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4" r:id="rId3"/>
    <p:sldId id="273" r:id="rId4"/>
    <p:sldId id="280" r:id="rId5"/>
    <p:sldId id="288" r:id="rId6"/>
    <p:sldId id="289" r:id="rId7"/>
    <p:sldId id="290" r:id="rId8"/>
    <p:sldId id="291" r:id="rId9"/>
    <p:sldId id="292" r:id="rId10"/>
    <p:sldId id="294" r:id="rId11"/>
    <p:sldId id="295" r:id="rId12"/>
    <p:sldId id="296" r:id="rId13"/>
    <p:sldId id="297" r:id="rId14"/>
    <p:sldId id="258" r:id="rId15"/>
    <p:sldId id="29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DA10DD7-5485-54CD-83ED-DB4A79AE0A94}" name="Venura Pussella" initials="VP" userId="e57c04a74667fae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E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58FD15-782D-4CC5-869C-1139DE90E65A}" v="1" dt="2023-11-08T15:35:12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033" autoAdjust="0"/>
  </p:normalViewPr>
  <p:slideViewPr>
    <p:cSldViewPr snapToGrid="0">
      <p:cViewPr varScale="1">
        <p:scale>
          <a:sx n="43" d="100"/>
          <a:sy n="43" d="100"/>
        </p:scale>
        <p:origin x="111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13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ura Pussella" userId="e57c04a74667fae2" providerId="LiveId" clId="{0958FD15-782D-4CC5-869C-1139DE90E65A}"/>
    <pc:docChg chg="modSld">
      <pc:chgData name="Venura Pussella" userId="e57c04a74667fae2" providerId="LiveId" clId="{0958FD15-782D-4CC5-869C-1139DE90E65A}" dt="2023-11-08T15:35:05.233" v="2" actId="1076"/>
      <pc:docMkLst>
        <pc:docMk/>
      </pc:docMkLst>
      <pc:sldChg chg="modSp mod">
        <pc:chgData name="Venura Pussella" userId="e57c04a74667fae2" providerId="LiveId" clId="{0958FD15-782D-4CC5-869C-1139DE90E65A}" dt="2023-11-08T15:35:05.233" v="2" actId="1076"/>
        <pc:sldMkLst>
          <pc:docMk/>
          <pc:sldMk cId="822761736" sldId="297"/>
        </pc:sldMkLst>
        <pc:graphicFrameChg chg="mod">
          <ac:chgData name="Venura Pussella" userId="e57c04a74667fae2" providerId="LiveId" clId="{0958FD15-782D-4CC5-869C-1139DE90E65A}" dt="2023-11-08T15:35:05.233" v="2" actId="1076"/>
          <ac:graphicFrameMkLst>
            <pc:docMk/>
            <pc:sldMk cId="822761736" sldId="297"/>
            <ac:graphicFrameMk id="3" creationId="{456CE120-6886-438E-8F12-45C3DAFFEAB2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2348C-84EF-C49B-A83B-5DC9615722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CE1955-9E8F-A770-C599-4D8236F726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40C45-F1CD-4949-A583-FC9440C73BA6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AB21A-2F2A-0E44-9C22-32D6F1002F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A39A6-BBC7-B21B-1627-DBE6E43BA4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388AA-2C27-4D59-B743-EE0E6E225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090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CAD0C-FA08-4C3F-AFFD-B1743736162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898C1-C4EC-444C-9361-423E5109A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1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BF91-3039-44D2-B247-0003FA062F0E}" type="datetime1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D5BE-33EC-42A8-B7BA-B52EFB760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5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84CF-316F-48E6-A0CB-167CCA8E4F39}" type="datetime1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D5BE-33EC-42A8-B7BA-B52EFB760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3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CEED-748C-4B48-AFF6-DFB2B0708DA5}" type="datetime1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D5BE-33EC-42A8-B7BA-B52EFB760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59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37A4-DC2C-4682-9754-0DAC7E564C1C}" type="datetime1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D5BE-33EC-42A8-B7BA-B52EFB760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87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0957-2D57-4D81-82BE-FCC9EF2740D5}" type="datetime1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D5BE-33EC-42A8-B7BA-B52EFB760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89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0332-8FA7-41BF-A0F3-73778A8F414F}" type="datetime1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D5BE-33EC-42A8-B7BA-B52EFB760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36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3B54-8570-410D-92D4-EDEF05CA3728}" type="datetime1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D5BE-33EC-42A8-B7BA-B52EFB760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57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5433-6414-4BD7-AB9B-B5155AEAEFD3}" type="datetime1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D5BE-33EC-42A8-B7BA-B52EFB760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35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5A3-7C09-4B6F-B31D-716E9816C5F4}" type="datetime1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D5BE-33EC-42A8-B7BA-B52EFB760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24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667A-E306-49EB-A137-956A920FAAA4}" type="datetime1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D5BE-33EC-42A8-B7BA-B52EFB760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51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D09E-006A-4252-9EA2-B0F38ED62B8E}" type="datetime1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D5BE-33EC-42A8-B7BA-B52EFB760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96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EF8CC-C361-4A97-9F02-181913E0485C}" type="datetime1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DD5BE-33EC-42A8-B7BA-B52EFB760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92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18660" y="2154498"/>
            <a:ext cx="982739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Selected International Human Resources Practices on Expatriates Job Performance at ABC Lanka (PVT) Ltd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Progress Presentation – MBAD/2021009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9DF73E-1DD7-54E4-F454-5E254F79F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9392" y="6488668"/>
            <a:ext cx="2743200" cy="365125"/>
          </a:xfrm>
        </p:spPr>
        <p:txBody>
          <a:bodyPr/>
          <a:lstStyle/>
          <a:p>
            <a:fld id="{87DDD5BE-33EC-42A8-B7BA-B52EFB76028A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2E7EB68-068D-DE21-CADA-53D2E7E311DE}"/>
              </a:ext>
            </a:extLst>
          </p:cNvPr>
          <p:cNvSpPr txBox="1">
            <a:spLocks/>
          </p:cNvSpPr>
          <p:nvPr/>
        </p:nvSpPr>
        <p:spPr>
          <a:xfrm>
            <a:off x="728775" y="36115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V.J PUSSELLA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MBAD/2021009</a:t>
            </a:r>
          </a:p>
        </p:txBody>
      </p:sp>
    </p:spTree>
    <p:extLst>
      <p:ext uri="{BB962C8B-B14F-4D97-AF65-F5344CB8AC3E}">
        <p14:creationId xmlns:p14="http://schemas.microsoft.com/office/powerpoint/2010/main" val="320584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D9F047-2BA3-7C50-E3B2-B6984A90DA60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Progress Presentation – MBAD/2021009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F3224-4A16-4E2D-7362-67B4CCDB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8668"/>
            <a:ext cx="2743200" cy="365125"/>
          </a:xfrm>
        </p:spPr>
        <p:txBody>
          <a:bodyPr/>
          <a:lstStyle/>
          <a:p>
            <a:fld id="{87DDD5BE-33EC-42A8-B7BA-B52EFB76028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B71CC-B05A-A9EC-733A-342153DE07FA}"/>
              </a:ext>
            </a:extLst>
          </p:cNvPr>
          <p:cNvSpPr/>
          <p:nvPr/>
        </p:nvSpPr>
        <p:spPr>
          <a:xfrm>
            <a:off x="345281" y="-41064"/>
            <a:ext cx="1124298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Hypotheses Testing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/>
              <a:t>H1a: There is a significant impact of international training and development practices on expatriate’s job performance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13D84C-E6D5-4024-BF8D-17DEC9191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088523"/>
              </p:ext>
            </p:extLst>
          </p:nvPr>
        </p:nvGraphicFramePr>
        <p:xfrm>
          <a:off x="438149" y="1020765"/>
          <a:ext cx="5657851" cy="2186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3319">
                  <a:extLst>
                    <a:ext uri="{9D8B030D-6E8A-4147-A177-3AD203B41FA5}">
                      <a16:colId xmlns:a16="http://schemas.microsoft.com/office/drawing/2014/main" val="1367665725"/>
                    </a:ext>
                  </a:extLst>
                </a:gridCol>
                <a:gridCol w="1529149">
                  <a:extLst>
                    <a:ext uri="{9D8B030D-6E8A-4147-A177-3AD203B41FA5}">
                      <a16:colId xmlns:a16="http://schemas.microsoft.com/office/drawing/2014/main" val="3283812483"/>
                    </a:ext>
                  </a:extLst>
                </a:gridCol>
                <a:gridCol w="1529149">
                  <a:extLst>
                    <a:ext uri="{9D8B030D-6E8A-4147-A177-3AD203B41FA5}">
                      <a16:colId xmlns:a16="http://schemas.microsoft.com/office/drawing/2014/main" val="2237826429"/>
                    </a:ext>
                  </a:extLst>
                </a:gridCol>
                <a:gridCol w="1376234">
                  <a:extLst>
                    <a:ext uri="{9D8B030D-6E8A-4147-A177-3AD203B41FA5}">
                      <a16:colId xmlns:a16="http://schemas.microsoft.com/office/drawing/2014/main" val="1182749774"/>
                    </a:ext>
                  </a:extLst>
                </a:gridCol>
              </a:tblGrid>
              <a:tr h="214630">
                <a:tc gridSpan="4"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Correlations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769165"/>
                  </a:ext>
                </a:extLst>
              </a:tr>
              <a:tr h="429260">
                <a:tc gridSpan="2"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Expatriates Job Performance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International Training &amp; Development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494243"/>
                  </a:ext>
                </a:extLst>
              </a:tr>
              <a:tr h="214630">
                <a:tc rowSpan="3">
                  <a:txBody>
                    <a:bodyPr/>
                    <a:lstStyle/>
                    <a:p>
                      <a:pPr marL="0" marR="0" indent="635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Expatriates Job Performance</a:t>
                      </a:r>
                      <a:endParaRPr lang="en-US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Pearson Correlation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.292*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278855"/>
                  </a:ext>
                </a:extLst>
              </a:tr>
              <a:tr h="2247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Sig. (2-tailed)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.024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898061"/>
                  </a:ext>
                </a:extLst>
              </a:tr>
              <a:tr h="2247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261874"/>
                  </a:ext>
                </a:extLst>
              </a:tr>
              <a:tr h="214630">
                <a:tc rowSpan="3"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International Training &amp; Development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Pearson Correlation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.292*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83999"/>
                  </a:ext>
                </a:extLst>
              </a:tr>
              <a:tr h="2247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Sig. (2-tailed)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.024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889940"/>
                  </a:ext>
                </a:extLst>
              </a:tr>
              <a:tr h="2247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212301"/>
                  </a:ext>
                </a:extLst>
              </a:tr>
              <a:tr h="214630">
                <a:tc gridSpan="4"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*. Correlation is significant at the 0.05 level (2-tailed).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7822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239DBC9-93FB-40E4-8525-034778EBD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150515"/>
              </p:ext>
            </p:extLst>
          </p:nvPr>
        </p:nvGraphicFramePr>
        <p:xfrm>
          <a:off x="6269647" y="1020765"/>
          <a:ext cx="5772151" cy="14410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3135">
                  <a:extLst>
                    <a:ext uri="{9D8B030D-6E8A-4147-A177-3AD203B41FA5}">
                      <a16:colId xmlns:a16="http://schemas.microsoft.com/office/drawing/2014/main" val="1019254242"/>
                    </a:ext>
                  </a:extLst>
                </a:gridCol>
                <a:gridCol w="351688">
                  <a:extLst>
                    <a:ext uri="{9D8B030D-6E8A-4147-A177-3AD203B41FA5}">
                      <a16:colId xmlns:a16="http://schemas.microsoft.com/office/drawing/2014/main" val="1271741036"/>
                    </a:ext>
                  </a:extLst>
                </a:gridCol>
                <a:gridCol w="552653">
                  <a:extLst>
                    <a:ext uri="{9D8B030D-6E8A-4147-A177-3AD203B41FA5}">
                      <a16:colId xmlns:a16="http://schemas.microsoft.com/office/drawing/2014/main" val="2174990789"/>
                    </a:ext>
                  </a:extLst>
                </a:gridCol>
                <a:gridCol w="552653">
                  <a:extLst>
                    <a:ext uri="{9D8B030D-6E8A-4147-A177-3AD203B41FA5}">
                      <a16:colId xmlns:a16="http://schemas.microsoft.com/office/drawing/2014/main" val="3389653593"/>
                    </a:ext>
                  </a:extLst>
                </a:gridCol>
                <a:gridCol w="703376">
                  <a:extLst>
                    <a:ext uri="{9D8B030D-6E8A-4147-A177-3AD203B41FA5}">
                      <a16:colId xmlns:a16="http://schemas.microsoft.com/office/drawing/2014/main" val="2825832956"/>
                    </a:ext>
                  </a:extLst>
                </a:gridCol>
                <a:gridCol w="653135">
                  <a:extLst>
                    <a:ext uri="{9D8B030D-6E8A-4147-A177-3AD203B41FA5}">
                      <a16:colId xmlns:a16="http://schemas.microsoft.com/office/drawing/2014/main" val="3266124556"/>
                    </a:ext>
                  </a:extLst>
                </a:gridCol>
                <a:gridCol w="552653">
                  <a:extLst>
                    <a:ext uri="{9D8B030D-6E8A-4147-A177-3AD203B41FA5}">
                      <a16:colId xmlns:a16="http://schemas.microsoft.com/office/drawing/2014/main" val="1191469797"/>
                    </a:ext>
                  </a:extLst>
                </a:gridCol>
                <a:gridCol w="351688">
                  <a:extLst>
                    <a:ext uri="{9D8B030D-6E8A-4147-A177-3AD203B41FA5}">
                      <a16:colId xmlns:a16="http://schemas.microsoft.com/office/drawing/2014/main" val="1337354666"/>
                    </a:ext>
                  </a:extLst>
                </a:gridCol>
                <a:gridCol w="700585">
                  <a:extLst>
                    <a:ext uri="{9D8B030D-6E8A-4147-A177-3AD203B41FA5}">
                      <a16:colId xmlns:a16="http://schemas.microsoft.com/office/drawing/2014/main" val="2582645574"/>
                    </a:ext>
                  </a:extLst>
                </a:gridCol>
                <a:gridCol w="700585">
                  <a:extLst>
                    <a:ext uri="{9D8B030D-6E8A-4147-A177-3AD203B41FA5}">
                      <a16:colId xmlns:a16="http://schemas.microsoft.com/office/drawing/2014/main" val="424305881"/>
                    </a:ext>
                  </a:extLst>
                </a:gridCol>
              </a:tblGrid>
              <a:tr h="176828">
                <a:tc gridSpan="10"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Model Summary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970050"/>
                  </a:ext>
                </a:extLst>
              </a:tr>
              <a:tr h="176828">
                <a:tc rowSpan="2"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Model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 Square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Adjusted R Square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Std. Error of the Estimate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Change Statistics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08300"/>
                  </a:ext>
                </a:extLst>
              </a:tr>
              <a:tr h="3712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 Square Change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 Change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df1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df2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Sig. F Change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23965"/>
                  </a:ext>
                </a:extLst>
              </a:tr>
              <a:tr h="362475"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.292a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.085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.069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.55260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.085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5.396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.024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173948"/>
                  </a:ext>
                </a:extLst>
              </a:tr>
              <a:tr h="176828">
                <a:tc gridSpan="10"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a. Predictors: (Constant), Training &amp; Development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918896"/>
                  </a:ext>
                </a:extLst>
              </a:tr>
              <a:tr h="176828">
                <a:tc gridSpan="10"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b. Dependent Variable: Expatriates Job Performance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82504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D238C7D-8718-48C1-9532-F9A2A5397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692883"/>
              </p:ext>
            </p:extLst>
          </p:nvPr>
        </p:nvGraphicFramePr>
        <p:xfrm>
          <a:off x="6269646" y="2610662"/>
          <a:ext cx="5772152" cy="16799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4731">
                  <a:extLst>
                    <a:ext uri="{9D8B030D-6E8A-4147-A177-3AD203B41FA5}">
                      <a16:colId xmlns:a16="http://schemas.microsoft.com/office/drawing/2014/main" val="333493170"/>
                    </a:ext>
                  </a:extLst>
                </a:gridCol>
                <a:gridCol w="944040">
                  <a:extLst>
                    <a:ext uri="{9D8B030D-6E8A-4147-A177-3AD203B41FA5}">
                      <a16:colId xmlns:a16="http://schemas.microsoft.com/office/drawing/2014/main" val="1742038543"/>
                    </a:ext>
                  </a:extLst>
                </a:gridCol>
                <a:gridCol w="1049608">
                  <a:extLst>
                    <a:ext uri="{9D8B030D-6E8A-4147-A177-3AD203B41FA5}">
                      <a16:colId xmlns:a16="http://schemas.microsoft.com/office/drawing/2014/main" val="2388968203"/>
                    </a:ext>
                  </a:extLst>
                </a:gridCol>
                <a:gridCol w="581097">
                  <a:extLst>
                    <a:ext uri="{9D8B030D-6E8A-4147-A177-3AD203B41FA5}">
                      <a16:colId xmlns:a16="http://schemas.microsoft.com/office/drawing/2014/main" val="1111587485"/>
                    </a:ext>
                  </a:extLst>
                </a:gridCol>
                <a:gridCol w="951970">
                  <a:extLst>
                    <a:ext uri="{9D8B030D-6E8A-4147-A177-3AD203B41FA5}">
                      <a16:colId xmlns:a16="http://schemas.microsoft.com/office/drawing/2014/main" val="2465871084"/>
                    </a:ext>
                  </a:extLst>
                </a:gridCol>
                <a:gridCol w="951970">
                  <a:extLst>
                    <a:ext uri="{9D8B030D-6E8A-4147-A177-3AD203B41FA5}">
                      <a16:colId xmlns:a16="http://schemas.microsoft.com/office/drawing/2014/main" val="4069862392"/>
                    </a:ext>
                  </a:extLst>
                </a:gridCol>
                <a:gridCol w="678736">
                  <a:extLst>
                    <a:ext uri="{9D8B030D-6E8A-4147-A177-3AD203B41FA5}">
                      <a16:colId xmlns:a16="http://schemas.microsoft.com/office/drawing/2014/main" val="952361773"/>
                    </a:ext>
                  </a:extLst>
                </a:gridCol>
              </a:tblGrid>
              <a:tr h="213126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1" dirty="0">
                          <a:effectLst/>
                        </a:rPr>
                        <a:t>ANOVA</a:t>
                      </a:r>
                      <a:r>
                        <a:rPr lang="en-US" sz="1100" b="1" baseline="30000" dirty="0">
                          <a:effectLst/>
                        </a:rPr>
                        <a:t>a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272535"/>
                  </a:ext>
                </a:extLst>
              </a:tr>
              <a:tr h="244476">
                <a:tc gridSpan="2"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Mode</a:t>
                      </a:r>
                      <a:r>
                        <a:rPr lang="en-US" sz="1100" dirty="0">
                          <a:effectLst/>
                        </a:rPr>
                        <a:t>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Sum of Squares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df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Mean Square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Sig.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301263"/>
                  </a:ext>
                </a:extLst>
              </a:tr>
              <a:tr h="244476">
                <a:tc rowSpan="3"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l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Regression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1.648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1.648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5.396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.024b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833662"/>
                  </a:ext>
                </a:extLst>
              </a:tr>
              <a:tr h="2444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marR="0" algn="l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Residual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17.711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.305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096113"/>
                  </a:ext>
                </a:extLst>
              </a:tr>
              <a:tr h="2444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marR="0" algn="l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Total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19.359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59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654513"/>
                  </a:ext>
                </a:extLst>
              </a:tr>
              <a:tr h="244476">
                <a:tc gridSpan="7"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a. Dependent Variable: Expatriates Job Performance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445152"/>
                  </a:ext>
                </a:extLst>
              </a:tr>
              <a:tr h="244476">
                <a:tc gridSpan="7"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b. Predictors: (Constant), International Training &amp; Development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90752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6DBF5EF-A086-46ED-8B1B-3FE7ADDAA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373508"/>
              </p:ext>
            </p:extLst>
          </p:nvPr>
        </p:nvGraphicFramePr>
        <p:xfrm>
          <a:off x="6269646" y="4482770"/>
          <a:ext cx="5772152" cy="15455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354">
                  <a:extLst>
                    <a:ext uri="{9D8B030D-6E8A-4147-A177-3AD203B41FA5}">
                      <a16:colId xmlns:a16="http://schemas.microsoft.com/office/drawing/2014/main" val="136922617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552702646"/>
                    </a:ext>
                  </a:extLst>
                </a:gridCol>
                <a:gridCol w="763647">
                  <a:extLst>
                    <a:ext uri="{9D8B030D-6E8A-4147-A177-3AD203B41FA5}">
                      <a16:colId xmlns:a16="http://schemas.microsoft.com/office/drawing/2014/main" val="215124589"/>
                    </a:ext>
                  </a:extLst>
                </a:gridCol>
                <a:gridCol w="878396">
                  <a:extLst>
                    <a:ext uri="{9D8B030D-6E8A-4147-A177-3AD203B41FA5}">
                      <a16:colId xmlns:a16="http://schemas.microsoft.com/office/drawing/2014/main" val="2298863590"/>
                    </a:ext>
                  </a:extLst>
                </a:gridCol>
                <a:gridCol w="878396">
                  <a:extLst>
                    <a:ext uri="{9D8B030D-6E8A-4147-A177-3AD203B41FA5}">
                      <a16:colId xmlns:a16="http://schemas.microsoft.com/office/drawing/2014/main" val="2700905179"/>
                    </a:ext>
                  </a:extLst>
                </a:gridCol>
                <a:gridCol w="671715">
                  <a:extLst>
                    <a:ext uri="{9D8B030D-6E8A-4147-A177-3AD203B41FA5}">
                      <a16:colId xmlns:a16="http://schemas.microsoft.com/office/drawing/2014/main" val="4272897894"/>
                    </a:ext>
                  </a:extLst>
                </a:gridCol>
                <a:gridCol w="620044">
                  <a:extLst>
                    <a:ext uri="{9D8B030D-6E8A-4147-A177-3AD203B41FA5}">
                      <a16:colId xmlns:a16="http://schemas.microsoft.com/office/drawing/2014/main" val="3074069433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Coefficients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678731"/>
                  </a:ext>
                </a:extLst>
              </a:tr>
              <a:tr h="0">
                <a:tc rowSpan="2" grid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Unstandardized Coefficients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Standardized Coefficients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Sig.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312483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Std. Error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Beta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54566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(Constant)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3.137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.323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9.716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.000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901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International Training &amp; Development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.199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.086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.292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2.323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.024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179039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a. Dependent Variable: Expatriates Job Performance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35000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3855C4C-51FD-44AE-9CA6-558FE84F9B92}"/>
              </a:ext>
            </a:extLst>
          </p:cNvPr>
          <p:cNvSpPr txBox="1"/>
          <p:nvPr/>
        </p:nvSpPr>
        <p:spPr>
          <a:xfrm>
            <a:off x="337769" y="3412198"/>
            <a:ext cx="575823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correlation between expatriates job performance and International training &amp; development is statistically significant at the 0.05 level (2-tailed) with a Pearson correlation coefficient of 0.292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Model Summary –  8.5 % of variance in EP can be explained by International T &amp; 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ANOVA - The job performance of expatriates is significantly predicted by international training and development.(Sig&lt;0.05)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    Expatriates Job Performance = 3.137+0.199 (International        Training &amp; Development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4593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D9F047-2BA3-7C50-E3B2-B6984A90DA60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Progress Presentation – MBAD/2021009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F3224-4A16-4E2D-7362-67B4CCDB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8668"/>
            <a:ext cx="2743200" cy="365125"/>
          </a:xfrm>
        </p:spPr>
        <p:txBody>
          <a:bodyPr/>
          <a:lstStyle/>
          <a:p>
            <a:fld id="{87DDD5BE-33EC-42A8-B7BA-B52EFB76028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B71CC-B05A-A9EC-733A-342153DE07FA}"/>
              </a:ext>
            </a:extLst>
          </p:cNvPr>
          <p:cNvSpPr/>
          <p:nvPr/>
        </p:nvSpPr>
        <p:spPr>
          <a:xfrm>
            <a:off x="345281" y="-41064"/>
            <a:ext cx="1162453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Hypotheses Testing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/>
              <a:t>H1b: There is a significant impact of international performance appraisal practices on expatriate’s job performance</a:t>
            </a:r>
            <a:endParaRPr lang="en-US" altLang="zh-CN" sz="2000" b="1" dirty="0"/>
          </a:p>
          <a:p>
            <a:pPr algn="just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E83091D-9627-436F-BAEE-66464D00C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909294"/>
              </p:ext>
            </p:extLst>
          </p:nvPr>
        </p:nvGraphicFramePr>
        <p:xfrm>
          <a:off x="425323" y="1050128"/>
          <a:ext cx="5486400" cy="19068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6616805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210989944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14210145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441688956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Correlations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83941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Expatriates Job Performance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Performance and Evaluation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79525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Expatriates Job Performance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Pearson Correlation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.273*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9004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Sig. (2-tailed)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.035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31759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689938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Performance appraisals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Pearson Correlation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.273*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5703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Sig. (2-tailed)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.035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04699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061464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*. Correlation is significant at the 0.05 level (2-tailed).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37841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A593FA9-EA1F-4CCA-95F3-AC66DF471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091495"/>
              </p:ext>
            </p:extLst>
          </p:nvPr>
        </p:nvGraphicFramePr>
        <p:xfrm>
          <a:off x="6157546" y="1020765"/>
          <a:ext cx="5772151" cy="17453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4796">
                  <a:extLst>
                    <a:ext uri="{9D8B030D-6E8A-4147-A177-3AD203B41FA5}">
                      <a16:colId xmlns:a16="http://schemas.microsoft.com/office/drawing/2014/main" val="2313614158"/>
                    </a:ext>
                  </a:extLst>
                </a:gridCol>
                <a:gridCol w="374121">
                  <a:extLst>
                    <a:ext uri="{9D8B030D-6E8A-4147-A177-3AD203B41FA5}">
                      <a16:colId xmlns:a16="http://schemas.microsoft.com/office/drawing/2014/main" val="3789432"/>
                    </a:ext>
                  </a:extLst>
                </a:gridCol>
                <a:gridCol w="534458">
                  <a:extLst>
                    <a:ext uri="{9D8B030D-6E8A-4147-A177-3AD203B41FA5}">
                      <a16:colId xmlns:a16="http://schemas.microsoft.com/office/drawing/2014/main" val="3746851872"/>
                    </a:ext>
                  </a:extLst>
                </a:gridCol>
                <a:gridCol w="694796">
                  <a:extLst>
                    <a:ext uri="{9D8B030D-6E8A-4147-A177-3AD203B41FA5}">
                      <a16:colId xmlns:a16="http://schemas.microsoft.com/office/drawing/2014/main" val="3301934455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3645162305"/>
                    </a:ext>
                  </a:extLst>
                </a:gridCol>
                <a:gridCol w="694796">
                  <a:extLst>
                    <a:ext uri="{9D8B030D-6E8A-4147-A177-3AD203B41FA5}">
                      <a16:colId xmlns:a16="http://schemas.microsoft.com/office/drawing/2014/main" val="1834413570"/>
                    </a:ext>
                  </a:extLst>
                </a:gridCol>
                <a:gridCol w="587904">
                  <a:extLst>
                    <a:ext uri="{9D8B030D-6E8A-4147-A177-3AD203B41FA5}">
                      <a16:colId xmlns:a16="http://schemas.microsoft.com/office/drawing/2014/main" val="286074240"/>
                    </a:ext>
                  </a:extLst>
                </a:gridCol>
                <a:gridCol w="374121">
                  <a:extLst>
                    <a:ext uri="{9D8B030D-6E8A-4147-A177-3AD203B41FA5}">
                      <a16:colId xmlns:a16="http://schemas.microsoft.com/office/drawing/2014/main" val="4066966181"/>
                    </a:ext>
                  </a:extLst>
                </a:gridCol>
                <a:gridCol w="481013">
                  <a:extLst>
                    <a:ext uri="{9D8B030D-6E8A-4147-A177-3AD203B41FA5}">
                      <a16:colId xmlns:a16="http://schemas.microsoft.com/office/drawing/2014/main" val="1925001685"/>
                    </a:ext>
                  </a:extLst>
                </a:gridCol>
                <a:gridCol w="481013">
                  <a:extLst>
                    <a:ext uri="{9D8B030D-6E8A-4147-A177-3AD203B41FA5}">
                      <a16:colId xmlns:a16="http://schemas.microsoft.com/office/drawing/2014/main" val="774721658"/>
                    </a:ext>
                  </a:extLst>
                </a:gridCol>
              </a:tblGrid>
              <a:tr h="0">
                <a:tc gridSpan="10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Model Summary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53961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R Square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Adjusted R Square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Std. Error of the Estimate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Change Statistics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0439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R Square Change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F Change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df1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df2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Sig. F Change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114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.273a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.074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.058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.55585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.074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4.655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58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.035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017399"/>
                  </a:ext>
                </a:extLst>
              </a:tr>
              <a:tr h="0">
                <a:tc gridSpan="10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a. Predictors: (Constant), International performance appraisals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070791"/>
                  </a:ext>
                </a:extLst>
              </a:tr>
              <a:tr h="0">
                <a:tc gridSpan="10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b. Dependent Variable: Expatriates Job Performance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31630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855C3ED-32F5-434F-BEEF-2465BCED3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4723"/>
              </p:ext>
            </p:extLst>
          </p:nvPr>
        </p:nvGraphicFramePr>
        <p:xfrm>
          <a:off x="6157546" y="2927611"/>
          <a:ext cx="5772150" cy="15282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8082">
                  <a:extLst>
                    <a:ext uri="{9D8B030D-6E8A-4147-A177-3AD203B41FA5}">
                      <a16:colId xmlns:a16="http://schemas.microsoft.com/office/drawing/2014/main" val="407131804"/>
                    </a:ext>
                  </a:extLst>
                </a:gridCol>
                <a:gridCol w="931043">
                  <a:extLst>
                    <a:ext uri="{9D8B030D-6E8A-4147-A177-3AD203B41FA5}">
                      <a16:colId xmlns:a16="http://schemas.microsoft.com/office/drawing/2014/main" val="1694793162"/>
                    </a:ext>
                  </a:extLst>
                </a:gridCol>
                <a:gridCol w="931043">
                  <a:extLst>
                    <a:ext uri="{9D8B030D-6E8A-4147-A177-3AD203B41FA5}">
                      <a16:colId xmlns:a16="http://schemas.microsoft.com/office/drawing/2014/main" val="2827615172"/>
                    </a:ext>
                  </a:extLst>
                </a:gridCol>
                <a:gridCol w="855525">
                  <a:extLst>
                    <a:ext uri="{9D8B030D-6E8A-4147-A177-3AD203B41FA5}">
                      <a16:colId xmlns:a16="http://schemas.microsoft.com/office/drawing/2014/main" val="2508502491"/>
                    </a:ext>
                  </a:extLst>
                </a:gridCol>
                <a:gridCol w="855525">
                  <a:extLst>
                    <a:ext uri="{9D8B030D-6E8A-4147-A177-3AD203B41FA5}">
                      <a16:colId xmlns:a16="http://schemas.microsoft.com/office/drawing/2014/main" val="4058497068"/>
                    </a:ext>
                  </a:extLst>
                </a:gridCol>
                <a:gridCol w="760466">
                  <a:extLst>
                    <a:ext uri="{9D8B030D-6E8A-4147-A177-3AD203B41FA5}">
                      <a16:colId xmlns:a16="http://schemas.microsoft.com/office/drawing/2014/main" val="1190885548"/>
                    </a:ext>
                  </a:extLst>
                </a:gridCol>
                <a:gridCol w="760466">
                  <a:extLst>
                    <a:ext uri="{9D8B030D-6E8A-4147-A177-3AD203B41FA5}">
                      <a16:colId xmlns:a16="http://schemas.microsoft.com/office/drawing/2014/main" val="3174310843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ANOVAa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6493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Sum of Squares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df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Mean Square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Sig.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39102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Regression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1.438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1.438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4.655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.035b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6012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Residual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17.920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58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.309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5539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19.359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59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03151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a. Dependent Variable: Expatriates Job Performance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016526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b. Predictors: (Constant), International Performance and Evaluation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79152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C159C07-7782-4914-9242-0ECE74BEB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693428"/>
              </p:ext>
            </p:extLst>
          </p:nvPr>
        </p:nvGraphicFramePr>
        <p:xfrm>
          <a:off x="6157543" y="4535897"/>
          <a:ext cx="5772153" cy="17492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1547">
                  <a:extLst>
                    <a:ext uri="{9D8B030D-6E8A-4147-A177-3AD203B41FA5}">
                      <a16:colId xmlns:a16="http://schemas.microsoft.com/office/drawing/2014/main" val="2977419143"/>
                    </a:ext>
                  </a:extLst>
                </a:gridCol>
                <a:gridCol w="1521070">
                  <a:extLst>
                    <a:ext uri="{9D8B030D-6E8A-4147-A177-3AD203B41FA5}">
                      <a16:colId xmlns:a16="http://schemas.microsoft.com/office/drawing/2014/main" val="3008517371"/>
                    </a:ext>
                  </a:extLst>
                </a:gridCol>
                <a:gridCol w="874029">
                  <a:extLst>
                    <a:ext uri="{9D8B030D-6E8A-4147-A177-3AD203B41FA5}">
                      <a16:colId xmlns:a16="http://schemas.microsoft.com/office/drawing/2014/main" val="291273800"/>
                    </a:ext>
                  </a:extLst>
                </a:gridCol>
                <a:gridCol w="691003">
                  <a:extLst>
                    <a:ext uri="{9D8B030D-6E8A-4147-A177-3AD203B41FA5}">
                      <a16:colId xmlns:a16="http://schemas.microsoft.com/office/drawing/2014/main" val="2065300059"/>
                    </a:ext>
                  </a:extLst>
                </a:gridCol>
                <a:gridCol w="910162">
                  <a:extLst>
                    <a:ext uri="{9D8B030D-6E8A-4147-A177-3AD203B41FA5}">
                      <a16:colId xmlns:a16="http://schemas.microsoft.com/office/drawing/2014/main" val="3495534593"/>
                    </a:ext>
                  </a:extLst>
                </a:gridCol>
                <a:gridCol w="550320">
                  <a:extLst>
                    <a:ext uri="{9D8B030D-6E8A-4147-A177-3AD203B41FA5}">
                      <a16:colId xmlns:a16="http://schemas.microsoft.com/office/drawing/2014/main" val="3363084874"/>
                    </a:ext>
                  </a:extLst>
                </a:gridCol>
                <a:gridCol w="574022">
                  <a:extLst>
                    <a:ext uri="{9D8B030D-6E8A-4147-A177-3AD203B41FA5}">
                      <a16:colId xmlns:a16="http://schemas.microsoft.com/office/drawing/2014/main" val="2776167698"/>
                    </a:ext>
                  </a:extLst>
                </a:gridCol>
              </a:tblGrid>
              <a:tr h="176043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Coefficients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82811"/>
                  </a:ext>
                </a:extLst>
              </a:tr>
              <a:tr h="707718">
                <a:tc rowSpan="2" grid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Unstandardized Coefficients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Standardized Coefficients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Sig.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73055"/>
                  </a:ext>
                </a:extLst>
              </a:tr>
              <a:tr h="21944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Std. Error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Beta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633244"/>
                  </a:ext>
                </a:extLst>
              </a:tr>
              <a:tr h="176043"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(Constant)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3.208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.315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10.191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.000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12610"/>
                  </a:ext>
                </a:extLst>
              </a:tr>
              <a:tr h="25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Performance Appraisals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.192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.089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.273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2.158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.035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567357"/>
                  </a:ext>
                </a:extLst>
              </a:tr>
              <a:tr h="176043">
                <a:tc gridSpan="7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a. Dependent Variable: Expatriates Job Performance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89451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6263004-1227-47E5-B6D0-55009AE2933F}"/>
              </a:ext>
            </a:extLst>
          </p:cNvPr>
          <p:cNvSpPr txBox="1"/>
          <p:nvPr/>
        </p:nvSpPr>
        <p:spPr>
          <a:xfrm>
            <a:off x="303327" y="3258624"/>
            <a:ext cx="57582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correlation between expatriates job performance and International performance appraisals is statistically significant at the 0.05 level (2-tailed) with a Pearson correlation coefficient of 0.273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Model Summary –  7.4 % of variance in EP can be explained by International PA.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ANOVA - The job performance of expatriates is significantly predicted by international performance appraisals.(Sig&lt;0.05)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    Expatriates Job Performance = 3.208 +0.192 (International Performance Appraisals)</a:t>
            </a:r>
          </a:p>
        </p:txBody>
      </p:sp>
    </p:spTree>
    <p:extLst>
      <p:ext uri="{BB962C8B-B14F-4D97-AF65-F5344CB8AC3E}">
        <p14:creationId xmlns:p14="http://schemas.microsoft.com/office/powerpoint/2010/main" val="1292811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D9F047-2BA3-7C50-E3B2-B6984A90DA60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Progress Presentation – MBAD/2021009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F3224-4A16-4E2D-7362-67B4CCDB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8668"/>
            <a:ext cx="2743200" cy="365125"/>
          </a:xfrm>
        </p:spPr>
        <p:txBody>
          <a:bodyPr/>
          <a:lstStyle/>
          <a:p>
            <a:fld id="{87DDD5BE-33EC-42A8-B7BA-B52EFB76028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B71CC-B05A-A9EC-733A-342153DE07FA}"/>
              </a:ext>
            </a:extLst>
          </p:cNvPr>
          <p:cNvSpPr/>
          <p:nvPr/>
        </p:nvSpPr>
        <p:spPr>
          <a:xfrm>
            <a:off x="345281" y="-41064"/>
            <a:ext cx="1162453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Hypotheses Testing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/>
              <a:t>H1c: There is a significant impact of international compensation on expatriate’s job performance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64F1CEB-9DC8-4FE3-BAF3-C280CDF4B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02537"/>
              </p:ext>
            </p:extLst>
          </p:nvPr>
        </p:nvGraphicFramePr>
        <p:xfrm>
          <a:off x="6260815" y="784158"/>
          <a:ext cx="5629274" cy="1877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0881">
                  <a:extLst>
                    <a:ext uri="{9D8B030D-6E8A-4147-A177-3AD203B41FA5}">
                      <a16:colId xmlns:a16="http://schemas.microsoft.com/office/drawing/2014/main" val="2238799286"/>
                    </a:ext>
                  </a:extLst>
                </a:gridCol>
                <a:gridCol w="558140">
                  <a:extLst>
                    <a:ext uri="{9D8B030D-6E8A-4147-A177-3AD203B41FA5}">
                      <a16:colId xmlns:a16="http://schemas.microsoft.com/office/drawing/2014/main" val="4248313487"/>
                    </a:ext>
                  </a:extLst>
                </a:gridCol>
                <a:gridCol w="448453">
                  <a:extLst>
                    <a:ext uri="{9D8B030D-6E8A-4147-A177-3AD203B41FA5}">
                      <a16:colId xmlns:a16="http://schemas.microsoft.com/office/drawing/2014/main" val="1652953510"/>
                    </a:ext>
                  </a:extLst>
                </a:gridCol>
                <a:gridCol w="666780">
                  <a:extLst>
                    <a:ext uri="{9D8B030D-6E8A-4147-A177-3AD203B41FA5}">
                      <a16:colId xmlns:a16="http://schemas.microsoft.com/office/drawing/2014/main" val="3590952708"/>
                    </a:ext>
                  </a:extLst>
                </a:gridCol>
                <a:gridCol w="743489">
                  <a:extLst>
                    <a:ext uri="{9D8B030D-6E8A-4147-A177-3AD203B41FA5}">
                      <a16:colId xmlns:a16="http://schemas.microsoft.com/office/drawing/2014/main" val="2973757511"/>
                    </a:ext>
                  </a:extLst>
                </a:gridCol>
                <a:gridCol w="637276">
                  <a:extLst>
                    <a:ext uri="{9D8B030D-6E8A-4147-A177-3AD203B41FA5}">
                      <a16:colId xmlns:a16="http://schemas.microsoft.com/office/drawing/2014/main" val="1750701649"/>
                    </a:ext>
                  </a:extLst>
                </a:gridCol>
                <a:gridCol w="584170">
                  <a:extLst>
                    <a:ext uri="{9D8B030D-6E8A-4147-A177-3AD203B41FA5}">
                      <a16:colId xmlns:a16="http://schemas.microsoft.com/office/drawing/2014/main" val="1687266859"/>
                    </a:ext>
                  </a:extLst>
                </a:gridCol>
                <a:gridCol w="371745">
                  <a:extLst>
                    <a:ext uri="{9D8B030D-6E8A-4147-A177-3AD203B41FA5}">
                      <a16:colId xmlns:a16="http://schemas.microsoft.com/office/drawing/2014/main" val="458511032"/>
                    </a:ext>
                  </a:extLst>
                </a:gridCol>
                <a:gridCol w="584170">
                  <a:extLst>
                    <a:ext uri="{9D8B030D-6E8A-4147-A177-3AD203B41FA5}">
                      <a16:colId xmlns:a16="http://schemas.microsoft.com/office/drawing/2014/main" val="2569908538"/>
                    </a:ext>
                  </a:extLst>
                </a:gridCol>
                <a:gridCol w="584170">
                  <a:extLst>
                    <a:ext uri="{9D8B030D-6E8A-4147-A177-3AD203B41FA5}">
                      <a16:colId xmlns:a16="http://schemas.microsoft.com/office/drawing/2014/main" val="4044951353"/>
                    </a:ext>
                  </a:extLst>
                </a:gridCol>
              </a:tblGrid>
              <a:tr h="228388">
                <a:tc gridSpan="10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Model Summary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842872"/>
                  </a:ext>
                </a:extLst>
              </a:tr>
              <a:tr h="228388"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R Square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Adjusted R Square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Std. Error of the Estimate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Change Statistics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030548"/>
                  </a:ext>
                </a:extLst>
              </a:tr>
              <a:tr h="4903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R Square Change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F Change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df1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df2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Sig. F Change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330690"/>
                  </a:ext>
                </a:extLst>
              </a:tr>
              <a:tr h="473554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.311a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.096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.081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.54915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.096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6.193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58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.016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107160"/>
                  </a:ext>
                </a:extLst>
              </a:tr>
              <a:tr h="228388">
                <a:tc gridSpan="10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a. Predictors: (Constant), International Compensation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904704"/>
                  </a:ext>
                </a:extLst>
              </a:tr>
              <a:tr h="228388">
                <a:tc gridSpan="10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b. Dependent Variable: Expatriates Job Performance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67217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A9E828C-6E1F-428D-A42B-82E3FF9B9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113228"/>
              </p:ext>
            </p:extLst>
          </p:nvPr>
        </p:nvGraphicFramePr>
        <p:xfrm>
          <a:off x="552450" y="784158"/>
          <a:ext cx="5543550" cy="19068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2036">
                  <a:extLst>
                    <a:ext uri="{9D8B030D-6E8A-4147-A177-3AD203B41FA5}">
                      <a16:colId xmlns:a16="http://schemas.microsoft.com/office/drawing/2014/main" val="1162543219"/>
                    </a:ext>
                  </a:extLst>
                </a:gridCol>
                <a:gridCol w="1412036">
                  <a:extLst>
                    <a:ext uri="{9D8B030D-6E8A-4147-A177-3AD203B41FA5}">
                      <a16:colId xmlns:a16="http://schemas.microsoft.com/office/drawing/2014/main" val="4034554315"/>
                    </a:ext>
                  </a:extLst>
                </a:gridCol>
                <a:gridCol w="1359739">
                  <a:extLst>
                    <a:ext uri="{9D8B030D-6E8A-4147-A177-3AD203B41FA5}">
                      <a16:colId xmlns:a16="http://schemas.microsoft.com/office/drawing/2014/main" val="2085034287"/>
                    </a:ext>
                  </a:extLst>
                </a:gridCol>
                <a:gridCol w="1359739">
                  <a:extLst>
                    <a:ext uri="{9D8B030D-6E8A-4147-A177-3AD203B41FA5}">
                      <a16:colId xmlns:a16="http://schemas.microsoft.com/office/drawing/2014/main" val="1892975908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Correlations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668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Expatriates Job Performance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Compensation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578847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Expatriates Job Performance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Pearson Correlation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.311*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6585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Sig. (2-tailed)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.016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6912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0458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International Compensation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Pearson Correlation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.311*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3852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Sig. (2-tailed)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.016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97438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51314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*. Correlation is significant at the 0.05 level (2-tailed).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13473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13EFB69-A1CA-4749-8E17-9452FBC0A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373919"/>
              </p:ext>
            </p:extLst>
          </p:nvPr>
        </p:nvGraphicFramePr>
        <p:xfrm>
          <a:off x="6260813" y="2902930"/>
          <a:ext cx="5629274" cy="1528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3451">
                  <a:extLst>
                    <a:ext uri="{9D8B030D-6E8A-4147-A177-3AD203B41FA5}">
                      <a16:colId xmlns:a16="http://schemas.microsoft.com/office/drawing/2014/main" val="4231275356"/>
                    </a:ext>
                  </a:extLst>
                </a:gridCol>
                <a:gridCol w="1073592">
                  <a:extLst>
                    <a:ext uri="{9D8B030D-6E8A-4147-A177-3AD203B41FA5}">
                      <a16:colId xmlns:a16="http://schemas.microsoft.com/office/drawing/2014/main" val="1106256685"/>
                    </a:ext>
                  </a:extLst>
                </a:gridCol>
                <a:gridCol w="798822">
                  <a:extLst>
                    <a:ext uri="{9D8B030D-6E8A-4147-A177-3AD203B41FA5}">
                      <a16:colId xmlns:a16="http://schemas.microsoft.com/office/drawing/2014/main" val="3797684332"/>
                    </a:ext>
                  </a:extLst>
                </a:gridCol>
                <a:gridCol w="765651">
                  <a:extLst>
                    <a:ext uri="{9D8B030D-6E8A-4147-A177-3AD203B41FA5}">
                      <a16:colId xmlns:a16="http://schemas.microsoft.com/office/drawing/2014/main" val="3098381166"/>
                    </a:ext>
                  </a:extLst>
                </a:gridCol>
                <a:gridCol w="892353">
                  <a:extLst>
                    <a:ext uri="{9D8B030D-6E8A-4147-A177-3AD203B41FA5}">
                      <a16:colId xmlns:a16="http://schemas.microsoft.com/office/drawing/2014/main" val="1295248924"/>
                    </a:ext>
                  </a:extLst>
                </a:gridCol>
                <a:gridCol w="892353">
                  <a:extLst>
                    <a:ext uri="{9D8B030D-6E8A-4147-A177-3AD203B41FA5}">
                      <a16:colId xmlns:a16="http://schemas.microsoft.com/office/drawing/2014/main" val="2912986624"/>
                    </a:ext>
                  </a:extLst>
                </a:gridCol>
                <a:gridCol w="783052">
                  <a:extLst>
                    <a:ext uri="{9D8B030D-6E8A-4147-A177-3AD203B41FA5}">
                      <a16:colId xmlns:a16="http://schemas.microsoft.com/office/drawing/2014/main" val="103236828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ANOVAa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369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Sum of Squares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df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Mean Square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Sig.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79658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Regression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1.868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1.868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6.193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.016b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03156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Residual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17.491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58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.302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65195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19.359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59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661465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a. Dependent Variable: Expatriates Job Performance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368367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b. Predictors: (Constant), International Compensation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86028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31059DE-3E0D-4404-9E24-D571432A3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017124"/>
              </p:ext>
            </p:extLst>
          </p:nvPr>
        </p:nvGraphicFramePr>
        <p:xfrm>
          <a:off x="6260810" y="4661352"/>
          <a:ext cx="5629277" cy="15421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750">
                  <a:extLst>
                    <a:ext uri="{9D8B030D-6E8A-4147-A177-3AD203B41FA5}">
                      <a16:colId xmlns:a16="http://schemas.microsoft.com/office/drawing/2014/main" val="799041337"/>
                    </a:ext>
                  </a:extLst>
                </a:gridCol>
                <a:gridCol w="1145374">
                  <a:extLst>
                    <a:ext uri="{9D8B030D-6E8A-4147-A177-3AD203B41FA5}">
                      <a16:colId xmlns:a16="http://schemas.microsoft.com/office/drawing/2014/main" val="1623854879"/>
                    </a:ext>
                  </a:extLst>
                </a:gridCol>
                <a:gridCol w="734679">
                  <a:extLst>
                    <a:ext uri="{9D8B030D-6E8A-4147-A177-3AD203B41FA5}">
                      <a16:colId xmlns:a16="http://schemas.microsoft.com/office/drawing/2014/main" val="1358556812"/>
                    </a:ext>
                  </a:extLst>
                </a:gridCol>
                <a:gridCol w="838079">
                  <a:extLst>
                    <a:ext uri="{9D8B030D-6E8A-4147-A177-3AD203B41FA5}">
                      <a16:colId xmlns:a16="http://schemas.microsoft.com/office/drawing/2014/main" val="2371593546"/>
                    </a:ext>
                  </a:extLst>
                </a:gridCol>
                <a:gridCol w="838079">
                  <a:extLst>
                    <a:ext uri="{9D8B030D-6E8A-4147-A177-3AD203B41FA5}">
                      <a16:colId xmlns:a16="http://schemas.microsoft.com/office/drawing/2014/main" val="494494863"/>
                    </a:ext>
                  </a:extLst>
                </a:gridCol>
                <a:gridCol w="714037">
                  <a:extLst>
                    <a:ext uri="{9D8B030D-6E8A-4147-A177-3AD203B41FA5}">
                      <a16:colId xmlns:a16="http://schemas.microsoft.com/office/drawing/2014/main" val="1741837611"/>
                    </a:ext>
                  </a:extLst>
                </a:gridCol>
                <a:gridCol w="853279">
                  <a:extLst>
                    <a:ext uri="{9D8B030D-6E8A-4147-A177-3AD203B41FA5}">
                      <a16:colId xmlns:a16="http://schemas.microsoft.com/office/drawing/2014/main" val="1567912203"/>
                    </a:ext>
                  </a:extLst>
                </a:gridCol>
              </a:tblGrid>
              <a:tr h="34550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Coefficients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20287"/>
                  </a:ext>
                </a:extLst>
              </a:tr>
              <a:tr h="0">
                <a:tc rowSpan="2" grid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Unstandardized Coefficients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Standardized Coefficients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Sig.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044559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Std. Error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Beta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121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(Constant)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3.282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.246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13.330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.000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706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International Compensation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.182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.073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.311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2.489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.016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245183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a. Dependent Variable: Expatriates Job Performance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Iskoola Pota" panose="02010503010101010104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0824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08A88C0-F9CE-4080-A4C7-A5372A0CD14A}"/>
              </a:ext>
            </a:extLst>
          </p:cNvPr>
          <p:cNvSpPr txBox="1"/>
          <p:nvPr/>
        </p:nvSpPr>
        <p:spPr>
          <a:xfrm>
            <a:off x="337769" y="3008358"/>
            <a:ext cx="57582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correlation between expatriates job performance and International compensation is statistically significant at the 0.05 level (2-tailed) with a Pearson correlation coefficient of 0.311.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Model Summary –  9.6 % of variance in expatriates job performance can be explained by international compensation.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ANOVA - The job performance of expatriates is significantly predicted by international compensation.(Sig&lt;0.05)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    Expatriates Job Performance = 3.282 +0.182 (International Compensation)</a:t>
            </a:r>
          </a:p>
        </p:txBody>
      </p:sp>
    </p:spTree>
    <p:extLst>
      <p:ext uri="{BB962C8B-B14F-4D97-AF65-F5344CB8AC3E}">
        <p14:creationId xmlns:p14="http://schemas.microsoft.com/office/powerpoint/2010/main" val="1229177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D9F047-2BA3-7C50-E3B2-B6984A90DA60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Progress Presentation – MBAD/2021009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F3224-4A16-4E2D-7362-67B4CCDB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8668"/>
            <a:ext cx="2743200" cy="365125"/>
          </a:xfrm>
        </p:spPr>
        <p:txBody>
          <a:bodyPr/>
          <a:lstStyle/>
          <a:p>
            <a:fld id="{87DDD5BE-33EC-42A8-B7BA-B52EFB76028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B71CC-B05A-A9EC-733A-342153DE07FA}"/>
              </a:ext>
            </a:extLst>
          </p:cNvPr>
          <p:cNvSpPr/>
          <p:nvPr/>
        </p:nvSpPr>
        <p:spPr>
          <a:xfrm>
            <a:off x="406827" y="501162"/>
            <a:ext cx="116245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Hypotheses Testing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58FA381-CF52-42CA-ACB0-0223E9DB6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46634"/>
              </p:ext>
            </p:extLst>
          </p:nvPr>
        </p:nvGraphicFramePr>
        <p:xfrm>
          <a:off x="492368" y="1596620"/>
          <a:ext cx="11207263" cy="2729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68736">
                  <a:extLst>
                    <a:ext uri="{9D8B030D-6E8A-4147-A177-3AD203B41FA5}">
                      <a16:colId xmlns:a16="http://schemas.microsoft.com/office/drawing/2014/main" val="1081571154"/>
                    </a:ext>
                  </a:extLst>
                </a:gridCol>
                <a:gridCol w="6254496">
                  <a:extLst>
                    <a:ext uri="{9D8B030D-6E8A-4147-A177-3AD203B41FA5}">
                      <a16:colId xmlns:a16="http://schemas.microsoft.com/office/drawing/2014/main" val="3082218102"/>
                    </a:ext>
                  </a:extLst>
                </a:gridCol>
                <a:gridCol w="1184031">
                  <a:extLst>
                    <a:ext uri="{9D8B030D-6E8A-4147-A177-3AD203B41FA5}">
                      <a16:colId xmlns:a16="http://schemas.microsoft.com/office/drawing/2014/main" val="1060918760"/>
                    </a:ext>
                  </a:extLst>
                </a:gridCol>
              </a:tblGrid>
              <a:tr h="4907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Path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5" marR="7785" marT="77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Hypothesis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5" marR="7785" marT="77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Result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5" marR="7785" marT="77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951282"/>
                  </a:ext>
                </a:extLst>
              </a:tr>
              <a:tr h="5596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IHRM Practices ---&gt; Expatriates job performance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785" marR="7785" marT="77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H1: There is a significant impact of IHRM Practices on expatriate’s job performance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785" marR="7785" marT="77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Accepted</a:t>
                      </a:r>
                      <a:endParaRPr lang="en-US" sz="1400" b="0" i="0" u="none" strike="noStrike" dirty="0">
                        <a:solidFill>
                          <a:schemeClr val="accent6"/>
                        </a:solidFill>
                        <a:effectLst/>
                        <a:latin typeface="+mn-lt"/>
                      </a:endParaRPr>
                    </a:p>
                  </a:txBody>
                  <a:tcPr marL="7785" marR="7785" marT="77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9370"/>
                  </a:ext>
                </a:extLst>
              </a:tr>
              <a:tr h="5596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International T&amp;D  ---&gt; Expatriates job performance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785" marR="7785" marT="77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H1a: There is a significant impact of International Training and development practices on expatriate’s job performance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785" marR="7785" marT="77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Accepted</a:t>
                      </a:r>
                      <a:endParaRPr lang="en-US" sz="1400" b="0" i="0" u="none" strike="noStrike" dirty="0">
                        <a:solidFill>
                          <a:schemeClr val="accent6"/>
                        </a:solidFill>
                        <a:effectLst/>
                        <a:latin typeface="+mn-lt"/>
                      </a:endParaRPr>
                    </a:p>
                  </a:txBody>
                  <a:tcPr marL="7785" marR="7785" marT="77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105496"/>
                  </a:ext>
                </a:extLst>
              </a:tr>
              <a:tr h="5596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International Compensation ---&gt; Expatriates job performance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785" marR="7785" marT="77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H1b: There is a significant impact of International Performance Appraisal practices on expatriate’s job performance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785" marR="7785" marT="77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Accepted</a:t>
                      </a:r>
                      <a:endParaRPr lang="en-US" sz="1400" b="0" i="0" u="none" strike="noStrike" dirty="0">
                        <a:solidFill>
                          <a:schemeClr val="accent6"/>
                        </a:solidFill>
                        <a:effectLst/>
                        <a:latin typeface="+mn-lt"/>
                      </a:endParaRPr>
                    </a:p>
                  </a:txBody>
                  <a:tcPr marL="7785" marR="7785" marT="77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525329"/>
                  </a:ext>
                </a:extLst>
              </a:tr>
              <a:tr h="5596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International PA --&gt; Expatriates job performance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785" marR="7785" marT="77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H1c: There is a significant impact of International Compensation on expatriate’s job performance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785" marR="7785" marT="77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Accepted</a:t>
                      </a:r>
                      <a:endParaRPr lang="en-US" sz="1400" b="0" i="0" u="none" strike="noStrike" dirty="0">
                        <a:solidFill>
                          <a:schemeClr val="accent6"/>
                        </a:solidFill>
                        <a:effectLst/>
                        <a:latin typeface="+mn-lt"/>
                      </a:endParaRPr>
                    </a:p>
                  </a:txBody>
                  <a:tcPr marL="7785" marR="7785" marT="77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002488"/>
                  </a:ext>
                </a:extLst>
              </a:tr>
            </a:tbl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56CE120-6886-438E-8F12-45C3DAFFEA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313798"/>
              </p:ext>
            </p:extLst>
          </p:nvPr>
        </p:nvGraphicFramePr>
        <p:xfrm>
          <a:off x="9735671" y="4992298"/>
          <a:ext cx="141446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413720" imgH="538200" progId="Package">
                  <p:embed/>
                </p:oleObj>
              </mc:Choice>
              <mc:Fallback>
                <p:oleObj name="Packager Shell Object" showAsIcon="1" r:id="rId2" imgW="1413720" imgH="538200" progId="Packag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456CE120-6886-438E-8F12-45C3DAFFEA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35671" y="4992298"/>
                        <a:ext cx="1414463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2761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2B5F17-19FE-706F-987C-266DE93275BF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Progress Presentation – MBAD/2021009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DBD55-1C29-3CC1-B65B-5B25A415C249}"/>
              </a:ext>
            </a:extLst>
          </p:cNvPr>
          <p:cNvSpPr/>
          <p:nvPr/>
        </p:nvSpPr>
        <p:spPr>
          <a:xfrm>
            <a:off x="4312629" y="203744"/>
            <a:ext cx="31518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CCE32-E4D2-7906-5099-40314247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6977" y="6488668"/>
            <a:ext cx="2743200" cy="365125"/>
          </a:xfrm>
        </p:spPr>
        <p:txBody>
          <a:bodyPr/>
          <a:lstStyle/>
          <a:p>
            <a:fld id="{87DDD5BE-33EC-42A8-B7BA-B52EFB76028A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5E2FC4-C7DA-45DE-8E26-E9820093C923}"/>
              </a:ext>
            </a:extLst>
          </p:cNvPr>
          <p:cNvSpPr/>
          <p:nvPr/>
        </p:nvSpPr>
        <p:spPr>
          <a:xfrm>
            <a:off x="615461" y="854678"/>
            <a:ext cx="11271739" cy="3911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/>
              <a:t>Bagozzi</a:t>
            </a:r>
            <a:r>
              <a:rPr lang="en-US" sz="1400" dirty="0"/>
              <a:t>, R., &amp; Yi, Y. (1988). On the Evaluation of Structure Equation Models. Journal of the Academy of Marketing Science.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Park, SH. (2019). The Robustness of Test Statistics to Nonnormality and Specification Error Explanation ARY Factor Analysis.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Field, A. (2000). Discovering Statistics Using SPSS for Windows. 2455 Teller Road Thousand Oaks, </a:t>
            </a:r>
            <a:r>
              <a:rPr lang="en-US" sz="1400" dirty="0" err="1"/>
              <a:t>CAUnited</a:t>
            </a:r>
            <a:r>
              <a:rPr lang="en-US" sz="1400" dirty="0"/>
              <a:t> States: Sage Publications, Inc.</a:t>
            </a:r>
          </a:p>
          <a:p>
            <a:pPr>
              <a:lnSpc>
                <a:spcPct val="150000"/>
              </a:lnSpc>
            </a:pPr>
            <a:r>
              <a:rPr lang="en-US" sz="1400" dirty="0" err="1"/>
              <a:t>Fornell</a:t>
            </a:r>
            <a:r>
              <a:rPr lang="en-US" sz="1400" dirty="0"/>
              <a:t>, C., &amp; </a:t>
            </a:r>
            <a:r>
              <a:rPr lang="en-US" sz="1400" dirty="0" err="1"/>
              <a:t>Larcker</a:t>
            </a:r>
            <a:r>
              <a:rPr lang="en-US" sz="1400" dirty="0"/>
              <a:t>, D. F. (1981). Evaluating Structural Equation Models with Unobservable Variables and Measurement Error. Journal of Marketing Research, Feb., 1981, Vol. 18, No. 1 (Feb., 1981), pp. 39-50.</a:t>
            </a:r>
          </a:p>
          <a:p>
            <a:pPr>
              <a:lnSpc>
                <a:spcPct val="150000"/>
              </a:lnSpc>
            </a:pPr>
            <a:r>
              <a:rPr lang="en-US" sz="1400" dirty="0" err="1"/>
              <a:t>Hadi</a:t>
            </a:r>
            <a:r>
              <a:rPr lang="en-US" sz="1400" dirty="0"/>
              <a:t>, N. U., Sentosa, I., &amp; </a:t>
            </a:r>
            <a:r>
              <a:rPr lang="en-US" sz="1400" dirty="0" err="1"/>
              <a:t>Naziruddin</a:t>
            </a:r>
            <a:r>
              <a:rPr lang="en-US" sz="1400" dirty="0"/>
              <a:t>, A. (2016). An Easy Approach to Exploratory Factor Analysis: Marketing Perspective Noor Ul </a:t>
            </a:r>
            <a:r>
              <a:rPr lang="en-US" sz="1400" dirty="0" err="1"/>
              <a:t>Hadi</a:t>
            </a:r>
            <a:r>
              <a:rPr lang="en-US" sz="1400" dirty="0"/>
              <a:t>. Journal of Educational and Social Research, Vol 6 No 1.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Hair, J., Black, W., </a:t>
            </a:r>
            <a:r>
              <a:rPr lang="en-US" sz="1400" dirty="0" err="1"/>
              <a:t>Babin</a:t>
            </a:r>
            <a:r>
              <a:rPr lang="en-US" sz="1400" dirty="0"/>
              <a:t>, B., &amp; Anderson, R. (2014). Multivariate Data Analysis. Prentice Hall, Upper Saddle River, New Jersey.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Jacob , N. R. (2017). The SAGE Encyclopedia of Communication Research Methods. Thousand Oaks: SAGE Publications, Inc.</a:t>
            </a:r>
          </a:p>
          <a:p>
            <a:r>
              <a:rPr lang="en-US" sz="1400" dirty="0"/>
              <a:t>Kim, T.-H. and White, H. (2004) ‘On more robust estimation of skewness and kurtosis’, Finance Research Letters, 1(1), pp. 56–73.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Sekaran , U., &amp; Bougie, R. (2016). Research Methods for Business A skill Building Approach. United Kingdom: John Wiley &amp; Sons Ltd.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Stevens, JP 2002, </a:t>
            </a:r>
            <a:r>
              <a:rPr lang="en-US" sz="1400" i="1" dirty="0"/>
              <a:t>Applied multivariate statistics for the social sciences</a:t>
            </a:r>
            <a:r>
              <a:rPr lang="en-US" sz="1400" dirty="0"/>
              <a:t>, Mahwah, NJ, Lawrence Erlbaum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9896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D9F047-2BA3-7C50-E3B2-B6984A90DA60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Progress Presentation – MBAD/2021009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F3224-4A16-4E2D-7362-67B4CCDB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6977" y="6492875"/>
            <a:ext cx="2743200" cy="365125"/>
          </a:xfrm>
        </p:spPr>
        <p:txBody>
          <a:bodyPr/>
          <a:lstStyle/>
          <a:p>
            <a:fld id="{87DDD5BE-33EC-42A8-B7BA-B52EFB76028A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B71CC-B05A-A9EC-733A-342153DE07FA}"/>
              </a:ext>
            </a:extLst>
          </p:cNvPr>
          <p:cNvSpPr/>
          <p:nvPr/>
        </p:nvSpPr>
        <p:spPr>
          <a:xfrm>
            <a:off x="345281" y="338749"/>
            <a:ext cx="116245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701DA8B-B2B6-4289-97B3-722229FF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249" y="2756365"/>
            <a:ext cx="8770571" cy="1345269"/>
          </a:xfrm>
        </p:spPr>
        <p:txBody>
          <a:bodyPr/>
          <a:lstStyle/>
          <a:p>
            <a:r>
              <a:rPr lang="en-US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120072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8B06-82BA-99DA-5AF1-EFF0E9D75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588" y="-157321"/>
            <a:ext cx="10515600" cy="1325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		</a:t>
            </a:r>
            <a:r>
              <a:rPr 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C5DC8-4F4C-D52A-5856-B22BFBC9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892" y="1168242"/>
            <a:ext cx="10515600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cs typeface="Times New Roman" panose="02020603050405020304" pitchFamily="18" charset="0"/>
              </a:rPr>
              <a:t>Problem, Objectives &amp; Hypotheses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cs typeface="Times New Roman" panose="02020603050405020304" pitchFamily="18" charset="0"/>
              </a:rPr>
              <a:t>Conceptual Framework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cs typeface="Times New Roman" panose="02020603050405020304" pitchFamily="18" charset="0"/>
              </a:rPr>
              <a:t>Response rate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cs typeface="Times New Roman" panose="02020603050405020304" pitchFamily="18" charset="0"/>
              </a:rPr>
              <a:t>Reliability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zh-CN" sz="2000" dirty="0">
                <a:cs typeface="Times New Roman" panose="02020603050405020304" pitchFamily="18" charset="0"/>
              </a:rPr>
              <a:t>Skewness &amp; Kurtosis for Normality Test</a:t>
            </a:r>
            <a:endParaRPr 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cs typeface="Times New Roman" panose="02020603050405020304" pitchFamily="18" charset="0"/>
              </a:rPr>
              <a:t>Demographic Profile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cs typeface="Times New Roman" panose="02020603050405020304" pitchFamily="18" charset="0"/>
              </a:rPr>
              <a:t>Hypotheses 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7D34D5-D14C-936A-59ED-3082D2D54125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Progress Presentation – MBAD/2021009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A71A6-B2BA-09B2-8B67-86EE593E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0018"/>
            <a:ext cx="2743200" cy="365125"/>
          </a:xfrm>
        </p:spPr>
        <p:txBody>
          <a:bodyPr/>
          <a:lstStyle/>
          <a:p>
            <a:fld id="{87DDD5BE-33EC-42A8-B7BA-B52EFB76028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06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D9F047-2BA3-7C50-E3B2-B6984A90DA60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Progress Presentation – MBAD/2021009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F3224-4A16-4E2D-7362-67B4CCDB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8668"/>
            <a:ext cx="2743200" cy="365125"/>
          </a:xfrm>
        </p:spPr>
        <p:txBody>
          <a:bodyPr/>
          <a:lstStyle/>
          <a:p>
            <a:fld id="{87DDD5BE-33EC-42A8-B7BA-B52EFB76028A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B71CC-B05A-A9EC-733A-342153DE07FA}"/>
              </a:ext>
            </a:extLst>
          </p:cNvPr>
          <p:cNvSpPr/>
          <p:nvPr/>
        </p:nvSpPr>
        <p:spPr>
          <a:xfrm>
            <a:off x="345281" y="338749"/>
            <a:ext cx="11533127" cy="697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cs typeface="Times New Roman" panose="02020603050405020304" pitchFamily="18" charset="0"/>
              </a:rPr>
              <a:t>Study Problem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Do International HRM practices impact on expatriates job performance in ABC Pvt Ltd Sri Lanka?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cs typeface="Times New Roman" panose="02020603050405020304" pitchFamily="18" charset="0"/>
              </a:rPr>
              <a:t>Objectives</a:t>
            </a:r>
          </a:p>
          <a:p>
            <a:pPr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1. To determine how IHRM practices impact on expatriate’s job performance</a:t>
            </a:r>
          </a:p>
          <a:p>
            <a:pPr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2. To find out how international training and development impact on expatriates job performance.</a:t>
            </a:r>
          </a:p>
          <a:p>
            <a:pPr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3. To analyze international performance appraisal impact on expatriates job performance .</a:t>
            </a:r>
          </a:p>
          <a:p>
            <a:pPr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4. To understand international compensation  impact on expatriates job performance</a:t>
            </a:r>
            <a:r>
              <a:rPr lang="en-US" dirty="0"/>
              <a:t>.</a:t>
            </a:r>
            <a:endParaRPr lang="en-US" altLang="zh-CN" sz="2400" b="1" u="sng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cs typeface="Times New Roman" panose="02020603050405020304" pitchFamily="18" charset="0"/>
              </a:rPr>
              <a:t>Hypotheses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H1: There is a significant impact of IHRM Practices on expatriate’s job performance</a:t>
            </a:r>
          </a:p>
          <a:p>
            <a:pPr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H1a: There is a significant impact of International Training and development practices on expatriate’s job performance.</a:t>
            </a:r>
          </a:p>
          <a:p>
            <a:pPr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H1b: There is a significant impact of International Performance Appraisal practices on expatriate’s job performance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H1c: There is a significant impact of International Compensation on expatriate’s job performance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064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D5257CC-1F35-108C-5E91-EE9A16AAB4E3}"/>
              </a:ext>
            </a:extLst>
          </p:cNvPr>
          <p:cNvSpPr/>
          <p:nvPr/>
        </p:nvSpPr>
        <p:spPr>
          <a:xfrm>
            <a:off x="2105024" y="1842505"/>
            <a:ext cx="7634235" cy="299803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39B1B-9838-1AD5-61CE-2A1E34D0C42E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Progress Presentation – MBAD/2021009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2BBED-7206-18E3-30A9-87900442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9392" y="6488668"/>
            <a:ext cx="2743200" cy="365125"/>
          </a:xfrm>
        </p:spPr>
        <p:txBody>
          <a:bodyPr/>
          <a:lstStyle/>
          <a:p>
            <a:fld id="{87DDD5BE-33EC-42A8-B7BA-B52EFB76028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B6C81-158D-8E17-31D6-B6356200D3C8}"/>
              </a:ext>
            </a:extLst>
          </p:cNvPr>
          <p:cNvSpPr txBox="1"/>
          <p:nvPr/>
        </p:nvSpPr>
        <p:spPr>
          <a:xfrm>
            <a:off x="386694" y="-32383"/>
            <a:ext cx="10561318" cy="896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 b="1" dirty="0">
                <a:cs typeface="Times New Roman" panose="02020603050405020304" pitchFamily="18" charset="0"/>
              </a:rPr>
              <a:t>Conceptual Framework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C5DCF48-B828-DA4F-CFD5-66252B731658}"/>
              </a:ext>
            </a:extLst>
          </p:cNvPr>
          <p:cNvGrpSpPr/>
          <p:nvPr/>
        </p:nvGrpSpPr>
        <p:grpSpPr>
          <a:xfrm>
            <a:off x="2105024" y="1842505"/>
            <a:ext cx="7555230" cy="2989619"/>
            <a:chOff x="0" y="0"/>
            <a:chExt cx="5336752" cy="284458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80EF7E8-3F1D-BF2C-B93D-69438C8E9982}"/>
                </a:ext>
              </a:extLst>
            </p:cNvPr>
            <p:cNvGrpSpPr/>
            <p:nvPr/>
          </p:nvGrpSpPr>
          <p:grpSpPr>
            <a:xfrm>
              <a:off x="0" y="0"/>
              <a:ext cx="5336752" cy="2844589"/>
              <a:chOff x="0" y="0"/>
              <a:chExt cx="5336752" cy="284458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C511059-D048-89CC-10B4-A425717FFF83}"/>
                  </a:ext>
                </a:extLst>
              </p:cNvPr>
              <p:cNvGrpSpPr/>
              <p:nvPr/>
            </p:nvGrpSpPr>
            <p:grpSpPr>
              <a:xfrm>
                <a:off x="237067" y="454583"/>
                <a:ext cx="5099685" cy="2058112"/>
                <a:chOff x="0" y="-111393"/>
                <a:chExt cx="5100312" cy="2199824"/>
              </a:xfrm>
            </p:grpSpPr>
            <p:sp>
              <p:nvSpPr>
                <p:cNvPr id="12" name="Rounded Rectangle 2">
                  <a:extLst>
                    <a:ext uri="{FF2B5EF4-FFF2-40B4-BE49-F238E27FC236}">
                      <a16:creationId xmlns:a16="http://schemas.microsoft.com/office/drawing/2014/main" id="{854F1D47-6549-F3E0-5F6E-9B5EEF596A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-111393"/>
                  <a:ext cx="1820677" cy="61640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BE4D5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algn="ctr" eaLnBrk="0" fontAlgn="base" hangingPunct="0">
                    <a:spcBef>
                      <a:spcPts val="0"/>
                    </a:spcBef>
                    <a:spcAft>
                      <a:spcPts val="400"/>
                    </a:spcAft>
                  </a:pPr>
                  <a:r>
                    <a:rPr lang="en-US" sz="1600" kern="1200" dirty="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International Training &amp; Development</a:t>
                  </a:r>
                  <a:endParaRPr lang="en-US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Rounded Rectangle 7">
                  <a:extLst>
                    <a:ext uri="{FF2B5EF4-FFF2-40B4-BE49-F238E27FC236}">
                      <a16:creationId xmlns:a16="http://schemas.microsoft.com/office/drawing/2014/main" id="{3FF28705-286A-9E4D-760F-B7ED28F7A7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8" y="1445340"/>
                  <a:ext cx="1820677" cy="64309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9E2F3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algn="ctr" eaLnBrk="0" fontAlgn="base" hangingPunct="0">
                    <a:spcBef>
                      <a:spcPts val="0"/>
                    </a:spcBef>
                    <a:spcAft>
                      <a:spcPts val="400"/>
                    </a:spcAft>
                  </a:pPr>
                  <a:r>
                    <a:rPr lang="en-US" sz="1600" kern="1200" dirty="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International Performance Appraisal</a:t>
                  </a:r>
                  <a:endParaRPr lang="en-US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Rounded Rectangle 10">
                  <a:extLst>
                    <a:ext uri="{FF2B5EF4-FFF2-40B4-BE49-F238E27FC236}">
                      <a16:creationId xmlns:a16="http://schemas.microsoft.com/office/drawing/2014/main" id="{03A86064-9FA0-5E13-6246-D50B38213B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6462" y="821739"/>
                  <a:ext cx="1593850" cy="546100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BEF397"/>
                    </a:gs>
                    <a:gs pos="50000">
                      <a:srgbClr val="D5F6C0"/>
                    </a:gs>
                    <a:gs pos="100000">
                      <a:srgbClr val="EAFAE0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algn="ctr" eaLnBrk="0" fontAlgn="base" hangingPunct="0">
                    <a:spcBef>
                      <a:spcPts val="0"/>
                    </a:spcBef>
                    <a:spcAft>
                      <a:spcPts val="400"/>
                    </a:spcAft>
                  </a:pPr>
                  <a:r>
                    <a:rPr lang="en-US" kern="1200" dirty="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Expatriates job Performance</a:t>
                  </a:r>
                  <a:endParaRPr lang="en-U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8FF4FC45-7246-71C6-FDD2-73BAEC9399A0}"/>
                    </a:ext>
                  </a:extLst>
                </p:cNvPr>
                <p:cNvCxnSpPr>
                  <a:cxnSpLocks/>
                  <a:endCxn id="14" idx="1"/>
                </p:cNvCxnSpPr>
                <p:nvPr/>
              </p:nvCxnSpPr>
              <p:spPr>
                <a:xfrm>
                  <a:off x="2082844" y="1094789"/>
                  <a:ext cx="142361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ounded Rectangle 8">
                  <a:extLst>
                    <a:ext uri="{FF2B5EF4-FFF2-40B4-BE49-F238E27FC236}">
                      <a16:creationId xmlns:a16="http://schemas.microsoft.com/office/drawing/2014/main" id="{D97FC200-CA83-8DEA-F8EF-1E1079D2A7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711457"/>
                  <a:ext cx="1820678" cy="59202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2CC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algn="ctr" eaLnBrk="0" fontAlgn="base" hangingPunct="0">
                    <a:spcBef>
                      <a:spcPts val="0"/>
                    </a:spcBef>
                    <a:spcAft>
                      <a:spcPts val="400"/>
                    </a:spcAft>
                  </a:pPr>
                  <a:r>
                    <a:rPr lang="en-US" sz="1600" kern="1200" dirty="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International Compensation</a:t>
                  </a:r>
                  <a:endParaRPr lang="en-US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DE5AE3D-AF1C-049A-95AB-933078E53386}"/>
                  </a:ext>
                </a:extLst>
              </p:cNvPr>
              <p:cNvSpPr/>
              <p:nvPr/>
            </p:nvSpPr>
            <p:spPr>
              <a:xfrm>
                <a:off x="0" y="0"/>
                <a:ext cx="2319867" cy="2844589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9" name="Text Box 2">
              <a:extLst>
                <a:ext uri="{FF2B5EF4-FFF2-40B4-BE49-F238E27FC236}">
                  <a16:creationId xmlns:a16="http://schemas.microsoft.com/office/drawing/2014/main" id="{A657F6EF-6172-5F9C-204F-4BD45C00816C}"/>
                </a:ext>
              </a:extLst>
            </p:cNvPr>
            <p:cNvSpPr txBox="1"/>
            <p:nvPr/>
          </p:nvSpPr>
          <p:spPr>
            <a:xfrm>
              <a:off x="122907" y="40504"/>
              <a:ext cx="2065866" cy="49953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400"/>
                </a:spcAft>
              </a:pPr>
              <a:r>
                <a:rPr lang="en-US" dirty="0">
                  <a:effectLst/>
                  <a:ea typeface="Times New Roman" panose="02020603050405020304" pitchFamily="18" charset="0"/>
                  <a:cs typeface="Iskoola Pota" panose="020B0502040204020203" pitchFamily="34" charset="0"/>
                </a:rPr>
                <a:t>International HRM Practices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B53F870-5034-FC5C-663E-E9D3DE684253}"/>
              </a:ext>
            </a:extLst>
          </p:cNvPr>
          <p:cNvSpPr txBox="1"/>
          <p:nvPr/>
        </p:nvSpPr>
        <p:spPr>
          <a:xfrm>
            <a:off x="386694" y="987877"/>
            <a:ext cx="114186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The study recognizes IHR practices as an independent variable and identifies expatriate performance as the dependent variable. </a:t>
            </a:r>
            <a:endParaRPr lang="en-US" altLang="zh-CN" sz="1800" b="1" dirty="0"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0B33CF-0DAD-7B5C-C047-3F5BE3F0A3F9}"/>
              </a:ext>
            </a:extLst>
          </p:cNvPr>
          <p:cNvSpPr txBox="1"/>
          <p:nvPr/>
        </p:nvSpPr>
        <p:spPr>
          <a:xfrm>
            <a:off x="552938" y="5446442"/>
            <a:ext cx="271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ea typeface="Times New Roman" panose="02020603050405020304" pitchFamily="18" charset="0"/>
              </a:rPr>
              <a:t>Source: Author’s construct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4B0F6F-41AF-B1C2-F459-D2A78AF20A51}"/>
              </a:ext>
            </a:extLst>
          </p:cNvPr>
          <p:cNvSpPr txBox="1"/>
          <p:nvPr/>
        </p:nvSpPr>
        <p:spPr>
          <a:xfrm>
            <a:off x="4602929" y="4857955"/>
            <a:ext cx="34004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Figure10 Conceptual Framework</a:t>
            </a:r>
          </a:p>
        </p:txBody>
      </p:sp>
    </p:spTree>
    <p:extLst>
      <p:ext uri="{BB962C8B-B14F-4D97-AF65-F5344CB8AC3E}">
        <p14:creationId xmlns:p14="http://schemas.microsoft.com/office/powerpoint/2010/main" val="385177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D9F047-2BA3-7C50-E3B2-B6984A90DA60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Progress Presentation – MBAD/2021009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F3224-4A16-4E2D-7362-67B4CCDB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8668"/>
            <a:ext cx="2743200" cy="365125"/>
          </a:xfrm>
        </p:spPr>
        <p:txBody>
          <a:bodyPr/>
          <a:lstStyle/>
          <a:p>
            <a:fld id="{87DDD5BE-33EC-42A8-B7BA-B52EFB76028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B71CC-B05A-A9EC-733A-342153DE07FA}"/>
              </a:ext>
            </a:extLst>
          </p:cNvPr>
          <p:cNvSpPr/>
          <p:nvPr/>
        </p:nvSpPr>
        <p:spPr>
          <a:xfrm>
            <a:off x="345281" y="338749"/>
            <a:ext cx="116245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cs typeface="Times New Roman" panose="02020603050405020304" pitchFamily="18" charset="0"/>
              </a:rPr>
              <a:t>Response Rate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No missing data reported</a:t>
            </a:r>
          </a:p>
          <a:p>
            <a:pPr algn="just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978395-77FB-42BC-8511-841E3E04F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660321"/>
              </p:ext>
            </p:extLst>
          </p:nvPr>
        </p:nvGraphicFramePr>
        <p:xfrm>
          <a:off x="2664070" y="2052841"/>
          <a:ext cx="6517177" cy="1666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9137">
                  <a:extLst>
                    <a:ext uri="{9D8B030D-6E8A-4147-A177-3AD203B41FA5}">
                      <a16:colId xmlns:a16="http://schemas.microsoft.com/office/drawing/2014/main" val="1862738605"/>
                    </a:ext>
                  </a:extLst>
                </a:gridCol>
                <a:gridCol w="1208242">
                  <a:extLst>
                    <a:ext uri="{9D8B030D-6E8A-4147-A177-3AD203B41FA5}">
                      <a16:colId xmlns:a16="http://schemas.microsoft.com/office/drawing/2014/main" val="3818784090"/>
                    </a:ext>
                  </a:extLst>
                </a:gridCol>
                <a:gridCol w="1047255">
                  <a:extLst>
                    <a:ext uri="{9D8B030D-6E8A-4147-A177-3AD203B41FA5}">
                      <a16:colId xmlns:a16="http://schemas.microsoft.com/office/drawing/2014/main" val="2225585591"/>
                    </a:ext>
                  </a:extLst>
                </a:gridCol>
                <a:gridCol w="1036782">
                  <a:extLst>
                    <a:ext uri="{9D8B030D-6E8A-4147-A177-3AD203B41FA5}">
                      <a16:colId xmlns:a16="http://schemas.microsoft.com/office/drawing/2014/main" val="3872329979"/>
                    </a:ext>
                  </a:extLst>
                </a:gridCol>
                <a:gridCol w="1235761">
                  <a:extLst>
                    <a:ext uri="{9D8B030D-6E8A-4147-A177-3AD203B41FA5}">
                      <a16:colId xmlns:a16="http://schemas.microsoft.com/office/drawing/2014/main" val="691031613"/>
                    </a:ext>
                  </a:extLst>
                </a:gridCol>
              </a:tblGrid>
              <a:tr h="3905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Company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Questionnaire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Percentage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067961"/>
                  </a:ext>
                </a:extLst>
              </a:tr>
              <a:tr h="5962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Distributed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Not received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Collected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921874"/>
                  </a:ext>
                </a:extLst>
              </a:tr>
              <a:tr h="6795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ABC Pvt Ltd Sri Lanka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31525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826118C-6FC2-44C1-986F-C26A6BF0ED5D}"/>
              </a:ext>
            </a:extLst>
          </p:cNvPr>
          <p:cNvSpPr txBox="1"/>
          <p:nvPr/>
        </p:nvSpPr>
        <p:spPr>
          <a:xfrm>
            <a:off x="8266332" y="4284151"/>
            <a:ext cx="2922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Survey Results (2023)</a:t>
            </a:r>
          </a:p>
        </p:txBody>
      </p:sp>
    </p:spTree>
    <p:extLst>
      <p:ext uri="{BB962C8B-B14F-4D97-AF65-F5344CB8AC3E}">
        <p14:creationId xmlns:p14="http://schemas.microsoft.com/office/powerpoint/2010/main" val="1328213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D9F047-2BA3-7C50-E3B2-B6984A90DA60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Progress Presentation – MBAD/2021009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F3224-4A16-4E2D-7362-67B4CCDB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6977" y="6492875"/>
            <a:ext cx="2743200" cy="365125"/>
          </a:xfrm>
        </p:spPr>
        <p:txBody>
          <a:bodyPr/>
          <a:lstStyle/>
          <a:p>
            <a:fld id="{87DDD5BE-33EC-42A8-B7BA-B52EFB76028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B71CC-B05A-A9EC-733A-342153DE07FA}"/>
              </a:ext>
            </a:extLst>
          </p:cNvPr>
          <p:cNvSpPr/>
          <p:nvPr/>
        </p:nvSpPr>
        <p:spPr>
          <a:xfrm>
            <a:off x="345281" y="338749"/>
            <a:ext cx="11624530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Skewness &amp; Kurtosis for Normality Test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BFA771-342A-45FC-BBA3-FE742731C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40146"/>
              </p:ext>
            </p:extLst>
          </p:nvPr>
        </p:nvGraphicFramePr>
        <p:xfrm>
          <a:off x="418962" y="1282313"/>
          <a:ext cx="57140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1">
                  <a:extLst>
                    <a:ext uri="{9D8B030D-6E8A-4147-A177-3AD203B41FA5}">
                      <a16:colId xmlns:a16="http://schemas.microsoft.com/office/drawing/2014/main" val="2963809706"/>
                    </a:ext>
                  </a:extLst>
                </a:gridCol>
                <a:gridCol w="1826801">
                  <a:extLst>
                    <a:ext uri="{9D8B030D-6E8A-4147-A177-3AD203B41FA5}">
                      <a16:colId xmlns:a16="http://schemas.microsoft.com/office/drawing/2014/main" val="3457844833"/>
                    </a:ext>
                  </a:extLst>
                </a:gridCol>
                <a:gridCol w="1271022">
                  <a:extLst>
                    <a:ext uri="{9D8B030D-6E8A-4147-A177-3AD203B41FA5}">
                      <a16:colId xmlns:a16="http://schemas.microsoft.com/office/drawing/2014/main" val="1669847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Skewness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Kurtosis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410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International HRM Practices</a:t>
                      </a:r>
                      <a:endParaRPr lang="en-US" sz="1400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Times New Roman" panose="02020603050405020304" pitchFamily="18" charset="0"/>
                        </a:rPr>
                        <a:t>-0.238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-0.078</a:t>
                      </a:r>
                      <a:endParaRPr lang="en-US" sz="12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22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Expatriates Job Performance</a:t>
                      </a:r>
                      <a:endParaRPr lang="en-US" sz="1400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Times New Roman" panose="02020603050405020304" pitchFamily="18" charset="0"/>
                        </a:rPr>
                        <a:t>0.005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Times New Roman" panose="02020603050405020304" pitchFamily="18" charset="0"/>
                        </a:rPr>
                        <a:t>-0.339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58135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2AC8B2-B3C5-498C-ABA8-ED15BD402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529856"/>
              </p:ext>
            </p:extLst>
          </p:nvPr>
        </p:nvGraphicFramePr>
        <p:xfrm>
          <a:off x="443522" y="3143493"/>
          <a:ext cx="5711093" cy="2040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8709">
                  <a:extLst>
                    <a:ext uri="{9D8B030D-6E8A-4147-A177-3AD203B41FA5}">
                      <a16:colId xmlns:a16="http://schemas.microsoft.com/office/drawing/2014/main" val="846965323"/>
                    </a:ext>
                  </a:extLst>
                </a:gridCol>
                <a:gridCol w="911145">
                  <a:extLst>
                    <a:ext uri="{9D8B030D-6E8A-4147-A177-3AD203B41FA5}">
                      <a16:colId xmlns:a16="http://schemas.microsoft.com/office/drawing/2014/main" val="3651716422"/>
                    </a:ext>
                  </a:extLst>
                </a:gridCol>
                <a:gridCol w="522001">
                  <a:extLst>
                    <a:ext uri="{9D8B030D-6E8A-4147-A177-3AD203B41FA5}">
                      <a16:colId xmlns:a16="http://schemas.microsoft.com/office/drawing/2014/main" val="1156161604"/>
                    </a:ext>
                  </a:extLst>
                </a:gridCol>
                <a:gridCol w="663934">
                  <a:extLst>
                    <a:ext uri="{9D8B030D-6E8A-4147-A177-3AD203B41FA5}">
                      <a16:colId xmlns:a16="http://schemas.microsoft.com/office/drawing/2014/main" val="458998845"/>
                    </a:ext>
                  </a:extLst>
                </a:gridCol>
                <a:gridCol w="713279">
                  <a:extLst>
                    <a:ext uri="{9D8B030D-6E8A-4147-A177-3AD203B41FA5}">
                      <a16:colId xmlns:a16="http://schemas.microsoft.com/office/drawing/2014/main" val="2035360838"/>
                    </a:ext>
                  </a:extLst>
                </a:gridCol>
                <a:gridCol w="565695">
                  <a:extLst>
                    <a:ext uri="{9D8B030D-6E8A-4147-A177-3AD203B41FA5}">
                      <a16:colId xmlns:a16="http://schemas.microsoft.com/office/drawing/2014/main" val="3139919408"/>
                    </a:ext>
                  </a:extLst>
                </a:gridCol>
                <a:gridCol w="756330">
                  <a:extLst>
                    <a:ext uri="{9D8B030D-6E8A-4147-A177-3AD203B41FA5}">
                      <a16:colId xmlns:a16="http://schemas.microsoft.com/office/drawing/2014/main" val="1644336623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Tests of Normality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103069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Kolmogorov-Smirnov</a:t>
                      </a:r>
                      <a:r>
                        <a:rPr lang="en-US" sz="1400" b="1" u="none" strike="noStrik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Shapiro-Wilk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01529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Statistic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df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Sig.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Statistic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df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Sig.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852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International Human Resource Practices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.094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.200</a:t>
                      </a:r>
                      <a:r>
                        <a:rPr lang="en-US" sz="1200" u="none" strike="noStrike" baseline="30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.979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.394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92048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Expatriates Job Performance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.124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.023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.976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.286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87589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943BF9C-D363-4AD6-B07D-2E9622F5E6F0}"/>
              </a:ext>
            </a:extLst>
          </p:cNvPr>
          <p:cNvSpPr/>
          <p:nvPr/>
        </p:nvSpPr>
        <p:spPr>
          <a:xfrm>
            <a:off x="6258718" y="1169157"/>
            <a:ext cx="571402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Skewness value less than 2 and kurtosis value less than 4 suggest that the normality assumption is not seriously violated(Kim and White, 2004).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C78F6F-454F-4837-BBC6-40BE0FC24DA2}"/>
              </a:ext>
            </a:extLst>
          </p:cNvPr>
          <p:cNvSpPr/>
          <p:nvPr/>
        </p:nvSpPr>
        <p:spPr>
          <a:xfrm>
            <a:off x="6258718" y="3723435"/>
            <a:ext cx="5711093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If the sig value of the dependent variable exceeds 0.05, data is normally distributed (SH Park, 2019).</a:t>
            </a:r>
          </a:p>
        </p:txBody>
      </p:sp>
    </p:spTree>
    <p:extLst>
      <p:ext uri="{BB962C8B-B14F-4D97-AF65-F5344CB8AC3E}">
        <p14:creationId xmlns:p14="http://schemas.microsoft.com/office/powerpoint/2010/main" val="370895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D9F047-2BA3-7C50-E3B2-B6984A90DA60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Progress Presentation – MBAD/2021009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F3224-4A16-4E2D-7362-67B4CCDB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68348"/>
            <a:ext cx="2743200" cy="365125"/>
          </a:xfrm>
        </p:spPr>
        <p:txBody>
          <a:bodyPr/>
          <a:lstStyle/>
          <a:p>
            <a:fld id="{87DDD5BE-33EC-42A8-B7BA-B52EFB76028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B71CC-B05A-A9EC-733A-342153DE07FA}"/>
              </a:ext>
            </a:extLst>
          </p:cNvPr>
          <p:cNvSpPr/>
          <p:nvPr/>
        </p:nvSpPr>
        <p:spPr>
          <a:xfrm>
            <a:off x="345281" y="338749"/>
            <a:ext cx="1162453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sz="1600" dirty="0"/>
              <a:t>According to LM Connelly (2011), of which the values from 0.60 to 0.70 are deemed to be the lower limit of acceptability</a:t>
            </a:r>
            <a:endParaRPr lang="en-US" altLang="zh-CN" sz="16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E6FA57-0589-40C8-A9AC-440FC27DD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414632"/>
              </p:ext>
            </p:extLst>
          </p:nvPr>
        </p:nvGraphicFramePr>
        <p:xfrm>
          <a:off x="419098" y="1816076"/>
          <a:ext cx="4821117" cy="117445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024893">
                  <a:extLst>
                    <a:ext uri="{9D8B030D-6E8A-4147-A177-3AD203B41FA5}">
                      <a16:colId xmlns:a16="http://schemas.microsoft.com/office/drawing/2014/main" val="1123742575"/>
                    </a:ext>
                  </a:extLst>
                </a:gridCol>
                <a:gridCol w="1796224">
                  <a:extLst>
                    <a:ext uri="{9D8B030D-6E8A-4147-A177-3AD203B41FA5}">
                      <a16:colId xmlns:a16="http://schemas.microsoft.com/office/drawing/2014/main" val="161896391"/>
                    </a:ext>
                  </a:extLst>
                </a:gridCol>
              </a:tblGrid>
              <a:tr h="328754"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10" dirty="0">
                          <a:solidFill>
                            <a:schemeClr val="bg1"/>
                          </a:solidFill>
                          <a:effectLst/>
                        </a:rPr>
                        <a:t>Instrument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Cronbach’s</a:t>
                      </a:r>
                      <a:r>
                        <a:rPr lang="en-US" sz="1800" spc="-3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spc="-10" dirty="0">
                          <a:solidFill>
                            <a:schemeClr val="bg1"/>
                          </a:solidFill>
                          <a:effectLst/>
                        </a:rPr>
                        <a:t>Alpha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704936"/>
                  </a:ext>
                </a:extLst>
              </a:tr>
              <a:tr h="423876"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International Human Resource Practices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spc="-10" dirty="0">
                          <a:solidFill>
                            <a:schemeClr val="tx1"/>
                          </a:solidFill>
                          <a:effectLst/>
                        </a:rPr>
                        <a:t>0.894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014766"/>
                  </a:ext>
                </a:extLst>
              </a:tr>
              <a:tr h="421828"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Expatriates Job Performance 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spc="-10" dirty="0">
                          <a:solidFill>
                            <a:schemeClr val="tx1"/>
                          </a:solidFill>
                          <a:effectLst/>
                        </a:rPr>
                        <a:t>0.841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13761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35E82B9-0528-48C1-A2FC-6EEAE1B6C4B9}"/>
              </a:ext>
            </a:extLst>
          </p:cNvPr>
          <p:cNvSpPr/>
          <p:nvPr/>
        </p:nvSpPr>
        <p:spPr>
          <a:xfrm>
            <a:off x="345281" y="3236939"/>
            <a:ext cx="11155057" cy="515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dirty="0"/>
              <a:t>Sekaran and Bougie (2016) has defined reliability as how consistently the measurement measures the relevant variable</a:t>
            </a:r>
          </a:p>
        </p:txBody>
      </p:sp>
    </p:spTree>
    <p:extLst>
      <p:ext uri="{BB962C8B-B14F-4D97-AF65-F5344CB8AC3E}">
        <p14:creationId xmlns:p14="http://schemas.microsoft.com/office/powerpoint/2010/main" val="393987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D9F047-2BA3-7C50-E3B2-B6984A90DA60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Progress Presentation – MBAD/2021009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F3224-4A16-4E2D-7362-67B4CCDB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8185" y="6488668"/>
            <a:ext cx="2743200" cy="365125"/>
          </a:xfrm>
        </p:spPr>
        <p:txBody>
          <a:bodyPr/>
          <a:lstStyle/>
          <a:p>
            <a:fld id="{87DDD5BE-33EC-42A8-B7BA-B52EFB76028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B71CC-B05A-A9EC-733A-342153DE07FA}"/>
              </a:ext>
            </a:extLst>
          </p:cNvPr>
          <p:cNvSpPr/>
          <p:nvPr/>
        </p:nvSpPr>
        <p:spPr>
          <a:xfrm>
            <a:off x="345281" y="136525"/>
            <a:ext cx="1162453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Profile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D29958-2B01-4C13-A08F-D3F1EA213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265679"/>
              </p:ext>
            </p:extLst>
          </p:nvPr>
        </p:nvGraphicFramePr>
        <p:xfrm>
          <a:off x="455970" y="877662"/>
          <a:ext cx="3166300" cy="53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3636">
                  <a:extLst>
                    <a:ext uri="{9D8B030D-6E8A-4147-A177-3AD203B41FA5}">
                      <a16:colId xmlns:a16="http://schemas.microsoft.com/office/drawing/2014/main" val="3489585655"/>
                    </a:ext>
                  </a:extLst>
                </a:gridCol>
                <a:gridCol w="876298">
                  <a:extLst>
                    <a:ext uri="{9D8B030D-6E8A-4147-A177-3AD203B41FA5}">
                      <a16:colId xmlns:a16="http://schemas.microsoft.com/office/drawing/2014/main" val="2454058399"/>
                    </a:ext>
                  </a:extLst>
                </a:gridCol>
                <a:gridCol w="1036366">
                  <a:extLst>
                    <a:ext uri="{9D8B030D-6E8A-4147-A177-3AD203B41FA5}">
                      <a16:colId xmlns:a16="http://schemas.microsoft.com/office/drawing/2014/main" val="3112849815"/>
                    </a:ext>
                  </a:extLst>
                </a:gridCol>
              </a:tblGrid>
              <a:tr h="63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Characteristic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Frequency 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Percentage %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379778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Gender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4217732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Male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2395648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Female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990331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Age (Years)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339943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20-26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760826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27-32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57901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33-39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497721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40 or over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595575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Years of Experience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9957404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51426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569949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17504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224229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422425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362070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6.5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202343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42099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14970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598536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943710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604452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052620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978223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059184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37283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204435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10999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443BEE0-8D10-4416-9666-B26523B53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696497"/>
              </p:ext>
            </p:extLst>
          </p:nvPr>
        </p:nvGraphicFramePr>
        <p:xfrm>
          <a:off x="3947601" y="877662"/>
          <a:ext cx="3432075" cy="47925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5176">
                  <a:extLst>
                    <a:ext uri="{9D8B030D-6E8A-4147-A177-3AD203B41FA5}">
                      <a16:colId xmlns:a16="http://schemas.microsoft.com/office/drawing/2014/main" val="2573272152"/>
                    </a:ext>
                  </a:extLst>
                </a:gridCol>
                <a:gridCol w="835269">
                  <a:extLst>
                    <a:ext uri="{9D8B030D-6E8A-4147-A177-3AD203B41FA5}">
                      <a16:colId xmlns:a16="http://schemas.microsoft.com/office/drawing/2014/main" val="1785500136"/>
                    </a:ext>
                  </a:extLst>
                </a:gridCol>
                <a:gridCol w="1031630">
                  <a:extLst>
                    <a:ext uri="{9D8B030D-6E8A-4147-A177-3AD203B41FA5}">
                      <a16:colId xmlns:a16="http://schemas.microsoft.com/office/drawing/2014/main" val="1384036632"/>
                    </a:ext>
                  </a:extLst>
                </a:gridCol>
              </a:tblGrid>
              <a:tr h="18191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Characteristic</a:t>
                      </a:r>
                    </a:p>
                  </a:txBody>
                  <a:tcPr marL="9096" marR="9096" marT="9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Frequency </a:t>
                      </a:r>
                    </a:p>
                  </a:txBody>
                  <a:tcPr marL="9096" marR="9096" marT="9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%</a:t>
                      </a:r>
                    </a:p>
                  </a:txBody>
                  <a:tcPr marL="9096" marR="9096" marT="9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907614"/>
                  </a:ext>
                </a:extLst>
              </a:tr>
              <a:tr h="181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Job title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9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9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9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26655"/>
                  </a:ext>
                </a:extLst>
              </a:tr>
              <a:tr h="1910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Accountant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728139"/>
                  </a:ext>
                </a:extLst>
              </a:tr>
              <a:tr h="1910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Civil Engineer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564077"/>
                  </a:ext>
                </a:extLst>
              </a:tr>
              <a:tr h="1910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Core Network Engineer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802964"/>
                  </a:ext>
                </a:extLst>
              </a:tr>
              <a:tr h="1910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Data Analyst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999480"/>
                  </a:ext>
                </a:extLst>
              </a:tr>
              <a:tr h="1910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Datacom Engineer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914918"/>
                  </a:ext>
                </a:extLst>
              </a:tr>
              <a:tr h="1910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Legal Officer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080585"/>
                  </a:ext>
                </a:extLst>
              </a:tr>
              <a:tr h="3583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Product Configuration Engineer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805256"/>
                  </a:ext>
                </a:extLst>
              </a:tr>
              <a:tr h="1910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Project Coordinator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357396"/>
                  </a:ext>
                </a:extLst>
              </a:tr>
              <a:tr h="1910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Project Director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460331"/>
                  </a:ext>
                </a:extLst>
              </a:tr>
              <a:tr h="1910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Project Manager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460634"/>
                  </a:ext>
                </a:extLst>
              </a:tr>
              <a:tr h="1910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Regional Project Manager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822192"/>
                  </a:ext>
                </a:extLst>
              </a:tr>
              <a:tr h="1910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RF Engineer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348918"/>
                  </a:ext>
                </a:extLst>
              </a:tr>
              <a:tr h="1910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Senior Engineer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976331"/>
                  </a:ext>
                </a:extLst>
              </a:tr>
              <a:tr h="1910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Senior Project Coordinator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455315"/>
                  </a:ext>
                </a:extLst>
              </a:tr>
              <a:tr h="1910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Solution Engineer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124035"/>
                  </a:ext>
                </a:extLst>
              </a:tr>
              <a:tr h="1910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Specialist RF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301671"/>
                  </a:ext>
                </a:extLst>
              </a:tr>
              <a:tr h="1910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Specialist WL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27094"/>
                  </a:ext>
                </a:extLst>
              </a:tr>
              <a:tr h="1910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Technical Director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672893"/>
                  </a:ext>
                </a:extLst>
              </a:tr>
              <a:tr h="1910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Vice President Project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677694"/>
                  </a:ext>
                </a:extLst>
              </a:tr>
              <a:tr h="1910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Wireless Engineer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6" marR="9096" marT="9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13149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E80C6F-F991-4BAD-8447-F6443280B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464564"/>
              </p:ext>
            </p:extLst>
          </p:nvPr>
        </p:nvGraphicFramePr>
        <p:xfrm>
          <a:off x="7720134" y="877662"/>
          <a:ext cx="3252665" cy="16009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5755">
                  <a:extLst>
                    <a:ext uri="{9D8B030D-6E8A-4147-A177-3AD203B41FA5}">
                      <a16:colId xmlns:a16="http://schemas.microsoft.com/office/drawing/2014/main" val="377190844"/>
                    </a:ext>
                  </a:extLst>
                </a:gridCol>
                <a:gridCol w="906665">
                  <a:extLst>
                    <a:ext uri="{9D8B030D-6E8A-4147-A177-3AD203B41FA5}">
                      <a16:colId xmlns:a16="http://schemas.microsoft.com/office/drawing/2014/main" val="3109071188"/>
                    </a:ext>
                  </a:extLst>
                </a:gridCol>
                <a:gridCol w="1090245">
                  <a:extLst>
                    <a:ext uri="{9D8B030D-6E8A-4147-A177-3AD203B41FA5}">
                      <a16:colId xmlns:a16="http://schemas.microsoft.com/office/drawing/2014/main" val="152950631"/>
                    </a:ext>
                  </a:extLst>
                </a:gridCol>
              </a:tblGrid>
              <a:tr h="2067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Characteristic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Frequency 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Percentage %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463234"/>
                  </a:ext>
                </a:extLst>
              </a:tr>
              <a:tr h="1968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Nationality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35742"/>
                  </a:ext>
                </a:extLst>
              </a:tr>
              <a:tr h="196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Chinese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250276"/>
                  </a:ext>
                </a:extLst>
              </a:tr>
              <a:tr h="196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Indian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46511"/>
                  </a:ext>
                </a:extLst>
              </a:tr>
              <a:tr h="196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Malaysian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58363"/>
                  </a:ext>
                </a:extLst>
              </a:tr>
              <a:tr h="196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Nepalis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241319"/>
                  </a:ext>
                </a:extLst>
              </a:tr>
              <a:tr h="196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Pakistani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029265"/>
                  </a:ext>
                </a:extLst>
              </a:tr>
              <a:tr h="196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Thai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54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50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D9F047-2BA3-7C50-E3B2-B6984A90DA60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Progress Presentation – MBAD/2021009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F3224-4A16-4E2D-7362-67B4CCDB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8668"/>
            <a:ext cx="2743200" cy="365125"/>
          </a:xfrm>
        </p:spPr>
        <p:txBody>
          <a:bodyPr/>
          <a:lstStyle/>
          <a:p>
            <a:fld id="{87DDD5BE-33EC-42A8-B7BA-B52EFB76028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B71CC-B05A-A9EC-733A-342153DE07FA}"/>
              </a:ext>
            </a:extLst>
          </p:cNvPr>
          <p:cNvSpPr/>
          <p:nvPr/>
        </p:nvSpPr>
        <p:spPr>
          <a:xfrm>
            <a:off x="345281" y="-41064"/>
            <a:ext cx="1162453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Hypotheses Testing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/>
              <a:t>H1: There is a significant impact of IHRM practices on expatriate’s job performance</a:t>
            </a:r>
          </a:p>
          <a:p>
            <a:pPr algn="just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108B7E5-D5FA-460C-A9AD-E493DCA76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349693"/>
              </p:ext>
            </p:extLst>
          </p:nvPr>
        </p:nvGraphicFramePr>
        <p:xfrm>
          <a:off x="413971" y="721777"/>
          <a:ext cx="5758231" cy="2625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7098">
                  <a:extLst>
                    <a:ext uri="{9D8B030D-6E8A-4147-A177-3AD203B41FA5}">
                      <a16:colId xmlns:a16="http://schemas.microsoft.com/office/drawing/2014/main" val="217583574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651219923"/>
                    </a:ext>
                  </a:extLst>
                </a:gridCol>
                <a:gridCol w="1029063">
                  <a:extLst>
                    <a:ext uri="{9D8B030D-6E8A-4147-A177-3AD203B41FA5}">
                      <a16:colId xmlns:a16="http://schemas.microsoft.com/office/drawing/2014/main" val="1697835900"/>
                    </a:ext>
                  </a:extLst>
                </a:gridCol>
                <a:gridCol w="2479070">
                  <a:extLst>
                    <a:ext uri="{9D8B030D-6E8A-4147-A177-3AD203B41FA5}">
                      <a16:colId xmlns:a16="http://schemas.microsoft.com/office/drawing/2014/main" val="3724384681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Correlations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241449"/>
                  </a:ext>
                </a:extLst>
              </a:tr>
              <a:tr h="723900">
                <a:tc gridSpan="2"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Expatriates Job Performance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International Human Resource Practices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990760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Expatriates Job Performance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Pearson Correlation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 marR="0" algn="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 marR="0" algn="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.300*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19787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Sig. (2-tailed)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 marR="0" algn="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 marR="0" algn="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.020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63094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 marR="0" algn="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 marR="0" algn="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353129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International Human Resource Practices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Pearson Correlation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 marR="0" algn="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.300*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 marR="0" algn="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07592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Sig. (2-tailed)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 marR="0" algn="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.020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93739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 marR="0" algn="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 marR="0" algn="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181095"/>
                  </a:ext>
                </a:extLst>
              </a:tr>
              <a:tr h="217170">
                <a:tc gridSpan="4"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*. Correlation is significant at the 0.05 level (2-tailed).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9086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C5D22FB-CE3B-4EC0-95B7-71E5D0952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116176"/>
              </p:ext>
            </p:extLst>
          </p:nvPr>
        </p:nvGraphicFramePr>
        <p:xfrm>
          <a:off x="6392008" y="710614"/>
          <a:ext cx="5646492" cy="18800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7762">
                  <a:extLst>
                    <a:ext uri="{9D8B030D-6E8A-4147-A177-3AD203B41FA5}">
                      <a16:colId xmlns:a16="http://schemas.microsoft.com/office/drawing/2014/main" val="137437616"/>
                    </a:ext>
                  </a:extLst>
                </a:gridCol>
                <a:gridCol w="401069">
                  <a:extLst>
                    <a:ext uri="{9D8B030D-6E8A-4147-A177-3AD203B41FA5}">
                      <a16:colId xmlns:a16="http://schemas.microsoft.com/office/drawing/2014/main" val="1047017327"/>
                    </a:ext>
                  </a:extLst>
                </a:gridCol>
                <a:gridCol w="498906">
                  <a:extLst>
                    <a:ext uri="{9D8B030D-6E8A-4147-A177-3AD203B41FA5}">
                      <a16:colId xmlns:a16="http://schemas.microsoft.com/office/drawing/2014/main" val="438269289"/>
                    </a:ext>
                  </a:extLst>
                </a:gridCol>
                <a:gridCol w="548795">
                  <a:extLst>
                    <a:ext uri="{9D8B030D-6E8A-4147-A177-3AD203B41FA5}">
                      <a16:colId xmlns:a16="http://schemas.microsoft.com/office/drawing/2014/main" val="2372251762"/>
                    </a:ext>
                  </a:extLst>
                </a:gridCol>
                <a:gridCol w="648576">
                  <a:extLst>
                    <a:ext uri="{9D8B030D-6E8A-4147-A177-3AD203B41FA5}">
                      <a16:colId xmlns:a16="http://schemas.microsoft.com/office/drawing/2014/main" val="2775961148"/>
                    </a:ext>
                  </a:extLst>
                </a:gridCol>
                <a:gridCol w="657445">
                  <a:extLst>
                    <a:ext uri="{9D8B030D-6E8A-4147-A177-3AD203B41FA5}">
                      <a16:colId xmlns:a16="http://schemas.microsoft.com/office/drawing/2014/main" val="1266744768"/>
                    </a:ext>
                  </a:extLst>
                </a:gridCol>
                <a:gridCol w="657445">
                  <a:extLst>
                    <a:ext uri="{9D8B030D-6E8A-4147-A177-3AD203B41FA5}">
                      <a16:colId xmlns:a16="http://schemas.microsoft.com/office/drawing/2014/main" val="2874663569"/>
                    </a:ext>
                  </a:extLst>
                </a:gridCol>
                <a:gridCol w="399123">
                  <a:extLst>
                    <a:ext uri="{9D8B030D-6E8A-4147-A177-3AD203B41FA5}">
                      <a16:colId xmlns:a16="http://schemas.microsoft.com/office/drawing/2014/main" val="1469646156"/>
                    </a:ext>
                  </a:extLst>
                </a:gridCol>
                <a:gridCol w="481881">
                  <a:extLst>
                    <a:ext uri="{9D8B030D-6E8A-4147-A177-3AD203B41FA5}">
                      <a16:colId xmlns:a16="http://schemas.microsoft.com/office/drawing/2014/main" val="2643276339"/>
                    </a:ext>
                  </a:extLst>
                </a:gridCol>
                <a:gridCol w="715490">
                  <a:extLst>
                    <a:ext uri="{9D8B030D-6E8A-4147-A177-3AD203B41FA5}">
                      <a16:colId xmlns:a16="http://schemas.microsoft.com/office/drawing/2014/main" val="133456913"/>
                    </a:ext>
                  </a:extLst>
                </a:gridCol>
              </a:tblGrid>
              <a:tr h="241479">
                <a:tc gridSpan="10"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Model Summary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567687"/>
                  </a:ext>
                </a:extLst>
              </a:tr>
              <a:tr h="180208">
                <a:tc rowSpan="2"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R Square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Adjusted R Square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Std. Error of the Estimate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Change Statistics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679566"/>
                  </a:ext>
                </a:extLst>
              </a:tr>
              <a:tr h="6527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R Square Change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F Change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df1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df2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Sig. F Change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367092"/>
                  </a:ext>
                </a:extLst>
              </a:tr>
              <a:tr h="328400"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.300a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.090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.074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.55119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.090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5.720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58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.020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701739"/>
                  </a:ext>
                </a:extLst>
              </a:tr>
              <a:tr h="205437">
                <a:tc gridSpan="10"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a. Predictors: (Constant), International Human Resource Practices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620355"/>
                  </a:ext>
                </a:extLst>
              </a:tr>
              <a:tr h="205437">
                <a:tc gridSpan="10"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b. Dependent Variable: Expatriates Job Performance (EP)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0889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7F58B2-A2DC-4647-981F-E384DAA5C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361924"/>
              </p:ext>
            </p:extLst>
          </p:nvPr>
        </p:nvGraphicFramePr>
        <p:xfrm>
          <a:off x="6392007" y="2724628"/>
          <a:ext cx="5646493" cy="1616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6459">
                  <a:extLst>
                    <a:ext uri="{9D8B030D-6E8A-4147-A177-3AD203B41FA5}">
                      <a16:colId xmlns:a16="http://schemas.microsoft.com/office/drawing/2014/main" val="1085257168"/>
                    </a:ext>
                  </a:extLst>
                </a:gridCol>
                <a:gridCol w="1204092">
                  <a:extLst>
                    <a:ext uri="{9D8B030D-6E8A-4147-A177-3AD203B41FA5}">
                      <a16:colId xmlns:a16="http://schemas.microsoft.com/office/drawing/2014/main" val="2306032099"/>
                    </a:ext>
                  </a:extLst>
                </a:gridCol>
                <a:gridCol w="920436">
                  <a:extLst>
                    <a:ext uri="{9D8B030D-6E8A-4147-A177-3AD203B41FA5}">
                      <a16:colId xmlns:a16="http://schemas.microsoft.com/office/drawing/2014/main" val="888106214"/>
                    </a:ext>
                  </a:extLst>
                </a:gridCol>
                <a:gridCol w="811261">
                  <a:extLst>
                    <a:ext uri="{9D8B030D-6E8A-4147-A177-3AD203B41FA5}">
                      <a16:colId xmlns:a16="http://schemas.microsoft.com/office/drawing/2014/main" val="1757954115"/>
                    </a:ext>
                  </a:extLst>
                </a:gridCol>
                <a:gridCol w="1121655">
                  <a:extLst>
                    <a:ext uri="{9D8B030D-6E8A-4147-A177-3AD203B41FA5}">
                      <a16:colId xmlns:a16="http://schemas.microsoft.com/office/drawing/2014/main" val="3181727606"/>
                    </a:ext>
                  </a:extLst>
                </a:gridCol>
                <a:gridCol w="644306">
                  <a:extLst>
                    <a:ext uri="{9D8B030D-6E8A-4147-A177-3AD203B41FA5}">
                      <a16:colId xmlns:a16="http://schemas.microsoft.com/office/drawing/2014/main" val="1278065395"/>
                    </a:ext>
                  </a:extLst>
                </a:gridCol>
                <a:gridCol w="598284">
                  <a:extLst>
                    <a:ext uri="{9D8B030D-6E8A-4147-A177-3AD203B41FA5}">
                      <a16:colId xmlns:a16="http://schemas.microsoft.com/office/drawing/2014/main" val="2765554505"/>
                    </a:ext>
                  </a:extLst>
                </a:gridCol>
              </a:tblGrid>
              <a:tr h="255270">
                <a:tc gridSpan="7"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ANOVAa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988973"/>
                  </a:ext>
                </a:extLst>
              </a:tr>
              <a:tr h="354965">
                <a:tc gridSpan="2"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Sum of Squares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df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Mean Square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Sig.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772335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Regression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1.738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1.738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5.720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.020b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51094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Residual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17.621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58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.304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80039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19.359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59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677792"/>
                  </a:ext>
                </a:extLst>
              </a:tr>
              <a:tr h="217170">
                <a:tc gridSpan="7"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a. Dependent Variable: Expatriates Job Performance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970820"/>
                  </a:ext>
                </a:extLst>
              </a:tr>
              <a:tr h="217170">
                <a:tc gridSpan="7"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b. Predictors: (Constant), International Human Resource Practices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10330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F366E44-1544-4DE8-BA93-952FF2ECB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197746"/>
              </p:ext>
            </p:extLst>
          </p:nvPr>
        </p:nvGraphicFramePr>
        <p:xfrm>
          <a:off x="6392008" y="4420214"/>
          <a:ext cx="5646493" cy="19094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7378">
                  <a:extLst>
                    <a:ext uri="{9D8B030D-6E8A-4147-A177-3AD203B41FA5}">
                      <a16:colId xmlns:a16="http://schemas.microsoft.com/office/drawing/2014/main" val="2795976867"/>
                    </a:ext>
                  </a:extLst>
                </a:gridCol>
                <a:gridCol w="1445824">
                  <a:extLst>
                    <a:ext uri="{9D8B030D-6E8A-4147-A177-3AD203B41FA5}">
                      <a16:colId xmlns:a16="http://schemas.microsoft.com/office/drawing/2014/main" val="3577492427"/>
                    </a:ext>
                  </a:extLst>
                </a:gridCol>
                <a:gridCol w="839106">
                  <a:extLst>
                    <a:ext uri="{9D8B030D-6E8A-4147-A177-3AD203B41FA5}">
                      <a16:colId xmlns:a16="http://schemas.microsoft.com/office/drawing/2014/main" val="953901090"/>
                    </a:ext>
                  </a:extLst>
                </a:gridCol>
                <a:gridCol w="581950">
                  <a:extLst>
                    <a:ext uri="{9D8B030D-6E8A-4147-A177-3AD203B41FA5}">
                      <a16:colId xmlns:a16="http://schemas.microsoft.com/office/drawing/2014/main" val="3054629165"/>
                    </a:ext>
                  </a:extLst>
                </a:gridCol>
                <a:gridCol w="1052101">
                  <a:extLst>
                    <a:ext uri="{9D8B030D-6E8A-4147-A177-3AD203B41FA5}">
                      <a16:colId xmlns:a16="http://schemas.microsoft.com/office/drawing/2014/main" val="1348445956"/>
                    </a:ext>
                  </a:extLst>
                </a:gridCol>
                <a:gridCol w="644787">
                  <a:extLst>
                    <a:ext uri="{9D8B030D-6E8A-4147-A177-3AD203B41FA5}">
                      <a16:colId xmlns:a16="http://schemas.microsoft.com/office/drawing/2014/main" val="2509967714"/>
                    </a:ext>
                  </a:extLst>
                </a:gridCol>
                <a:gridCol w="615347">
                  <a:extLst>
                    <a:ext uri="{9D8B030D-6E8A-4147-A177-3AD203B41FA5}">
                      <a16:colId xmlns:a16="http://schemas.microsoft.com/office/drawing/2014/main" val="1764186910"/>
                    </a:ext>
                  </a:extLst>
                </a:gridCol>
              </a:tblGrid>
              <a:tr h="227126">
                <a:tc gridSpan="7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Coefficients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10503010101010104" pitchFamily="2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490730"/>
                  </a:ext>
                </a:extLst>
              </a:tr>
              <a:tr h="625274">
                <a:tc rowSpan="2" gridSpan="2"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Unstandardized Coefficients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Standardized Coefficients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Sig.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073603"/>
                  </a:ext>
                </a:extLst>
              </a:tr>
              <a:tr h="32780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Std. Error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Beta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314976"/>
                  </a:ext>
                </a:extLst>
              </a:tr>
              <a:tr h="169497">
                <a:tc rowSpan="2"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(Constant)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2.922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.402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7.264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.000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300647"/>
                  </a:ext>
                </a:extLst>
              </a:tr>
              <a:tr h="3278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International Human Resource Practices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.277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.116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.300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2.392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.020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919096"/>
                  </a:ext>
                </a:extLst>
              </a:tr>
              <a:tr h="193226">
                <a:tc gridSpan="7"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a. Dependent Variable: Expatriates Job Performance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27548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01890A5-D679-4522-B57B-23072A62109B}"/>
              </a:ext>
            </a:extLst>
          </p:cNvPr>
          <p:cNvSpPr txBox="1"/>
          <p:nvPr/>
        </p:nvSpPr>
        <p:spPr>
          <a:xfrm>
            <a:off x="337769" y="3610706"/>
            <a:ext cx="57582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correlation between expatriates job performance and IHRM Practices is significant with a Pearson correlation coefficient of 0.300.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Model Summary –  9% of variance in EP has explained by IHRMP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ANOVA - The job performance of expatriates is significantly predicted by international human resource practices as the predictor (Sig&lt;0.05)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Expatriates Job Performance = 2.922+0.277 (International Human Resource Practices).</a:t>
            </a:r>
          </a:p>
        </p:txBody>
      </p:sp>
    </p:spTree>
    <p:extLst>
      <p:ext uri="{BB962C8B-B14F-4D97-AF65-F5344CB8AC3E}">
        <p14:creationId xmlns:p14="http://schemas.microsoft.com/office/powerpoint/2010/main" val="159954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2947</TotalTime>
  <Words>2400</Words>
  <Application>Microsoft Office PowerPoint</Application>
  <PresentationFormat>Widescreen</PresentationFormat>
  <Paragraphs>787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Package</vt:lpstr>
      <vt:lpstr>PowerPoint Presentation</vt:lpstr>
      <vt:lpstr>    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You…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Venura Pussella</dc:creator>
  <cp:lastModifiedBy>Venura Pussella</cp:lastModifiedBy>
  <cp:revision>644</cp:revision>
  <dcterms:created xsi:type="dcterms:W3CDTF">2021-03-20T13:56:35Z</dcterms:created>
  <dcterms:modified xsi:type="dcterms:W3CDTF">2023-11-08T15:35:16Z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(2)Z1LH4u8YviawUgQcSC9SAkDvZHvHU8/xrCkkh81rovRaki8pZzMbW4gQ8ABHIs6x82lTm5H/
4++WmG1xIMqp7mS8kb/X0oY/pKhRK7Rs1CVt4qCsDBa3A7uJLkMUbGUVyFsy7MSD88LSpzMq
Nx7bWzmc66FT/nVfOJfpfCQ1cyQNdInnkcjw2IoaDCr59HPSJEO8XbK0ZRpf6/ZwLE7E4Yo7
ezm4PeA52OXQ2I/g73</vt:lpwstr>
  </property>
  <property fmtid="{D5CDD505-2E9C-101B-9397-08002B2CF9AE}" pid="3" name="_2015_ms_pID_7253431">
    <vt:lpwstr>v6o4o/wd98HBcsZl9W7xgG2wF1cbig87PX4pu4H/9/N4FXGfY1vxez
boc/aLPieNof3RzRt++BrwVBeAA+I3K1F7MCRfCPah391gaFYayflNb0YZS/LJzITZtJnxag
nTWB2jfHwHock/t6btE6jjGsFqdws1Cem5wKi9N7siAJqWuzkZjMclujbxL6YpyiNu181cNw
0SLPAxZWvPm6Ze+c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1691476889</vt:lpwstr>
  </property>
</Properties>
</file>