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hyperlink" Target="https://devfolio.co/projects/lunar-wallet-34c4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siusko/web3privacy" TargetMode="External"/><Relationship Id="rId3" Type="http://schemas.openxmlformats.org/officeDocument/2006/relationships/hyperlink" Target="http://twitter.com/nicksvyaznoy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tif"/><Relationship Id="rId7" Type="http://schemas.openxmlformats.org/officeDocument/2006/relationships/image" Target="../media/image4.tif"/><Relationship Id="rId8" Type="http://schemas.openxmlformats.org/officeDocument/2006/relationships/image" Target="../media/image5.tif"/><Relationship Id="rId9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62;p14"/>
          <p:cNvSpPr txBox="1"/>
          <p:nvPr/>
        </p:nvSpPr>
        <p:spPr>
          <a:xfrm>
            <a:off x="406870" y="2739488"/>
            <a:ext cx="8015701" cy="86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pPr>
            <a:r>
              <a:t>Privacy-enhancing web3 use-cases </a:t>
            </a:r>
            <a:br/>
            <a:r>
              <a:t>ideation framework</a:t>
            </a:r>
          </a:p>
        </p:txBody>
      </p:sp>
      <p:pic>
        <p:nvPicPr>
          <p:cNvPr id="110" name="Untitled 25.png" descr="Untitled 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1890" y="-242252"/>
            <a:ext cx="6078245" cy="562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Mykola Siusko"/>
          <p:cNvSpPr txBox="1"/>
          <p:nvPr/>
        </p:nvSpPr>
        <p:spPr>
          <a:xfrm>
            <a:off x="577159" y="4747123"/>
            <a:ext cx="104216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lvl1pPr>
          </a:lstStyle>
          <a:p>
            <a:pPr/>
            <a:r>
              <a:t>Mykola Siusko</a:t>
            </a:r>
          </a:p>
        </p:txBody>
      </p:sp>
      <p:sp>
        <p:nvSpPr>
          <p:cNvPr id="112" name="V 1..0, dec 2022"/>
          <p:cNvSpPr txBox="1"/>
          <p:nvPr/>
        </p:nvSpPr>
        <p:spPr>
          <a:xfrm>
            <a:off x="7613191" y="4747123"/>
            <a:ext cx="114884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lvl1pPr>
          </a:lstStyle>
          <a:p>
            <a:pPr/>
            <a:r>
              <a:t>V 1..0, dec 2022</a:t>
            </a:r>
          </a:p>
        </p:txBody>
      </p:sp>
      <p:pic>
        <p:nvPicPr>
          <p:cNvPr id="1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585" y="387624"/>
            <a:ext cx="7646950" cy="2122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1. Humans. Create in-depth human-personas based on interviews or research.…"/>
          <p:cNvSpPr txBox="1"/>
          <p:nvPr/>
        </p:nvSpPr>
        <p:spPr>
          <a:xfrm>
            <a:off x="261290" y="1330255"/>
            <a:ext cx="8061707" cy="349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>
                <a:solidFill>
                  <a:schemeClr val="accent2">
                    <a:lumOff val="-2588"/>
                  </a:schemeClr>
                </a:solidFill>
                <a:latin typeface="Gramatika Bold"/>
                <a:ea typeface="Gramatika Bold"/>
                <a:cs typeface="Gramatika Bold"/>
                <a:sym typeface="Gramatika Bold"/>
              </a:defRPr>
            </a:pPr>
            <a:r>
              <a:t>1. Humans. </a:t>
            </a:r>
            <a:r>
              <a:t>Create in-depth human-personas based on interviews or research.</a:t>
            </a:r>
          </a:p>
          <a:p>
            <a:pPr>
              <a:lnSpc>
                <a:spcPct val="115000"/>
              </a:lnSpc>
              <a:spcBef>
                <a:spcPts val="1200"/>
              </a:spcBef>
              <a:defRPr>
                <a:solidFill>
                  <a:schemeClr val="accent2">
                    <a:lumOff val="-2588"/>
                  </a:schemeClr>
                </a:solidFill>
                <a:latin typeface="Gramatika Bold"/>
                <a:ea typeface="Gramatika Bold"/>
                <a:cs typeface="Gramatika Bold"/>
                <a:sym typeface="Gramatika Bold"/>
              </a:defRPr>
            </a:pPr>
            <a:r>
              <a:t>2</a:t>
            </a:r>
            <a:r>
              <a:t>. </a:t>
            </a:r>
            <a:r>
              <a:t>Data</a:t>
            </a:r>
            <a:r>
              <a:t>. Write down a list of sensitive data you aim to protect or re-design a business model for.</a:t>
            </a:r>
          </a:p>
          <a:p>
            <a:pPr>
              <a:lnSpc>
                <a:spcPct val="115000"/>
              </a:lnSpc>
              <a:spcBef>
                <a:spcPts val="1200"/>
              </a:spcBef>
              <a:defRPr>
                <a:solidFill>
                  <a:schemeClr val="accent2">
                    <a:lumOff val="-2588"/>
                  </a:schemeClr>
                </a:solidFill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3.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 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Challenges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. </a:t>
            </a:r>
            <a:r>
              <a:t>Write down a list of challenges that stand between humans &amp; your idea.</a:t>
            </a:r>
          </a:p>
          <a:p>
            <a:pPr>
              <a:lnSpc>
                <a:spcPct val="115000"/>
              </a:lnSpc>
              <a:spcBef>
                <a:spcPts val="1200"/>
              </a:spcBef>
              <a:defRPr>
                <a:solidFill>
                  <a:schemeClr val="accent2">
                    <a:lumOff val="-2588"/>
                  </a:schemeClr>
                </a:solidFill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4.</a:t>
            </a:r>
            <a:r>
              <a:t> 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Threat actors</a:t>
            </a:r>
            <a:r>
              <a:t>. Write down a list of multiple actors challenging web3 privacy from  the data-analytics companies to marketing agencies.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defRPr>
                <a:solidFill>
                  <a:schemeClr val="accent2">
                    <a:lumOff val="-2588"/>
                  </a:schemeClr>
                </a:solidFill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rPr>
                <a:solidFill>
                  <a:srgbClr val="000000"/>
                </a:solidFill>
                <a:latin typeface="Gramatika Bold"/>
                <a:ea typeface="Gramatika Bold"/>
                <a:cs typeface="Gramatika Bold"/>
                <a:sym typeface="Gramatika Bold"/>
              </a:rPr>
              <a:t>5.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  <a:latin typeface="Gramatika Bold"/>
                <a:ea typeface="Gramatika Bold"/>
                <a:cs typeface="Gramatika Bold"/>
                <a:sym typeface="Gramatika Bold"/>
              </a:rPr>
              <a:t>Solution</a:t>
            </a:r>
            <a:r>
              <a:rPr>
                <a:solidFill>
                  <a:srgbClr val="000000"/>
                </a:solidFill>
              </a:rPr>
              <a:t>. </a:t>
            </a:r>
            <a:r>
              <a:t>Brainstorm the bravest ideas without the limits. Then, visualise them using traditional or digital surfaces.</a:t>
            </a:r>
          </a:p>
          <a:p>
            <a:pPr>
              <a:lnSpc>
                <a:spcPct val="115000"/>
              </a:lnSpc>
              <a:spcBef>
                <a:spcPts val="1200"/>
              </a:spcBef>
              <a:defRPr>
                <a:solidFill>
                  <a:schemeClr val="accent2">
                    <a:lumOff val="-2588"/>
                  </a:schemeClr>
                </a:solidFill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6.</a:t>
            </a:r>
            <a:r>
              <a:t> 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Partners</a:t>
            </a:r>
            <a:r>
              <a:t>. Write down actors that could help you to activate or scale the solution. They could be developers, web3 companies, investors, media &amp; even institutions.</a:t>
            </a:r>
          </a:p>
          <a:p>
            <a:pPr>
              <a:lnSpc>
                <a:spcPct val="115000"/>
              </a:lnSpc>
              <a:spcBef>
                <a:spcPts val="1200"/>
              </a:spcBef>
              <a:defRPr>
                <a:solidFill>
                  <a:schemeClr val="accent2">
                    <a:lumOff val="-2588"/>
                  </a:schemeClr>
                </a:solidFill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7.</a:t>
            </a:r>
            <a:r>
              <a:t> 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Resources</a:t>
            </a:r>
            <a:r>
              <a:t>. Write down all potential resources you need to launch your idea &amp; sustain it: money, community support, media coverage, legal, ecosystem activations (dev &amp; business relations)</a:t>
            </a:r>
          </a:p>
          <a:p>
            <a:pPr>
              <a:lnSpc>
                <a:spcPct val="115000"/>
              </a:lnSpc>
              <a:spcBef>
                <a:spcPts val="1200"/>
              </a:spcBef>
              <a:defRPr>
                <a:solidFill>
                  <a:schemeClr val="accent2">
                    <a:lumOff val="-2588"/>
                  </a:schemeClr>
                </a:solidFill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8.</a:t>
            </a:r>
            <a:r>
              <a:t> 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Success metrics</a:t>
            </a:r>
            <a:r>
              <a:t>. Write down a list of metrics that define the success of the product.</a:t>
            </a:r>
          </a:p>
        </p:txBody>
      </p:sp>
      <p:sp>
        <p:nvSpPr>
          <p:cNvPr id="116" name="Rectangle"/>
          <p:cNvSpPr/>
          <p:nvPr/>
        </p:nvSpPr>
        <p:spPr>
          <a:xfrm>
            <a:off x="-51067" y="53619"/>
            <a:ext cx="6376714" cy="69900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7" name="Google Shape;144;p28"/>
          <p:cNvSpPr txBox="1"/>
          <p:nvPr/>
        </p:nvSpPr>
        <p:spPr>
          <a:xfrm>
            <a:off x="81550" y="108498"/>
            <a:ext cx="8015700" cy="56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200"/>
              </a:spcBef>
              <a:defRPr sz="3000">
                <a:solidFill>
                  <a:srgbClr val="FFFFFF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Pagency framework implementation</a:t>
            </a:r>
          </a:p>
        </p:txBody>
      </p:sp>
      <p:sp>
        <p:nvSpPr>
          <p:cNvPr id="118" name="Simplified to do list"/>
          <p:cNvSpPr txBox="1"/>
          <p:nvPr/>
        </p:nvSpPr>
        <p:spPr>
          <a:xfrm>
            <a:off x="261290" y="952541"/>
            <a:ext cx="806170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5000"/>
              </a:lnSpc>
              <a:spcBef>
                <a:spcPts val="1200"/>
              </a:spcBef>
              <a:defRPr>
                <a:solidFill>
                  <a:schemeClr val="accent2">
                    <a:lumOff val="-2588"/>
                  </a:schemeClr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Simplified to do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Write down all potential resources you need to launch your idea &amp; sustain it: money, community support, media coverage, legal, ecosystem activations (development relations, business development)."/>
          <p:cNvSpPr/>
          <p:nvPr/>
        </p:nvSpPr>
        <p:spPr>
          <a:xfrm>
            <a:off x="261083" y="2356650"/>
            <a:ext cx="2847162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br/>
            <a:r>
              <a:t>Write down all potential resources you need to launch your idea &amp; sustain it: money, community support, media coverage, legal, ecosystem activations (development relations, business development).</a:t>
            </a:r>
          </a:p>
        </p:txBody>
      </p:sp>
      <p:sp>
        <p:nvSpPr>
          <p:cNvPr id="121" name="Write down a list of multiple actors challenging web3 privacy from the data-analytics companies to marketing agencies. Then, specify what threats these actors cause: selling data, spying etc."/>
          <p:cNvSpPr/>
          <p:nvPr/>
        </p:nvSpPr>
        <p:spPr>
          <a:xfrm>
            <a:off x="6649825" y="1893352"/>
            <a:ext cx="2277776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Write down a list of multiple actors challenging web3 privacy from the data-analytics companies to marketing agencies. Then, specify what threats these actors cause: selling data, spying etc.</a:t>
            </a:r>
          </a:p>
        </p:txBody>
      </p:sp>
      <p:sp>
        <p:nvSpPr>
          <p:cNvPr id="122" name="Choose one of the different approaches to the web3 privacy-enhancing: from embedded to total anonymity. The approach depends on compliance-readiness &amp; moral beliefs."/>
          <p:cNvSpPr/>
          <p:nvPr/>
        </p:nvSpPr>
        <p:spPr>
          <a:xfrm>
            <a:off x="6649825" y="3253218"/>
            <a:ext cx="2277776" cy="174960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lnSpc>
                <a:spcPct val="115000"/>
              </a:lnSpc>
              <a:spcBef>
                <a:spcPts val="1200"/>
              </a:spcBef>
              <a:defRPr sz="1000"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pPr>
            <a:r>
              <a:rPr>
                <a:solidFill>
                  <a:srgbClr val="2B2B2B"/>
                </a:solidFill>
              </a:rPr>
              <a:t>Choose one of the different approaches to the web3 privacy-enhancing: from embedded to total anonymity. The approach depends on compliance-readiness &amp; moral beliefs.  </a:t>
            </a:r>
          </a:p>
        </p:txBody>
      </p:sp>
      <p:sp>
        <p:nvSpPr>
          <p:cNvPr id="123" name="Brainstorm the bravest ideas without the limits. Then, visualise them using traditional or digital surfaces."/>
          <p:cNvSpPr/>
          <p:nvPr/>
        </p:nvSpPr>
        <p:spPr>
          <a:xfrm>
            <a:off x="3278544" y="3253218"/>
            <a:ext cx="3238533" cy="174960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 algn="ctr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Brainstorm the bravest ideas without the limits. Then, visualise them using traditional or digital surfaces.</a:t>
            </a:r>
          </a:p>
        </p:txBody>
      </p:sp>
      <p:sp>
        <p:nvSpPr>
          <p:cNvPr id="124" name="Write down actors that could help you to activate or scale the solution. They could be developers, web3 companies, investors, media &amp; even institutions."/>
          <p:cNvSpPr/>
          <p:nvPr/>
        </p:nvSpPr>
        <p:spPr>
          <a:xfrm>
            <a:off x="261083" y="3732824"/>
            <a:ext cx="284716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Write down actors that could help you to activate or scale the solution. They could be developers, web3 companies, investors, media &amp; even institutions.</a:t>
            </a:r>
          </a:p>
        </p:txBody>
      </p:sp>
      <p:sp>
        <p:nvSpPr>
          <p:cNvPr id="125" name="Create in-depth human-personas based on interviews or research."/>
          <p:cNvSpPr/>
          <p:nvPr/>
        </p:nvSpPr>
        <p:spPr>
          <a:xfrm>
            <a:off x="261083" y="632567"/>
            <a:ext cx="2847162" cy="159251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</a:t>
            </a:r>
          </a:p>
          <a:p>
            <a:pPr algn="ctr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rPr>
                <a:solidFill>
                  <a:srgbClr val="2B2B2B"/>
                </a:solidFill>
              </a:rPr>
              <a:t>Create in-depth human-personas based on interviews or research.</a:t>
            </a:r>
          </a:p>
        </p:txBody>
      </p:sp>
      <p:sp>
        <p:nvSpPr>
          <p:cNvPr id="126" name="Humans"/>
          <p:cNvSpPr txBox="1"/>
          <p:nvPr/>
        </p:nvSpPr>
        <p:spPr>
          <a:xfrm>
            <a:off x="1331713" y="740257"/>
            <a:ext cx="63411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spcBef>
                <a:spcPts val="1200"/>
              </a:spcBef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Humans</a:t>
            </a:r>
          </a:p>
        </p:txBody>
      </p:sp>
      <p:sp>
        <p:nvSpPr>
          <p:cNvPr id="127" name="Threat actors"/>
          <p:cNvSpPr txBox="1"/>
          <p:nvPr/>
        </p:nvSpPr>
        <p:spPr>
          <a:xfrm>
            <a:off x="7199434" y="1990387"/>
            <a:ext cx="107416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Threat actors</a:t>
            </a:r>
          </a:p>
        </p:txBody>
      </p:sp>
      <p:sp>
        <p:nvSpPr>
          <p:cNvPr id="128" name="Privacy layers"/>
          <p:cNvSpPr txBox="1"/>
          <p:nvPr/>
        </p:nvSpPr>
        <p:spPr>
          <a:xfrm>
            <a:off x="7184241" y="3370098"/>
            <a:ext cx="109639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Privacy layers</a:t>
            </a:r>
          </a:p>
        </p:txBody>
      </p:sp>
      <p:sp>
        <p:nvSpPr>
          <p:cNvPr id="129" name="Solution"/>
          <p:cNvSpPr txBox="1"/>
          <p:nvPr/>
        </p:nvSpPr>
        <p:spPr>
          <a:xfrm>
            <a:off x="4517171" y="3370098"/>
            <a:ext cx="65100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Solution</a:t>
            </a:r>
          </a:p>
        </p:txBody>
      </p:sp>
      <p:sp>
        <p:nvSpPr>
          <p:cNvPr id="130" name="Partners"/>
          <p:cNvSpPr txBox="1"/>
          <p:nvPr/>
        </p:nvSpPr>
        <p:spPr>
          <a:xfrm>
            <a:off x="1317591" y="3851536"/>
            <a:ext cx="68923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Partners</a:t>
            </a:r>
          </a:p>
        </p:txBody>
      </p:sp>
      <p:sp>
        <p:nvSpPr>
          <p:cNvPr id="131" name="Resources"/>
          <p:cNvSpPr txBox="1"/>
          <p:nvPr/>
        </p:nvSpPr>
        <p:spPr>
          <a:xfrm>
            <a:off x="1223699" y="2429660"/>
            <a:ext cx="850139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Resources</a:t>
            </a:r>
          </a:p>
        </p:txBody>
      </p:sp>
      <p:sp>
        <p:nvSpPr>
          <p:cNvPr id="132" name="Write down a list of sensitive data you aim to protect or re-design a business model for."/>
          <p:cNvSpPr/>
          <p:nvPr/>
        </p:nvSpPr>
        <p:spPr>
          <a:xfrm>
            <a:off x="3259768" y="631501"/>
            <a:ext cx="2624464" cy="117198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algn="ctr">
              <a:lnSpc>
                <a:spcPct val="115000"/>
              </a:lnSpc>
              <a:spcBef>
                <a:spcPts val="1200"/>
              </a:spcBef>
              <a:defRPr sz="1000"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pPr>
            <a:r>
              <a:rPr>
                <a:solidFill>
                  <a:srgbClr val="2B2B2B"/>
                </a:solidFill>
              </a:rPr>
              <a:t>Write down a list of sensitive data you aim to protect or re-design a business model for.</a:t>
            </a:r>
          </a:p>
        </p:txBody>
      </p:sp>
      <p:sp>
        <p:nvSpPr>
          <p:cNvPr id="133" name="Data"/>
          <p:cNvSpPr txBox="1"/>
          <p:nvPr/>
        </p:nvSpPr>
        <p:spPr>
          <a:xfrm>
            <a:off x="4384294" y="740257"/>
            <a:ext cx="37541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115000"/>
              </a:lnSpc>
              <a:spcBef>
                <a:spcPts val="1200"/>
              </a:spcBef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34" name="Write down a list of challenges that stand between humans &amp; your idea."/>
          <p:cNvSpPr/>
          <p:nvPr/>
        </p:nvSpPr>
        <p:spPr>
          <a:xfrm>
            <a:off x="6035756" y="631501"/>
            <a:ext cx="2873155" cy="117198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algn="ctr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Write down a list of challenges that stand between humans &amp; your idea.</a:t>
            </a: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br/>
          </a:p>
        </p:txBody>
      </p:sp>
      <p:sp>
        <p:nvSpPr>
          <p:cNvPr id="135" name="Challenges"/>
          <p:cNvSpPr txBox="1"/>
          <p:nvPr/>
        </p:nvSpPr>
        <p:spPr>
          <a:xfrm>
            <a:off x="7037929" y="740257"/>
            <a:ext cx="86880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115000"/>
              </a:lnSpc>
              <a:spcBef>
                <a:spcPts val="1200"/>
              </a:spcBef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136" name="Write down a list of metrics that define the success of the product."/>
          <p:cNvSpPr/>
          <p:nvPr/>
        </p:nvSpPr>
        <p:spPr>
          <a:xfrm>
            <a:off x="3259768" y="1893352"/>
            <a:ext cx="323853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algn="ctr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Write down a list of metrics that define the success of the product.</a:t>
            </a:r>
          </a:p>
        </p:txBody>
      </p:sp>
      <p:sp>
        <p:nvSpPr>
          <p:cNvPr id="137" name="Success metrics"/>
          <p:cNvSpPr txBox="1"/>
          <p:nvPr/>
        </p:nvSpPr>
        <p:spPr>
          <a:xfrm>
            <a:off x="4238218" y="1990387"/>
            <a:ext cx="13106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Success metrics</a:t>
            </a:r>
          </a:p>
        </p:txBody>
      </p:sp>
      <p:sp>
        <p:nvSpPr>
          <p:cNvPr id="138" name="Rectangle"/>
          <p:cNvSpPr/>
          <p:nvPr/>
        </p:nvSpPr>
        <p:spPr>
          <a:xfrm>
            <a:off x="-72233" y="53619"/>
            <a:ext cx="3513794" cy="45954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" name="Google Shape;144;p28"/>
          <p:cNvSpPr txBox="1"/>
          <p:nvPr/>
        </p:nvSpPr>
        <p:spPr>
          <a:xfrm>
            <a:off x="-5925" y="64967"/>
            <a:ext cx="421754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200"/>
              </a:spcBef>
              <a:defRPr sz="2000">
                <a:solidFill>
                  <a:srgbClr val="FFFFFF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Pagency framework 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eople: MarTech experts (surveillance tech),   copywriter, UX/UI designer, business development manager…  Investors ($100K for an MVP launch) 1 year operational budget (salaries, events, community outreach)"/>
          <p:cNvSpPr/>
          <p:nvPr/>
        </p:nvSpPr>
        <p:spPr>
          <a:xfrm>
            <a:off x="261083" y="2356650"/>
            <a:ext cx="2847162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rPr sz="1000"/>
              <a:t> </a:t>
            </a:r>
            <a:r>
              <a:rPr sz="1000"/>
              <a:t>People</a:t>
            </a:r>
            <a:r>
              <a:rPr sz="1000"/>
              <a:t>: MarTech experts (surveillance tech), </a:t>
            </a:r>
            <a:br>
              <a:rPr sz="1000"/>
            </a:br>
            <a:r>
              <a:rPr sz="1000"/>
              <a:t> copywriter, UX/UI designer, business development manager…</a:t>
            </a:r>
            <a:br>
              <a:rPr sz="1000"/>
            </a:br>
            <a:r>
              <a:rPr sz="1000"/>
              <a:t> </a:t>
            </a:r>
            <a:r>
              <a:rPr sz="1000"/>
              <a:t>Investors </a:t>
            </a:r>
            <a:r>
              <a:rPr sz="1000"/>
              <a:t>($100K for an MVP launch)</a:t>
            </a:r>
            <a:br>
              <a:rPr sz="1000"/>
            </a:br>
            <a:r>
              <a:rPr sz="1000"/>
              <a:t>1 year operational budget </a:t>
            </a:r>
            <a:r>
              <a:rPr sz="1000"/>
              <a:t>(salaries, events, community outreach)</a:t>
            </a:r>
            <a:br/>
          </a:p>
        </p:txBody>
      </p:sp>
      <p:sp>
        <p:nvSpPr>
          <p:cNvPr id="142" name="Corporation from Google to Facebook.   MarTech services.    Advertising agencies."/>
          <p:cNvSpPr/>
          <p:nvPr/>
        </p:nvSpPr>
        <p:spPr>
          <a:xfrm>
            <a:off x="6649825" y="1893352"/>
            <a:ext cx="2277776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Corporation from Google to Facebook.</a:t>
            </a:r>
            <a:br/>
            <a:r>
              <a:t>  MarTech services.</a:t>
            </a:r>
            <a:br/>
            <a:br/>
            <a:r>
              <a:t>  Advertising agencies.</a:t>
            </a:r>
          </a:p>
        </p:txBody>
      </p:sp>
      <p:sp>
        <p:nvSpPr>
          <p:cNvPr id="143" name="Embedded privacy - “as a service” to    person, “hidden as a service”, but      explicit via communication and/or    proofs.…"/>
          <p:cNvSpPr/>
          <p:nvPr/>
        </p:nvSpPr>
        <p:spPr>
          <a:xfrm>
            <a:off x="6649825" y="3253218"/>
            <a:ext cx="2277776" cy="174960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Embedded privacy</a:t>
            </a:r>
            <a:r>
              <a:t> - “as a service” to </a:t>
            </a:r>
            <a:br/>
            <a:r>
              <a:t>  person, “hidden as a service”, but   </a:t>
            </a:r>
            <a:br/>
            <a:r>
              <a:t>  explicit via communication and/or </a:t>
            </a:r>
            <a:br/>
            <a:r>
              <a:t>  proofs.</a:t>
            </a: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</a:t>
            </a:r>
            <a:br/>
            <a:r>
              <a:t>  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Access layer</a:t>
            </a:r>
            <a:r>
              <a:t> (browsing web2 </a:t>
            </a:r>
            <a:br/>
            <a:r>
              <a:t>  websites).</a:t>
            </a:r>
          </a:p>
        </p:txBody>
      </p:sp>
      <p:sp>
        <p:nvSpPr>
          <p:cNvPr id="144" name="Native web3 browser that protects user private data &amp;    prevents them from reach marketing tracking.    Zero-personal data aggregation policy."/>
          <p:cNvSpPr/>
          <p:nvPr/>
        </p:nvSpPr>
        <p:spPr>
          <a:xfrm>
            <a:off x="3278544" y="3253218"/>
            <a:ext cx="3238533" cy="174960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Native web3 browser that protects user private data &amp; </a:t>
            </a:r>
            <a:br/>
            <a:r>
              <a:t>  prevents them from reach marketing tracking.</a:t>
            </a:r>
            <a:br/>
            <a:br/>
            <a:r>
              <a:t>  Zero-personal data aggregation policy.</a:t>
            </a:r>
          </a:p>
        </p:txBody>
      </p:sp>
      <p:sp>
        <p:nvSpPr>
          <p:cNvPr id="145" name="Investors: strategic investors with access to big   web2 audience (for example, via DuckDuckGo or   ProtonMail)   Journalists: web2 tech journalists  Civic tech advocates: institutions or influencers"/>
          <p:cNvSpPr/>
          <p:nvPr/>
        </p:nvSpPr>
        <p:spPr>
          <a:xfrm>
            <a:off x="261083" y="3732824"/>
            <a:ext cx="284716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</a:t>
            </a:r>
            <a:r>
              <a:t>Investors</a:t>
            </a:r>
            <a:r>
              <a:t>: strategic investors with access to big </a:t>
            </a:r>
            <a:br/>
            <a:r>
              <a:t> web2 audience (for example, via DuckDuckGo or </a:t>
            </a:r>
            <a:br/>
            <a:r>
              <a:t> ProtonMail)</a:t>
            </a:r>
            <a:br/>
            <a:br/>
            <a:r>
              <a:t> </a:t>
            </a:r>
            <a:r>
              <a:t>Journalists</a:t>
            </a:r>
            <a:r>
              <a:t>: </a:t>
            </a:r>
            <a:r>
              <a:t>web2 tech journalists</a:t>
            </a:r>
            <a:br/>
            <a:r>
              <a:t> </a:t>
            </a:r>
            <a:r>
              <a:t>Civic tech advocates</a:t>
            </a:r>
            <a:r>
              <a:t>: institutions or influencers</a:t>
            </a:r>
            <a:br/>
            <a:r>
              <a:t> </a:t>
            </a:r>
          </a:p>
        </p:txBody>
      </p:sp>
      <p:sp>
        <p:nvSpPr>
          <p:cNvPr id="146" name="People who are using web2 browsers (Chrome,    Firefox)  Affected by surveillance capitalism, but without knowing that they are exploited.    Low privacy literacy (different privacy culture: high in the EU, low in underdeveloped countries)"/>
          <p:cNvSpPr/>
          <p:nvPr/>
        </p:nvSpPr>
        <p:spPr>
          <a:xfrm>
            <a:off x="261083" y="639404"/>
            <a:ext cx="2847162" cy="161107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</a:t>
            </a:r>
          </a:p>
          <a:p>
            <a:pPr indent="381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People who are using web2 browsers (Chrome, </a:t>
            </a:r>
            <a:br/>
            <a:r>
              <a:t>  Firefox)</a:t>
            </a:r>
            <a:br/>
            <a:br/>
            <a:r>
              <a:t>Affected by surveillance capitalism, but without knowing that they are exploited.</a:t>
            </a:r>
            <a:br/>
            <a:r>
              <a:t>  </a:t>
            </a:r>
            <a:br/>
            <a:r>
              <a:t>Low privacy literacy (different privacy culture: high in the EU, low in underdeveloped countries) </a:t>
            </a:r>
          </a:p>
        </p:txBody>
      </p:sp>
      <p:sp>
        <p:nvSpPr>
          <p:cNvPr id="147" name="Threat actors"/>
          <p:cNvSpPr txBox="1"/>
          <p:nvPr/>
        </p:nvSpPr>
        <p:spPr>
          <a:xfrm>
            <a:off x="7199434" y="1990387"/>
            <a:ext cx="107416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Threat actors</a:t>
            </a:r>
          </a:p>
        </p:txBody>
      </p:sp>
      <p:sp>
        <p:nvSpPr>
          <p:cNvPr id="148" name="Privacy layers"/>
          <p:cNvSpPr txBox="1"/>
          <p:nvPr/>
        </p:nvSpPr>
        <p:spPr>
          <a:xfrm>
            <a:off x="7184241" y="3370098"/>
            <a:ext cx="109639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Privacy layers</a:t>
            </a:r>
          </a:p>
        </p:txBody>
      </p:sp>
      <p:sp>
        <p:nvSpPr>
          <p:cNvPr id="149" name="Solution"/>
          <p:cNvSpPr txBox="1"/>
          <p:nvPr/>
        </p:nvSpPr>
        <p:spPr>
          <a:xfrm>
            <a:off x="4517171" y="3370098"/>
            <a:ext cx="65100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Solution</a:t>
            </a:r>
          </a:p>
        </p:txBody>
      </p:sp>
      <p:sp>
        <p:nvSpPr>
          <p:cNvPr id="150" name="Partners"/>
          <p:cNvSpPr txBox="1"/>
          <p:nvPr/>
        </p:nvSpPr>
        <p:spPr>
          <a:xfrm>
            <a:off x="1317591" y="3851536"/>
            <a:ext cx="68923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Partners</a:t>
            </a:r>
          </a:p>
        </p:txBody>
      </p:sp>
      <p:sp>
        <p:nvSpPr>
          <p:cNvPr id="151" name="Resources"/>
          <p:cNvSpPr txBox="1"/>
          <p:nvPr/>
        </p:nvSpPr>
        <p:spPr>
          <a:xfrm>
            <a:off x="1223699" y="2429660"/>
            <a:ext cx="850139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Resources</a:t>
            </a:r>
          </a:p>
        </p:txBody>
      </p:sp>
      <p:sp>
        <p:nvSpPr>
          <p:cNvPr id="152" name="Browsing data (websites, web-services,    time, geo, IP, usage; social profiling).…"/>
          <p:cNvSpPr/>
          <p:nvPr/>
        </p:nvSpPr>
        <p:spPr>
          <a:xfrm>
            <a:off x="3259768" y="652657"/>
            <a:ext cx="2624464" cy="115083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Browsing data (websites, web-services, </a:t>
            </a:r>
            <a:br/>
            <a:r>
              <a:t>  time, geo, IP, usage; social profiling).</a:t>
            </a: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br/>
            <a:r>
              <a:t>  Cookies</a:t>
            </a:r>
          </a:p>
        </p:txBody>
      </p:sp>
      <p:sp>
        <p:nvSpPr>
          <p:cNvPr id="153" name="Human-centric…"/>
          <p:cNvSpPr/>
          <p:nvPr/>
        </p:nvSpPr>
        <p:spPr>
          <a:xfrm>
            <a:off x="6035756" y="652657"/>
            <a:ext cx="2873155" cy="115083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br/>
          </a:p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</a:t>
            </a:r>
            <a:r>
              <a:rPr sz="1200">
                <a:latin typeface="Gramatika Bold"/>
                <a:ea typeface="Gramatika Bold"/>
                <a:cs typeface="Gramatika Bold"/>
                <a:sym typeface="Gramatika Bold"/>
              </a:rPr>
              <a:t>Human-centric</a:t>
            </a:r>
          </a:p>
          <a:p>
            <a:pPr lvl="1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Low lever of privacy awareness.</a:t>
            </a: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Low level of tracking awareness.</a:t>
            </a: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Low level of Web3 services understanding.</a:t>
            </a:r>
          </a:p>
        </p:txBody>
      </p:sp>
      <p:sp>
        <p:nvSpPr>
          <p:cNvPr id="154" name="Product: trackers prevention rate    People: ease of use, understanding of privacy-centric    product, conversion rate from web2 to web3 browser   Open-source: ease of fork, ease of pull requests"/>
          <p:cNvSpPr/>
          <p:nvPr/>
        </p:nvSpPr>
        <p:spPr>
          <a:xfrm>
            <a:off x="3259768" y="1893352"/>
            <a:ext cx="323853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</a:t>
            </a:r>
            <a:r>
              <a:t>Product</a:t>
            </a:r>
            <a:r>
              <a:t>: trackers prevention rate </a:t>
            </a:r>
            <a:br/>
            <a:r>
              <a:t>  </a:t>
            </a:r>
            <a:r>
              <a:t>People</a:t>
            </a:r>
            <a:r>
              <a:t>: </a:t>
            </a:r>
            <a:r>
              <a:t>ease of use, understanding of privacy-centric </a:t>
            </a:r>
            <a:br/>
            <a:r>
              <a:t>  product</a:t>
            </a:r>
            <a:r>
              <a:t>, </a:t>
            </a:r>
            <a:r>
              <a:t>conversion rate from web2 to web3 browser</a:t>
            </a:r>
            <a:br/>
            <a:r>
              <a:t>  </a:t>
            </a:r>
            <a:r>
              <a:t>Open-source</a:t>
            </a:r>
            <a:r>
              <a:t>: </a:t>
            </a:r>
            <a:r>
              <a:t>ease of fork, ease of pull requests</a:t>
            </a:r>
          </a:p>
        </p:txBody>
      </p:sp>
      <p:sp>
        <p:nvSpPr>
          <p:cNvPr id="155" name="Success metrics"/>
          <p:cNvSpPr txBox="1"/>
          <p:nvPr/>
        </p:nvSpPr>
        <p:spPr>
          <a:xfrm>
            <a:off x="4238218" y="1990387"/>
            <a:ext cx="13106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Success metrics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5473" y="70981"/>
            <a:ext cx="436851" cy="436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Humans"/>
          <p:cNvSpPr txBox="1"/>
          <p:nvPr/>
        </p:nvSpPr>
        <p:spPr>
          <a:xfrm>
            <a:off x="1331713" y="740257"/>
            <a:ext cx="63411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spcBef>
                <a:spcPts val="1200"/>
              </a:spcBef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Humans</a:t>
            </a:r>
          </a:p>
        </p:txBody>
      </p:sp>
      <p:sp>
        <p:nvSpPr>
          <p:cNvPr id="158" name="Data"/>
          <p:cNvSpPr txBox="1"/>
          <p:nvPr/>
        </p:nvSpPr>
        <p:spPr>
          <a:xfrm>
            <a:off x="4384294" y="740257"/>
            <a:ext cx="37541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115000"/>
              </a:lnSpc>
              <a:spcBef>
                <a:spcPts val="1200"/>
              </a:spcBef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59" name="Challenges"/>
          <p:cNvSpPr txBox="1"/>
          <p:nvPr/>
        </p:nvSpPr>
        <p:spPr>
          <a:xfrm>
            <a:off x="7037929" y="740257"/>
            <a:ext cx="86880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115000"/>
              </a:lnSpc>
              <a:spcBef>
                <a:spcPts val="1200"/>
              </a:spcBef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160" name="Rectangle"/>
          <p:cNvSpPr/>
          <p:nvPr/>
        </p:nvSpPr>
        <p:spPr>
          <a:xfrm>
            <a:off x="-72233" y="53619"/>
            <a:ext cx="2479592" cy="45954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1" name="Google Shape;144;p28"/>
          <p:cNvSpPr txBox="1"/>
          <p:nvPr/>
        </p:nvSpPr>
        <p:spPr>
          <a:xfrm>
            <a:off x="-5925" y="64967"/>
            <a:ext cx="2479592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200"/>
              </a:spcBef>
              <a:defRPr sz="2000">
                <a:solidFill>
                  <a:srgbClr val="FFFFFF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Pagency framework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eople: copywriter, UX/UI designer…  Investors: angel investors, ecosystem labs/funds"/>
          <p:cNvSpPr/>
          <p:nvPr/>
        </p:nvSpPr>
        <p:spPr>
          <a:xfrm>
            <a:off x="261083" y="2356650"/>
            <a:ext cx="2847162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rPr sz="1000"/>
              <a:t> </a:t>
            </a:r>
            <a:r>
              <a:rPr sz="1000"/>
              <a:t>People</a:t>
            </a:r>
            <a:r>
              <a:rPr sz="1000"/>
              <a:t>: copywriter, UX/UI designer…</a:t>
            </a:r>
            <a:br>
              <a:rPr sz="1000"/>
            </a:br>
            <a:r>
              <a:rPr sz="1000"/>
              <a:t> </a:t>
            </a:r>
            <a:r>
              <a:rPr sz="1000"/>
              <a:t>Investors</a:t>
            </a:r>
            <a:r>
              <a:rPr sz="1000"/>
              <a:t>: angel investors, ecosystem labs/funds</a:t>
            </a:r>
            <a:br/>
            <a:r>
              <a:t> </a:t>
            </a:r>
          </a:p>
        </p:txBody>
      </p:sp>
      <p:sp>
        <p:nvSpPr>
          <p:cNvPr id="164" name="Available wallets do not protect users' sensitive personal data.  Third parties: RPCs (Infura, Alchemy), Coingecko, Etherscan, CoinMarketCap...   Wallet servers (BlockWallet) and third parties servers are able to link users' IP addresses and wallet addre"/>
          <p:cNvSpPr/>
          <p:nvPr/>
        </p:nvSpPr>
        <p:spPr>
          <a:xfrm>
            <a:off x="6649825" y="1893352"/>
            <a:ext cx="2277776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5400">
              <a:defRPr sz="8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8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8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br/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Available wallets</a:t>
            </a:r>
            <a:r>
              <a:t> do not protect users' sensitive personal data.</a:t>
            </a:r>
            <a:br/>
            <a:br/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Third parties</a:t>
            </a:r>
            <a:r>
              <a:t>: RPCs (Infura, Alchemy), Coingecko, Etherscan, CoinMarketCap... </a:t>
            </a:r>
            <a:br/>
            <a:br/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Wallet servers (BlockWallet)</a:t>
            </a:r>
            <a:r>
              <a:t> and 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third parties servers </a:t>
            </a:r>
            <a:r>
              <a:t>are able to link users' IP addresses and wallet addresses.</a:t>
            </a:r>
          </a:p>
        </p:txBody>
      </p:sp>
      <p:sp>
        <p:nvSpPr>
          <p:cNvPr id="165" name="Embedded privacy - “as a service” to    person, “hidden as a service”, but      explicit via communication and/or    proofs.…"/>
          <p:cNvSpPr/>
          <p:nvPr/>
        </p:nvSpPr>
        <p:spPr>
          <a:xfrm>
            <a:off x="6649825" y="3253218"/>
            <a:ext cx="2277776" cy="174960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  Embedded privacy</a:t>
            </a:r>
            <a:r>
              <a:t> - “as a service” to </a:t>
            </a:r>
            <a:br/>
            <a:r>
              <a:t>  person, “hidden as a service”, but   </a:t>
            </a:r>
            <a:br/>
            <a:r>
              <a:t>  explicit via communication and/or </a:t>
            </a:r>
            <a:br/>
            <a:r>
              <a:t>  proofs.</a:t>
            </a:r>
          </a:p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</a:t>
            </a:r>
            <a:br/>
            <a:r>
              <a:t>  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Access layer </a:t>
            </a:r>
            <a:r>
              <a:t>(managing cryptocurrencies).</a:t>
            </a:r>
          </a:p>
        </p:txBody>
      </p:sp>
      <p:sp>
        <p:nvSpPr>
          <p:cNvPr id="166" name="The first privacy native Ethereum wallet based on a built-in integration of TOR. This architecture enables users' IP   addresses to be isolated from third parties.  Trustless architecture - the user does not need to trust the wallet regarding his persona"/>
          <p:cNvSpPr/>
          <p:nvPr/>
        </p:nvSpPr>
        <p:spPr>
          <a:xfrm>
            <a:off x="3278544" y="3253218"/>
            <a:ext cx="3238533" cy="174960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5400"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The first privacy native Ethereum wallet</a:t>
            </a:r>
            <a:r>
              <a:t> based on a 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built-in integration of TOR</a:t>
            </a:r>
            <a:r>
              <a:t>. This architecture enables users' IP </a:t>
            </a:r>
            <a:br/>
            <a:r>
              <a:t> addresses to be isolated from third parties.</a:t>
            </a:r>
            <a:br/>
            <a:br/>
            <a:r>
              <a:t>Trustless architecture</a:t>
            </a:r>
            <a:r>
              <a:t> - the user does not need to trust the wallet regarding his personal data as the wallet's third parties cannot see or share its users’ IP addresses.</a:t>
            </a:r>
          </a:p>
        </p:txBody>
      </p:sp>
      <p:sp>
        <p:nvSpPr>
          <p:cNvPr id="167" name="Investors: strategic investors with access to huge crypto-native audience  Journalists: crypto journalists  Crypto influencers: Ethereum influencers (devs, Ethereum Foundation team, Vitalik)"/>
          <p:cNvSpPr/>
          <p:nvPr/>
        </p:nvSpPr>
        <p:spPr>
          <a:xfrm>
            <a:off x="261083" y="3732824"/>
            <a:ext cx="284716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5400"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</a:t>
            </a:r>
            <a:r>
              <a:rPr sz="800"/>
              <a:t>Investors</a:t>
            </a:r>
            <a:r>
              <a:rPr sz="800"/>
              <a:t>: strategic investors with access to huge crypto-native audience</a:t>
            </a:r>
            <a:br>
              <a:rPr sz="800"/>
            </a:br>
            <a:br>
              <a:rPr sz="800"/>
            </a:br>
            <a:r>
              <a:rPr sz="800"/>
              <a:t>Journalists</a:t>
            </a:r>
            <a:r>
              <a:rPr sz="800"/>
              <a:t>: crypto</a:t>
            </a:r>
            <a:r>
              <a:rPr sz="800"/>
              <a:t> journalists</a:t>
            </a:r>
            <a:br>
              <a:rPr sz="800"/>
            </a:br>
            <a:br>
              <a:rPr sz="800"/>
            </a:br>
            <a:r>
              <a:rPr sz="800">
                <a:latin typeface="Gramatika Bold"/>
                <a:ea typeface="Gramatika Bold"/>
                <a:cs typeface="Gramatika Bold"/>
                <a:sym typeface="Gramatika Bold"/>
              </a:rPr>
              <a:t>Crypto influencers</a:t>
            </a:r>
            <a:r>
              <a:rPr sz="800"/>
              <a:t>: Ethereum influencers (devs, Ethereum Foundation team, Vitalik)</a:t>
            </a:r>
            <a:br/>
            <a:r>
              <a:t> </a:t>
            </a:r>
          </a:p>
        </p:txBody>
      </p:sp>
      <p:sp>
        <p:nvSpPr>
          <p:cNvPr id="168" name="People, who are using existing Ethereum wallets (MetaMask, BlockWallet etc).      Primary audience: people familiar with privacy, but with lack of knowledge how to protect themselves (can’t setup their own RPC, use VPN).  All genders, English speaking.  "/>
          <p:cNvSpPr/>
          <p:nvPr/>
        </p:nvSpPr>
        <p:spPr>
          <a:xfrm>
            <a:off x="261083" y="657967"/>
            <a:ext cx="2847162" cy="159251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5400">
              <a:defRPr sz="8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8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8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</a:t>
            </a:r>
          </a:p>
          <a:p>
            <a:pPr indent="25400">
              <a:defRPr sz="8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People, who are using existing Ethereum wallets (MetaMask, BlockWallet etc).</a:t>
            </a:r>
            <a:br/>
            <a:r>
              <a:t>  </a:t>
            </a:r>
            <a:br/>
            <a:r>
              <a:t>  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Primary audience</a:t>
            </a:r>
            <a:r>
              <a:t>: people familiar with privacy, but with lack of knowledge how to protect themselves (can’t setup their own RPC, use VPN).</a:t>
            </a:r>
            <a:br/>
            <a:br/>
            <a:r>
              <a:t>All genders, English speaking.</a:t>
            </a:r>
            <a:br/>
            <a:br/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Secondary audience: </a:t>
            </a:r>
            <a:r>
              <a:t>opinion leader obsessed with privacy, tech literate. </a:t>
            </a:r>
          </a:p>
        </p:txBody>
      </p:sp>
      <p:sp>
        <p:nvSpPr>
          <p:cNvPr id="169" name="Threat actors"/>
          <p:cNvSpPr txBox="1"/>
          <p:nvPr/>
        </p:nvSpPr>
        <p:spPr>
          <a:xfrm>
            <a:off x="7199434" y="1990387"/>
            <a:ext cx="107416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Threat actors</a:t>
            </a:r>
          </a:p>
        </p:txBody>
      </p:sp>
      <p:sp>
        <p:nvSpPr>
          <p:cNvPr id="170" name="Privacy layers"/>
          <p:cNvSpPr txBox="1"/>
          <p:nvPr/>
        </p:nvSpPr>
        <p:spPr>
          <a:xfrm>
            <a:off x="7184241" y="3370098"/>
            <a:ext cx="109639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Privacy layers</a:t>
            </a:r>
          </a:p>
        </p:txBody>
      </p:sp>
      <p:sp>
        <p:nvSpPr>
          <p:cNvPr id="171" name="Solution"/>
          <p:cNvSpPr txBox="1"/>
          <p:nvPr/>
        </p:nvSpPr>
        <p:spPr>
          <a:xfrm>
            <a:off x="4517171" y="3370098"/>
            <a:ext cx="65100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Solution</a:t>
            </a:r>
          </a:p>
        </p:txBody>
      </p:sp>
      <p:sp>
        <p:nvSpPr>
          <p:cNvPr id="172" name="Partners"/>
          <p:cNvSpPr txBox="1"/>
          <p:nvPr/>
        </p:nvSpPr>
        <p:spPr>
          <a:xfrm>
            <a:off x="1317591" y="3851536"/>
            <a:ext cx="68923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Partners</a:t>
            </a:r>
          </a:p>
        </p:txBody>
      </p:sp>
      <p:sp>
        <p:nvSpPr>
          <p:cNvPr id="173" name="Resources"/>
          <p:cNvSpPr txBox="1"/>
          <p:nvPr/>
        </p:nvSpPr>
        <p:spPr>
          <a:xfrm>
            <a:off x="1223699" y="2429660"/>
            <a:ext cx="850139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Resources</a:t>
            </a:r>
          </a:p>
        </p:txBody>
      </p:sp>
      <p:sp>
        <p:nvSpPr>
          <p:cNvPr id="174" name="IP addresses, wallet addresses  - available wallets do not protect users' sensitive personal data"/>
          <p:cNvSpPr/>
          <p:nvPr/>
        </p:nvSpPr>
        <p:spPr>
          <a:xfrm>
            <a:off x="3259768" y="665833"/>
            <a:ext cx="2624464" cy="113765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9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9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9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>
              <a:defRPr sz="9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</a:t>
            </a: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IP addresses, wallet addresses</a:t>
            </a:r>
            <a:r>
              <a:t>  - available wallets do not protect users' sensitive personal data</a:t>
            </a:r>
            <a:br/>
          </a:p>
          <a:p>
            <a:pPr>
              <a:defRPr sz="9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br/>
            <a:br/>
          </a:p>
        </p:txBody>
      </p:sp>
      <p:sp>
        <p:nvSpPr>
          <p:cNvPr id="175" name="Convince people to switch from non-private or semi-private to full-private solution.…"/>
          <p:cNvSpPr/>
          <p:nvPr/>
        </p:nvSpPr>
        <p:spPr>
          <a:xfrm>
            <a:off x="6035756" y="665833"/>
            <a:ext cx="2873155" cy="113765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114300">
              <a:defRPr sz="8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114300">
              <a:defRPr sz="8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lvl="1" indent="25400">
              <a:defRPr sz="8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</a:t>
            </a:r>
            <a:br/>
            <a:r>
              <a:rPr sz="900"/>
              <a:t>Convince people to switch from non-private or semi-private to full-private solution.</a:t>
            </a:r>
            <a:endParaRPr sz="900"/>
          </a:p>
          <a:p>
            <a:pPr lvl="1" indent="25400">
              <a:defRPr sz="900"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lvl="1" indent="25400">
              <a:defRPr sz="9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Raise awareness about privacy level within the wallets solutions.</a:t>
            </a:r>
            <a:br/>
            <a:br/>
            <a:r>
              <a:t>Manage Tor connections</a:t>
            </a:r>
          </a:p>
        </p:txBody>
      </p:sp>
      <p:sp>
        <p:nvSpPr>
          <p:cNvPr id="176" name="Product: proven Trustless architecture (within independent opinion leaders)   Experience: ease of use, high consent of the privacy-centric solution, conversion rate from other wallets to Lunar   Open-source: ease of fork, ease of pull requests"/>
          <p:cNvSpPr/>
          <p:nvPr/>
        </p:nvSpPr>
        <p:spPr>
          <a:xfrm>
            <a:off x="3259768" y="1893352"/>
            <a:ext cx="323853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5400"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>
                <a:latin typeface="Gramatika Regular"/>
                <a:ea typeface="Gramatika Regular"/>
                <a:cs typeface="Gramatika Regular"/>
                <a:sym typeface="Gramatika Regular"/>
              </a:defRPr>
            </a:pPr>
          </a:p>
          <a:p>
            <a:pPr indent="25400"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t>  </a:t>
            </a:r>
            <a:r>
              <a:t>Product</a:t>
            </a:r>
            <a:r>
              <a:t>: proven Trustless architecture (within independent opinion leaders)</a:t>
            </a:r>
            <a:br/>
            <a:r>
              <a:t>  </a:t>
            </a:r>
            <a:r>
              <a:t>Experience</a:t>
            </a:r>
            <a:r>
              <a:t>: </a:t>
            </a:r>
            <a:r>
              <a:t>ease of use, high consent of the privacy-centric solution, conversion rate from other wallets to Lunar</a:t>
            </a:r>
            <a:br/>
            <a:r>
              <a:t>  </a:t>
            </a:r>
            <a:r>
              <a:t>Open-source</a:t>
            </a:r>
            <a:r>
              <a:t>: </a:t>
            </a:r>
            <a:r>
              <a:t>ease of fork, ease of pull requests</a:t>
            </a:r>
          </a:p>
        </p:txBody>
      </p:sp>
      <p:sp>
        <p:nvSpPr>
          <p:cNvPr id="177" name="Success metrics"/>
          <p:cNvSpPr txBox="1"/>
          <p:nvPr/>
        </p:nvSpPr>
        <p:spPr>
          <a:xfrm>
            <a:off x="4238218" y="1990387"/>
            <a:ext cx="13106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Success metrics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2427" y="49228"/>
            <a:ext cx="449480" cy="44948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Lunar Wallet"/>
          <p:cNvSpPr txBox="1"/>
          <p:nvPr/>
        </p:nvSpPr>
        <p:spPr>
          <a:xfrm>
            <a:off x="2946976" y="83467"/>
            <a:ext cx="68834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000">
                <a:solidFill>
                  <a:srgbClr val="273339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Lunar Wallet</a:t>
            </a:r>
          </a:p>
        </p:txBody>
      </p:sp>
      <p:sp>
        <p:nvSpPr>
          <p:cNvPr id="180" name="https://devfolio.co/projects/lunar-wallet-34c4"/>
          <p:cNvSpPr txBox="1"/>
          <p:nvPr/>
        </p:nvSpPr>
        <p:spPr>
          <a:xfrm>
            <a:off x="2946976" y="175276"/>
            <a:ext cx="257987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sz="10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Gramatika Regular"/>
                <a:ea typeface="Gramatika Regular"/>
                <a:cs typeface="Gramatika Regular"/>
                <a:sym typeface="Gramatika Regular"/>
                <a:hlinkClick r:id="rId3" invalidUrl="" action="" tgtFrame="" tooltip="" history="1" highlightClick="0" endSnd="0"/>
              </a:rPr>
              <a:t>https://devfolio.co/projects/lunar-wallet-34c4</a:t>
            </a:r>
            <a:r>
              <a:t> </a:t>
            </a:r>
          </a:p>
        </p:txBody>
      </p:sp>
      <p:sp>
        <p:nvSpPr>
          <p:cNvPr id="181" name="Humans"/>
          <p:cNvSpPr txBox="1"/>
          <p:nvPr/>
        </p:nvSpPr>
        <p:spPr>
          <a:xfrm>
            <a:off x="1331713" y="740257"/>
            <a:ext cx="63411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spcBef>
                <a:spcPts val="1200"/>
              </a:spcBef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Humans</a:t>
            </a:r>
          </a:p>
        </p:txBody>
      </p:sp>
      <p:sp>
        <p:nvSpPr>
          <p:cNvPr id="182" name="Data"/>
          <p:cNvSpPr txBox="1"/>
          <p:nvPr/>
        </p:nvSpPr>
        <p:spPr>
          <a:xfrm>
            <a:off x="4384294" y="740257"/>
            <a:ext cx="37541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115000"/>
              </a:lnSpc>
              <a:spcBef>
                <a:spcPts val="1200"/>
              </a:spcBef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83" name="Challenges"/>
          <p:cNvSpPr txBox="1"/>
          <p:nvPr/>
        </p:nvSpPr>
        <p:spPr>
          <a:xfrm>
            <a:off x="7037929" y="740257"/>
            <a:ext cx="86880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115000"/>
              </a:lnSpc>
              <a:spcBef>
                <a:spcPts val="1200"/>
              </a:spcBef>
              <a:defRPr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184" name="Rectangle"/>
          <p:cNvSpPr/>
          <p:nvPr/>
        </p:nvSpPr>
        <p:spPr>
          <a:xfrm>
            <a:off x="-72233" y="53619"/>
            <a:ext cx="2479592" cy="45954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5" name="Google Shape;144;p28"/>
          <p:cNvSpPr txBox="1"/>
          <p:nvPr/>
        </p:nvSpPr>
        <p:spPr>
          <a:xfrm>
            <a:off x="-5925" y="64967"/>
            <a:ext cx="2479592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200"/>
              </a:spcBef>
              <a:defRPr sz="2000">
                <a:solidFill>
                  <a:srgbClr val="FFFFFF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Pagency framework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62;p14"/>
          <p:cNvSpPr txBox="1"/>
          <p:nvPr/>
        </p:nvSpPr>
        <p:spPr>
          <a:xfrm>
            <a:off x="6680670" y="4353483"/>
            <a:ext cx="8015701" cy="67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800">
                <a:solidFill>
                  <a:srgbClr val="151515"/>
                </a:solidFill>
                <a:latin typeface="Gramatika Bold"/>
                <a:ea typeface="Gramatika Bold"/>
                <a:cs typeface="Gramatika Bold"/>
                <a:sym typeface="Gramatika Bold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Web3privacy now</a:t>
            </a:r>
            <a:br/>
            <a:r>
              <a:t>@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nicksvyaznoy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585" y="1249093"/>
            <a:ext cx="5057192" cy="1403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Untitled 25.png" descr="Untitled 2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01890" y="-242252"/>
            <a:ext cx="6078245" cy="562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Mykola  Siusko, 2022"/>
          <p:cNvSpPr txBox="1"/>
          <p:nvPr/>
        </p:nvSpPr>
        <p:spPr>
          <a:xfrm>
            <a:off x="1415359" y="4602563"/>
            <a:ext cx="116314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latin typeface="Gramatika Bold"/>
                <a:ea typeface="Gramatika Bold"/>
                <a:cs typeface="Gramatika Bold"/>
                <a:sym typeface="Gramatika Bold"/>
              </a:defRPr>
            </a:pPr>
            <a:r>
              <a:t>Mykola </a:t>
            </a:r>
            <a:br/>
            <a:r>
              <a:t>Siusko, 2022</a:t>
            </a:r>
          </a:p>
        </p:txBody>
      </p:sp>
      <p:sp>
        <p:nvSpPr>
          <p:cNvPr id="191" name="Activate privacy as 1-2-3,"/>
          <p:cNvSpPr txBox="1"/>
          <p:nvPr/>
        </p:nvSpPr>
        <p:spPr>
          <a:xfrm>
            <a:off x="452908" y="796658"/>
            <a:ext cx="564642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Activate privacy as 1-2-3,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0258" y="4183463"/>
            <a:ext cx="787401" cy="78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ontribute"/>
          <p:cNvSpPr txBox="1"/>
          <p:nvPr/>
        </p:nvSpPr>
        <p:spPr>
          <a:xfrm>
            <a:off x="5580979" y="4488263"/>
            <a:ext cx="1163149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Contribute</a:t>
            </a:r>
          </a:p>
        </p:txBody>
      </p:sp>
      <p:sp>
        <p:nvSpPr>
          <p:cNvPr id="194" name="Connect"/>
          <p:cNvSpPr txBox="1"/>
          <p:nvPr/>
        </p:nvSpPr>
        <p:spPr>
          <a:xfrm>
            <a:off x="5580979" y="4748613"/>
            <a:ext cx="1163149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Connect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41769" y="4475646"/>
            <a:ext cx="177635" cy="177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41769" y="4735996"/>
            <a:ext cx="177635" cy="177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80090" y="3751775"/>
            <a:ext cx="947980" cy="78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