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" y="185221"/>
            <a:ext cx="7167720" cy="3507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oogle Shape;62;p14"/>
          <p:cNvSpPr txBox="1"/>
          <p:nvPr/>
        </p:nvSpPr>
        <p:spPr>
          <a:xfrm>
            <a:off x="184620" y="3787238"/>
            <a:ext cx="80157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b="1" sz="2300">
                <a:solidFill>
                  <a:srgbClr val="15151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Brainstorming tool to expand privacy-centric use-cases</a:t>
            </a:r>
          </a:p>
        </p:txBody>
      </p:sp>
      <p:pic>
        <p:nvPicPr>
          <p:cNvPr id="111" name="Untitled 25.png" descr="Untitled 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1890" y="-242252"/>
            <a:ext cx="6078245" cy="562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Mykola Siusko"/>
          <p:cNvSpPr txBox="1"/>
          <p:nvPr/>
        </p:nvSpPr>
        <p:spPr>
          <a:xfrm>
            <a:off x="259659" y="4747123"/>
            <a:ext cx="11589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Mykola Siusko</a:t>
            </a:r>
          </a:p>
        </p:txBody>
      </p:sp>
      <p:sp>
        <p:nvSpPr>
          <p:cNvPr id="113" name="V 1..0, dec 2022"/>
          <p:cNvSpPr txBox="1"/>
          <p:nvPr/>
        </p:nvSpPr>
        <p:spPr>
          <a:xfrm>
            <a:off x="7613191" y="4747123"/>
            <a:ext cx="13076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V 1..0, dec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/>
          <p:nvPr/>
        </p:nvSpPr>
        <p:spPr>
          <a:xfrm>
            <a:off x="-51067" y="53619"/>
            <a:ext cx="6864970" cy="6990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WHAT IF… THEY WON’T HAVE MY DATA"/>
          <p:cNvSpPr txBox="1"/>
          <p:nvPr/>
        </p:nvSpPr>
        <p:spPr>
          <a:xfrm>
            <a:off x="185145" y="212623"/>
            <a:ext cx="637888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b="1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IF… THEY WON’T HAVE MY DATA</a:t>
            </a:r>
          </a:p>
        </p:txBody>
      </p:sp>
      <p:pic>
        <p:nvPicPr>
          <p:cNvPr id="117" name="logo2-2.png" descr="logo2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2085" y="171558"/>
            <a:ext cx="557581" cy="46313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Line"/>
          <p:cNvSpPr/>
          <p:nvPr/>
        </p:nvSpPr>
        <p:spPr>
          <a:xfrm>
            <a:off x="273569" y="4877400"/>
            <a:ext cx="859686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9" name="Decentralisation"/>
          <p:cNvSpPr txBox="1"/>
          <p:nvPr/>
        </p:nvSpPr>
        <p:spPr>
          <a:xfrm>
            <a:off x="4112895" y="4956185"/>
            <a:ext cx="9182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latin typeface="Gramatika Bold"/>
                <a:ea typeface="Gramatika Bold"/>
                <a:cs typeface="Gramatika Bold"/>
                <a:sym typeface="Gramatika Bold"/>
              </a:defRPr>
            </a:lvl1pPr>
          </a:lstStyle>
          <a:p>
            <a:pPr/>
            <a:r>
              <a:t>Decentralisation</a:t>
            </a:r>
          </a:p>
        </p:txBody>
      </p:sp>
      <p:sp>
        <p:nvSpPr>
          <p:cNvPr id="120" name="Data"/>
          <p:cNvSpPr/>
          <p:nvPr/>
        </p:nvSpPr>
        <p:spPr>
          <a:xfrm>
            <a:off x="342689" y="9175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spcBef>
                <a:spcPts val="4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21" name="Threat actor"/>
          <p:cNvSpPr/>
          <p:nvPr/>
        </p:nvSpPr>
        <p:spPr>
          <a:xfrm>
            <a:off x="2730289" y="9175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Threat actor</a:t>
            </a:r>
          </a:p>
        </p:txBody>
      </p:sp>
      <p:sp>
        <p:nvSpPr>
          <p:cNvPr id="122" name="With data"/>
          <p:cNvSpPr/>
          <p:nvPr/>
        </p:nvSpPr>
        <p:spPr>
          <a:xfrm>
            <a:off x="342689" y="28733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With data</a:t>
            </a:r>
          </a:p>
        </p:txBody>
      </p:sp>
      <p:sp>
        <p:nvSpPr>
          <p:cNvPr id="123" name="Without data"/>
          <p:cNvSpPr/>
          <p:nvPr/>
        </p:nvSpPr>
        <p:spPr>
          <a:xfrm>
            <a:off x="2730289" y="28733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Without data</a:t>
            </a:r>
          </a:p>
        </p:txBody>
      </p:sp>
      <p:sp>
        <p:nvSpPr>
          <p:cNvPr id="124" name="Privacy benefits"/>
          <p:cNvSpPr/>
          <p:nvPr/>
        </p:nvSpPr>
        <p:spPr>
          <a:xfrm>
            <a:off x="5117889" y="923890"/>
            <a:ext cx="3711878" cy="38405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Privacy benefits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-51067" y="53619"/>
            <a:ext cx="6864970" cy="6990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WHAT IF… THEY WON’T HAVE MY DATA"/>
          <p:cNvSpPr txBox="1"/>
          <p:nvPr/>
        </p:nvSpPr>
        <p:spPr>
          <a:xfrm>
            <a:off x="185145" y="212623"/>
            <a:ext cx="637888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spcBef>
                <a:spcPts val="1200"/>
              </a:spcBef>
              <a:defRPr b="1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WHAT IF… THEY WON’T HAVE MY DATA</a:t>
            </a:r>
          </a:p>
        </p:txBody>
      </p:sp>
      <p:pic>
        <p:nvPicPr>
          <p:cNvPr id="128" name="logo2-2.png" descr="logo2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2085" y="171558"/>
            <a:ext cx="557581" cy="46313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>
            <a:off x="273569" y="4877400"/>
            <a:ext cx="8596862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Decentralisation"/>
          <p:cNvSpPr txBox="1"/>
          <p:nvPr/>
        </p:nvSpPr>
        <p:spPr>
          <a:xfrm>
            <a:off x="4112895" y="4930785"/>
            <a:ext cx="1000795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Decentralisation</a:t>
            </a:r>
          </a:p>
        </p:txBody>
      </p:sp>
      <p:sp>
        <p:nvSpPr>
          <p:cNvPr id="131" name="Data"/>
          <p:cNvSpPr/>
          <p:nvPr/>
        </p:nvSpPr>
        <p:spPr>
          <a:xfrm>
            <a:off x="342689" y="9175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spcBef>
                <a:spcPts val="4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32" name="Threat actor"/>
          <p:cNvSpPr/>
          <p:nvPr/>
        </p:nvSpPr>
        <p:spPr>
          <a:xfrm>
            <a:off x="2730289" y="9175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Threat actor</a:t>
            </a:r>
          </a:p>
        </p:txBody>
      </p:sp>
      <p:sp>
        <p:nvSpPr>
          <p:cNvPr id="133" name="Data available"/>
          <p:cNvSpPr/>
          <p:nvPr/>
        </p:nvSpPr>
        <p:spPr>
          <a:xfrm>
            <a:off x="342689" y="28733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available</a:t>
            </a:r>
          </a:p>
        </p:txBody>
      </p:sp>
      <p:sp>
        <p:nvSpPr>
          <p:cNvPr id="134" name="Data unavailable"/>
          <p:cNvSpPr/>
          <p:nvPr/>
        </p:nvSpPr>
        <p:spPr>
          <a:xfrm>
            <a:off x="2730289" y="2873340"/>
            <a:ext cx="2134022" cy="1887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unavailable</a:t>
            </a:r>
          </a:p>
        </p:txBody>
      </p:sp>
      <p:sp>
        <p:nvSpPr>
          <p:cNvPr id="135" name="Corporations (Surveillance capitalism)  - FMCG: Coca-Cola, Nike - Big Tech: Google, Meta"/>
          <p:cNvSpPr txBox="1"/>
          <p:nvPr/>
        </p:nvSpPr>
        <p:spPr>
          <a:xfrm>
            <a:off x="2864580" y="1295400"/>
            <a:ext cx="1865441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000">
                <a:latin typeface="+mn-lt"/>
                <a:ea typeface="+mn-ea"/>
                <a:cs typeface="+mn-cs"/>
                <a:sym typeface="Helvetica"/>
              </a:defRPr>
            </a:pPr>
            <a:r>
              <a:t>Corporations</a:t>
            </a:r>
            <a:br/>
            <a:r>
              <a:t>(Surveillance capitalism)</a:t>
            </a:r>
            <a:br/>
            <a:br/>
            <a:r>
              <a:t>- FMCG</a:t>
            </a:r>
            <a:r>
              <a:rPr b="0"/>
              <a:t>: Coca-Cola, Nike</a:t>
            </a:r>
            <a:br>
              <a:rPr b="0"/>
            </a:br>
            <a:r>
              <a:t>-</a:t>
            </a:r>
            <a:r>
              <a:rPr b="0"/>
              <a:t> </a:t>
            </a:r>
            <a:r>
              <a:t>Big Tech: </a:t>
            </a:r>
            <a:r>
              <a:rPr b="0"/>
              <a:t>Google, Meta</a:t>
            </a:r>
          </a:p>
        </p:txBody>
      </p:sp>
      <p:sp>
        <p:nvSpPr>
          <p:cNvPr id="136" name="Internet: age, geo, IP address, internet traffic (from photos to messages), online contacts, loyalty programs participation, purchases, advertising performance, behaviour  Offline: geo, historical mobility data, favourite places, face, participation in p"/>
          <p:cNvSpPr txBox="1"/>
          <p:nvPr/>
        </p:nvSpPr>
        <p:spPr>
          <a:xfrm>
            <a:off x="480198" y="1289627"/>
            <a:ext cx="186544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000">
                <a:latin typeface="Gramatika Regular"/>
                <a:ea typeface="Gramatika Regular"/>
                <a:cs typeface="Gramatika Regular"/>
                <a:sym typeface="Gramatika Regular"/>
              </a:defRPr>
            </a:pPr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Internet: </a:t>
            </a:r>
            <a:r>
              <a:t>age, geo, IP address, internet traffic (from photos to messages), online contacts, loyalty programs participation, purchases, advertising performance, behaviour</a:t>
            </a:r>
            <a:br/>
            <a:br/>
            <a:r>
              <a:rPr>
                <a:latin typeface="Gramatika Bold"/>
                <a:ea typeface="Gramatika Bold"/>
                <a:cs typeface="Gramatika Bold"/>
                <a:sym typeface="Gramatika Bold"/>
              </a:rPr>
              <a:t>Offline</a:t>
            </a:r>
            <a:r>
              <a:t>: geo, historical mobility data, favourite places, face, participation in political activities, mobile traffic, phone calls</a:t>
            </a:r>
          </a:p>
        </p:txBody>
      </p:sp>
      <p:sp>
        <p:nvSpPr>
          <p:cNvPr id="137" name="Surveil 24/7 both online &amp; offline…"/>
          <p:cNvSpPr txBox="1"/>
          <p:nvPr/>
        </p:nvSpPr>
        <p:spPr>
          <a:xfrm>
            <a:off x="480198" y="3204831"/>
            <a:ext cx="186544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Surveil 24/7 both online &amp; offline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Trade your personal data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Produce impactful advertisement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Create attention altering products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Drive negative emotions for long-lasting product usage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Produce “eternal scroll” effect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Pollute online-landscape with advertising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Accelerate consumerist lifestyle</a:t>
            </a:r>
            <a:endParaRPr b="0"/>
          </a:p>
          <a:p>
            <a:pPr marL="100263" indent="-100263">
              <a:buSzPct val="100000"/>
              <a:buChar char="-"/>
              <a:defRPr b="1" sz="8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Disrupt “friendship”, “like”, “community” phenomenas</a:t>
            </a:r>
          </a:p>
        </p:txBody>
      </p:sp>
      <p:sp>
        <p:nvSpPr>
          <p:cNvPr id="138" name="100% consent-centric &amp; non-cheating approach to data usage…"/>
          <p:cNvSpPr txBox="1"/>
          <p:nvPr/>
        </p:nvSpPr>
        <p:spPr>
          <a:xfrm>
            <a:off x="2867798" y="3077831"/>
            <a:ext cx="186544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900"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100% consent-centric &amp; non-cheating approach to data usage</a:t>
            </a: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Can’t sell more &amp; more advertisements</a:t>
            </a: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Can’t alter attention, emotions, friends &amp; relations</a:t>
            </a: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Can’t drive hate, fear &amp; uncertainty</a:t>
            </a: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Can’t fuel genocide</a:t>
            </a:r>
            <a:endParaRPr b="0"/>
          </a:p>
          <a:p>
            <a:pPr marL="100263" indent="-100263">
              <a:buSzPct val="100000"/>
              <a:buChar char="-"/>
              <a:defRPr b="1" sz="900">
                <a:latin typeface="+mn-lt"/>
                <a:ea typeface="+mn-ea"/>
                <a:cs typeface="+mn-cs"/>
                <a:sym typeface="Helvetica"/>
              </a:defRPr>
            </a:pPr>
            <a:r>
              <a:rPr b="0"/>
              <a:t>Can’t sell more fast </a:t>
            </a:r>
          </a:p>
        </p:txBody>
      </p:sp>
      <p:sp>
        <p:nvSpPr>
          <p:cNvPr id="139" name="Privacy benefits"/>
          <p:cNvSpPr/>
          <p:nvPr/>
        </p:nvSpPr>
        <p:spPr>
          <a:xfrm>
            <a:off x="5117889" y="923890"/>
            <a:ext cx="3711878" cy="38405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spcBef>
                <a:spcPts val="200"/>
              </a:spcBef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Privacy benefits</a:t>
            </a:r>
          </a:p>
        </p:txBody>
      </p:sp>
      <p:sp>
        <p:nvSpPr>
          <p:cNvPr id="140" name="FMCG - Allocate budgets to non-intrusive community building - Make products that lasts - Decrease product-centric pollution - Care about relations &amp; not just annual sales…"/>
          <p:cNvSpPr txBox="1"/>
          <p:nvPr/>
        </p:nvSpPr>
        <p:spPr>
          <a:xfrm>
            <a:off x="5248962" y="1276350"/>
            <a:ext cx="3252796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3684" indent="-133684">
              <a:lnSpc>
                <a:spcPct val="130000"/>
              </a:lnSpc>
              <a:buSzPct val="100000"/>
              <a:buAutoNum type="arabicPeriod" startAt="1"/>
              <a:defRPr b="1" sz="1000">
                <a:latin typeface="+mn-lt"/>
                <a:ea typeface="+mn-ea"/>
                <a:cs typeface="+mn-cs"/>
                <a:sym typeface="Helvetica"/>
              </a:defRPr>
            </a:pPr>
            <a:r>
              <a:t>FMCG</a:t>
            </a:r>
            <a:br>
              <a:rPr b="0"/>
            </a:br>
            <a:r>
              <a:rPr b="0"/>
              <a:t>- Allocate budgets to non-intrusive community building</a:t>
            </a:r>
            <a:br>
              <a:rPr b="0"/>
            </a:br>
            <a:r>
              <a:rPr b="0"/>
              <a:t>- Make products that lasts</a:t>
            </a:r>
            <a:br>
              <a:rPr b="0"/>
            </a:br>
            <a:r>
              <a:rPr b="0"/>
              <a:t>- Decrease product-centric pollution</a:t>
            </a:r>
            <a:br>
              <a:rPr b="0"/>
            </a:br>
            <a:r>
              <a:rPr b="0"/>
              <a:t>- Care about relations &amp; not just annual sales</a:t>
            </a:r>
            <a:br>
              <a:rPr b="0"/>
            </a:br>
            <a:endParaRPr b="0"/>
          </a:p>
          <a:p>
            <a:pPr marL="133684" indent="-133684">
              <a:lnSpc>
                <a:spcPct val="120000"/>
              </a:lnSpc>
              <a:buSzPct val="100000"/>
              <a:buAutoNum type="arabicPeriod" startAt="1"/>
              <a:defRPr b="1" sz="1000">
                <a:latin typeface="+mn-lt"/>
                <a:ea typeface="+mn-ea"/>
                <a:cs typeface="+mn-cs"/>
                <a:sym typeface="Helvetica"/>
              </a:defRPr>
            </a:pPr>
            <a:r>
              <a:t>Big Tech</a:t>
            </a:r>
            <a:br>
              <a:rPr b="0"/>
            </a:br>
            <a:r>
              <a:rPr b="0"/>
              <a:t>- Redesign business model (non-ad, subscription, value based)</a:t>
            </a:r>
            <a:br>
              <a:rPr b="0"/>
            </a:br>
            <a:r>
              <a:rPr b="0"/>
              <a:t>- Make products that care about your emotional state (switch off when it’s “too much”)</a:t>
            </a:r>
            <a:br>
              <a:rPr b="0"/>
            </a:br>
            <a:r>
              <a:rPr b="0"/>
              <a:t>- Promote healthy speech instead of hate speech</a:t>
            </a:r>
            <a:br>
              <a:rPr b="0"/>
            </a:br>
            <a:r>
              <a:rPr b="0"/>
              <a:t>- Connect people via meaningful brands (truly sustainable, ethical</a:t>
            </a:r>
            <a:br>
              <a:rPr b="0"/>
            </a:br>
            <a:r>
              <a:rPr b="0"/>
              <a:t>- Advertising tools are accessible to small brands</a:t>
            </a:r>
            <a:br>
              <a:rPr b="0"/>
            </a:br>
            <a:r>
              <a:rPr b="0"/>
              <a:t>- Embrace data ethics &amp; regulators compliance</a:t>
            </a:r>
            <a:endParaRPr b="0"/>
          </a:p>
          <a:p>
            <a:pPr>
              <a:lnSpc>
                <a:spcPct val="120000"/>
              </a:lnSpc>
              <a:defRPr b="1" sz="1000"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  <a:p>
            <a:pPr>
              <a:lnSpc>
                <a:spcPct val="120000"/>
              </a:lnSpc>
              <a:defRPr b="1" sz="1000">
                <a:latin typeface="+mn-lt"/>
                <a:ea typeface="+mn-ea"/>
                <a:cs typeface="+mn-cs"/>
                <a:sym typeface="Helvetica"/>
              </a:defRPr>
            </a:pPr>
            <a:r>
              <a:t>New social media appears!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