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664" r:id="rId1"/>
  </p:sldMasterIdLst>
  <p:notesMasterIdLst>
    <p:notesMasterId r:id="rId24"/>
  </p:notesMasterIdLst>
  <p:sldIdLst>
    <p:sldId id="1176" r:id="rId2"/>
    <p:sldId id="1219" r:id="rId3"/>
    <p:sldId id="1187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30" r:id="rId14"/>
    <p:sldId id="1231" r:id="rId15"/>
    <p:sldId id="1232" r:id="rId16"/>
    <p:sldId id="1238" r:id="rId17"/>
    <p:sldId id="1239" r:id="rId18"/>
    <p:sldId id="1233" r:id="rId19"/>
    <p:sldId id="1234" r:id="rId20"/>
    <p:sldId id="1235" r:id="rId21"/>
    <p:sldId id="1236" r:id="rId22"/>
    <p:sldId id="1237" r:id="rId23"/>
  </p:sldIdLst>
  <p:sldSz cx="9906000" cy="6858000" type="A4"/>
  <p:notesSz cx="6797675" cy="9926638"/>
  <p:embeddedFontLst>
    <p:embeddedFont>
      <p:font typeface="LG스마트체 Bold" panose="020B0600000101010101" pitchFamily="34" charset="-127"/>
      <p:bold r:id="rId25"/>
    </p:embeddedFont>
    <p:embeddedFont>
      <p:font typeface="LG스마트체 Regular" panose="020B0600000101010101" pitchFamily="34" charset="-127"/>
      <p:regular r:id="rId26"/>
    </p:embeddedFont>
    <p:embeddedFont>
      <p:font typeface="LG스마트체 SemiBold" panose="020B0604020202020204" charset="-127"/>
      <p:bold r:id="rId27"/>
    </p:embeddedFont>
    <p:embeddedFont>
      <p:font typeface="HY견고딕" panose="020B0604020202020204" charset="-127"/>
      <p:regular r:id="rId28"/>
    </p:embeddedFon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34" charset="-127"/>
      <p:regular r:id="rId33"/>
      <p:bold r:id="rId34"/>
    </p:embeddedFont>
    <p:embeddedFont>
      <p:font typeface="굴림" panose="020B0600000101010101" pitchFamily="34" charset="-127"/>
      <p:regular r:id="rId3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4151">
          <p15:clr>
            <a:srgbClr val="A4A3A4"/>
          </p15:clr>
        </p15:guide>
        <p15:guide id="4" pos="156">
          <p15:clr>
            <a:srgbClr val="A4A3A4"/>
          </p15:clr>
        </p15:guide>
        <p15:guide id="5" pos="6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E"/>
    <a:srgbClr val="F9FD5F"/>
    <a:srgbClr val="CC0000"/>
    <a:srgbClr val="FF3300"/>
    <a:srgbClr val="F6F616"/>
    <a:srgbClr val="CCFF99"/>
    <a:srgbClr val="B6024A"/>
    <a:srgbClr val="0000CC"/>
    <a:srgbClr val="CDF11B"/>
    <a:srgbClr val="FD4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6" autoAdjust="0"/>
    <p:restoredTop sz="92403" autoAdjust="0"/>
  </p:normalViewPr>
  <p:slideViewPr>
    <p:cSldViewPr snapToGrid="0" snapToObjects="1">
      <p:cViewPr varScale="1">
        <p:scale>
          <a:sx n="106" d="100"/>
          <a:sy n="106" d="100"/>
        </p:scale>
        <p:origin x="2088" y="114"/>
      </p:cViewPr>
      <p:guideLst>
        <p:guide orient="horz" pos="4319"/>
        <p:guide orient="horz"/>
        <p:guide orient="horz" pos="4151"/>
        <p:guide pos="156"/>
        <p:guide pos="6122"/>
      </p:guideLst>
    </p:cSldViewPr>
  </p:slideViewPr>
  <p:outlineViewPr>
    <p:cViewPr>
      <p:scale>
        <a:sx n="33" d="100"/>
        <a:sy n="33" d="100"/>
      </p:scale>
      <p:origin x="0" y="7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330" y="-78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613441E-01EE-4CA3-B272-DDBCDC4ECB67}" type="datetimeFigureOut">
              <a:rPr lang="ko-KR" altLang="en-US"/>
              <a:pPr>
                <a:defRPr/>
              </a:pPr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38F05CC4-8B8E-4FF1-8265-F35C4270BC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15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HY견고딕" pitchFamily="18" charset="-127"/>
        <a:cs typeface="HY견고딕" pitchFamily="18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HY견고딕" pitchFamily="18" charset="-127"/>
        <a:cs typeface="HY견고딕" pitchFamily="18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HY견고딕" pitchFamily="18" charset="-127"/>
        <a:cs typeface="HY견고딕" pitchFamily="18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HY견고딕" pitchFamily="18" charset="-127"/>
        <a:cs typeface="HY견고딕" pitchFamily="18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HY견고딕" pitchFamily="18" charset="-127"/>
        <a:cs typeface="HY견고딕" pitchFamily="18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05CC4-8B8E-4FF1-8265-F35C4270BC9E}" type="slidenum">
              <a:rPr lang="ko-KR" altLang="en-US" smtClean="0"/>
              <a:pPr>
                <a:defRPr/>
              </a:pPr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05CC4-8B8E-4FF1-8265-F35C4270BC9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grove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38437"/>
      </p:ext>
    </p:extLst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9F9E-A016-46D1-A191-91363C02520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4B141E-BF37-4890-AE45-F60494281B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281973" y="260649"/>
            <a:ext cx="134523" cy="144015"/>
          </a:xfrm>
          <a:prstGeom prst="rect">
            <a:avLst/>
          </a:prstGeom>
          <a:solidFill>
            <a:srgbClr val="F38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 defTabSz="1031626"/>
            <a:endParaRPr lang="ko-KR" altLang="en-US" sz="20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503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098874" y="1517216"/>
            <a:ext cx="5708250" cy="131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ko-KR" altLang="en-US" sz="400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신규 입사자 사전 학습자료</a:t>
            </a:r>
          </a:p>
          <a:p>
            <a:pPr algn="ctr" eaLnBrk="1" latinLnBrk="1" hangingPunct="1"/>
            <a:r>
              <a:rPr lang="en-US" altLang="ko-KR" sz="400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- </a:t>
            </a:r>
            <a:r>
              <a:rPr lang="ko-KR" altLang="en-US" sz="400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사내용어</a:t>
            </a:r>
            <a:r>
              <a:rPr lang="en-US" altLang="ko-KR" sz="400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, </a:t>
            </a:r>
            <a:r>
              <a:rPr lang="ko-KR" altLang="en-US" sz="400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제품명 </a:t>
            </a:r>
            <a:r>
              <a:rPr lang="en-US" altLang="ko-KR" sz="400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-</a:t>
            </a:r>
            <a:endParaRPr lang="ko-KR" altLang="en-US" sz="4000" dirty="0">
              <a:solidFill>
                <a:srgbClr val="C7004E"/>
              </a:solidFill>
              <a:latin typeface="LG스마트체 Bold" pitchFamily="50" charset="-127"/>
              <a:ea typeface="LG스마트체 Bold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 bwMode="auto">
          <a:xfrm>
            <a:off x="3196281" y="2786195"/>
            <a:ext cx="3513438" cy="76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96205">
              <a:buNone/>
              <a:defRPr/>
            </a:pPr>
            <a:r>
              <a:rPr lang="en-US" altLang="ko-KR" sz="2000" b="1" spc="-3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(</a:t>
            </a:r>
            <a:r>
              <a:rPr lang="ko-KR" altLang="en-US" sz="2000" b="1" spc="-3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사외 무단배포 금지</a:t>
            </a:r>
            <a:r>
              <a:rPr lang="en-US" altLang="ko-KR" sz="2000" b="1" spc="-30" dirty="0">
                <a:solidFill>
                  <a:srgbClr val="C7004E"/>
                </a:solidFill>
                <a:latin typeface="LG스마트체 Bold" pitchFamily="50" charset="-127"/>
                <a:ea typeface="LG스마트체 Bold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1" t="57872" r="23844" b="26100"/>
          <a:stretch/>
        </p:blipFill>
        <p:spPr>
          <a:xfrm>
            <a:off x="164468" y="126423"/>
            <a:ext cx="1494817" cy="3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82794"/>
              </p:ext>
            </p:extLst>
          </p:nvPr>
        </p:nvGraphicFramePr>
        <p:xfrm>
          <a:off x="273000" y="716996"/>
          <a:ext cx="9352914" cy="5424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CM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Camera Module</a:t>
                      </a:r>
                    </a:p>
                    <a:p>
                      <a:pPr marL="0" indent="0"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cực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nhỏ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đổi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quang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học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ánh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qua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biến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ảnh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RGB(Red, Green, Blue)(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ảnh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màn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OIS</a:t>
                      </a:r>
                      <a:endParaRPr kumimoji="0"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Optical Image Stabilizer,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rung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quang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học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VCM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Voice Coil Motor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cốt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lõi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máy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ảnh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thoại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di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lấy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nét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tự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bằng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lực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giữa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cuộn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dây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nam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châm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di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theo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hướng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muốn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PCB</a:t>
                      </a:r>
                      <a:endParaRPr kumimoji="0"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Printed Circuit Board,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in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sau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gắn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đồng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foil (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Copper Foil)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tấm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như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phenol/epoxy,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sau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etching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theo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lỗ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Hole)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giữa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Nếu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so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sánh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giữa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như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dây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thần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trung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ương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truyền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khắp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cơ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quan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trọng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cơ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con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người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thì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đây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nhỏ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truyền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di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HDI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High Density Interconnection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PCB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(RFPCB, Build-up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hợp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áp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nghệ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mô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cấp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Fine Pattern)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6254276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sản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phẩm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11178"/>
              </p:ext>
            </p:extLst>
          </p:nvPr>
        </p:nvGraphicFramePr>
        <p:xfrm>
          <a:off x="273000" y="836614"/>
          <a:ext cx="9352914" cy="503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RFPCB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Rigid Flexible PCB (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in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cứng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dẻo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giá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hợp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PCB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cứng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với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PCB Flexible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gấp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hoặc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=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Build-up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PCB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chức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năng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làm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kích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thước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dày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so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với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PCB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nâng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quả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dây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dẫn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dùng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thoại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di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PKG(Package) Substrate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dùng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bán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dẫn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(AP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thoại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haowcj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CPU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máy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Tape Substrate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tấm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lớp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mỏng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gắn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chip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bán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dẫn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LF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Lead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Frame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Vật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liệu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vai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trò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như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dây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dẫn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(lead)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chip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bán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dẫn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với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ngoài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như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một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khung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(frame)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cố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định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gói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bán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dẫn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PM</a:t>
                      </a:r>
                      <a:endParaRPr kumimoji="0"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Photo Mask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vi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mạch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dụng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khắc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hình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ảnh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hình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LCD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TW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Touch Window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ra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cửa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sổ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suốt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biến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ứng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màn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di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như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smart phone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6254276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sản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phẩm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75808"/>
              </p:ext>
            </p:extLst>
          </p:nvPr>
        </p:nvGraphicFramePr>
        <p:xfrm>
          <a:off x="266108" y="720538"/>
          <a:ext cx="9352914" cy="570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전장</a:t>
                      </a: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電裝</a:t>
                      </a: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điều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(ô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tô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ABS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Anti-lock Brake System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không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phanh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khóa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điều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chỉnh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hướng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ngay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huống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nguy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hiểm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EPS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Electric Power Steering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giúp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tăng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an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toàn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bằng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di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tay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cầm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suốt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quá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hành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AFS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Adaptive Front Lighting System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chiếu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minh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tự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làm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đường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theo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điều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xe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TAS</a:t>
                      </a:r>
                      <a:endParaRPr kumimoji="0"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Toque Angle sensor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Bộ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cảm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biến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điều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đồng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thời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men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xoắn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lực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góc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góc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lái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sinh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trong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EPS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BMS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Battery  Management  System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Theo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dõi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Pin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kiểm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soát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đẻ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duy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trì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điều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ưu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LED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Light Emitting Diode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Điốt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dòng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phát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quang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BLU</a:t>
                      </a:r>
                      <a:endParaRPr kumimoji="0"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Back Light Unit 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Vì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hình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lỏng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(LCD,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Liquid Crystal Display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tự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cần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chiếu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ánh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sáng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sau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nó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xem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hình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Nguồn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sáng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này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gọi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đèn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nền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6254276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sản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phẩm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1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56269"/>
              </p:ext>
            </p:extLst>
          </p:nvPr>
        </p:nvGraphicFramePr>
        <p:xfrm>
          <a:off x="273000" y="1201522"/>
          <a:ext cx="9352914" cy="459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Active Alignment(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công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đoạn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FOL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Tên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khác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của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Apple</a:t>
                      </a:r>
                      <a:r>
                        <a:rPr lang="ko-KR" alt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giữ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an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toàn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Anisotropic Conductive Film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APO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Apple Procurement Organizations(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mua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cung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ứng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ARPD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Adjacent Row Pair Defects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AVI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Automatic Visual Inspection(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thiết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bị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kiểm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ngoại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quan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BOD/EOD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Beginning of day meeting</a:t>
                      </a:r>
                      <a:b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</a:br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End of day 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Bill of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Corrective Actions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CAL_C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Color Calibration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41926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38188"/>
              </p:ext>
            </p:extLst>
          </p:nvPr>
        </p:nvGraphicFramePr>
        <p:xfrm>
          <a:off x="273000" y="1201522"/>
          <a:ext cx="9352914" cy="4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Cam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1A Factory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Cam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1 Factory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Cam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KR EMS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Capacity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Capacity Master 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Potential Capability (Capability Index,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khả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năng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ngắn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hạn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Short Term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Capability (Capability Index,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khả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năng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dài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hạn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Long Term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CR/TR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Control Run/Test run (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test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từng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sản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phẩm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để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DOE)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Customer Satisfaction/Customer 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CTP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Critical to Process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68359"/>
              </p:ext>
            </p:extLst>
          </p:nvPr>
        </p:nvGraphicFramePr>
        <p:xfrm>
          <a:off x="273000" y="1201522"/>
          <a:ext cx="9352914" cy="4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CTQ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Critical to 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Color Uniformity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Resistivity tester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bằng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DC parameter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DFOV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Depth / Diagonal Field of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Defective Pixel (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Lỗi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bụi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DRI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Direct Responsible Individual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người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phụ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trách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DSNU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Dark Signal non uniformity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DVT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Device Verification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End Of Day 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End of 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15332"/>
              </p:ext>
            </p:extLst>
          </p:nvPr>
        </p:nvGraphicFramePr>
        <p:xfrm>
          <a:off x="273000" y="1201522"/>
          <a:ext cx="9352914" cy="4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Estimated Time of Arrival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Estimated Time of Departure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EVT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Engineering Validation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Failure Analysis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FATP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Final Assembly, Test &amp; Pack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công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đoạn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lắp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ráp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FCST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Forecast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Front of Line (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toàn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công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đoạn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sau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SMT </a:t>
                      </a:r>
                      <a:r>
                        <a:rPr lang="ko-KR" alt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~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công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đoạn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AA)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FPN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Fixed Pattern Noise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Failure 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Factory Readiness Build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27009"/>
              </p:ext>
            </p:extLst>
          </p:nvPr>
        </p:nvGraphicFramePr>
        <p:xfrm>
          <a:off x="273000" y="1201522"/>
          <a:ext cx="9352914" cy="4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FXN GL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Foxconn Guanlan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FXN LH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Foxconn Longhua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FXN ZZ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Foxconn Zhengzhou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FXN TY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Foxconn Taiyuan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FXN CD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Foxconn Chengdu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FYI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For Your Information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GSM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Global Supply Manager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HTCC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High Temperature Co-fired Ceramic (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Nền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caramic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chịu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nhiệt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cao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HTHH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High Temperature and High Humidity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Mục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kiểm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độ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tin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cậy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nhiệt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độ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độ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ẩm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cao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Input/Output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62962"/>
              </p:ext>
            </p:extLst>
          </p:nvPr>
        </p:nvGraphicFramePr>
        <p:xfrm>
          <a:off x="273000" y="1201522"/>
          <a:ext cx="9352914" cy="4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IPQC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In-Process Quality Control (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Trend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về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mục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CTQ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công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đoạn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LBO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Line Buy Off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Learning Curve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thời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gian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học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cải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thiện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độ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thành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thục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LCB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Low Contrast Blemish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LOI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Letter of Intent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LRR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Lot Reject Rate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tỷ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lệ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lot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NG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quyết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định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Lead 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MBO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Machine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BuyOff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(Gage R&amp;R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thiết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bị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test)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MFG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Manufacturing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Master Issue List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129"/>
              </p:ext>
            </p:extLst>
          </p:nvPr>
        </p:nvGraphicFramePr>
        <p:xfrm>
          <a:off x="273000" y="1201522"/>
          <a:ext cx="9352914" cy="480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Mass Production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MTBA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Mean Time Between Assist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MTBF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Mean Time Before Failure</a:t>
                      </a:r>
                      <a:b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</a:b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Thời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gian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trung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bình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sau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hoàn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thành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sửa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chữa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đến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lỗi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tiếp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theo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của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sản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phẩm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có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thể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được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sửa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Chữa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và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sử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dụng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được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trong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trường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hợp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hỏng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MTF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Modulation Transfer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New Process 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Operations Manager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Optical 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OPS 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Operations 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69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On-Going Reliability Test (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Test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độ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tin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cậy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PBO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Product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BuyOff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Tiến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với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MBO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Gage R&amp;R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thiết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bị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Attach)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08516" y="1517216"/>
            <a:ext cx="9088982" cy="118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Tài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liệu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học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tập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dành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cho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nhân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viên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mới</a:t>
            </a:r>
            <a:endParaRPr lang="ko-KR" altLang="en-US" sz="3600" b="1" dirty="0">
              <a:solidFill>
                <a:srgbClr val="C7004E"/>
              </a:solidFill>
              <a:latin typeface="Arial" panose="020B0604020202020204" pitchFamily="34" charset="0"/>
              <a:ea typeface="LG스마트체 Bold" pitchFamily="50" charset="-127"/>
              <a:cs typeface="Arial" panose="020B0604020202020204" pitchFamily="34" charset="0"/>
            </a:endParaRPr>
          </a:p>
          <a:p>
            <a:pPr algn="ctr" eaLnBrk="1" latinLnBrk="1" hangingPunct="1"/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-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Từ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chuyên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dùng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nội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bộ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,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tên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sản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phẩm</a:t>
            </a:r>
            <a:r>
              <a:rPr lang="ko-KR" altLang="en-US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-</a:t>
            </a:r>
            <a:endParaRPr lang="ko-KR" altLang="en-US" sz="3600" b="1" dirty="0">
              <a:solidFill>
                <a:srgbClr val="C7004E"/>
              </a:solidFill>
              <a:latin typeface="Arial" panose="020B0604020202020204" pitchFamily="34" charset="0"/>
              <a:ea typeface="LG스마트체 Bold" pitchFamily="50" charset="-127"/>
              <a:cs typeface="Arial" panose="020B0604020202020204" pitchFamily="34" charset="0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 bwMode="auto">
          <a:xfrm>
            <a:off x="3205334" y="2813354"/>
            <a:ext cx="4146628" cy="76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96205">
              <a:buNone/>
              <a:defRPr/>
            </a:pPr>
            <a:r>
              <a:rPr lang="en-US" altLang="ko-KR" sz="2000" b="1" spc="-30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b="1" spc="-30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Cấm</a:t>
            </a:r>
            <a:r>
              <a:rPr lang="en-US" altLang="ko-KR" sz="2000" b="1" spc="-30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spc="-30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mang</a:t>
            </a:r>
            <a:r>
              <a:rPr lang="en-US" altLang="ko-KR" sz="2000" b="1" spc="-30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spc="-30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ra</a:t>
            </a:r>
            <a:r>
              <a:rPr lang="en-US" altLang="ko-KR" sz="2000" b="1" spc="-30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spc="-30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ngoài</a:t>
            </a:r>
            <a:r>
              <a:rPr lang="en-US" altLang="ko-KR" sz="2000" b="1" spc="-30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spc="-30" dirty="0" err="1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công</a:t>
            </a:r>
            <a:r>
              <a:rPr lang="en-US" altLang="ko-KR" sz="2000" b="1" spc="-30" dirty="0">
                <a:solidFill>
                  <a:srgbClr val="C7004E"/>
                </a:solidFill>
                <a:latin typeface="Arial" panose="020B0604020202020204" pitchFamily="34" charset="0"/>
                <a:ea typeface="LG스마트체 Bold" pitchFamily="50" charset="-127"/>
                <a:cs typeface="Arial" panose="020B0604020202020204" pitchFamily="34" charset="0"/>
              </a:rPr>
              <a:t> ty)</a:t>
            </a:r>
          </a:p>
        </p:txBody>
      </p:sp>
      <p:pic>
        <p:nvPicPr>
          <p:cNvPr id="7" name="Picture 3" descr="C:\Users\User\Desktop\LG이노텍 국문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1" y="215621"/>
            <a:ext cx="1415006" cy="3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647"/>
              </p:ext>
            </p:extLst>
          </p:nvPr>
        </p:nvGraphicFramePr>
        <p:xfrm>
          <a:off x="273000" y="1201522"/>
          <a:ext cx="9352914" cy="45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PCAT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Change Assessment Team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Change Complete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PCN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change notice (report)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giấy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yêu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cầu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cuối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cùng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về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4M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của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khách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gồm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kết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quả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FATP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khách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PCP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Product Change Proposal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Change Request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giấy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kiểm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4M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của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khách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kế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hoạch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sẽ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tạo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ra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sản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phảm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áp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dụng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cái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tiến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thông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qua CR))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Pre Focusing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Purchase 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Of Record / Plan of Record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79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PQA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Quality Authorization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PQC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Process Quality Control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85868"/>
              </p:ext>
            </p:extLst>
          </p:nvPr>
        </p:nvGraphicFramePr>
        <p:xfrm>
          <a:off x="273000" y="1201522"/>
          <a:ext cx="9352914" cy="459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Product Ramp up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Post ramp qualifications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PVT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Product Validation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Relative Illumination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Return Merchandise Authorization</a:t>
                      </a:r>
                    </a:p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hảng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bị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trả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lại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để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tái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kiểm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sau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bị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kiểm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NG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tại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IQC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khách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Relative Uniformity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SFR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Spatial Frequency 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Standard Operating Procedure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hướng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dẫn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thao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tác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89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Supply 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SQE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Supplier Quality Engineer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người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phụ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trách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chất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lượng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đối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tác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của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khách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13380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 txBox="1">
            <a:spLocks/>
          </p:cNvSpPr>
          <p:nvPr/>
        </p:nvSpPr>
        <p:spPr>
          <a:xfrm>
            <a:off x="350838" y="274639"/>
            <a:ext cx="4268523" cy="5619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en-US" sz="3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09959"/>
              </p:ext>
            </p:extLst>
          </p:nvPr>
        </p:nvGraphicFramePr>
        <p:xfrm>
          <a:off x="273000" y="1192469"/>
          <a:ext cx="9352914" cy="28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Terms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Stands for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S/W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Software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Training build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Test Run (=CR)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UPH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Units Per Hour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số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lượng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xử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lý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sản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xuất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sản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phẩm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trên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1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giờ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VCM Stroke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Actuator Specification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96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WIP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Work In Process (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hàng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tồn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công</a:t>
                      </a:r>
                      <a:r>
                        <a:rPr lang="en-US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đoạn</a:t>
                      </a:r>
                      <a:r>
                        <a:rPr lang="en-US" altLang="ko-KR" sz="1400" b="1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en-US" sz="1400" b="1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714" y="116832"/>
            <a:ext cx="2882199" cy="544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3. Terms using with A</a:t>
            </a:r>
            <a:r>
              <a:rPr lang="ko-KR" altLang="en-US" sz="2200" b="1" spc="-12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사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8187"/>
              </p:ext>
            </p:extLst>
          </p:nvPr>
        </p:nvGraphicFramePr>
        <p:xfrm>
          <a:off x="273000" y="921814"/>
          <a:ext cx="9352914" cy="5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KPI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Key Performance Indicator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thước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đo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thấy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tiêu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yếu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tố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nên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chiến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lược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nhằm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góp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đa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đạt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tiêu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đó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.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FSE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Foreign Service Employee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trú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phái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nước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ngoài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ISE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In-nation Service Employee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chi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cục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nước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ngoài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PL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Project Leader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chịu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án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R&amp;R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Role and Responsibility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từng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phận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từng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cá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nhân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BP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Best Practice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Tiền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Business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Process Innovation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cải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OT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Over Time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ước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714" y="116832"/>
            <a:ext cx="6476132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6878"/>
              </p:ext>
            </p:extLst>
          </p:nvPr>
        </p:nvGraphicFramePr>
        <p:xfrm>
          <a:off x="273000" y="696394"/>
          <a:ext cx="9504046" cy="6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MBWA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Management By Walking(Wandering) Around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bằng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quanh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xưởng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Kỹ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Leader(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lãnh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đạo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 –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quyền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đưa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thăm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xưởng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đưa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nhanh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vật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phán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đoán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tình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aseline="0" dirty="0" err="1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altLang="ko-KR" sz="1200" baseline="0" dirty="0"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).</a:t>
                      </a:r>
                      <a:endParaRPr lang="en-US" altLang="ko-KR" sz="1200" dirty="0"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EP/ERP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Enterprise Portal,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Enterprise Resource Planning (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mềm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bằng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interface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đó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web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toàn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nghiệp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màn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giới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hạn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tùy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từng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đích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.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CSR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Customer Service Requirement / Request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cải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thiện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thiện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Six Sigma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chất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vận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toàn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diện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Tiêu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chuẩn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chất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6Sigma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3.4PPM(parts per million),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ngĩa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trinh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triệu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3.4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Quá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quyết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6Sigma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trải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qua 5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giai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đoạn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nghĩa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(define),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(measure),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(analyze),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cải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thiện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(improve),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(control)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Đai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Sigma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①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địch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dẫn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đốc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đốc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doanh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chịu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trách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đưa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khái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niệm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6Sigma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② (MBB)Master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Black Belt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đạo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nghiệp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đạo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Black Belt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③ (BB)Black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Belt –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vận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thạo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thủ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6Sigma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chịu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trách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môn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④ (GB) Green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Belt –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trách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chương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bản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714" y="116832"/>
            <a:ext cx="6187591" cy="54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4383"/>
              </p:ext>
            </p:extLst>
          </p:nvPr>
        </p:nvGraphicFramePr>
        <p:xfrm>
          <a:off x="273000" y="921814"/>
          <a:ext cx="9352914" cy="554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QA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Quality Assurance,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lượng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Hoạt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một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thống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người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thực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thỏa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đầy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đủ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lượng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người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dùng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yêu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cầu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Audit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kiểm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chứng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ty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trước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đăng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ký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vendor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ZD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Zero Defects (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hoàn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hảo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thủ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pháp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lý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doanh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lấy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mục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tiêu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giảm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thiểu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lỗi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thao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tác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QCD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Quality (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lượng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), Cost (chi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), Delivery (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giao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Hiệu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suất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Yield Rate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tỷ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OK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hoàn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so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với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số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lượng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input(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Số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OK/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Số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input)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Watermark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Biểu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nhằm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vệ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quyền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phân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biệt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in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tài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liệu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TP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Telepresence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Phương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thức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họp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video conference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qua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internet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endParaRPr lang="en-US" altLang="ko-KR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Work in Process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đang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quá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trình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bán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정 </a:t>
                      </a: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5S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正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đúng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vị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đúng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đúng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mục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đích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5S :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sắp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xếp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sàng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lọc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sạch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sẽ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săn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sóc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sẵn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sàng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       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Seiri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Seidon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Seiso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Seiketsu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Shitsuke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714" y="116832"/>
            <a:ext cx="6476132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6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75640"/>
              </p:ext>
            </p:extLst>
          </p:nvPr>
        </p:nvGraphicFramePr>
        <p:xfrm>
          <a:off x="273000" y="921814"/>
          <a:ext cx="9352914" cy="5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L/T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Lead Time,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gian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cần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gian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lúc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đơn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bắt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đầu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lúc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hoàn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chuyển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sang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T/T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Tact Time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Thời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gian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giới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tạo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một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phẩm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nhằm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đạt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mục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tiêu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hoặc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khoảng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thời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gian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từ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lúc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phẩm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lúc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hoàn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thành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4M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Yêu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tố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có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ảnh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hướng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năng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chức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năng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tin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cậy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Machine :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bị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nơi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Material : Spec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phụ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kiện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vật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liệu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cấp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Method :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Phương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pháp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kiểm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thử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xuất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phương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pháp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kiểm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 Man :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người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thao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tác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TMM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Top Management Meeting 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Cuộc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họp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những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lãnh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muốn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doanh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thuận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lời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nhờ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sự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trợ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giúp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đầu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PRM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Product Road Map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gồm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chiến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lược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hoặc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 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Sơ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đồ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về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phương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hướng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sau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nay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sẽ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hướng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đến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TRM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Technology Road Map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Bản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thiết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về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xu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kỹ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thuật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phương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hướng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kỹ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thuật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sau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này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kế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hoạch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kỹ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thuận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trung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dài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hạn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714" y="116832"/>
            <a:ext cx="6476132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6619"/>
              </p:ext>
            </p:extLst>
          </p:nvPr>
        </p:nvGraphicFramePr>
        <p:xfrm>
          <a:off x="192615" y="600278"/>
          <a:ext cx="9446293" cy="61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CS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Customer Satisfaction,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chăm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sóc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khách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Một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loại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thủ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pháp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kinh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doanh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dựa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vào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tư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duy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lấy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khách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làm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trọng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S&amp;OP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Sales and Operations Planning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Hệ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thống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duy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trì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quản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lý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sự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cân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bằng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qua business process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giúp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cân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bằng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cầu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SCM/SCP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Supply Chain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Management / Planning (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Quản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lý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tổng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thể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cấp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quản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lý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chuỗi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ứng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Hoạt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tối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ưu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hóa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dòng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tiền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tin,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qua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quản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lý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chuỗi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giá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trị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CI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Cost Innovation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Giảm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giá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mang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tính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chất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đổi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mới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những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hạng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mục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mua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cải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thiện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nguyên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giá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sản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phẩm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Goodmorning</a:t>
                      </a:r>
                      <a:r>
                        <a:rPr kumimoji="0"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meeting</a:t>
                      </a:r>
                      <a:endParaRPr kumimoji="0" lang="en-US" altLang="ko-KR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Họp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buổi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sáng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ở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mỗi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bộ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phận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nhằm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thúc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đẩy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hoàn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thành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mục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tiêu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bằng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cách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bắt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đầu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một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ngày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với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sự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tích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cựu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vui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vẻ</a:t>
                      </a:r>
                      <a:endParaRPr lang="en-US" altLang="ko-KR" sz="1200" b="1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Chia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sẻ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những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hạng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mục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cần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lưu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ý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chủ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yếu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liên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quan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đến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kiểm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tra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(VD: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đào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tạo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tác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kỳ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nghỉ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của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nhân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viên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trong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nhóm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báo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toàn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ty)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Chia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sẻ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ngoài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công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việc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(tin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giải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trí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cuộc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sống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thời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tiết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bài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viết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hay,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câu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chuyện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hài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hoạt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động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nhằm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đẩy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mạnh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teamwork(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Khen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ngợi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Tỷ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lệ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đi</a:t>
                      </a:r>
                      <a:r>
                        <a:rPr lang="en-US" altLang="ko-KR" sz="1400" b="1" kern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thẳng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Tỷ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lệ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OK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cần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sửa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từ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lúc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input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cuối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cùng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rửa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input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EESH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= Energy, Environment, Safety, Health(</a:t>
                      </a:r>
                      <a:r>
                        <a:rPr lang="en-US" altLang="ko-KR" sz="12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Năng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an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toàn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sức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khỏe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liên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quản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bảo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vệ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2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EESH </a:t>
                      </a:r>
                      <a:r>
                        <a:rPr lang="en-US" altLang="ko-KR" sz="12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green business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lấy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làm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hướng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năng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nhấn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mạnh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gần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đây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còn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yếu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tố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cần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thiết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cho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kinh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doanh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lâu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dài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dựa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vào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cân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đối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giữa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an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toàn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lao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động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sức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khỏa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của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nhân</a:t>
                      </a:r>
                      <a:r>
                        <a:rPr lang="en-US" altLang="ko-KR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viên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714" y="6304"/>
            <a:ext cx="6187591" cy="54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71833"/>
              </p:ext>
            </p:extLst>
          </p:nvPr>
        </p:nvGraphicFramePr>
        <p:xfrm>
          <a:off x="212712" y="710806"/>
          <a:ext cx="9604528" cy="586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Aprroval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Trình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tự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liên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tổ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chức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Phương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thức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nhân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tại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bộ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phận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thảo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văn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sau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đó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thảo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luận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ý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kiến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với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bộ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phận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liên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sau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cùng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cấp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phê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duyệt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phê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duyệt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cũng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trải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qua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giai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như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thảo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văn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phê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chuẩn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họp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lập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biên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họp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trữ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Văn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thảo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gọi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nghị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ký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hay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đóng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dâu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nghị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đó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gọi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phê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duyệt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Tham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khảo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đoán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người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quyền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theo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của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mình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ts val="2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quyền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tự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quyền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bằng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quyền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tự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97500" marR="97500" marT="46800" marB="468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Failure Cost</a:t>
                      </a:r>
                      <a:endParaRPr lang="en-US" altLang="ko-KR" sz="1400" b="1" kern="0" noProof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①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IF-Cost(Internal Failure Cost, Chi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thất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bại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nội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nội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):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những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như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sửa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chỉnh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hủy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phát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sinh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trước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khi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hoặc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chuyển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cho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khách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hoặc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người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tiêu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dùng</a:t>
                      </a:r>
                      <a:endParaRPr lang="en-US" altLang="ko-KR" sz="1400" b="1" kern="1200" noProof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② 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EF-Cost(External Failure Cost, chi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thất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bại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bên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ngoài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): Chi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phát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sinh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sau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khi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giao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khách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tác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issue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về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khách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RMA, chi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khiếu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nại</a:t>
                      </a:r>
                      <a:b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ko-KR" altLang="en-US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③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Tỷ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lệ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F-Cost(%) = Failure</a:t>
                      </a:r>
                      <a:r>
                        <a:rPr lang="en-US" altLang="ko-KR" sz="14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Cost</a:t>
                      </a:r>
                      <a:r>
                        <a:rPr lang="ko-KR" altLang="en-US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doanh</a:t>
                      </a:r>
                      <a:r>
                        <a:rPr lang="en-US" altLang="ko-KR" sz="1400" b="1" kern="1200" noProof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noProof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thu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Prevention</a:t>
                      </a:r>
                      <a:r>
                        <a:rPr lang="en-US" altLang="ko-KR" sz="1400" b="1" kern="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Cost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Chi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cần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dự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phòng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sinh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lỗi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cần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bị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NG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ngay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từ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đầu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(chi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đánh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giá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chứng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nhận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Evaluation Cost</a:t>
                      </a:r>
                      <a:endParaRPr lang="ko-KR" altLang="en-US" sz="1400" b="1" kern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Chi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kiểm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test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tin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cậy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kiểm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hang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duy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trì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tiêu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chuẩn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của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phẩm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gồm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nhân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và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hiệu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chuẩn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39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Quality</a:t>
                      </a:r>
                      <a:r>
                        <a:rPr lang="en-US" altLang="ko-KR" sz="1400" b="1" kern="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Cost</a:t>
                      </a:r>
                      <a:endParaRPr lang="en-US" altLang="ko-KR" sz="1400" b="1" kern="0" noProof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Chi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thanh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toán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đảm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bảo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「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tỷ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lệ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(%)= chi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doanh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thu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」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4714" y="116832"/>
            <a:ext cx="6476132" cy="537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" panose="020B060402020202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" panose="020B060402020202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47738"/>
              </p:ext>
            </p:extLst>
          </p:nvPr>
        </p:nvGraphicFramePr>
        <p:xfrm>
          <a:off x="90435" y="582805"/>
          <a:ext cx="9706709" cy="607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STT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Từ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chuyên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dụng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Nội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dung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1573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31468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4720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62936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578671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09440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1014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2587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3</a:t>
                      </a:r>
                      <a:r>
                        <a:rPr lang="ko-KR" altLang="en-US" sz="1400" b="0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0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không</a:t>
                      </a:r>
                      <a:endParaRPr lang="ko-KR" altLang="en-US" sz="1400" b="0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1573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31468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4720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62936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578671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09440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1014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2587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hợp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vả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do</a:t>
                      </a:r>
                      <a:b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đồng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đều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bị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xáo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trộn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cố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b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cần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thiết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dụng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chỗ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dùng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1573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31468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4720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62936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578671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09440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1014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2587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3</a:t>
                      </a:r>
                      <a:r>
                        <a:rPr lang="ko-KR" altLang="en-US" sz="1400" b="0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0" kern="1200" spc="0" baseline="0" dirty="0" err="1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đúng</a:t>
                      </a:r>
                      <a:endParaRPr lang="ko-KR" altLang="en-US" sz="1400" b="0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1573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31468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4720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62936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578671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09440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1014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2587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sắp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xếp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sao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vật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dụng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ở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nơi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mọi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người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dễ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tìm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dễ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sử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dụng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‘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đúng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vị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trí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đúng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định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đúng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mục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đích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’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5S</a:t>
                      </a:r>
                      <a:endParaRPr lang="ko-KR" altLang="en-US" sz="1400" b="0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hoạt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thêm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tiện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thoải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mái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giúp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thiện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bằng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tiến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những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hợp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từ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khiến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những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lãng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tiềm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ẩn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trong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máy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nhìn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thấy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ngay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sắp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xếp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sàng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lọc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sẽ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săn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sóc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sẵn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sàng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1573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31468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4720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62936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578671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09440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1014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2587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kern="1200" spc="0" baseline="0" dirty="0">
                          <a:ln w="11430"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34302D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  <a:cs typeface="Arial" pitchFamily="34" charset="0"/>
                        </a:rPr>
                        <a:t>4M</a:t>
                      </a:r>
                      <a:endParaRPr lang="ko-KR" altLang="en-US" sz="1400" b="0" kern="1200" spc="0" baseline="0" dirty="0">
                        <a:ln w="11430"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34302D"/>
                        </a:solidFill>
                        <a:latin typeface="Arial Narrow" panose="020B0606020202030204" pitchFamily="34" charset="0"/>
                        <a:ea typeface="LG스마트체 SemiBold" panose="020B0600000101010101" pitchFamily="50" charset="-127"/>
                        <a:cs typeface="Arial" pitchFamily="34" charset="0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1573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31468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4720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62936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578671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094404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10140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25873" algn="l" defTabSz="1031468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con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người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(Man) : Fool Proof,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hoạt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câu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bộ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phụ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nguyên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liệu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(Material) :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kiểm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xuyên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đạo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cung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cấp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kiểm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toàn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bộ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máy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móc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(Machine) :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tự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hóa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Fool Proof, TPM </a:t>
                      </a:r>
                    </a:p>
                    <a:p>
                      <a:pPr marL="0" indent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phương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pháp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(Method ) :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thao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tiêu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chuẩn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thao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luân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chuyển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Nắm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bắt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cốt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lõi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ở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hoa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quả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trên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cây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tại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sao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cây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bị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bệnh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bắt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nguồn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từ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rễ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cây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quanh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vì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vậy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tiếp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cận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sâu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ròi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tìm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giải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quyết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quan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trọng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R&amp;D for X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R&amp;D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nghĩa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được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theo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lập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nhân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suy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của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những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bộ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phận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như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lượng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mua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LCA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Là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chữ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viết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tắt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của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Low Cost Automation,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oạt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nhằm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tiết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kiệm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nguồn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nhân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lực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việc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hợp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lý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hóa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thiện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sản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xuất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bằng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thiện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tự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hóa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đoạn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với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chi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phí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thấp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Kiểm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bền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tìm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ra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thiết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kế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tiềm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ẩn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vượt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lên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trên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điều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kiện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khách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hàng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yêu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càu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tìm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thể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phát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sinh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trong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môi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trường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khắc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nghiệt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nhiệt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độ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ẩm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bụi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sốc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nhằm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loại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bỏ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vấn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đề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chính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48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124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군부대시험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Thử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nghiệm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để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xác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minh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xem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có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đảm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bảo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lợi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nhuận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hay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không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cho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đến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khi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hỏng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mới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thôi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327" y="0"/>
            <a:ext cx="5336397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31626">
              <a:lnSpc>
                <a:spcPct val="150000"/>
              </a:lnSpc>
            </a:pP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Từ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chuyên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dùng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tại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LG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Innotek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nhất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định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phải</a:t>
            </a:r>
            <a:r>
              <a:rPr lang="en-US" altLang="ko-KR" sz="2200" b="1" spc="-120" dirty="0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200" b="1" spc="-120" dirty="0" err="1">
                <a:ln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SemiBold" panose="020B0600000101010101" pitchFamily="50" charset="-127"/>
                <a:cs typeface="Arial" panose="020B0604020202020204" pitchFamily="34" charset="0"/>
              </a:rPr>
              <a:t>biết</a:t>
            </a:r>
            <a:endParaRPr lang="ko-KR" altLang="en-US" sz="2200" b="1" spc="-120" dirty="0">
              <a:ln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prstClr val="black"/>
              </a:solidFill>
              <a:latin typeface="Arial Narrow" panose="020B0606020202030204" pitchFamily="34" charset="0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5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36529</TotalTime>
  <Words>4031</Words>
  <Application>Microsoft Office PowerPoint</Application>
  <PresentationFormat>A4 Paper (210x297 mm)</PresentationFormat>
  <Paragraphs>659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LG스마트체 Bold</vt:lpstr>
      <vt:lpstr>LG스마트체 Regular</vt:lpstr>
      <vt:lpstr>LG스마트체 SemiBold</vt:lpstr>
      <vt:lpstr>HY견고딕</vt:lpstr>
      <vt:lpstr>Arial Narrow</vt:lpstr>
      <vt:lpstr>맑은 고딕</vt:lpstr>
      <vt:lpstr>Arial</vt:lpstr>
      <vt:lpstr>굴림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Dương Thị Quỳnh Trang</dc:creator>
  <cp:lastModifiedBy>Duong Quang Dat</cp:lastModifiedBy>
  <cp:revision>1593</cp:revision>
  <cp:lastPrinted>2013-09-04T23:43:00Z</cp:lastPrinted>
  <dcterms:created xsi:type="dcterms:W3CDTF">2009-07-21T06:36:53Z</dcterms:created>
  <dcterms:modified xsi:type="dcterms:W3CDTF">2017-11-21T07:00:57Z</dcterms:modified>
</cp:coreProperties>
</file>