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7" r:id="rId5"/>
    <p:sldId id="281" r:id="rId6"/>
    <p:sldId id="266" r:id="rId7"/>
    <p:sldId id="274" r:id="rId8"/>
    <p:sldId id="282" r:id="rId9"/>
    <p:sldId id="272" r:id="rId10"/>
    <p:sldId id="278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E7D"/>
    <a:srgbClr val="E46C0A"/>
    <a:srgbClr val="D99694"/>
    <a:srgbClr val="F79646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9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12CEE4-18B2-41A4-BA2D-B82F978951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01183-EAF2-40A1-A2DD-0A531D4FD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17C05-B593-43DC-A3E9-D35341418E3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44693-F2F7-4DB9-821F-93EC44CC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C0699-927C-413F-A0C9-B01D1A363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6026B-D1B3-4ED7-A7F1-A6D0C110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2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7191C-E845-4FE9-A48B-3802203FC13E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4EA9-8154-4A2C-8A62-98550B21C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37" y="0"/>
            <a:ext cx="10443566" cy="5936343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729421" y="697188"/>
            <a:ext cx="9836983" cy="2815273"/>
          </a:xfrm>
        </p:spPr>
        <p:txBody>
          <a:bodyPr anchor="b">
            <a:noAutofit/>
          </a:bodyPr>
          <a:lstStyle>
            <a:lvl1pPr algn="l">
              <a:defRPr sz="5400" baseline="0"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vi-VN" dirty="0"/>
              <a:t>BẤM ĐỂ SỬA NỘI DUNG TIÊU ĐỀ </a:t>
            </a:r>
            <a:r>
              <a:rPr lang="en-US" dirty="0"/>
              <a:t>CHÍNH CỦA SLIDE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729421" y="3893552"/>
            <a:ext cx="5434043" cy="1239339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en-US" dirty="0"/>
              <a:t>Slide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4366260" y="64246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42D292A0-27C9-4E6B-A6FD-73FD3B1A6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Hình chữ nhật 4"/>
          <p:cNvSpPr/>
          <p:nvPr/>
        </p:nvSpPr>
        <p:spPr>
          <a:xfrm>
            <a:off x="2" y="6673852"/>
            <a:ext cx="3817620" cy="184148"/>
          </a:xfrm>
          <a:prstGeom prst="rect">
            <a:avLst/>
          </a:prstGeom>
          <a:solidFill>
            <a:srgbClr val="38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Hình chữ nhật 7"/>
          <p:cNvSpPr/>
          <p:nvPr/>
        </p:nvSpPr>
        <p:spPr>
          <a:xfrm>
            <a:off x="3817622" y="6673851"/>
            <a:ext cx="8374380" cy="184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1" y="4831267"/>
            <a:ext cx="3075263" cy="22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  <a:ln>
            <a:solidFill>
              <a:srgbClr val="38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>
            <a:lvl1pPr>
              <a:defRPr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84E7D"/>
                </a:solidFill>
              </a:defRPr>
            </a:lvl1pPr>
            <a:lvl2pPr>
              <a:defRPr>
                <a:solidFill>
                  <a:srgbClr val="384E7D"/>
                </a:solidFill>
              </a:defRPr>
            </a:lvl2pPr>
            <a:lvl3pPr>
              <a:defRPr>
                <a:solidFill>
                  <a:srgbClr val="384E7D"/>
                </a:solidFill>
              </a:defRPr>
            </a:lvl3pPr>
            <a:lvl4pPr>
              <a:defRPr>
                <a:solidFill>
                  <a:srgbClr val="384E7D"/>
                </a:solidFill>
              </a:defRPr>
            </a:lvl4pPr>
            <a:lvl5pPr>
              <a:defRPr>
                <a:solidFill>
                  <a:srgbClr val="384E7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  <p:cxnSp>
        <p:nvCxnSpPr>
          <p:cNvPr id="10" name="Đường nối Thẳng 9"/>
          <p:cNvCxnSpPr>
            <a:cxnSpLocks/>
          </p:cNvCxnSpPr>
          <p:nvPr/>
        </p:nvCxnSpPr>
        <p:spPr>
          <a:xfrm>
            <a:off x="838200" y="509448"/>
            <a:ext cx="0" cy="687750"/>
          </a:xfrm>
          <a:prstGeom prst="line">
            <a:avLst/>
          </a:prstGeom>
          <a:ln w="57150">
            <a:solidFill>
              <a:srgbClr val="384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8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  <a:ln>
            <a:solidFill>
              <a:srgbClr val="38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9425940" y="365125"/>
            <a:ext cx="2209800" cy="5811838"/>
          </a:xfrm>
        </p:spPr>
        <p:txBody>
          <a:bodyPr vert="eaVert"/>
          <a:lstStyle>
            <a:lvl1pPr>
              <a:defRPr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84E7D"/>
                </a:solidFill>
              </a:defRPr>
            </a:lvl1pPr>
            <a:lvl2pPr>
              <a:defRPr>
                <a:solidFill>
                  <a:srgbClr val="384E7D"/>
                </a:solidFill>
              </a:defRPr>
            </a:lvl2pPr>
            <a:lvl3pPr>
              <a:defRPr>
                <a:solidFill>
                  <a:srgbClr val="384E7D"/>
                </a:solidFill>
              </a:defRPr>
            </a:lvl3pPr>
            <a:lvl4pPr>
              <a:defRPr>
                <a:solidFill>
                  <a:srgbClr val="384E7D"/>
                </a:solidFill>
              </a:defRPr>
            </a:lvl4pPr>
            <a:lvl5pPr>
              <a:defRPr>
                <a:solidFill>
                  <a:srgbClr val="384E7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  <p:sp>
        <p:nvSpPr>
          <p:cNvPr id="10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668331" y="630348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1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50160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2" name="Đường nối Thẳng 11"/>
          <p:cNvCxnSpPr>
            <a:cxnSpLocks/>
          </p:cNvCxnSpPr>
          <p:nvPr/>
        </p:nvCxnSpPr>
        <p:spPr>
          <a:xfrm rot="5400000">
            <a:off x="10846527" y="20618"/>
            <a:ext cx="0" cy="687751"/>
          </a:xfrm>
          <a:prstGeom prst="line">
            <a:avLst/>
          </a:prstGeom>
          <a:ln w="57150">
            <a:solidFill>
              <a:srgbClr val="384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4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you! -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/>
          <p:cNvSpPr/>
          <p:nvPr/>
        </p:nvSpPr>
        <p:spPr>
          <a:xfrm>
            <a:off x="2" y="6673852"/>
            <a:ext cx="3817620" cy="18414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Hình chữ nhật 10"/>
          <p:cNvSpPr/>
          <p:nvPr/>
        </p:nvSpPr>
        <p:spPr>
          <a:xfrm>
            <a:off x="3817622" y="6673851"/>
            <a:ext cx="8374380" cy="184148"/>
          </a:xfrm>
          <a:prstGeom prst="rect">
            <a:avLst/>
          </a:prstGeom>
          <a:solidFill>
            <a:srgbClr val="38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Hình ảnh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43" y="2396205"/>
            <a:ext cx="6046912" cy="4461799"/>
          </a:xfrm>
          <a:prstGeom prst="rect">
            <a:avLst/>
          </a:prstGeom>
        </p:spPr>
      </p:pic>
      <p:sp>
        <p:nvSpPr>
          <p:cNvPr id="13" name="Hộp Văn bản 12"/>
          <p:cNvSpPr txBox="1"/>
          <p:nvPr/>
        </p:nvSpPr>
        <p:spPr>
          <a:xfrm>
            <a:off x="200026" y="1391943"/>
            <a:ext cx="11791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384E7D"/>
                </a:solidFill>
                <a:latin typeface="+mn-lt"/>
              </a:rPr>
              <a:t>THANK </a:t>
            </a:r>
            <a:r>
              <a:rPr lang="en-US" sz="8800" baseline="0" dirty="0">
                <a:solidFill>
                  <a:srgbClr val="384E7D"/>
                </a:solidFill>
                <a:latin typeface="+mn-lt"/>
              </a:rPr>
              <a:t>YOU!</a:t>
            </a:r>
            <a:endParaRPr lang="en-US" sz="8800" dirty="0">
              <a:solidFill>
                <a:srgbClr val="384E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94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  <a:ln>
            <a:solidFill>
              <a:srgbClr val="38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80349"/>
          </a:xfrm>
        </p:spPr>
        <p:txBody>
          <a:bodyPr/>
          <a:lstStyle>
            <a:lvl1pPr algn="ctr">
              <a:defRPr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84E7D"/>
                </a:solidFill>
              </a:defRPr>
            </a:lvl1pPr>
            <a:lvl2pPr>
              <a:defRPr>
                <a:solidFill>
                  <a:srgbClr val="384E7D"/>
                </a:solidFill>
              </a:defRPr>
            </a:lvl2pPr>
            <a:lvl3pPr>
              <a:defRPr>
                <a:solidFill>
                  <a:srgbClr val="384E7D"/>
                </a:solidFill>
              </a:defRPr>
            </a:lvl3pPr>
            <a:lvl4pPr>
              <a:defRPr>
                <a:solidFill>
                  <a:srgbClr val="384E7D"/>
                </a:solidFill>
              </a:defRPr>
            </a:lvl4pPr>
            <a:lvl5pPr>
              <a:defRPr>
                <a:solidFill>
                  <a:srgbClr val="384E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668331" y="630348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50160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11" name="Hình ảnh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  <a:ln>
            <a:solidFill>
              <a:srgbClr val="38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  <p:sp>
        <p:nvSpPr>
          <p:cNvPr id="12" name="Chỗ dành sẵn cho Ngày tháng 3"/>
          <p:cNvSpPr txBox="1">
            <a:spLocks/>
          </p:cNvSpPr>
          <p:nvPr/>
        </p:nvSpPr>
        <p:spPr>
          <a:xfrm>
            <a:off x="5668331" y="63034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A88190-3166-4462-9B05-4A975DFAB447}" type="datetime1">
              <a:rPr lang="en-US" sz="1200" smtClean="0"/>
              <a:pPr/>
              <a:t>10/12/2018</a:t>
            </a:fld>
            <a:endParaRPr lang="en-US" sz="1200" dirty="0"/>
          </a:p>
        </p:txBody>
      </p:sp>
      <p:sp>
        <p:nvSpPr>
          <p:cNvPr id="13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50160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Đường nối Thẳng 9"/>
          <p:cNvCxnSpPr>
            <a:cxnSpLocks/>
          </p:cNvCxnSpPr>
          <p:nvPr/>
        </p:nvCxnSpPr>
        <p:spPr>
          <a:xfrm>
            <a:off x="847091" y="3735973"/>
            <a:ext cx="0" cy="687750"/>
          </a:xfrm>
          <a:prstGeom prst="line">
            <a:avLst/>
          </a:prstGeom>
          <a:ln w="57150">
            <a:solidFill>
              <a:srgbClr val="384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  <a:ln>
            <a:solidFill>
              <a:srgbClr val="38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80349"/>
          </a:xfrm>
        </p:spPr>
        <p:txBody>
          <a:bodyPr/>
          <a:lstStyle>
            <a:lvl1pPr>
              <a:defRPr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84E7D"/>
                </a:solidFill>
              </a:defRPr>
            </a:lvl1pPr>
            <a:lvl2pPr>
              <a:defRPr>
                <a:solidFill>
                  <a:srgbClr val="384E7D"/>
                </a:solidFill>
              </a:defRPr>
            </a:lvl2pPr>
            <a:lvl3pPr>
              <a:defRPr>
                <a:solidFill>
                  <a:srgbClr val="384E7D"/>
                </a:solidFill>
              </a:defRPr>
            </a:lvl3pPr>
            <a:lvl4pPr>
              <a:defRPr>
                <a:solidFill>
                  <a:srgbClr val="384E7D"/>
                </a:solidFill>
              </a:defRPr>
            </a:lvl4pPr>
            <a:lvl5pPr>
              <a:defRPr>
                <a:solidFill>
                  <a:srgbClr val="384E7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84E7D"/>
                </a:solidFill>
              </a:defRPr>
            </a:lvl1pPr>
            <a:lvl2pPr>
              <a:defRPr>
                <a:solidFill>
                  <a:srgbClr val="384E7D"/>
                </a:solidFill>
              </a:defRPr>
            </a:lvl2pPr>
            <a:lvl3pPr>
              <a:defRPr>
                <a:solidFill>
                  <a:srgbClr val="384E7D"/>
                </a:solidFill>
              </a:defRPr>
            </a:lvl3pPr>
            <a:lvl4pPr>
              <a:defRPr>
                <a:solidFill>
                  <a:srgbClr val="384E7D"/>
                </a:solidFill>
              </a:defRPr>
            </a:lvl4pPr>
            <a:lvl5pPr>
              <a:defRPr>
                <a:solidFill>
                  <a:srgbClr val="384E7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668331" y="630348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2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50160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3" name="Đường nối Thẳng 12"/>
          <p:cNvCxnSpPr>
            <a:cxnSpLocks/>
          </p:cNvCxnSpPr>
          <p:nvPr/>
        </p:nvCxnSpPr>
        <p:spPr>
          <a:xfrm>
            <a:off x="838200" y="509448"/>
            <a:ext cx="0" cy="687750"/>
          </a:xfrm>
          <a:prstGeom prst="line">
            <a:avLst/>
          </a:prstGeom>
          <a:ln w="57150">
            <a:solidFill>
              <a:srgbClr val="384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8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  <a:ln>
            <a:solidFill>
              <a:srgbClr val="38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950245"/>
          </a:xfrm>
        </p:spPr>
        <p:txBody>
          <a:bodyPr/>
          <a:lstStyle>
            <a:lvl1pPr>
              <a:defRPr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E7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384E7D"/>
                </a:solidFill>
              </a:defRPr>
            </a:lvl1pPr>
            <a:lvl2pPr>
              <a:defRPr>
                <a:solidFill>
                  <a:srgbClr val="384E7D"/>
                </a:solidFill>
              </a:defRPr>
            </a:lvl2pPr>
            <a:lvl3pPr>
              <a:defRPr>
                <a:solidFill>
                  <a:srgbClr val="384E7D"/>
                </a:solidFill>
              </a:defRPr>
            </a:lvl3pPr>
            <a:lvl4pPr>
              <a:defRPr>
                <a:solidFill>
                  <a:srgbClr val="384E7D"/>
                </a:solidFill>
              </a:defRPr>
            </a:lvl4pPr>
            <a:lvl5pPr>
              <a:defRPr>
                <a:solidFill>
                  <a:srgbClr val="384E7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E7D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rgbClr val="384E7D"/>
                </a:solidFill>
              </a:defRPr>
            </a:lvl1pPr>
            <a:lvl2pPr>
              <a:defRPr>
                <a:solidFill>
                  <a:srgbClr val="384E7D"/>
                </a:solidFill>
              </a:defRPr>
            </a:lvl2pPr>
            <a:lvl3pPr>
              <a:defRPr>
                <a:solidFill>
                  <a:srgbClr val="384E7D"/>
                </a:solidFill>
              </a:defRPr>
            </a:lvl3pPr>
            <a:lvl4pPr>
              <a:defRPr>
                <a:solidFill>
                  <a:srgbClr val="384E7D"/>
                </a:solidFill>
              </a:defRPr>
            </a:lvl4pPr>
            <a:lvl5pPr>
              <a:defRPr>
                <a:solidFill>
                  <a:srgbClr val="384E7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12" name="Hình ảnh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  <p:sp>
        <p:nvSpPr>
          <p:cNvPr id="13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668331" y="630348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4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50160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Đường nối Thẳng 14"/>
          <p:cNvCxnSpPr>
            <a:cxnSpLocks/>
          </p:cNvCxnSpPr>
          <p:nvPr/>
        </p:nvCxnSpPr>
        <p:spPr>
          <a:xfrm>
            <a:off x="838200" y="509448"/>
            <a:ext cx="0" cy="687750"/>
          </a:xfrm>
          <a:prstGeom prst="line">
            <a:avLst/>
          </a:prstGeom>
          <a:ln w="57150">
            <a:solidFill>
              <a:srgbClr val="384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  <a:ln>
            <a:solidFill>
              <a:srgbClr val="38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80349"/>
          </a:xfrm>
        </p:spPr>
        <p:txBody>
          <a:bodyPr/>
          <a:lstStyle>
            <a:lvl1pPr>
              <a:defRPr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  <p:sp>
        <p:nvSpPr>
          <p:cNvPr id="9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668331" y="630348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0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50160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1" name="Đường nối Thẳng 10"/>
          <p:cNvCxnSpPr>
            <a:cxnSpLocks/>
          </p:cNvCxnSpPr>
          <p:nvPr/>
        </p:nvCxnSpPr>
        <p:spPr>
          <a:xfrm>
            <a:off x="838200" y="509448"/>
            <a:ext cx="0" cy="687750"/>
          </a:xfrm>
          <a:prstGeom prst="line">
            <a:avLst/>
          </a:prstGeom>
          <a:ln w="57150">
            <a:solidFill>
              <a:srgbClr val="384E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  <a:ln>
            <a:solidFill>
              <a:srgbClr val="38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  <p:sp>
        <p:nvSpPr>
          <p:cNvPr id="8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668331" y="630348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9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50160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solidFill>
                  <a:srgbClr val="384E7D"/>
                </a:solidFill>
              </a:defRPr>
            </a:lvl1pPr>
            <a:lvl2pPr>
              <a:defRPr sz="2800">
                <a:solidFill>
                  <a:srgbClr val="384E7D"/>
                </a:solidFill>
              </a:defRPr>
            </a:lvl2pPr>
            <a:lvl3pPr>
              <a:defRPr sz="2400">
                <a:solidFill>
                  <a:srgbClr val="384E7D"/>
                </a:solidFill>
              </a:defRPr>
            </a:lvl3pPr>
            <a:lvl4pPr>
              <a:defRPr sz="2000">
                <a:solidFill>
                  <a:srgbClr val="384E7D"/>
                </a:solidFill>
              </a:defRPr>
            </a:lvl4pPr>
            <a:lvl5pPr>
              <a:defRPr sz="2000">
                <a:solidFill>
                  <a:srgbClr val="384E7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84E7D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  <p:sp>
        <p:nvSpPr>
          <p:cNvPr id="11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668331" y="630348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2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50160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384E7D"/>
          </a:solidFill>
          <a:ln>
            <a:solidFill>
              <a:srgbClr val="38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84E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384E7D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84E7D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ỗ dành sẵn cho Số hiệu Bản chiếu 5"/>
          <p:cNvSpPr txBox="1">
            <a:spLocks/>
          </p:cNvSpPr>
          <p:nvPr/>
        </p:nvSpPr>
        <p:spPr>
          <a:xfrm>
            <a:off x="8656320" y="6421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400" dirty="0"/>
              <a:t>Trang</a:t>
            </a:r>
            <a:r>
              <a:rPr lang="vi-VN" sz="1800" dirty="0"/>
              <a:t> | </a:t>
            </a:r>
            <a:fld id="{3B5B8DD0-F9FD-41FD-9093-1E5F23A6DB36}" type="slidenum">
              <a:rPr lang="en-US" sz="1800" b="1" smtClean="0"/>
              <a:pPr/>
              <a:t>‹#›</a:t>
            </a:fld>
            <a:endParaRPr lang="en-US" sz="1800" b="1" dirty="0"/>
          </a:p>
        </p:txBody>
      </p:sp>
      <p:pic>
        <p:nvPicPr>
          <p:cNvPr id="10" name="Hình ảnh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8" y="6045337"/>
            <a:ext cx="2238153" cy="1178456"/>
          </a:xfrm>
          <a:prstGeom prst="rect">
            <a:avLst/>
          </a:prstGeom>
        </p:spPr>
      </p:pic>
      <p:sp>
        <p:nvSpPr>
          <p:cNvPr id="11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668331" y="630348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2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50160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4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887E-AFE2-420B-8C0D-1506261A79AC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92A0-27C9-4E6B-A6FD-73FD3B1A61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3"/>
          <a:stretch/>
        </p:blipFill>
        <p:spPr>
          <a:xfrm>
            <a:off x="0" y="-29028"/>
            <a:ext cx="12192000" cy="68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6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447800"/>
            <a:ext cx="104648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6000" kern="0" dirty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HỌP KICK-OFF </a:t>
            </a:r>
            <a:r>
              <a:rPr lang="en-US" altLang="en-US" sz="6000" kern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DỰ ÁN</a:t>
            </a:r>
            <a:r>
              <a:rPr lang="en-US" altLang="en-US" sz="4400" kern="0" dirty="0"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/>
            </a:r>
            <a:br>
              <a:rPr lang="en-US" altLang="en-US" sz="4400" kern="0" dirty="0"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kern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[</a:t>
            </a:r>
            <a:r>
              <a:rPr lang="en-US" altLang="en-US" sz="4800" kern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Tên </a:t>
            </a:r>
            <a:r>
              <a:rPr lang="en-US" altLang="en-US" sz="4800" kern="0" dirty="0" err="1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dự</a:t>
            </a:r>
            <a:r>
              <a:rPr lang="en-US" altLang="en-US" sz="4800" kern="0" dirty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4800" kern="0" dirty="0" err="1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án</a:t>
            </a:r>
            <a:r>
              <a:rPr lang="en-US" altLang="en-US" kern="0" dirty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]</a:t>
            </a:r>
          </a:p>
          <a:p>
            <a:pPr algn="ctr" eaLnBrk="1" hangingPunct="1"/>
            <a:r>
              <a:rPr lang="en-US" altLang="en-US" kern="0" dirty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[</a:t>
            </a:r>
            <a:r>
              <a:rPr lang="en-US" altLang="en-US" i="1" kern="0" dirty="0" err="1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Mã</a:t>
            </a:r>
            <a:r>
              <a:rPr lang="en-US" altLang="en-US" i="1" kern="0" dirty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i="1" kern="0" dirty="0" err="1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dự</a:t>
            </a:r>
            <a:r>
              <a:rPr lang="en-US" altLang="en-US" i="1" kern="0" dirty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i="1" kern="0" dirty="0" err="1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án</a:t>
            </a:r>
            <a:r>
              <a:rPr lang="en-US" altLang="en-US" kern="0" dirty="0">
                <a:solidFill>
                  <a:srgbClr val="384E7D"/>
                </a:solidFill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]</a:t>
            </a:r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/>
            </a:r>
            <a:br>
              <a:rPr lang="en-US" altLang="en-US" kern="0" dirty="0">
                <a:latin typeface="+mn-lt"/>
                <a:ea typeface="ＭＳ Ｐゴシック" panose="020B0600070205080204" pitchFamily="34" charset="-128"/>
              </a:rPr>
            </a:b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15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0867" y="1905000"/>
            <a:ext cx="6688667" cy="3048000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34" y="295275"/>
            <a:ext cx="2965451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75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89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01671"/>
          </a:xfrm>
        </p:spPr>
        <p:txBody>
          <a:bodyPr/>
          <a:lstStyle/>
          <a:p>
            <a:pPr algn="ctr"/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031" y="1207477"/>
            <a:ext cx="10464800" cy="47361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/>
              <a:t>Thông </a:t>
            </a:r>
            <a:r>
              <a:rPr lang="en-US" sz="3200" dirty="0"/>
              <a:t>tin </a:t>
            </a:r>
            <a:r>
              <a:rPr lang="en-US" sz="3200" dirty="0" err="1"/>
              <a:t>chung</a:t>
            </a:r>
            <a:r>
              <a:rPr lang="en-US" sz="3200" dirty="0"/>
              <a:t> </a:t>
            </a:r>
            <a:r>
              <a:rPr lang="en-US" sz="3200" err="1"/>
              <a:t>dự</a:t>
            </a:r>
            <a:r>
              <a:rPr lang="en-US" sz="3200"/>
              <a:t> án</a:t>
            </a:r>
            <a:endParaRPr lang="en-US" sz="3200" dirty="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Phân </a:t>
            </a:r>
            <a:r>
              <a:rPr lang="en-US" sz="3200" dirty="0"/>
              <a:t>chia </a:t>
            </a:r>
            <a:r>
              <a:rPr lang="en-US" sz="3200" dirty="0" err="1"/>
              <a:t>giai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</a:t>
            </a:r>
            <a:r>
              <a:rPr lang="en-US" sz="3200" err="1"/>
              <a:t>dự</a:t>
            </a:r>
            <a:r>
              <a:rPr lang="en-US" sz="3200"/>
              <a:t> án</a:t>
            </a:r>
            <a:endParaRPr lang="en-US" sz="3200" dirty="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Danh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ràng</a:t>
            </a:r>
            <a:r>
              <a:rPr lang="en-US" sz="3200" dirty="0"/>
              <a:t> </a:t>
            </a:r>
            <a:r>
              <a:rPr lang="en-US" sz="3200" dirty="0" err="1"/>
              <a:t>buộc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phụ</a:t>
            </a:r>
            <a:r>
              <a:rPr lang="en-US" sz="3200" dirty="0"/>
              <a:t>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err="1"/>
              <a:t>dự</a:t>
            </a:r>
            <a:r>
              <a:rPr lang="en-US" sz="3200"/>
              <a:t> án</a:t>
            </a:r>
            <a:endParaRPr lang="en-US" sz="3200" dirty="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Môi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err="1"/>
              <a:t>làm</a:t>
            </a:r>
            <a:r>
              <a:rPr lang="en-US" sz="3200"/>
              <a:t> việc</a:t>
            </a:r>
            <a:endParaRPr lang="en-US" sz="3200" dirty="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Rủi </a:t>
            </a:r>
            <a:r>
              <a:rPr lang="en-US" sz="3200" dirty="0" err="1"/>
              <a:t>ro</a:t>
            </a:r>
            <a:r>
              <a:rPr lang="en-US" sz="3200" dirty="0"/>
              <a:t> </a:t>
            </a:r>
            <a:r>
              <a:rPr lang="en-US" sz="3200" dirty="0" err="1"/>
              <a:t>giai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err="1"/>
              <a:t>dự</a:t>
            </a:r>
            <a:r>
              <a:rPr lang="en-US" sz="3200"/>
              <a:t> án</a:t>
            </a:r>
            <a:endParaRPr lang="en-US" sz="3200" dirty="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Yêu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phối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err="1"/>
              <a:t>bộ</a:t>
            </a:r>
            <a:r>
              <a:rPr lang="en-US" sz="3200"/>
              <a:t> phận</a:t>
            </a:r>
            <a:endParaRPr lang="en-US" sz="3200" dirty="0"/>
          </a:p>
          <a:p>
            <a:pPr marL="514350" indent="-514350">
              <a:buFont typeface="+mj-lt"/>
              <a:buAutoNum type="arabicParenR"/>
            </a:pPr>
            <a:r>
              <a:rPr lang="en-US" sz="3200"/>
              <a:t>Quy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trao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err="1"/>
              <a:t>thông</a:t>
            </a:r>
            <a:r>
              <a:rPr lang="en-US" sz="3200"/>
              <a:t> tin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54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1) THÔNG </a:t>
            </a:r>
            <a:r>
              <a:rPr lang="en-US" dirty="0"/>
              <a:t>TIN CHUNG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031" y="1207476"/>
            <a:ext cx="10464800" cy="4076700"/>
          </a:xfrm>
        </p:spPr>
        <p:txBody>
          <a:bodyPr>
            <a:normAutofit/>
          </a:bodyPr>
          <a:lstStyle/>
          <a:p>
            <a:pPr eaLnBrk="0" hangingPunct="0">
              <a:lnSpc>
                <a:spcPct val="100000"/>
              </a:lnSpc>
              <a:spcBef>
                <a:spcPts val="2400"/>
              </a:spcBef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Tên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dự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: </a:t>
            </a:r>
            <a:r>
              <a:rPr lang="en-US" altLang="en-US" sz="2600" dirty="0">
                <a:ea typeface="ＭＳ Ｐゴシック" panose="020B0600070205080204" pitchFamily="34" charset="-128"/>
              </a:rPr>
              <a:t>[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Tên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dự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600" dirty="0">
                <a:ea typeface="ＭＳ Ｐゴシック" panose="020B0600070205080204" pitchFamily="34" charset="-128"/>
              </a:rPr>
              <a:t>]</a:t>
            </a:r>
          </a:p>
          <a:p>
            <a:pPr lvl="0" eaLnBrk="0" hangingPunct="0">
              <a:spcBef>
                <a:spcPts val="2400"/>
              </a:spcBef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Mã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dự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: </a:t>
            </a:r>
            <a:r>
              <a:rPr lang="en-US" altLang="en-US" sz="2400" dirty="0">
                <a:ea typeface="ＭＳ Ｐゴシック" panose="020B0600070205080204" pitchFamily="34" charset="-128"/>
              </a:rPr>
              <a:t>[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Mã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dự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400" dirty="0">
                <a:ea typeface="ＭＳ Ｐゴシック" panose="020B0600070205080204" pitchFamily="34" charset="-128"/>
              </a:rPr>
              <a:t>]</a:t>
            </a:r>
          </a:p>
          <a:p>
            <a:pPr eaLnBrk="0" hangingPunct="0">
              <a:spcBef>
                <a:spcPts val="2400"/>
              </a:spcBef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Khách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hàng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24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[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Khách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hàng</a:t>
            </a:r>
            <a:r>
              <a:rPr lang="en-US" altLang="en-US" sz="2400" dirty="0">
                <a:ea typeface="ＭＳ Ｐゴシック" panose="020B0600070205080204" pitchFamily="34" charset="-128"/>
              </a:rPr>
              <a:t>]</a:t>
            </a:r>
          </a:p>
          <a:p>
            <a:pPr lvl="0" eaLnBrk="0" hangingPunct="0">
              <a:spcBef>
                <a:spcPts val="2400"/>
              </a:spcBef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Thời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gian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triển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khai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dd</a:t>
            </a:r>
            <a:r>
              <a:rPr lang="en-US" altLang="en-US" sz="2400" dirty="0">
                <a:ea typeface="ＭＳ Ｐゴシック" panose="020B0600070205080204" pitchFamily="34" charset="-128"/>
              </a:rPr>
              <a:t>/mm/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yyyy</a:t>
            </a:r>
            <a:r>
              <a:rPr lang="en-US" altLang="en-US" sz="2400" dirty="0">
                <a:ea typeface="ＭＳ Ｐゴシック" panose="020B0600070205080204" pitchFamily="34" charset="-128"/>
              </a:rPr>
              <a:t>-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dd</a:t>
            </a:r>
            <a:r>
              <a:rPr lang="en-US" altLang="en-US" sz="2400" dirty="0">
                <a:ea typeface="ＭＳ Ｐゴシック" panose="020B0600070205080204" pitchFamily="34" charset="-128"/>
              </a:rPr>
              <a:t>/mm/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yyyy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0" eaLnBrk="0" hangingPunct="0">
              <a:spcBef>
                <a:spcPts val="2400"/>
              </a:spcBef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Loại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dự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: </a:t>
            </a:r>
            <a:r>
              <a:rPr lang="en-US" altLang="en-US" sz="2400" dirty="0">
                <a:ea typeface="ＭＳ Ｐゴシック" panose="020B0600070205080204" pitchFamily="34" charset="-128"/>
              </a:rPr>
              <a:t>[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Loại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hình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dự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sz="2400" dirty="0">
                <a:ea typeface="ＭＳ Ｐゴシック" panose="020B0600070205080204" pitchFamily="34" charset="-128"/>
              </a:rPr>
              <a:t>]</a:t>
            </a:r>
          </a:p>
          <a:p>
            <a:pPr eaLnBrk="0" hangingPunct="0">
              <a:lnSpc>
                <a:spcPct val="100000"/>
              </a:lnSpc>
              <a:spcBef>
                <a:spcPts val="2400"/>
              </a:spcBef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Nỗ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lực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hiện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b="1">
                <a:ea typeface="ＭＳ Ｐゴシック" panose="020B0600070205080204" pitchFamily="34" charset="-128"/>
              </a:rPr>
              <a:t>man-day) (</a:t>
            </a:r>
            <a:r>
              <a:rPr lang="en-US" altLang="en-US" sz="2400" b="1" i="1">
                <a:ea typeface="ＭＳ Ｐゴシック" panose="020B0600070205080204" pitchFamily="34" charset="-128"/>
              </a:rPr>
              <a:t>nếu có</a:t>
            </a:r>
            <a:r>
              <a:rPr lang="en-US" altLang="en-US" sz="2400" b="1">
                <a:ea typeface="ＭＳ Ｐゴシック" panose="020B0600070205080204" pitchFamily="34" charset="-128"/>
              </a:rPr>
              <a:t>)</a:t>
            </a:r>
            <a:endParaRPr lang="en-US" sz="2400" b="1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4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2) KẾ </a:t>
            </a:r>
            <a:r>
              <a:rPr lang="en-US" dirty="0"/>
              <a:t>HOẠCH DỰ ÁN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79905"/>
              </p:ext>
            </p:extLst>
          </p:nvPr>
        </p:nvGraphicFramePr>
        <p:xfrm>
          <a:off x="838200" y="1384670"/>
          <a:ext cx="10515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68921049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STT</a:t>
                      </a:r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Giai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đoạn</a:t>
                      </a:r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Nội dung</a:t>
                      </a:r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Ngày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baseline="0" dirty="0" err="1"/>
                        <a:t>bắt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baseline="0" dirty="0" err="1"/>
                        <a:t>đầu</a:t>
                      </a:r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Ngày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baseline="0" dirty="0" err="1"/>
                        <a:t>kết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baseline="0" dirty="0" err="1"/>
                        <a:t>thúc</a:t>
                      </a:r>
                      <a:endParaRPr lang="en-US" sz="19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Giai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đoạn</a:t>
                      </a:r>
                      <a:r>
                        <a:rPr lang="en-US" sz="1900" baseline="0" dirty="0"/>
                        <a:t> 1</a:t>
                      </a:r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Giai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đoạn</a:t>
                      </a:r>
                      <a:r>
                        <a:rPr lang="en-US" sz="1900" baseline="0" dirty="0"/>
                        <a:t>  2</a:t>
                      </a:r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Giai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đoạn</a:t>
                      </a:r>
                      <a:r>
                        <a:rPr lang="en-US" sz="1900" baseline="0" dirty="0"/>
                        <a:t>  3</a:t>
                      </a:r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Giai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đoạn</a:t>
                      </a:r>
                      <a:r>
                        <a:rPr lang="en-US" sz="1900" baseline="0" dirty="0"/>
                        <a:t>  4</a:t>
                      </a:r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Giai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đoạn</a:t>
                      </a:r>
                      <a:r>
                        <a:rPr lang="en-US" sz="1900" baseline="0" dirty="0"/>
                        <a:t>  5</a:t>
                      </a:r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4216500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41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11125200" cy="980349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3) DANH SÁCH RÀNG BUỘC VÀ PHỤ THUỘC DỰ ÁN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19346"/>
              </p:ext>
            </p:extLst>
          </p:nvPr>
        </p:nvGraphicFramePr>
        <p:xfrm>
          <a:off x="883920" y="1447800"/>
          <a:ext cx="104241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Ràng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buộc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phụ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thuộc</a:t>
                      </a:r>
                      <a:endParaRPr 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chú</a:t>
                      </a:r>
                      <a:endParaRPr 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1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2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3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4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5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07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4) MÔI </a:t>
            </a:r>
            <a:r>
              <a:rPr lang="en-US" dirty="0"/>
              <a:t>TRƯỜNG LÀM VIỆC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1345478"/>
            <a:ext cx="10515600" cy="4826722"/>
          </a:xfrm>
        </p:spPr>
        <p:txBody>
          <a:bodyPr/>
          <a:lstStyle/>
          <a:p>
            <a:r>
              <a:rPr lang="en-US" altLang="en-US" sz="2400" b="1" dirty="0" err="1">
                <a:ea typeface="ＭＳ Ｐゴシック" panose="020B0600070205080204" pitchFamily="34" charset="-128"/>
              </a:rPr>
              <a:t>Phần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cứng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Servers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nội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bộ</a:t>
            </a:r>
            <a:r>
              <a:rPr lang="en-US" altLang="en-US" i="1" dirty="0">
                <a:ea typeface="ＭＳ Ｐゴシック" panose="020B0600070205080204" pitchFamily="34" charset="-128"/>
              </a:rPr>
              <a:t>:</a:t>
            </a:r>
          </a:p>
          <a:p>
            <a:pPr lvl="2"/>
            <a:r>
              <a:rPr lang="en-US" altLang="en-US" sz="2400" dirty="0" err="1">
                <a:ea typeface="ＭＳ Ｐゴシック" panose="020B0600070205080204" pitchFamily="34" charset="-128"/>
              </a:rPr>
              <a:t>Địa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err="1">
                <a:ea typeface="ＭＳ Ｐゴシック" panose="020B0600070205080204" pitchFamily="34" charset="-128"/>
              </a:rPr>
              <a:t>chỉ</a:t>
            </a:r>
            <a:r>
              <a:rPr lang="en-US" altLang="en-US" sz="2400">
                <a:ea typeface="ＭＳ Ｐゴシック" panose="020B0600070205080204" pitchFamily="34" charset="-128"/>
              </a:rPr>
              <a:t>: ………………………………………………………………………………………………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400" dirty="0" err="1">
                <a:ea typeface="ＭＳ Ｐゴシック" panose="020B0600070205080204" pitchFamily="34" charset="-128"/>
              </a:rPr>
              <a:t>Cấu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err="1">
                <a:ea typeface="ＭＳ Ｐゴシック" panose="020B0600070205080204" pitchFamily="34" charset="-128"/>
              </a:rPr>
              <a:t>hình</a:t>
            </a:r>
            <a:r>
              <a:rPr lang="en-US" altLang="en-US" sz="2400">
                <a:ea typeface="ＭＳ Ｐゴシック" panose="020B0600070205080204" pitchFamily="34" charset="-128"/>
              </a:rPr>
              <a:t>: ……………………………………………………………………………………………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tabLst>
                <a:tab pos="3657600" algn="l"/>
                <a:tab pos="10687050" algn="l"/>
              </a:tabLst>
            </a:pPr>
            <a:r>
              <a:rPr lang="en-US" altLang="en-US" i="1" dirty="0">
                <a:ea typeface="ＭＳ Ｐゴシック" panose="020B0600070205080204" pitchFamily="34" charset="-128"/>
              </a:rPr>
              <a:t>Server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khách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hàng</a:t>
            </a:r>
            <a:r>
              <a:rPr lang="en-US" altLang="en-US" i="1">
                <a:ea typeface="ＭＳ Ｐゴシック" panose="020B0600070205080204" pitchFamily="34" charset="-128"/>
              </a:rPr>
              <a:t>: …………………………………………………………………………….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r>
              <a:rPr lang="en-US" altLang="en-US" sz="2400" b="1" dirty="0" err="1">
                <a:ea typeface="ＭＳ Ｐゴシック" panose="020B0600070205080204" pitchFamily="34" charset="-128"/>
              </a:rPr>
              <a:t>Phần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mềm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quản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trị</a:t>
            </a:r>
            <a:r>
              <a:rPr lang="en-US" altLang="en-US" dirty="0">
                <a:ea typeface="ＭＳ Ｐゴシック" panose="020B0600070205080204" pitchFamily="34" charset="-128"/>
              </a:rPr>
              <a:t> CSDL Oracle 11g R2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Programming language: ADF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74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5) RỦI </a:t>
            </a:r>
            <a:r>
              <a:rPr lang="en-US" dirty="0"/>
              <a:t>RO GIAI ĐOẠN ĐẦU THỰC HIỆN DỰ ÁN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99383"/>
              </p:ext>
            </p:extLst>
          </p:nvPr>
        </p:nvGraphicFramePr>
        <p:xfrm>
          <a:off x="990599" y="1219200"/>
          <a:ext cx="102412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6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Rủi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ro</a:t>
                      </a:r>
                      <a:endParaRPr 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Nguồn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rủi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ro</a:t>
                      </a:r>
                      <a:endParaRPr 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độ</a:t>
                      </a:r>
                      <a:endParaRPr 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Giải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pháp</a:t>
                      </a:r>
                      <a:endParaRPr 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Khách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hàng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chậm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phê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duyệt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yêu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cầu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Khách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hàng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High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Yêu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cầu</a:t>
                      </a:r>
                      <a:r>
                        <a:rPr lang="en-US" sz="1800" b="0" baseline="0" dirty="0"/>
                        <a:t> PM, Sale </a:t>
                      </a:r>
                      <a:r>
                        <a:rPr lang="en-US" sz="1800" b="0" baseline="0" dirty="0" err="1"/>
                        <a:t>thúc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giục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khách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hàng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hoặc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gửi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công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văn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Quản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trị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dự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án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mới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Nhân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sự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Medium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Cần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phải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nỗ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lực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tìm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hiểu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để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nắm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hết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mọi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nghiệp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vụ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trên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các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hệ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thống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Bổ</a:t>
                      </a:r>
                      <a:r>
                        <a:rPr lang="en-US" sz="1800" b="0" baseline="0" dirty="0"/>
                        <a:t> sung </a:t>
                      </a:r>
                      <a:r>
                        <a:rPr lang="en-US" sz="1800" b="0" baseline="0" dirty="0" err="1"/>
                        <a:t>nhân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sự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mới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Nhân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sự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High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 err="1"/>
                        <a:t>Cố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gắng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nỗ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lực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học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hỏi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để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nhanh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chóng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bắt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nhịp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với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việc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với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dự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án</a:t>
                      </a:r>
                      <a:r>
                        <a:rPr lang="en-US" sz="1800" baseline="0" dirty="0"/>
                        <a:t>, </a:t>
                      </a:r>
                      <a:r>
                        <a:rPr lang="en-US" sz="1800" baseline="0" dirty="0" err="1"/>
                        <a:t>với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nghệ</a:t>
                      </a:r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Hệ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thống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mạng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chậm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/>
                        <a:t>CSVC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High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Yêu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cầu</a:t>
                      </a:r>
                      <a:r>
                        <a:rPr lang="en-US" sz="1800" baseline="0" dirty="0"/>
                        <a:t> P.HT </a:t>
                      </a:r>
                      <a:r>
                        <a:rPr lang="en-US" sz="1800" baseline="0" dirty="0" err="1"/>
                        <a:t>cung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cấp</a:t>
                      </a:r>
                      <a:r>
                        <a:rPr lang="en-US" sz="1800" baseline="0" dirty="0"/>
                        <a:t> 1 </a:t>
                      </a:r>
                      <a:r>
                        <a:rPr lang="en-US" sz="1800" baseline="0" dirty="0" err="1"/>
                        <a:t>đường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truyền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tốt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phục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vụ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dự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án</a:t>
                      </a:r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Khách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hàng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thường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xuyên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tác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nên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khó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xếp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lịch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khảo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sát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/>
                        <a:t>Khách</a:t>
                      </a:r>
                      <a:r>
                        <a:rPr lang="en-US" sz="1800" b="0" baseline="0" dirty="0"/>
                        <a:t> </a:t>
                      </a:r>
                      <a:r>
                        <a:rPr lang="en-US" sz="1800" b="0" baseline="0" dirty="0" err="1"/>
                        <a:t>hàng</a:t>
                      </a:r>
                      <a:endParaRPr lang="en-US" sz="1800" b="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High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Yêu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cầu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bên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khách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hàng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cung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cấp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khảo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sát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thay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thế</a:t>
                      </a:r>
                      <a:endParaRPr lang="en-US" sz="1800" dirty="0"/>
                    </a:p>
                    <a:p>
                      <a:pPr algn="l"/>
                      <a:endParaRPr lang="en-US" sz="1800" b="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0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6) YÊU </a:t>
            </a:r>
            <a:r>
              <a:rPr lang="en-US" dirty="0"/>
              <a:t>CẦU PHỐI HỢP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94113"/>
              </p:ext>
            </p:extLst>
          </p:nvPr>
        </p:nvGraphicFramePr>
        <p:xfrm>
          <a:off x="865163" y="1345478"/>
          <a:ext cx="102412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0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Tên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bộ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phận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hợp</a:t>
                      </a:r>
                      <a:endParaRPr 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Yêu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cầu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hợp</a:t>
                      </a:r>
                      <a:endParaRPr 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Thời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đáp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ứng</a:t>
                      </a:r>
                      <a:endParaRPr 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1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2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3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4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5</a:t>
                      </a:r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1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199" y="261938"/>
            <a:ext cx="10175631" cy="881062"/>
          </a:xfrm>
        </p:spPr>
        <p:txBody>
          <a:bodyPr/>
          <a:lstStyle/>
          <a:p>
            <a:r>
              <a:rPr lang="en-US"/>
              <a:t>7) QUY </a:t>
            </a:r>
            <a:r>
              <a:rPr lang="en-US" dirty="0"/>
              <a:t>ĐỊNH TRAO ĐỔI THÔNG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031" y="1207476"/>
            <a:ext cx="10347569" cy="4076700"/>
          </a:xfrm>
        </p:spPr>
        <p:txBody>
          <a:bodyPr/>
          <a:lstStyle/>
          <a:p>
            <a:pPr lvl="0" eaLnBrk="0" hangingPunct="0">
              <a:spcBef>
                <a:spcPts val="2400"/>
              </a:spcBef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Nội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bộ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Họp</a:t>
            </a:r>
            <a:r>
              <a:rPr lang="en-US" altLang="en-US" dirty="0">
                <a:ea typeface="ＭＳ Ｐゴシック" panose="020B0600070205080204" pitchFamily="34" charset="-128"/>
              </a:rPr>
              <a:t>/ </a:t>
            </a:r>
            <a:r>
              <a:rPr lang="en-US" altLang="en-US" dirty="0" err="1">
                <a:ea typeface="ＭＳ Ｐゴシック" panose="020B0600070205080204" pitchFamily="34" charset="-128"/>
              </a:rPr>
              <a:t>trao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đổi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công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việc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hàng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ngày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kịp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thời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phát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hiện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giải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vướng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mắc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vấn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phát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sinh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Họp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kì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dự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án</a:t>
            </a:r>
            <a:r>
              <a:rPr lang="en-US" altLang="en-US" dirty="0">
                <a:ea typeface="ＭＳ Ｐゴシック" panose="020B0600070205080204" pitchFamily="34" charset="-128"/>
              </a:rPr>
              <a:t> ___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PM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kì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với</a:t>
            </a:r>
            <a:r>
              <a:rPr lang="en-US" altLang="en-US" dirty="0">
                <a:ea typeface="ＭＳ Ｐゴシック" panose="020B0600070205080204" pitchFamily="34" charset="-128"/>
              </a:rPr>
              <a:t> BGĐ </a:t>
            </a:r>
            <a:r>
              <a:rPr lang="en-US" dirty="0" err="1">
                <a:ea typeface="ＭＳ Ｐゴシック" panose="020B0600070205080204" pitchFamily="34" charset="-128"/>
              </a:rPr>
              <a:t>hàng</a:t>
            </a:r>
            <a:r>
              <a:rPr lang="vi-VN" dirty="0">
                <a:ea typeface="ＭＳ Ｐゴシック" panose="020B0600070205080204" pitchFamily="34" charset="-128"/>
              </a:rPr>
              <a:t> </a:t>
            </a:r>
            <a:r>
              <a:rPr lang="vi-VN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tuần vào </a:t>
            </a:r>
            <a:r>
              <a:rPr 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___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0" eaLnBrk="0" hangingPunct="0">
              <a:spcBef>
                <a:spcPts val="2400"/>
              </a:spcBef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Khách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hàng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Tổ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chức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cuộc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xuất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khi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có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vấn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đề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phát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sinh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dirty="0" err="1">
                <a:ea typeface="ＭＳ Ｐゴシック" panose="020B0600070205080204" pitchFamily="34" charset="-128"/>
              </a:rPr>
              <a:t>Họp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 err="1">
                <a:ea typeface="ＭＳ Ｐゴシック" panose="020B0600070205080204" pitchFamily="34" charset="-128"/>
              </a:rPr>
              <a:t>kết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 err="1">
                <a:ea typeface="ＭＳ Ｐゴシック" panose="020B0600070205080204" pitchFamily="34" charset="-128"/>
              </a:rPr>
              <a:t>thúc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 err="1">
                <a:ea typeface="ＭＳ Ｐゴシック" panose="020B0600070205080204" pitchFamily="34" charset="-128"/>
              </a:rPr>
              <a:t>giai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 err="1">
                <a:ea typeface="ＭＳ Ｐゴシック" panose="020B0600070205080204" pitchFamily="34" charset="-128"/>
              </a:rPr>
              <a:t>đoạn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 err="1">
                <a:ea typeface="ＭＳ Ｐゴシック" panose="020B0600070205080204" pitchFamily="34" charset="-128"/>
              </a:rPr>
              <a:t>Đầu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 err="1">
                <a:ea typeface="ＭＳ Ｐゴシック" panose="020B0600070205080204" pitchFamily="34" charset="-128"/>
              </a:rPr>
              <a:t>mối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 err="1">
                <a:ea typeface="ＭＳ Ｐゴシック" panose="020B0600070205080204" pitchFamily="34" charset="-128"/>
              </a:rPr>
              <a:t>khách</a:t>
            </a: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 err="1">
                <a:ea typeface="ＭＳ Ｐゴシック" panose="020B0600070205080204" pitchFamily="34" charset="-128"/>
              </a:rPr>
              <a:t>hàng</a:t>
            </a:r>
            <a:r>
              <a:rPr lang="en-US" dirty="0">
                <a:ea typeface="ＭＳ Ｐゴシック" panose="020B0600070205080204" pitchFamily="34" charset="-128"/>
              </a:rPr>
              <a:t> ___</a:t>
            </a:r>
          </a:p>
        </p:txBody>
      </p:sp>
    </p:spTree>
    <p:extLst>
      <p:ext uri="{BB962C8B-B14F-4D97-AF65-F5344CB8AC3E}">
        <p14:creationId xmlns:p14="http://schemas.microsoft.com/office/powerpoint/2010/main" val="363853100"/>
      </p:ext>
    </p:extLst>
  </p:cSld>
  <p:clrMapOvr>
    <a:masterClrMapping/>
  </p:clrMapOvr>
</p:sld>
</file>

<file path=ppt/theme/theme1.xml><?xml version="1.0" encoding="utf-8"?>
<a:theme xmlns:a="http://schemas.openxmlformats.org/drawingml/2006/main" name="NCSW - Powerpoint Template-V2">
  <a:themeElements>
    <a:clrScheme name="NCSW-Color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E75B5"/>
      </a:hlink>
      <a:folHlink>
        <a:srgbClr val="C490AA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SW - Powerpoint Template-V2" id="{001E32AA-2804-4E62-B370-DBE5942B547E}" vid="{AF08DCE9-13C5-4257-9E89-076B887D3B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458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Cambria</vt:lpstr>
      <vt:lpstr>Tahoma</vt:lpstr>
      <vt:lpstr>Times New Roman</vt:lpstr>
      <vt:lpstr>NCSW - Powerpoint Template-V2</vt:lpstr>
      <vt:lpstr>PowerPoint Presentation</vt:lpstr>
      <vt:lpstr>NỘI DUNG</vt:lpstr>
      <vt:lpstr>1) THÔNG TIN CHUNG DỰ ÁN</vt:lpstr>
      <vt:lpstr>2) KẾ HOẠCH DỰ ÁN</vt:lpstr>
      <vt:lpstr>3) DANH SÁCH RÀNG BUỘC VÀ PHỤ THUỘC DỰ ÁN</vt:lpstr>
      <vt:lpstr>4) MÔI TRƯỜNG LÀM VIỆC</vt:lpstr>
      <vt:lpstr>5) RỦI RO GIAI ĐOẠN ĐẦU THỰC HIỆN DỰ ÁN</vt:lpstr>
      <vt:lpstr>6) YÊU CẦU PHỐI HỢP</vt:lpstr>
      <vt:lpstr>7) QUY ĐỊNH TRAO ĐỔI THÔNG TIN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Thuy Duong</cp:lastModifiedBy>
  <cp:revision>81</cp:revision>
  <dcterms:created xsi:type="dcterms:W3CDTF">2017-06-13T10:05:10Z</dcterms:created>
  <dcterms:modified xsi:type="dcterms:W3CDTF">2018-10-12T09:16:46Z</dcterms:modified>
</cp:coreProperties>
</file>