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57" r:id="rId4"/>
    <p:sldId id="258" r:id="rId5"/>
    <p:sldId id="259" r:id="rId6"/>
    <p:sldId id="260" r:id="rId7"/>
    <p:sldId id="261" r:id="rId8"/>
    <p:sldId id="279" r:id="rId9"/>
    <p:sldId id="262" r:id="rId10"/>
    <p:sldId id="263" r:id="rId11"/>
    <p:sldId id="264" r:id="rId12"/>
    <p:sldId id="265" r:id="rId13"/>
    <p:sldId id="266" r:id="rId14"/>
    <p:sldId id="267" r:id="rId15"/>
    <p:sldId id="268" r:id="rId16"/>
    <p:sldId id="269" r:id="rId17"/>
    <p:sldId id="274" r:id="rId18"/>
    <p:sldId id="270" r:id="rId19"/>
    <p:sldId id="271" r:id="rId20"/>
    <p:sldId id="272" r:id="rId21"/>
    <p:sldId id="273" r:id="rId22"/>
    <p:sldId id="280" r:id="rId23"/>
    <p:sldId id="281"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1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812665" y="3138805"/>
            <a:ext cx="6197600" cy="1082675"/>
          </a:xfrm>
        </p:spPr>
        <p:txBody>
          <a:bodyPr/>
          <a:lstStyle/>
          <a:p>
            <a:r>
              <a:rPr lang="x-none" altLang="zh-CN" i="1">
                <a:solidFill>
                  <a:srgbClr val="0070C0"/>
                </a:solidFill>
              </a:rPr>
              <a:t>Cours: Services Web</a:t>
            </a:r>
            <a:endParaRPr lang="x-none" altLang="zh-CN" i="1">
              <a:solidFill>
                <a:srgbClr val="0070C0"/>
              </a:solidFill>
            </a:endParaRPr>
          </a:p>
        </p:txBody>
      </p:sp>
      <p:sp>
        <p:nvSpPr>
          <p:cNvPr id="3" name="Text Box 2"/>
          <p:cNvSpPr txBox="1"/>
          <p:nvPr/>
        </p:nvSpPr>
        <p:spPr>
          <a:xfrm>
            <a:off x="131445" y="135890"/>
            <a:ext cx="4681220" cy="1322070"/>
          </a:xfrm>
          <a:prstGeom prst="rect">
            <a:avLst/>
          </a:prstGeom>
          <a:noFill/>
        </p:spPr>
        <p:txBody>
          <a:bodyPr wrap="square" rtlCol="0">
            <a:spAutoFit/>
          </a:bodyPr>
          <a:p>
            <a:r>
              <a:rPr lang="x-none" altLang="en-US" sz="2000" b="1" i="1">
                <a:latin typeface="Times New Roman" panose="02020603050405020304" charset="0"/>
                <a:cs typeface="Times New Roman" panose="02020603050405020304" charset="0"/>
              </a:rPr>
              <a:t>NDAYISENGA Jules Cesar Junior</a:t>
            </a:r>
            <a:endParaRPr lang="x-none" altLang="en-US" sz="2000" b="1" i="1">
              <a:latin typeface="Times New Roman" panose="02020603050405020304" charset="0"/>
              <a:cs typeface="Times New Roman" panose="02020603050405020304" charset="0"/>
            </a:endParaRPr>
          </a:p>
          <a:p>
            <a:r>
              <a:rPr lang="x-none" altLang="en-US" sz="2000" b="1" i="1">
                <a:latin typeface="Times New Roman" panose="02020603050405020304" charset="0"/>
                <a:cs typeface="Times New Roman" panose="02020603050405020304" charset="0"/>
              </a:rPr>
              <a:t>NDAYIZEYE Claver</a:t>
            </a:r>
            <a:endParaRPr lang="x-none" altLang="en-US" sz="2000" b="1" i="1">
              <a:latin typeface="Times New Roman" panose="02020603050405020304" charset="0"/>
              <a:cs typeface="Times New Roman" panose="02020603050405020304" charset="0"/>
            </a:endParaRPr>
          </a:p>
          <a:p>
            <a:r>
              <a:rPr lang="x-none" altLang="en-US" sz="2000" b="1" i="1">
                <a:latin typeface="Times New Roman" panose="02020603050405020304" charset="0"/>
                <a:cs typeface="Times New Roman" panose="02020603050405020304" charset="0"/>
                <a:sym typeface="+mn-ea"/>
              </a:rPr>
              <a:t>NDAYIZEYE Venuste</a:t>
            </a:r>
            <a:endParaRPr lang="x-none" altLang="en-US" sz="2000" b="1" i="1">
              <a:latin typeface="Times New Roman" panose="02020603050405020304" charset="0"/>
              <a:cs typeface="Times New Roman" panose="02020603050405020304" charset="0"/>
            </a:endParaRPr>
          </a:p>
          <a:p>
            <a:r>
              <a:rPr lang="x-none" altLang="en-US" sz="2000" b="1" i="1">
                <a:latin typeface="Times New Roman" panose="02020603050405020304" charset="0"/>
                <a:cs typeface="Times New Roman" panose="02020603050405020304" charset="0"/>
              </a:rPr>
              <a:t>NDERAGAKURA Zebede</a:t>
            </a:r>
            <a:endParaRPr lang="x-none" altLang="en-US" sz="2000" b="1" i="1">
              <a:latin typeface="Times New Roman" panose="02020603050405020304" charset="0"/>
              <a:cs typeface="Times New Roman" panose="02020603050405020304" charset="0"/>
            </a:endParaRPr>
          </a:p>
        </p:txBody>
      </p:sp>
      <p:sp>
        <p:nvSpPr>
          <p:cNvPr id="4" name="Text Box 3"/>
          <p:cNvSpPr txBox="1"/>
          <p:nvPr/>
        </p:nvSpPr>
        <p:spPr>
          <a:xfrm>
            <a:off x="8488680" y="519430"/>
            <a:ext cx="3385185" cy="368300"/>
          </a:xfrm>
          <a:prstGeom prst="rect">
            <a:avLst/>
          </a:prstGeom>
          <a:noFill/>
        </p:spPr>
        <p:txBody>
          <a:bodyPr wrap="square" rtlCol="0">
            <a:spAutoFit/>
          </a:bodyPr>
          <a:p>
            <a:r>
              <a:rPr lang="x-none" altLang="en-US"/>
              <a:t>A/A: 2023-2024</a:t>
            </a:r>
            <a:endParaRPr lang="x-none" altLang="en-US"/>
          </a:p>
        </p:txBody>
      </p:sp>
      <p:sp>
        <p:nvSpPr>
          <p:cNvPr id="6" name="Text Box 5"/>
          <p:cNvSpPr txBox="1"/>
          <p:nvPr/>
        </p:nvSpPr>
        <p:spPr>
          <a:xfrm>
            <a:off x="356235" y="1934210"/>
            <a:ext cx="4720590" cy="368300"/>
          </a:xfrm>
          <a:prstGeom prst="rect">
            <a:avLst/>
          </a:prstGeom>
          <a:noFill/>
        </p:spPr>
        <p:txBody>
          <a:bodyPr wrap="square" rtlCol="0">
            <a:spAutoFit/>
          </a:bodyPr>
          <a:p>
            <a:endParaRPr lang="en-US"/>
          </a:p>
        </p:txBody>
      </p:sp>
      <p:sp>
        <p:nvSpPr>
          <p:cNvPr id="8" name="Text Box 7"/>
          <p:cNvSpPr txBox="1"/>
          <p:nvPr/>
        </p:nvSpPr>
        <p:spPr>
          <a:xfrm>
            <a:off x="276860" y="1682750"/>
            <a:ext cx="3888740" cy="1322070"/>
          </a:xfrm>
          <a:prstGeom prst="rect">
            <a:avLst/>
          </a:prstGeom>
          <a:noFill/>
        </p:spPr>
        <p:txBody>
          <a:bodyPr wrap="square" rtlCol="0">
            <a:spAutoFit/>
          </a:bodyPr>
          <a:p>
            <a:r>
              <a:rPr lang="x-none" altLang="en-US" sz="2000" b="1"/>
              <a:t>Universite du Lac Tanganyika</a:t>
            </a:r>
            <a:endParaRPr lang="x-none" altLang="en-US" sz="2000" b="1"/>
          </a:p>
          <a:p>
            <a:r>
              <a:rPr lang="x-none" altLang="en-US" sz="2000" b="1"/>
              <a:t>Fac: Informatique</a:t>
            </a:r>
            <a:endParaRPr lang="x-none" altLang="en-US" sz="2000" b="1"/>
          </a:p>
          <a:p>
            <a:r>
              <a:rPr lang="x-none" altLang="en-US" sz="2000" b="1"/>
              <a:t>Bac 3</a:t>
            </a:r>
            <a:endParaRPr lang="x-none" altLang="en-US" sz="2000" b="1"/>
          </a:p>
          <a:p>
            <a:r>
              <a:rPr lang="x-none" altLang="en-US" sz="2000" b="1"/>
              <a:t>Genie Logiciel</a:t>
            </a:r>
            <a:endParaRPr lang="x-none" altLang="en-US" sz="2000" b="1"/>
          </a:p>
        </p:txBody>
      </p:sp>
      <p:sp>
        <p:nvSpPr>
          <p:cNvPr id="9" name="Text Box 8"/>
          <p:cNvSpPr txBox="1"/>
          <p:nvPr/>
        </p:nvSpPr>
        <p:spPr>
          <a:xfrm>
            <a:off x="8369935" y="6271895"/>
            <a:ext cx="3503930" cy="368300"/>
          </a:xfrm>
          <a:prstGeom prst="rect">
            <a:avLst/>
          </a:prstGeom>
          <a:noFill/>
        </p:spPr>
        <p:txBody>
          <a:bodyPr wrap="square" rtlCol="0">
            <a:spAutoFit/>
          </a:bodyPr>
          <a:p>
            <a:r>
              <a:rPr lang="x-none" altLang="en-US"/>
              <a:t>Prof: </a:t>
            </a:r>
            <a:r>
              <a:rPr lang="x-none" altLang="en-US" b="1" i="1"/>
              <a:t>MSC SHIKANEZA Alain</a:t>
            </a:r>
            <a:endParaRPr lang="x-none" altLang="en-US" b="1" i="1"/>
          </a:p>
        </p:txBody>
      </p:sp>
      <p:sp>
        <p:nvSpPr>
          <p:cNvPr id="10" name="Text Box 9"/>
          <p:cNvSpPr txBox="1"/>
          <p:nvPr/>
        </p:nvSpPr>
        <p:spPr>
          <a:xfrm>
            <a:off x="4270375" y="4340860"/>
            <a:ext cx="7682865" cy="583565"/>
          </a:xfrm>
          <a:prstGeom prst="rect">
            <a:avLst/>
          </a:prstGeom>
          <a:noFill/>
        </p:spPr>
        <p:txBody>
          <a:bodyPr wrap="square" rtlCol="0">
            <a:spAutoFit/>
          </a:bodyPr>
          <a:p>
            <a:pPr algn="l" fontAlgn="base">
              <a:buClrTx/>
              <a:buSzTx/>
              <a:buFontTx/>
            </a:pPr>
            <a:r>
              <a:rPr lang="x-none" altLang="en-US" sz="1600" b="1" i="1">
                <a:solidFill>
                  <a:srgbClr val="0070C0"/>
                </a:solidFill>
                <a:latin typeface="+mj-lt"/>
                <a:ea typeface="+mj-ea"/>
                <a:cs typeface="+mj-cs"/>
              </a:rPr>
              <a:t>Code source: https://github.com/VenusteProgrammer/Regideso-Firebase</a:t>
            </a:r>
            <a:endParaRPr lang="x-none" altLang="en-US" sz="1600" b="1" i="1">
              <a:solidFill>
                <a:srgbClr val="0070C0"/>
              </a:solidFill>
              <a:latin typeface="+mj-lt"/>
              <a:ea typeface="+mj-ea"/>
              <a:cs typeface="+mj-cs"/>
            </a:endParaRPr>
          </a:p>
          <a:p>
            <a:pPr algn="l" fontAlgn="base">
              <a:buClrTx/>
              <a:buSzTx/>
              <a:buFontTx/>
            </a:pPr>
            <a:r>
              <a:rPr lang="x-none" altLang="en-US" sz="1600" b="1" i="1">
                <a:solidFill>
                  <a:srgbClr val="0070C0"/>
                </a:solidFill>
                <a:latin typeface="+mj-lt"/>
                <a:ea typeface="+mj-ea"/>
                <a:cs typeface="+mj-cs"/>
              </a:rPr>
              <a:t>Lien: https://venusteprogrammer.github.io/Regideso-Firebase/</a:t>
            </a:r>
            <a:endParaRPr lang="x-none" altLang="en-US" sz="1600" b="1" i="1">
              <a:solidFill>
                <a:srgbClr val="0070C0"/>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4380"/>
          </a:xfrm>
        </p:spPr>
        <p:txBody>
          <a:bodyPr/>
          <a:p>
            <a:pPr algn="l">
              <a:buClrTx/>
              <a:buSzTx/>
              <a:buFontTx/>
            </a:pPr>
            <a:r>
              <a:rPr lang="x-none" altLang="en-US" sz="2800" b="1" i="1">
                <a:solidFill>
                  <a:srgbClr val="0070C0"/>
                </a:solidFill>
              </a:rPr>
              <a:t>Voici le script(.js) complet de recuperation des donnees sur formulaire et inserer dans notre base de donnees firestore</a:t>
            </a:r>
            <a:endParaRPr lang="x-none" altLang="en-US" sz="2800" b="1" i="1">
              <a:solidFill>
                <a:srgbClr val="0070C0"/>
              </a:solidFill>
            </a:endParaRPr>
          </a:p>
        </p:txBody>
      </p:sp>
      <p:sp>
        <p:nvSpPr>
          <p:cNvPr id="3" name="Content Placeholder 2"/>
          <p:cNvSpPr>
            <a:spLocks noGrp="1"/>
          </p:cNvSpPr>
          <p:nvPr>
            <p:ph idx="1"/>
          </p:nvPr>
        </p:nvSpPr>
        <p:spPr>
          <a:xfrm>
            <a:off x="266700" y="1174750"/>
            <a:ext cx="11315700" cy="5555615"/>
          </a:xfrm>
        </p:spPr>
        <p:txBody>
          <a:bodyPr/>
          <a:p>
            <a:pPr marL="0" indent="0">
              <a:buNone/>
            </a:pPr>
            <a:r>
              <a:rPr lang="en-US" sz="1200">
                <a:solidFill>
                  <a:schemeClr val="tx1"/>
                </a:solidFill>
                <a:effectLst>
                  <a:outerShdw blurRad="38100" dist="19050" dir="2700000" algn="tl" rotWithShape="0">
                    <a:schemeClr val="dk1">
                      <a:alpha val="40000"/>
                    </a:schemeClr>
                  </a:outerShdw>
                </a:effectLst>
              </a:rPr>
              <a:t>import { collection, addDoc } from "https://www.gstatic.com/firebasejs/9.22.0/firebase-firestore.js";</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document.getElementById('contactez-nous').addEventListener('submit', async (e) =&gt;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e.preventDefault(); // Empêche le rechargement de la page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 Récupérer les valeurs du formulaire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name = document.getElementById('name').value;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pname = document.getElementById('pname').value;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adress = document.getElementById('adress').value;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tel = document.getElementById('tel').value;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object = document.getElementById('object').value;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message = document.getElementById('msg').value;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try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 Ajouter un document à la collection "contact</a:t>
            </a:r>
            <a:r>
              <a:rPr lang="x-none" altLang="en-US" sz="1200">
                <a:solidFill>
                  <a:schemeClr val="tx1"/>
                </a:solidFill>
                <a:effectLst>
                  <a:outerShdw blurRad="38100" dist="19050" dir="2700000" algn="tl" rotWithShape="0">
                    <a:schemeClr val="dk1">
                      <a:alpha val="40000"/>
                    </a:schemeClr>
                  </a:outerShdw>
                </a:effectLst>
              </a:rPr>
              <a:t>ez-nous</a:t>
            </a:r>
            <a:r>
              <a:rPr lang="en-US" sz="1200">
                <a:solidFill>
                  <a:schemeClr val="tx1"/>
                </a:solidFill>
                <a:effectLst>
                  <a:outerShdw blurRad="38100" dist="19050" dir="2700000" algn="tl" rotWithShape="0">
                    <a:schemeClr val="dk1">
                      <a:alpha val="40000"/>
                    </a:schemeClr>
                  </a:outerShdw>
                </a:effectLst>
              </a:rPr>
              <a:t>"</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const docRef = await addDoc(collection(window.db, "contacteznous"),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name: name,</a:t>
            </a:r>
            <a:r>
              <a:rPr lang="x-none" altLang="en-US" sz="1200">
                <a:solidFill>
                  <a:schemeClr val="tx1"/>
                </a:solidFill>
                <a:effectLst>
                  <a:outerShdw blurRad="38100" dist="19050" dir="2700000" algn="tl" rotWithShape="0">
                    <a:schemeClr val="dk1">
                      <a:alpha val="40000"/>
                    </a:schemeClr>
                  </a:outerShdw>
                </a:effectLst>
              </a:rPr>
              <a:t> </a:t>
            </a:r>
            <a:r>
              <a:rPr lang="en-US" sz="1200">
                <a:solidFill>
                  <a:schemeClr val="tx1"/>
                </a:solidFill>
                <a:effectLst>
                  <a:outerShdw blurRad="38100" dist="19050" dir="2700000" algn="tl" rotWithShape="0">
                    <a:schemeClr val="dk1">
                      <a:alpha val="40000"/>
                    </a:schemeClr>
                  </a:outerShdw>
                </a:effectLst>
              </a:rPr>
              <a:t>pname: pname,</a:t>
            </a:r>
            <a:r>
              <a:rPr lang="x-none" altLang="en-US" sz="1200">
                <a:solidFill>
                  <a:schemeClr val="tx1"/>
                </a:solidFill>
                <a:effectLst>
                  <a:outerShdw blurRad="38100" dist="19050" dir="2700000" algn="tl" rotWithShape="0">
                    <a:schemeClr val="dk1">
                      <a:alpha val="40000"/>
                    </a:schemeClr>
                  </a:outerShdw>
                </a:effectLst>
              </a:rPr>
              <a:t> </a:t>
            </a:r>
            <a:r>
              <a:rPr lang="en-US" sz="1200">
                <a:solidFill>
                  <a:schemeClr val="tx1"/>
                </a:solidFill>
                <a:effectLst>
                  <a:outerShdw blurRad="38100" dist="19050" dir="2700000" algn="tl" rotWithShape="0">
                    <a:schemeClr val="dk1">
                      <a:alpha val="40000"/>
                    </a:schemeClr>
                  </a:outerShdw>
                </a:effectLst>
              </a:rPr>
              <a:t>adress: adress,</a:t>
            </a:r>
            <a:r>
              <a:rPr lang="x-none" altLang="en-US" sz="1200">
                <a:solidFill>
                  <a:schemeClr val="tx1"/>
                </a:solidFill>
                <a:effectLst>
                  <a:outerShdw blurRad="38100" dist="19050" dir="2700000" algn="tl" rotWithShape="0">
                    <a:schemeClr val="dk1">
                      <a:alpha val="40000"/>
                    </a:schemeClr>
                  </a:outerShdw>
                </a:effectLst>
              </a:rPr>
              <a:t> </a:t>
            </a:r>
            <a:r>
              <a:rPr lang="en-US" sz="1200">
                <a:solidFill>
                  <a:schemeClr val="tx1"/>
                </a:solidFill>
                <a:effectLst>
                  <a:outerShdw blurRad="38100" dist="19050" dir="2700000" algn="tl" rotWithShape="0">
                    <a:schemeClr val="dk1">
                      <a:alpha val="40000"/>
                    </a:schemeClr>
                  </a:outerShdw>
                </a:effectLst>
              </a:rPr>
              <a:t>tel: tel,</a:t>
            </a:r>
            <a:r>
              <a:rPr lang="x-none" altLang="en-US" sz="1200">
                <a:solidFill>
                  <a:schemeClr val="tx1"/>
                </a:solidFill>
                <a:effectLst>
                  <a:outerShdw blurRad="38100" dist="19050" dir="2700000" algn="tl" rotWithShape="0">
                    <a:schemeClr val="dk1">
                      <a:alpha val="40000"/>
                    </a:schemeClr>
                  </a:outerShdw>
                </a:effectLst>
              </a:rPr>
              <a:t> </a:t>
            </a:r>
            <a:r>
              <a:rPr lang="en-US" sz="1200">
                <a:solidFill>
                  <a:schemeClr val="tx1"/>
                </a:solidFill>
                <a:effectLst>
                  <a:outerShdw blurRad="38100" dist="19050" dir="2700000" algn="tl" rotWithShape="0">
                    <a:schemeClr val="dk1">
                      <a:alpha val="40000"/>
                    </a:schemeClr>
                  </a:outerShdw>
                </a:effectLst>
              </a:rPr>
              <a:t> object: object,</a:t>
            </a:r>
            <a:r>
              <a:rPr lang="x-none" altLang="en-US" sz="1200">
                <a:solidFill>
                  <a:schemeClr val="tx1"/>
                </a:solidFill>
                <a:effectLst>
                  <a:outerShdw blurRad="38100" dist="19050" dir="2700000" algn="tl" rotWithShape="0">
                    <a:schemeClr val="dk1">
                      <a:alpha val="40000"/>
                    </a:schemeClr>
                  </a:outerShdw>
                </a:effectLst>
              </a:rPr>
              <a:t> </a:t>
            </a:r>
            <a:r>
              <a:rPr lang="en-US" sz="1200">
                <a:solidFill>
                  <a:schemeClr val="tx1"/>
                </a:solidFill>
                <a:effectLst>
                  <a:outerShdw blurRad="38100" dist="19050" dir="2700000" algn="tl" rotWithShape="0">
                    <a:schemeClr val="dk1">
                      <a:alpha val="40000"/>
                    </a:schemeClr>
                  </a:outerShdw>
                </a:effectLst>
              </a:rPr>
              <a:t>message: message,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console.log("Message écrit avec ID: ", docRef.id);</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alert("Message envoyé avec succès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 catch (e)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console.error("Erreur lors de l'ajout du message: ", 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alert("Une erreur s'est produite lors de l'envoi de votre message : " + e.message);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 Réinitialiser le formulaire</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    document.getElementById('contactez-nous').reset();</a:t>
            </a:r>
            <a:endParaRPr lang="en-US" sz="1200">
              <a:solidFill>
                <a:schemeClr val="tx1"/>
              </a:solidFill>
              <a:effectLst>
                <a:outerShdw blurRad="38100" dist="19050" dir="2700000" algn="tl" rotWithShape="0">
                  <a:schemeClr val="dk1">
                    <a:alpha val="40000"/>
                  </a:schemeClr>
                </a:outerShdw>
              </a:effectLst>
            </a:endParaRPr>
          </a:p>
          <a:p>
            <a:pPr marL="0" indent="0">
              <a:buNone/>
            </a:pPr>
            <a:r>
              <a:rPr lang="en-US" sz="1200">
                <a:solidFill>
                  <a:schemeClr val="tx1"/>
                </a:solidFill>
                <a:effectLst>
                  <a:outerShdw blurRad="38100" dist="19050" dir="2700000" algn="tl" rotWithShape="0">
                    <a:schemeClr val="dk1">
                      <a:alpha val="40000"/>
                    </a:schemeClr>
                  </a:outerShdw>
                </a:effectLst>
              </a:rPr>
              <a:t>});</a:t>
            </a:r>
            <a:endParaRPr lang="en-US" sz="1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2800" b="1" i="1">
                <a:solidFill>
                  <a:srgbClr val="0070C0"/>
                </a:solidFill>
              </a:rPr>
              <a:t>Integration de l’API Whatsapp sur notre plateforme</a:t>
            </a:r>
            <a:endParaRPr lang="x-none" altLang="en-US"/>
          </a:p>
        </p:txBody>
      </p:sp>
      <p:pic>
        <p:nvPicPr>
          <p:cNvPr id="4" name="Picture 3" descr="whatsapp api"/>
          <p:cNvPicPr>
            <a:picLocks noChangeAspect="1"/>
          </p:cNvPicPr>
          <p:nvPr/>
        </p:nvPicPr>
        <p:blipFill>
          <a:blip r:embed="rId1"/>
          <a:stretch>
            <a:fillRect/>
          </a:stretch>
        </p:blipFill>
        <p:spPr>
          <a:xfrm>
            <a:off x="1108075" y="1549400"/>
            <a:ext cx="9286875" cy="371475"/>
          </a:xfrm>
          <a:prstGeom prst="rect">
            <a:avLst/>
          </a:prstGeom>
        </p:spPr>
      </p:pic>
      <p:sp>
        <p:nvSpPr>
          <p:cNvPr id="5" name="Text Box 4"/>
          <p:cNvSpPr txBox="1"/>
          <p:nvPr/>
        </p:nvSpPr>
        <p:spPr>
          <a:xfrm>
            <a:off x="704850" y="2410460"/>
            <a:ext cx="10777220" cy="2676525"/>
          </a:xfrm>
          <a:prstGeom prst="rect">
            <a:avLst/>
          </a:prstGeom>
          <a:noFill/>
        </p:spPr>
        <p:txBody>
          <a:bodyPr wrap="square" rtlCol="0">
            <a:spAutoFit/>
          </a:bodyPr>
          <a:p>
            <a:r>
              <a:rPr lang="x-none" altLang="en-US" sz="2800"/>
              <a:t>Dans notre footer nous avons un lien de Whatsapp qui nous oriente directement dans la discussion de whatsapp avec API de Whatsapp:</a:t>
            </a:r>
            <a:endParaRPr lang="x-none" altLang="en-US" sz="2800"/>
          </a:p>
          <a:p>
            <a:endParaRPr lang="x-none" altLang="en-US" sz="2800"/>
          </a:p>
          <a:p>
            <a:endParaRPr lang="x-none" altLang="en-US" sz="2800"/>
          </a:p>
          <a:p>
            <a:r>
              <a:rPr lang="x-none" altLang="en-US" sz="2800">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00FF"/>
                </a:highlight>
              </a:rPr>
              <a:t>&lt;a href="https://wa.me/+25768144939"&gt;Whatsapp&lt;/a&gt;</a:t>
            </a:r>
            <a:endParaRPr lang="x-none" altLang="en-US" sz="2800">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00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Creation d’un compte Stripe</a:t>
            </a:r>
            <a:endParaRPr lang="x-none" altLang="en-US" sz="3200" b="1" i="1">
              <a:solidFill>
                <a:srgbClr val="0070C0"/>
              </a:solidFill>
            </a:endParaRPr>
          </a:p>
        </p:txBody>
      </p:sp>
      <p:sp>
        <p:nvSpPr>
          <p:cNvPr id="3" name="Content Placeholder 2"/>
          <p:cNvSpPr>
            <a:spLocks noGrp="1"/>
          </p:cNvSpPr>
          <p:nvPr>
            <p:ph idx="1"/>
          </p:nvPr>
        </p:nvSpPr>
        <p:spPr/>
        <p:txBody>
          <a:bodyPr/>
          <a:p>
            <a:pPr marL="0" indent="0">
              <a:buNone/>
            </a:pPr>
            <a:r>
              <a:rPr lang="x-none" altLang="en-US" sz="2400"/>
              <a:t>1.</a:t>
            </a:r>
            <a:r>
              <a:rPr lang="en-US" sz="2400"/>
              <a:t>Remplissez le formulaire d'inscription :</a:t>
            </a:r>
            <a:endParaRPr lang="en-US" sz="2400"/>
          </a:p>
          <a:p>
            <a:r>
              <a:rPr lang="en-US" sz="2400"/>
              <a:t>Votre adresse e-mail.</a:t>
            </a:r>
            <a:endParaRPr lang="en-US" sz="2400"/>
          </a:p>
          <a:p>
            <a:r>
              <a:rPr lang="en-US" sz="2400"/>
              <a:t>Créez un mot de passe sécurisé.</a:t>
            </a:r>
            <a:endParaRPr lang="en-US" sz="2400"/>
          </a:p>
          <a:p>
            <a:r>
              <a:rPr lang="en-US" sz="2400"/>
              <a:t>Entrez votre nom ou celui de votre entreprise.</a:t>
            </a:r>
            <a:endParaRPr lang="en-US" sz="2400"/>
          </a:p>
          <a:p>
            <a:r>
              <a:rPr lang="en-US" sz="2400"/>
              <a:t>Cliquez sur "Créer un compte".</a:t>
            </a:r>
            <a:endParaRPr lang="en-US" sz="2400"/>
          </a:p>
          <a:p>
            <a:pPr marL="0" indent="0">
              <a:buNone/>
            </a:pPr>
            <a:r>
              <a:rPr lang="x-none" altLang="en-US" sz="2400"/>
              <a:t>2.</a:t>
            </a:r>
            <a:r>
              <a:rPr lang="en-US" sz="2400"/>
              <a:t> Configuration de base du compte</a:t>
            </a:r>
            <a:endParaRPr lang="en-US" sz="2400"/>
          </a:p>
          <a:p>
            <a:r>
              <a:rPr lang="en-US" sz="2400"/>
              <a:t>Vérifiez votre adresse e-mail :</a:t>
            </a:r>
            <a:endParaRPr lang="en-US" sz="2400"/>
          </a:p>
          <a:p>
            <a:r>
              <a:rPr lang="en-US" sz="2400"/>
              <a:t>Stripe enverra un e-mail de confirmation. Cliquez sur le lien pour vérifier votre compte.</a:t>
            </a:r>
            <a:endParaRPr lang="en-US" sz="2400"/>
          </a:p>
          <a:p>
            <a:r>
              <a:rPr lang="en-US" sz="2400"/>
              <a:t>Connectez-vous à Stripe une fois l’e-mail confirmé.</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Interface de stripe</a:t>
            </a:r>
            <a:endParaRPr lang="x-none" altLang="en-US" sz="3200" b="1" i="1">
              <a:solidFill>
                <a:srgbClr val="0070C0"/>
              </a:solidFill>
            </a:endParaRPr>
          </a:p>
        </p:txBody>
      </p:sp>
      <p:pic>
        <p:nvPicPr>
          <p:cNvPr id="4" name="Picture 3" descr="stripe"/>
          <p:cNvPicPr>
            <a:picLocks noChangeAspect="1"/>
          </p:cNvPicPr>
          <p:nvPr/>
        </p:nvPicPr>
        <p:blipFill>
          <a:blip r:embed="rId1"/>
          <a:stretch>
            <a:fillRect/>
          </a:stretch>
        </p:blipFill>
        <p:spPr>
          <a:xfrm>
            <a:off x="137795" y="1306195"/>
            <a:ext cx="11444605" cy="4456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78535"/>
          </a:xfrm>
        </p:spPr>
        <p:txBody>
          <a:bodyPr/>
          <a:p>
            <a:pPr algn="l">
              <a:buClrTx/>
              <a:buSzTx/>
              <a:buFontTx/>
            </a:pPr>
            <a:r>
              <a:rPr lang="x-none" altLang="en-US" sz="3200" b="1" i="1">
                <a:solidFill>
                  <a:srgbClr val="0070C0"/>
                </a:solidFill>
              </a:rPr>
              <a:t>Nous avons cree un produit que nous voulons vendre avec stripe en cliquant sur creer un produit</a:t>
            </a:r>
            <a:endParaRPr lang="x-none" altLang="en-US" sz="3200" b="1" i="1">
              <a:solidFill>
                <a:srgbClr val="0070C0"/>
              </a:solidFill>
            </a:endParaRPr>
          </a:p>
        </p:txBody>
      </p:sp>
      <p:sp>
        <p:nvSpPr>
          <p:cNvPr id="4" name="Text Box 3"/>
          <p:cNvSpPr txBox="1"/>
          <p:nvPr/>
        </p:nvSpPr>
        <p:spPr>
          <a:xfrm>
            <a:off x="434340" y="6165850"/>
            <a:ext cx="11372215" cy="645160"/>
          </a:xfrm>
          <a:prstGeom prst="rect">
            <a:avLst/>
          </a:prstGeom>
          <a:noFill/>
        </p:spPr>
        <p:txBody>
          <a:bodyPr wrap="square" rtlCol="0">
            <a:spAutoFit/>
          </a:bodyPr>
          <a:p>
            <a:r>
              <a:rPr lang="x-none" altLang="en-US"/>
              <a:t>A la fin nous allons recupere la cle public de stripe et aussi la cle du prix de notre produit pour les utiliser dans notre plateforme.</a:t>
            </a:r>
            <a:endParaRPr lang="x-none" altLang="en-US"/>
          </a:p>
        </p:txBody>
      </p:sp>
      <p:pic>
        <p:nvPicPr>
          <p:cNvPr id="5" name="Picture 4" descr="produit stripe"/>
          <p:cNvPicPr>
            <a:picLocks noChangeAspect="1"/>
          </p:cNvPicPr>
          <p:nvPr/>
        </p:nvPicPr>
        <p:blipFill>
          <a:blip r:embed="rId1"/>
          <a:stretch>
            <a:fillRect/>
          </a:stretch>
        </p:blipFill>
        <p:spPr>
          <a:xfrm>
            <a:off x="434340" y="1274445"/>
            <a:ext cx="11689715" cy="4537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2070715" cy="582930"/>
          </a:xfrm>
        </p:spPr>
        <p:txBody>
          <a:bodyPr/>
          <a:p>
            <a:pPr algn="l">
              <a:buClrTx/>
              <a:buSzTx/>
              <a:buFontTx/>
            </a:pPr>
            <a:r>
              <a:rPr lang="x-none" altLang="en-US" sz="2800" b="1" i="1">
                <a:solidFill>
                  <a:srgbClr val="0070C0"/>
                </a:solidFill>
              </a:rPr>
              <a:t>Voici le script complet de l’utilisation des API de paiement avec stripe</a:t>
            </a:r>
            <a:endParaRPr lang="x-none" altLang="en-US" sz="2800" b="1" i="1">
              <a:solidFill>
                <a:srgbClr val="0070C0"/>
              </a:solidFill>
            </a:endParaRPr>
          </a:p>
        </p:txBody>
      </p:sp>
      <p:sp>
        <p:nvSpPr>
          <p:cNvPr id="3" name="Content Placeholder 2"/>
          <p:cNvSpPr>
            <a:spLocks noGrp="1"/>
          </p:cNvSpPr>
          <p:nvPr>
            <p:ph idx="1"/>
          </p:nvPr>
        </p:nvSpPr>
        <p:spPr>
          <a:xfrm>
            <a:off x="199390" y="772795"/>
            <a:ext cx="11871325" cy="5962650"/>
          </a:xfrm>
        </p:spPr>
        <p:txBody>
          <a:bodyPr/>
          <a:p>
            <a:pPr marL="0" indent="0">
              <a:buNone/>
            </a:pPr>
            <a:r>
              <a:rPr lang="en-US" sz="1400"/>
              <a:t>&lt;div class="payment-container"&gt;</a:t>
            </a:r>
            <a:endParaRPr lang="en-US" sz="1400"/>
          </a:p>
          <a:p>
            <a:pPr marL="0" indent="0">
              <a:buNone/>
            </a:pPr>
            <a:r>
              <a:rPr lang="en-US" sz="1400"/>
              <a:t>            &lt;h1&gt;Paiement du Compteur&lt;/h1&gt;</a:t>
            </a:r>
            <a:endParaRPr lang="en-US" sz="1400"/>
          </a:p>
          <a:p>
            <a:pPr marL="0" indent="0">
              <a:buNone/>
            </a:pPr>
            <a:r>
              <a:rPr lang="en-US" sz="1400"/>
              <a:t>            &lt;p&gt;Effectuez un paiement rapide et sécurisé en quelques clics.&lt;/p&gt;</a:t>
            </a:r>
            <a:endParaRPr lang="en-US" sz="1400"/>
          </a:p>
          <a:p>
            <a:pPr marL="0" indent="0">
              <a:buNone/>
            </a:pPr>
            <a:r>
              <a:rPr lang="en-US" sz="1400"/>
              <a:t>            &lt;button id="checkout"&gt;Procéder au paiement&lt;/button&gt; &lt;/div&gt;</a:t>
            </a:r>
            <a:endParaRPr lang="en-US" sz="1400"/>
          </a:p>
          <a:p>
            <a:pPr marL="0" indent="0">
              <a:buNone/>
            </a:pPr>
            <a:r>
              <a:rPr lang="en-US" sz="1400"/>
              <a:t>            &lt;script&gt;</a:t>
            </a:r>
            <a:endParaRPr lang="en-US" sz="1400"/>
          </a:p>
          <a:p>
            <a:pPr marL="0" indent="0">
              <a:buNone/>
            </a:pPr>
            <a:r>
              <a:rPr lang="en-US" sz="1400"/>
              <a:t>                var stripe = Stripe('pk_test_51QOuoQRv59j9sec6QmzstZX92UQZLO6c8ceOTM2hGV8KHIkvH7dJ1catreFioyeaiL9JjtaXmPrNrsHzW0PgHsJp008h5iX0SN');</a:t>
            </a:r>
            <a:endParaRPr lang="en-US" sz="1400"/>
          </a:p>
          <a:p>
            <a:pPr marL="0" indent="0">
              <a:buNone/>
            </a:pPr>
            <a:r>
              <a:rPr lang="en-US" sz="1400"/>
              <a:t>                document.getElementById("checkout").addEventListener("click", function () {</a:t>
            </a:r>
            <a:endParaRPr lang="en-US" sz="1400"/>
          </a:p>
          <a:p>
            <a:pPr marL="0" indent="0">
              <a:buNone/>
            </a:pPr>
            <a:r>
              <a:rPr lang="en-US" sz="1400"/>
              <a:t>                    stripe.redirectToCheckout({</a:t>
            </a:r>
            <a:endParaRPr lang="en-US" sz="1400"/>
          </a:p>
          <a:p>
            <a:pPr marL="0" indent="0">
              <a:buNone/>
            </a:pPr>
            <a:r>
              <a:rPr lang="en-US" sz="1400"/>
              <a:t>                        lineItems: [</a:t>
            </a:r>
            <a:endParaRPr lang="en-US" sz="1400"/>
          </a:p>
          <a:p>
            <a:pPr marL="0" indent="0">
              <a:buNone/>
            </a:pPr>
            <a:r>
              <a:rPr lang="en-US" sz="1400"/>
              <a:t>                            {</a:t>
            </a:r>
            <a:endParaRPr lang="en-US" sz="1400"/>
          </a:p>
          <a:p>
            <a:pPr marL="0" indent="0">
              <a:buNone/>
            </a:pPr>
            <a:r>
              <a:rPr lang="en-US" sz="1400"/>
              <a:t>                                price: "price_1QPN0qRv59j9sec6CBm43DAY",</a:t>
            </a:r>
            <a:endParaRPr lang="en-US" sz="1400"/>
          </a:p>
          <a:p>
            <a:pPr marL="0" indent="0">
              <a:buNone/>
            </a:pPr>
            <a:r>
              <a:rPr lang="en-US" sz="1400"/>
              <a:t>                                quantity: 1</a:t>
            </a:r>
            <a:endParaRPr lang="en-US" sz="1400"/>
          </a:p>
          <a:p>
            <a:pPr marL="0" indent="0">
              <a:buNone/>
            </a:pPr>
            <a:r>
              <a:rPr lang="en-US" sz="1400"/>
              <a:t>                            },</a:t>
            </a:r>
            <a:endParaRPr lang="en-US" sz="1400"/>
          </a:p>
          <a:p>
            <a:pPr marL="0" indent="0">
              <a:buNone/>
            </a:pPr>
            <a:r>
              <a:rPr lang="en-US" sz="1400"/>
              <a:t>                        ],</a:t>
            </a:r>
            <a:endParaRPr lang="en-US" sz="1400"/>
          </a:p>
          <a:p>
            <a:pPr marL="0" indent="0">
              <a:buNone/>
            </a:pPr>
            <a:r>
              <a:rPr lang="en-US" sz="1400"/>
              <a:t>                        mode: "subscription",</a:t>
            </a:r>
            <a:endParaRPr lang="en-US" sz="1400"/>
          </a:p>
          <a:p>
            <a:pPr marL="0" indent="0">
              <a:buNone/>
            </a:pPr>
            <a:r>
              <a:rPr lang="en-US" sz="1400"/>
              <a:t>                        successUrl: "https://venusteprogrammer.github.io/Regideso-Firebase/",</a:t>
            </a:r>
            <a:endParaRPr lang="en-US" sz="1400"/>
          </a:p>
          <a:p>
            <a:pPr marL="0" indent="0">
              <a:buNone/>
            </a:pPr>
            <a:r>
              <a:rPr lang="en-US" sz="1400"/>
              <a:t>                        cancelUrl: "https://www.stripe.com/"</a:t>
            </a:r>
            <a:endParaRPr lang="en-US" sz="1400"/>
          </a:p>
          <a:p>
            <a:pPr marL="0" indent="0">
              <a:buNone/>
            </a:pPr>
            <a:r>
              <a:rPr lang="en-US" sz="1400"/>
              <a:t>                    }).then(function (result) {</a:t>
            </a:r>
            <a:endParaRPr lang="en-US" sz="1400"/>
          </a:p>
          <a:p>
            <a:pPr marL="0" indent="0">
              <a:buNone/>
            </a:pPr>
            <a:r>
              <a:rPr lang="en-US" sz="1400"/>
              <a:t>                        alert(result.error ? result.error.message : "Redirection réussie !");</a:t>
            </a:r>
            <a:endParaRPr lang="en-US" sz="1400"/>
          </a:p>
          <a:p>
            <a:pPr marL="0" indent="0">
              <a:buNone/>
            </a:pPr>
            <a:r>
              <a:rPr lang="en-US" sz="1400"/>
              <a:t>                    });</a:t>
            </a:r>
            <a:endParaRPr lang="en-US" sz="1400"/>
          </a:p>
          <a:p>
            <a:pPr marL="0" indent="0">
              <a:buNone/>
            </a:pPr>
            <a:r>
              <a:rPr lang="en-US" sz="1400"/>
              <a:t>                });</a:t>
            </a:r>
            <a:endParaRPr lang="en-US" sz="1400"/>
          </a:p>
          <a:p>
            <a:pPr marL="0" indent="0">
              <a:buNone/>
            </a:pPr>
            <a:r>
              <a:rPr lang="en-US" sz="1400"/>
              <a:t>            &lt;/script&gt;</a:t>
            </a:r>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Comment fonctionne alors ce paiement:</a:t>
            </a:r>
            <a:endParaRPr lang="x-none" altLang="en-US" sz="3200" b="1" i="1">
              <a:solidFill>
                <a:srgbClr val="0070C0"/>
              </a:solidFill>
            </a:endParaRPr>
          </a:p>
        </p:txBody>
      </p:sp>
      <p:pic>
        <p:nvPicPr>
          <p:cNvPr id="4" name="Picture 3" descr="paiement"/>
          <p:cNvPicPr>
            <a:picLocks noChangeAspect="1"/>
          </p:cNvPicPr>
          <p:nvPr/>
        </p:nvPicPr>
        <p:blipFill>
          <a:blip r:embed="rId1"/>
          <a:stretch>
            <a:fillRect/>
          </a:stretch>
        </p:blipFill>
        <p:spPr>
          <a:xfrm>
            <a:off x="23495" y="814070"/>
            <a:ext cx="10001885" cy="4306570"/>
          </a:xfrm>
          <a:prstGeom prst="rect">
            <a:avLst/>
          </a:prstGeom>
        </p:spPr>
      </p:pic>
      <p:sp>
        <p:nvSpPr>
          <p:cNvPr id="5" name="Text Box 4"/>
          <p:cNvSpPr txBox="1"/>
          <p:nvPr/>
        </p:nvSpPr>
        <p:spPr>
          <a:xfrm>
            <a:off x="189230" y="5398770"/>
            <a:ext cx="11107420" cy="922020"/>
          </a:xfrm>
          <a:prstGeom prst="rect">
            <a:avLst/>
          </a:prstGeom>
          <a:noFill/>
        </p:spPr>
        <p:txBody>
          <a:bodyPr wrap="square" rtlCol="0">
            <a:spAutoFit/>
          </a:bodyPr>
          <a:p>
            <a:r>
              <a:rPr lang="x-none" altLang="en-US"/>
              <a:t>Comme nous utilisont la version gratuite et nous sommes dans mode test,</a:t>
            </a:r>
            <a:endParaRPr lang="x-none" altLang="en-US"/>
          </a:p>
          <a:p>
            <a:r>
              <a:rPr lang="x-none" altLang="en-US"/>
              <a:t>la ou il y a card information il y a des comptes d’essaie sur stripe par exemple on peut utilise:4242 4242 4242 4242</a:t>
            </a:r>
            <a:endParaRPr lang="x-none"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Integration de l’API de Meteo dans notre plateforme</a:t>
            </a:r>
            <a:endParaRPr lang="x-none" altLang="en-US" sz="3200" b="1" i="1">
              <a:solidFill>
                <a:srgbClr val="0070C0"/>
              </a:solidFill>
            </a:endParaRPr>
          </a:p>
        </p:txBody>
      </p:sp>
      <p:sp>
        <p:nvSpPr>
          <p:cNvPr id="3" name="Content Placeholder 2"/>
          <p:cNvSpPr>
            <a:spLocks noGrp="1"/>
          </p:cNvSpPr>
          <p:nvPr>
            <p:ph idx="1"/>
          </p:nvPr>
        </p:nvSpPr>
        <p:spPr>
          <a:xfrm>
            <a:off x="609600" y="4505960"/>
            <a:ext cx="10972800" cy="1621790"/>
          </a:xfrm>
        </p:spPr>
        <p:txBody>
          <a:bodyPr/>
          <a:p>
            <a:pPr marL="0" indent="0">
              <a:buNone/>
            </a:pPr>
            <a:endParaRPr lang="x-none" altLang="en-US"/>
          </a:p>
          <a:p>
            <a:pPr marL="0" indent="0">
              <a:buNone/>
            </a:pPr>
            <a:endParaRPr lang="x-none" altLang="en-US"/>
          </a:p>
        </p:txBody>
      </p:sp>
      <p:pic>
        <p:nvPicPr>
          <p:cNvPr id="5" name="Picture 4" descr="meteo"/>
          <p:cNvPicPr>
            <a:picLocks noChangeAspect="1"/>
          </p:cNvPicPr>
          <p:nvPr/>
        </p:nvPicPr>
        <p:blipFill>
          <a:blip r:embed="rId1"/>
          <a:stretch>
            <a:fillRect/>
          </a:stretch>
        </p:blipFill>
        <p:spPr>
          <a:xfrm>
            <a:off x="0" y="1896110"/>
            <a:ext cx="12192000" cy="632460"/>
          </a:xfrm>
          <a:prstGeom prst="rect">
            <a:avLst/>
          </a:prstGeom>
        </p:spPr>
      </p:pic>
      <p:sp>
        <p:nvSpPr>
          <p:cNvPr id="6" name="Text Box 5"/>
          <p:cNvSpPr txBox="1"/>
          <p:nvPr/>
        </p:nvSpPr>
        <p:spPr>
          <a:xfrm>
            <a:off x="427355" y="3071495"/>
            <a:ext cx="9904095" cy="2553335"/>
          </a:xfrm>
          <a:prstGeom prst="rect">
            <a:avLst/>
          </a:prstGeom>
          <a:noFill/>
        </p:spPr>
        <p:txBody>
          <a:bodyPr wrap="square" rtlCol="0">
            <a:spAutoFit/>
          </a:bodyPr>
          <a:p>
            <a:r>
              <a:rPr lang="x-none" altLang="en-US" sz="4000"/>
              <a:t>Dans notre header nous avons utiliser les API de meteo pour afficher la temperature actuelle et le climat par rapport la localisation.</a:t>
            </a:r>
            <a:endParaRPr lang="x-none" altLang="en-US"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Voici le script complet:</a:t>
            </a:r>
            <a:endParaRPr lang="x-none" altLang="en-US" sz="3200" b="1" i="1">
              <a:solidFill>
                <a:srgbClr val="0070C0"/>
              </a:solidFill>
            </a:endParaRPr>
          </a:p>
        </p:txBody>
      </p:sp>
      <p:sp>
        <p:nvSpPr>
          <p:cNvPr id="3" name="Content Placeholder 2"/>
          <p:cNvSpPr>
            <a:spLocks noGrp="1"/>
          </p:cNvSpPr>
          <p:nvPr>
            <p:ph idx="1"/>
          </p:nvPr>
        </p:nvSpPr>
        <p:spPr>
          <a:xfrm>
            <a:off x="93980" y="774065"/>
            <a:ext cx="11991340" cy="5921375"/>
          </a:xfrm>
        </p:spPr>
        <p:txBody>
          <a:bodyPr/>
          <a:p>
            <a:pPr marL="0" indent="0">
              <a:buNone/>
            </a:pPr>
            <a:r>
              <a:rPr lang="en-US" sz="1200"/>
              <a:t>if (navigator.geolocation) {</a:t>
            </a:r>
            <a:endParaRPr lang="en-US" sz="1200"/>
          </a:p>
          <a:p>
            <a:pPr marL="0" indent="0">
              <a:buNone/>
            </a:pPr>
            <a:r>
              <a:rPr lang="en-US" sz="1200"/>
              <a:t>      navigator.geolocation.getCurrentPosition(function(position) {</a:t>
            </a:r>
            <a:endParaRPr lang="en-US" sz="1200"/>
          </a:p>
          <a:p>
            <a:pPr marL="0" indent="0">
              <a:buNone/>
            </a:pPr>
            <a:r>
              <a:rPr lang="en-US" sz="1200"/>
              <a:t>        const latitude = position.coords.latitude;</a:t>
            </a:r>
            <a:endParaRPr lang="en-US" sz="1200"/>
          </a:p>
          <a:p>
            <a:pPr marL="0" indent="0">
              <a:buNone/>
            </a:pPr>
            <a:r>
              <a:rPr lang="en-US" sz="1200"/>
              <a:t>        const longitude = position.coords.longitude;</a:t>
            </a:r>
            <a:endParaRPr lang="en-US" sz="1200"/>
          </a:p>
          <a:p>
            <a:pPr marL="0" indent="0">
              <a:buNone/>
            </a:pPr>
            <a:r>
              <a:rPr lang="en-US" sz="1200"/>
              <a:t>        const apiKey = "79df72f8f59fed8cd904ba8e32e31cce";</a:t>
            </a:r>
            <a:endParaRPr lang="en-US" sz="1200"/>
          </a:p>
          <a:p>
            <a:pPr marL="0" indent="0">
              <a:buNone/>
            </a:pPr>
            <a:r>
              <a:rPr lang="en-US" sz="1200"/>
              <a:t>      console.log(`Latitude: ${latitude}, Longitude: ${longitude}`);</a:t>
            </a:r>
            <a:endParaRPr lang="en-US" sz="1200"/>
          </a:p>
          <a:p>
            <a:pPr marL="0" indent="0">
              <a:buNone/>
            </a:pPr>
            <a:r>
              <a:rPr lang="en-US" sz="1200"/>
              <a:t>        const url = `https://api.openweathermap.org/data/2.5/weather?lat=${latitude}&amp;lon=${longitude}&amp;appid=${apiKey}`;</a:t>
            </a:r>
            <a:endParaRPr lang="en-US" sz="1200"/>
          </a:p>
          <a:p>
            <a:pPr marL="0" indent="0">
              <a:buNone/>
            </a:pPr>
            <a:r>
              <a:rPr lang="en-US" sz="1200"/>
              <a:t>        fetch(url)</a:t>
            </a:r>
            <a:endParaRPr lang="en-US" sz="1200"/>
          </a:p>
          <a:p>
            <a:pPr marL="0" indent="0">
              <a:buNone/>
            </a:pPr>
            <a:r>
              <a:rPr lang="en-US" sz="1200"/>
              <a:t>          .then(response =&gt; response.json())</a:t>
            </a:r>
            <a:endParaRPr lang="en-US" sz="1200"/>
          </a:p>
          <a:p>
            <a:pPr marL="0" indent="0">
              <a:buNone/>
            </a:pPr>
            <a:r>
              <a:rPr lang="en-US" sz="1200"/>
              <a:t>          .then(data =&gt; {</a:t>
            </a:r>
            <a:endParaRPr lang="en-US" sz="1200"/>
          </a:p>
          <a:p>
            <a:pPr marL="0" indent="0">
              <a:buNone/>
            </a:pPr>
            <a:r>
              <a:rPr lang="en-US" sz="1200"/>
              <a:t>            const weatherDescription = data.weather[0].description;</a:t>
            </a:r>
            <a:endParaRPr lang="en-US" sz="1200"/>
          </a:p>
          <a:p>
            <a:pPr marL="0" indent="0">
              <a:buNone/>
            </a:pPr>
            <a:r>
              <a:rPr lang="en-US" sz="1200"/>
              <a:t>            const icon = data.weather[0].icon;</a:t>
            </a:r>
            <a:endParaRPr lang="en-US" sz="1200"/>
          </a:p>
          <a:p>
            <a:pPr marL="0" indent="0">
              <a:buNone/>
            </a:pPr>
            <a:r>
              <a:rPr lang="en-US" sz="1200"/>
              <a:t>            const imageURL = `https://openweathermap.org/img/wn/${icon}@2x.png`;</a:t>
            </a:r>
            <a:endParaRPr lang="en-US" sz="1200"/>
          </a:p>
          <a:p>
            <a:pPr marL="0" indent="0">
              <a:buNone/>
            </a:pPr>
            <a:r>
              <a:rPr lang="en-US" sz="1200"/>
              <a:t>            const temp = Math.round(data.main.temp - 273.15);</a:t>
            </a:r>
            <a:endParaRPr lang="en-US" sz="1200"/>
          </a:p>
          <a:p>
            <a:pPr marL="0" indent="0">
              <a:buNone/>
            </a:pPr>
            <a:r>
              <a:rPr lang="en-US" sz="1200"/>
              <a:t>            console.log('temperature : ',temp);</a:t>
            </a:r>
            <a:endParaRPr lang="en-US" sz="1200"/>
          </a:p>
          <a:p>
            <a:pPr marL="0" indent="0">
              <a:buNone/>
            </a:pPr>
            <a:r>
              <a:rPr lang="en-US" sz="1200"/>
              <a:t>            console.log('url : ',imageURL);</a:t>
            </a:r>
            <a:endParaRPr lang="en-US" sz="1200"/>
          </a:p>
          <a:p>
            <a:pPr marL="0" indent="0">
              <a:buNone/>
            </a:pPr>
            <a:r>
              <a:rPr lang="en-US" sz="1200"/>
              <a:t>            document.getElementById("imgURL").src = imageURL;</a:t>
            </a:r>
            <a:endParaRPr lang="en-US" sz="1200"/>
          </a:p>
          <a:p>
            <a:pPr marL="0" indent="0">
              <a:buNone/>
            </a:pPr>
            <a:r>
              <a:rPr lang="en-US" sz="1200"/>
              <a:t>            document.getElementById("temp").innerHTML = temp + '°C';</a:t>
            </a:r>
            <a:endParaRPr lang="en-US" sz="1200"/>
          </a:p>
          <a:p>
            <a:pPr marL="0" indent="0">
              <a:buNone/>
            </a:pPr>
            <a:r>
              <a:rPr lang="en-US" sz="1200"/>
              <a:t>          })</a:t>
            </a:r>
            <a:endParaRPr lang="en-US" sz="1200"/>
          </a:p>
          <a:p>
            <a:pPr marL="0" indent="0">
              <a:buNone/>
            </a:pPr>
            <a:r>
              <a:rPr lang="en-US" sz="1200"/>
              <a:t>          .catch(error =&gt; {</a:t>
            </a:r>
            <a:endParaRPr lang="en-US" sz="1200"/>
          </a:p>
          <a:p>
            <a:pPr marL="0" indent="0">
              <a:buNone/>
            </a:pPr>
            <a:r>
              <a:rPr lang="en-US" sz="1200"/>
              <a:t>            console.error('Error fetching weather data:', error);</a:t>
            </a:r>
            <a:endParaRPr lang="en-US" sz="1200"/>
          </a:p>
          <a:p>
            <a:pPr marL="0" indent="0">
              <a:buNone/>
            </a:pPr>
            <a:r>
              <a:rPr lang="en-US" sz="1200"/>
              <a:t>          });</a:t>
            </a:r>
            <a:endParaRPr lang="en-US" sz="1200"/>
          </a:p>
          <a:p>
            <a:pPr marL="0" indent="0">
              <a:buNone/>
            </a:pPr>
            <a:r>
              <a:rPr lang="en-US" sz="1200"/>
              <a:t>      });</a:t>
            </a:r>
            <a:endParaRPr lang="en-US" sz="1200"/>
          </a:p>
          <a:p>
            <a:pPr marL="0" indent="0">
              <a:buNone/>
            </a:pPr>
            <a:r>
              <a:rPr lang="en-US" sz="1200"/>
              <a:t>    } else {</a:t>
            </a:r>
            <a:endParaRPr lang="en-US" sz="1200"/>
          </a:p>
          <a:p>
            <a:pPr marL="0" indent="0">
              <a:buNone/>
            </a:pPr>
            <a:r>
              <a:rPr lang="en-US" sz="1200"/>
              <a:t>      console.log('Geolocation is not supported by this browser.');</a:t>
            </a:r>
            <a:endParaRPr lang="en-US" sz="1200"/>
          </a:p>
          <a:p>
            <a:pPr marL="0" indent="0">
              <a:buNone/>
            </a:pPr>
            <a:r>
              <a:rPr lang="en-US" sz="1200"/>
              <a:t>    }</a:t>
            </a:r>
            <a:endParaRPr 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1125"/>
            <a:ext cx="10972800" cy="1151255"/>
          </a:xfrm>
        </p:spPr>
        <p:txBody>
          <a:bodyPr/>
          <a:p>
            <a:pPr algn="l">
              <a:buClrTx/>
              <a:buSzTx/>
              <a:buFontTx/>
            </a:pPr>
            <a:r>
              <a:rPr lang="x-none" altLang="en-US" sz="3200" b="1" i="1">
                <a:solidFill>
                  <a:srgbClr val="0070C0"/>
                </a:solidFill>
              </a:rPr>
              <a:t>Envoi d’un message de notification sur telephone depuis notre plateforme en utilisant API.</a:t>
            </a:r>
            <a:endParaRPr lang="x-none" altLang="en-US" sz="3200" b="1" i="1">
              <a:solidFill>
                <a:srgbClr val="0070C0"/>
              </a:solidFill>
            </a:endParaRPr>
          </a:p>
        </p:txBody>
      </p:sp>
      <p:sp>
        <p:nvSpPr>
          <p:cNvPr id="3" name="Content Placeholder 2"/>
          <p:cNvSpPr>
            <a:spLocks noGrp="1"/>
          </p:cNvSpPr>
          <p:nvPr>
            <p:ph idx="1"/>
          </p:nvPr>
        </p:nvSpPr>
        <p:spPr>
          <a:xfrm>
            <a:off x="609600" y="1743710"/>
            <a:ext cx="10972800" cy="4740910"/>
          </a:xfrm>
        </p:spPr>
        <p:txBody>
          <a:bodyPr/>
          <a:p>
            <a:r>
              <a:rPr lang="x-none" altLang="en-US"/>
              <a:t>Dans notre site, quand on clique sur le bouton de contacter-nous, ce bouton va envoyer automatiquement le message </a:t>
            </a:r>
            <a:r>
              <a:rPr lang="x-none" altLang="en-US">
                <a:sym typeface="+mn-ea"/>
              </a:rPr>
              <a:t>sur notre telephone</a:t>
            </a:r>
            <a:r>
              <a:rPr lang="x-none" altLang="en-US"/>
              <a:t> contenant les informations qu’il a saisi.</a:t>
            </a:r>
            <a:endParaRPr lang="x-none" altLang="en-US"/>
          </a:p>
          <a:p>
            <a:pPr marL="0" indent="0">
              <a:buNone/>
            </a:pPr>
            <a:endParaRPr lang="x-none" altLang="en-US"/>
          </a:p>
          <a:p>
            <a:r>
              <a:rPr lang="x-none" altLang="en-US"/>
              <a:t>Pour que ca fonctionne nous avons utilise un compte twilio qui contient les API d’envoi d’un message sur telephone. </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3200" b="1" i="1">
                <a:solidFill>
                  <a:srgbClr val="0070C0"/>
                </a:solidFill>
              </a:rPr>
              <a:t>Ici nous avons un fichier html contient un formulaire</a:t>
            </a:r>
            <a:endParaRPr lang="x-none" altLang="en-US" sz="3200" b="1" i="1">
              <a:solidFill>
                <a:srgbClr val="0070C0"/>
              </a:solidFill>
            </a:endParaRPr>
          </a:p>
        </p:txBody>
      </p:sp>
      <p:sp>
        <p:nvSpPr>
          <p:cNvPr id="6" name="Text Box 5"/>
          <p:cNvSpPr txBox="1"/>
          <p:nvPr/>
        </p:nvSpPr>
        <p:spPr>
          <a:xfrm>
            <a:off x="317500" y="956310"/>
            <a:ext cx="4552950" cy="5785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sz="1000"/>
              <a:t>&lt;!DOCTYPE html&gt;</a:t>
            </a:r>
            <a:endParaRPr lang="en-US" sz="1000"/>
          </a:p>
          <a:p>
            <a:r>
              <a:rPr lang="en-US" sz="1000"/>
              <a:t>&lt;html lang="en"&gt;</a:t>
            </a:r>
            <a:endParaRPr lang="en-US" sz="1000"/>
          </a:p>
          <a:p>
            <a:r>
              <a:rPr lang="en-US" sz="1000"/>
              <a:t>&lt;head&gt;</a:t>
            </a:r>
            <a:endParaRPr lang="en-US" sz="1000"/>
          </a:p>
          <a:p>
            <a:r>
              <a:rPr lang="en-US" sz="1000"/>
              <a:t>    &lt;meta charset="UTF-8"&gt;</a:t>
            </a:r>
            <a:endParaRPr lang="en-US" sz="1000"/>
          </a:p>
          <a:p>
            <a:r>
              <a:rPr lang="en-US" sz="1000"/>
              <a:t>    &lt;meta name="viewport" content="width=device-width, initial-scale=1.0"&gt;</a:t>
            </a:r>
            <a:endParaRPr lang="en-US" sz="1000"/>
          </a:p>
          <a:p>
            <a:r>
              <a:rPr lang="en-US" sz="1000"/>
              <a:t>    &lt;title&gt;Contactez Regideso&lt;/title&gt;</a:t>
            </a:r>
            <a:endParaRPr lang="en-US" sz="1000"/>
          </a:p>
          <a:p>
            <a:r>
              <a:rPr lang="en-US" sz="1000"/>
              <a:t>    &lt;link rel="stylesheet" href="https://cdn.jsdelivr.net/npm/bootstrap-icons@</a:t>
            </a:r>
            <a:endParaRPr lang="en-US" sz="1000"/>
          </a:p>
          <a:p>
            <a:r>
              <a:rPr lang="en-US" sz="1000"/>
              <a:t> </a:t>
            </a:r>
            <a:r>
              <a:rPr lang="x-none" altLang="en-US" sz="1000"/>
              <a:t>   </a:t>
            </a:r>
            <a:r>
              <a:rPr lang="en-US" sz="1000"/>
              <a:t>1.11.3/font/bootstrap-icons.min.css"&gt;</a:t>
            </a:r>
            <a:endParaRPr lang="en-US" sz="1000"/>
          </a:p>
          <a:p>
            <a:r>
              <a:rPr lang="en-US" sz="1000"/>
              <a:t>    &lt;link href="https://fonts.googleapis.com/css2?family=Montserrat:wght@</a:t>
            </a:r>
            <a:endParaRPr lang="en-US" sz="1000"/>
          </a:p>
          <a:p>
            <a:r>
              <a:rPr lang="x-none" altLang="en-US" sz="1000"/>
              <a:t>     </a:t>
            </a:r>
            <a:r>
              <a:rPr lang="en-US" sz="1000"/>
              <a:t>100;200&amp;family=Ubuntu:wght@300&amp;display=swap"</a:t>
            </a:r>
            <a:endParaRPr lang="en-US" sz="1000"/>
          </a:p>
          <a:p>
            <a:r>
              <a:rPr lang="en-US" sz="1000"/>
              <a:t>        rel="stylesheet"&gt;</a:t>
            </a:r>
            <a:endParaRPr lang="en-US" sz="1000"/>
          </a:p>
          <a:p>
            <a:r>
              <a:rPr lang="en-US" sz="1000"/>
              <a:t>    &lt;link rel="stylesheet" href="styles/styles.css"&gt;</a:t>
            </a:r>
            <a:endParaRPr lang="en-US" sz="1000"/>
          </a:p>
          <a:p>
            <a:r>
              <a:rPr lang="en-US" sz="1000"/>
              <a:t>    &lt;/head&gt;</a:t>
            </a:r>
            <a:endParaRPr lang="en-US" sz="1000"/>
          </a:p>
          <a:p>
            <a:r>
              <a:rPr lang="en-US" sz="1000"/>
              <a:t>&lt;body&gt; </a:t>
            </a:r>
            <a:endParaRPr lang="en-US" sz="1000"/>
          </a:p>
          <a:p>
            <a:r>
              <a:rPr lang="en-US" sz="1000"/>
              <a:t>    &lt;header id="main-navigation"&gt;</a:t>
            </a:r>
            <a:endParaRPr lang="en-US" sz="1000"/>
          </a:p>
          <a:p>
            <a:r>
              <a:rPr lang="en-US" sz="1000"/>
              <a:t>        &lt;h1&gt;&lt;a href="#"&gt;</a:t>
            </a:r>
            <a:endParaRPr lang="en-US" sz="1000"/>
          </a:p>
          <a:p>
            <a:r>
              <a:rPr lang="en-US" sz="1000"/>
              <a:t>                &lt;img src="images/logo1.png" alt="logo Regideso" width="70rem"</a:t>
            </a:r>
            <a:endParaRPr lang="en-US" sz="1000"/>
          </a:p>
          <a:p>
            <a:r>
              <a:rPr lang="en-US" sz="1000"/>
              <a:t> </a:t>
            </a:r>
            <a:r>
              <a:rPr lang="x-none" altLang="en-US" sz="1000"/>
              <a:t>                      </a:t>
            </a:r>
            <a:r>
              <a:rPr lang="en-US" sz="1000"/>
              <a:t> class="logo"&gt;</a:t>
            </a:r>
            <a:endParaRPr lang="en-US" sz="1000"/>
          </a:p>
          <a:p>
            <a:r>
              <a:rPr lang="en-US" sz="1000"/>
              <a:t>            &lt;/a&gt;&lt;/h1&gt;</a:t>
            </a:r>
            <a:endParaRPr lang="en-US" sz="1000"/>
          </a:p>
          <a:p>
            <a:r>
              <a:rPr lang="en-US" sz="1000"/>
              <a:t>        &lt;h1&gt;&lt;img src="default.jpg" id="imgURL"&gt;&lt;/h1&gt;</a:t>
            </a:r>
            <a:endParaRPr lang="en-US" sz="1000"/>
          </a:p>
          <a:p>
            <a:r>
              <a:rPr lang="en-US" sz="1000"/>
              <a:t>        &lt;p id="temp"&gt;&lt;/p&gt;</a:t>
            </a:r>
            <a:endParaRPr lang="en-US" sz="1000"/>
          </a:p>
          <a:p>
            <a:r>
              <a:rPr lang="en-US" sz="1000"/>
              <a:t>    &lt;/header&gt;</a:t>
            </a:r>
            <a:endParaRPr lang="en-US" sz="1000"/>
          </a:p>
          <a:p>
            <a:r>
              <a:rPr lang="en-US" sz="1000"/>
              <a:t>    &lt;section id="comment-form"&gt;</a:t>
            </a:r>
            <a:endParaRPr lang="en-US" sz="1000"/>
          </a:p>
          <a:p>
            <a:r>
              <a:rPr lang="en-US" sz="1000"/>
              <a:t>        &lt;div class="payment-container"&gt;</a:t>
            </a:r>
            <a:endParaRPr lang="en-US" sz="1000"/>
          </a:p>
          <a:p>
            <a:r>
              <a:rPr lang="en-US" sz="1000"/>
              <a:t>            &lt;h1&gt;Paiement du Compteur&lt;/h1&gt;</a:t>
            </a:r>
            <a:endParaRPr lang="en-US" sz="1000"/>
          </a:p>
          <a:p>
            <a:r>
              <a:rPr lang="en-US" sz="1000"/>
              <a:t>            &lt;p&gt;Effectuez un paiement rapide et sécurisé en quelques clics.&lt;/p&gt;</a:t>
            </a:r>
            <a:endParaRPr lang="en-US" sz="1000"/>
          </a:p>
          <a:p>
            <a:r>
              <a:rPr lang="en-US" sz="1000"/>
              <a:t>            &lt;button id="checkout"&gt;Procéder au paiement&lt;/button&gt;</a:t>
            </a:r>
            <a:endParaRPr lang="en-US" sz="1000"/>
          </a:p>
          <a:p>
            <a:r>
              <a:rPr lang="en-US" sz="1000"/>
              <a:t>        &lt;/div&gt;</a:t>
            </a:r>
            <a:endParaRPr lang="en-US" sz="1000"/>
          </a:p>
          <a:p>
            <a:r>
              <a:rPr lang="en-US" sz="1000"/>
              <a:t>         &lt;h1&gt;Contactez-Nous&lt;/h1&gt;</a:t>
            </a:r>
            <a:endParaRPr lang="en-US" sz="1000"/>
          </a:p>
          <a:p>
            <a:r>
              <a:rPr lang="en-US" sz="1000"/>
              <a:t>        &lt;form id="contactez-nous"&gt;</a:t>
            </a:r>
            <a:endParaRPr lang="en-US" sz="1000"/>
          </a:p>
          <a:p>
            <a:r>
              <a:rPr lang="en-US" sz="1000"/>
              <a:t>            &lt;div class="form-control"&gt;</a:t>
            </a:r>
            <a:endParaRPr lang="en-US" sz="1000"/>
          </a:p>
          <a:p>
            <a:r>
              <a:rPr lang="en-US" sz="1000"/>
              <a:t>                &lt;label for="name"&gt;</a:t>
            </a:r>
            <a:endParaRPr lang="en-US" sz="1000"/>
          </a:p>
          <a:p>
            <a:r>
              <a:rPr lang="en-US" sz="1000"/>
              <a:t>                    Votre Nom: </a:t>
            </a:r>
            <a:endParaRPr lang="en-US" sz="1000"/>
          </a:p>
          <a:p>
            <a:r>
              <a:rPr lang="en-US" sz="1000"/>
              <a:t>                    &lt;input type="text" name="name" id="name" </a:t>
            </a:r>
            <a:endParaRPr lang="en-US" sz="1000"/>
          </a:p>
          <a:p>
            <a:r>
              <a:rPr lang="en-US" sz="1000"/>
              <a:t> </a:t>
            </a:r>
            <a:r>
              <a:rPr lang="x-none" altLang="en-US" sz="1000"/>
              <a:t>                  </a:t>
            </a:r>
            <a:r>
              <a:rPr lang="en-US" sz="1000"/>
              <a:t>require autofocus pattern="[A-Za-zÀ-ÿ\s]{2,20}"&gt;</a:t>
            </a:r>
            <a:endParaRPr lang="en-US" sz="1000"/>
          </a:p>
          <a:p>
            <a:r>
              <a:rPr lang="en-US" sz="1000"/>
              <a:t>                &lt;/label&gt;</a:t>
            </a:r>
            <a:endParaRPr lang="en-US" sz="1000"/>
          </a:p>
          <a:p>
            <a:r>
              <a:rPr lang="en-US" sz="1000"/>
              <a:t>            &lt;/div&gt;</a:t>
            </a:r>
            <a:endParaRPr lang="en-US" sz="1000"/>
          </a:p>
        </p:txBody>
      </p:sp>
      <p:sp>
        <p:nvSpPr>
          <p:cNvPr id="7" name="Text Box 6"/>
          <p:cNvSpPr txBox="1"/>
          <p:nvPr/>
        </p:nvSpPr>
        <p:spPr>
          <a:xfrm>
            <a:off x="5086350" y="1136015"/>
            <a:ext cx="6843395" cy="5477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sz="1000">
                <a:sym typeface="+mn-ea"/>
              </a:rPr>
              <a:t>&lt;div class="form-control"&gt;</a:t>
            </a:r>
            <a:endParaRPr lang="en-US" sz="1000"/>
          </a:p>
          <a:p>
            <a:r>
              <a:rPr lang="en-US" sz="1000">
                <a:sym typeface="+mn-ea"/>
              </a:rPr>
              <a:t>                &lt;label for="pname"&gt;</a:t>
            </a:r>
            <a:endParaRPr lang="en-US" sz="1000"/>
          </a:p>
          <a:p>
            <a:r>
              <a:rPr lang="en-US" sz="1000">
                <a:sym typeface="+mn-ea"/>
              </a:rPr>
              <a:t>                    Votre Prenom: </a:t>
            </a:r>
            <a:endParaRPr lang="en-US" sz="1000"/>
          </a:p>
          <a:p>
            <a:r>
              <a:rPr lang="en-US" sz="1000">
                <a:sym typeface="+mn-ea"/>
              </a:rPr>
              <a:t>                    &lt;input type="text" name="pname" id="pname" require pattern="[A-Za-zÀ-ÿ\s]{2,20}"&gt;&lt;/label&gt;&lt;/div&gt;</a:t>
            </a:r>
            <a:endParaRPr lang="en-US" sz="1000"/>
          </a:p>
          <a:p>
            <a:r>
              <a:rPr lang="en-US" sz="1000">
                <a:sym typeface="+mn-ea"/>
              </a:rPr>
              <a:t>            &lt;div class="form-control"&gt;</a:t>
            </a:r>
            <a:endParaRPr lang="en-US" sz="1000"/>
          </a:p>
          <a:p>
            <a:r>
              <a:rPr lang="en-US" sz="1000">
                <a:sym typeface="+mn-ea"/>
              </a:rPr>
              <a:t>                &lt;label for="adress"&gt;</a:t>
            </a:r>
            <a:endParaRPr lang="en-US" sz="1000"/>
          </a:p>
          <a:p>
            <a:r>
              <a:rPr lang="en-US" sz="1000">
                <a:sym typeface="+mn-ea"/>
              </a:rPr>
              <a:t>                    Votre Adresse: </a:t>
            </a:r>
            <a:endParaRPr lang="en-US" sz="1000"/>
          </a:p>
          <a:p>
            <a:r>
              <a:rPr lang="en-US" sz="1000">
                <a:sym typeface="+mn-ea"/>
              </a:rPr>
              <a:t>                    &lt;input type="text" name="adress" id="adress" require&gt;&lt;/label&gt;&lt;/div&gt;</a:t>
            </a:r>
            <a:endParaRPr lang="en-US" sz="1000"/>
          </a:p>
          <a:p>
            <a:r>
              <a:rPr lang="en-US" sz="1000">
                <a:sym typeface="+mn-ea"/>
              </a:rPr>
              <a:t>            &lt;div class="form-control"&gt;</a:t>
            </a:r>
            <a:endParaRPr lang="en-US" sz="1000"/>
          </a:p>
          <a:p>
            <a:r>
              <a:rPr lang="en-US" sz="1000">
                <a:sym typeface="+mn-ea"/>
              </a:rPr>
              <a:t>                &lt;label for="tel"&gt;</a:t>
            </a:r>
            <a:endParaRPr lang="en-US" sz="1000"/>
          </a:p>
          <a:p>
            <a:r>
              <a:rPr lang="en-US" sz="1000">
                <a:sym typeface="+mn-ea"/>
              </a:rPr>
              <a:t>                    Numero de Telephone:</a:t>
            </a:r>
            <a:endParaRPr lang="en-US" sz="1000"/>
          </a:p>
          <a:p>
            <a:r>
              <a:rPr lang="en-US" sz="1000">
                <a:sym typeface="+mn-ea"/>
              </a:rPr>
              <a:t>                    &lt;input type="tel" name="tel" id="tel" require pattern="\+[0-9]*"&gt;&lt;/label&gt;&lt;/div&gt;</a:t>
            </a:r>
            <a:endParaRPr lang="en-US" sz="1000"/>
          </a:p>
          <a:p>
            <a:r>
              <a:rPr lang="en-US" sz="1000">
                <a:sym typeface="+mn-ea"/>
              </a:rPr>
              <a:t>            &lt;div class="form-control"&gt;</a:t>
            </a:r>
            <a:endParaRPr lang="en-US" sz="1000"/>
          </a:p>
          <a:p>
            <a:r>
              <a:rPr lang="en-US" sz="1000">
                <a:sym typeface="+mn-ea"/>
              </a:rPr>
              <a:t>                &lt;label for="object"&gt;</a:t>
            </a:r>
            <a:endParaRPr lang="en-US" sz="1000"/>
          </a:p>
          <a:p>
            <a:r>
              <a:rPr lang="en-US" sz="1000">
                <a:sym typeface="+mn-ea"/>
              </a:rPr>
              <a:t>                    Objet: </a:t>
            </a:r>
            <a:endParaRPr lang="en-US" sz="1000"/>
          </a:p>
          <a:p>
            <a:r>
              <a:rPr lang="en-US" sz="1000">
                <a:sym typeface="+mn-ea"/>
              </a:rPr>
              <a:t>                    &lt;input type="text" name="object" id="object" require&gt;&lt;/label&gt; &lt;/div&gt;</a:t>
            </a:r>
            <a:endParaRPr lang="en-US" sz="1000"/>
          </a:p>
          <a:p>
            <a:r>
              <a:rPr lang="en-US" sz="1000">
                <a:sym typeface="+mn-ea"/>
              </a:rPr>
              <a:t>            &lt;div class="form-control"&gt;</a:t>
            </a:r>
            <a:endParaRPr lang="en-US" sz="1000"/>
          </a:p>
          <a:p>
            <a:r>
              <a:rPr lang="en-US" sz="1000">
                <a:sym typeface="+mn-ea"/>
              </a:rPr>
              <a:t>                &lt;label for="msg"&gt;</a:t>
            </a:r>
            <a:endParaRPr lang="en-US" sz="1000"/>
          </a:p>
          <a:p>
            <a:r>
              <a:rPr lang="en-US" sz="1000">
                <a:sym typeface="+mn-ea"/>
              </a:rPr>
              <a:t>                    Votre Message: </a:t>
            </a:r>
            <a:endParaRPr lang="en-US" sz="1000"/>
          </a:p>
          <a:p>
            <a:r>
              <a:rPr lang="en-US" sz="1000">
                <a:sym typeface="+mn-ea"/>
              </a:rPr>
              <a:t>                    &lt;textarea name="msg" id="msg" cols="30" rows="5" require&gt;&lt;/textarea&gt;&lt;/label&gt;&lt;/div&gt;</a:t>
            </a:r>
            <a:endParaRPr lang="en-US" sz="1000"/>
          </a:p>
          <a:p>
            <a:r>
              <a:rPr lang="en-US" sz="1000">
                <a:sym typeface="+mn-ea"/>
              </a:rPr>
              <a:t>            &lt;div class="form-group"&gt;</a:t>
            </a:r>
            <a:endParaRPr lang="en-US" sz="1000"/>
          </a:p>
          <a:p>
            <a:r>
              <a:rPr lang="en-US" sz="1000">
                <a:sym typeface="+mn-ea"/>
              </a:rPr>
              <a:t>                &lt;input type="text" id="to" name="to" placeholder="+257XXXXXXX" value="+25768144939" hidden&gt;&lt;/div&gt;</a:t>
            </a:r>
            <a:endParaRPr lang="en-US" sz="1000"/>
          </a:p>
          <a:p>
            <a:r>
              <a:rPr lang="en-US" sz="1000">
                <a:sym typeface="+mn-ea"/>
              </a:rPr>
              <a:t>                &lt;button type="submit" id="submit" name="valider"&gt;Envoyer&lt;/button&gt;</a:t>
            </a:r>
            <a:endParaRPr lang="en-US" sz="1000"/>
          </a:p>
          <a:p>
            <a:r>
              <a:rPr lang="en-US" sz="1000">
                <a:sym typeface="+mn-ea"/>
              </a:rPr>
              <a:t>            &lt;/fieldset&gt;</a:t>
            </a:r>
            <a:endParaRPr lang="en-US" sz="1000"/>
          </a:p>
          <a:p>
            <a:r>
              <a:rPr lang="en-US" sz="1000">
                <a:sym typeface="+mn-ea"/>
              </a:rPr>
              <a:t>        &lt;/form&gt;&lt;p id="response" class="hidden"&gt;&lt;/p&gt;</a:t>
            </a:r>
            <a:endParaRPr lang="en-US" sz="1000"/>
          </a:p>
          <a:p>
            <a:r>
              <a:rPr lang="en-US" sz="1000">
                <a:sym typeface="+mn-ea"/>
              </a:rPr>
              <a:t>    &lt;/section&gt;&lt;footer&gt;</a:t>
            </a:r>
            <a:endParaRPr lang="en-US" sz="1000"/>
          </a:p>
          <a:p>
            <a:r>
              <a:rPr lang="en-US" sz="1000">
                <a:sym typeface="+mn-ea"/>
              </a:rPr>
              <a:t>        &lt;div class="footer-container"&gt; &lt;div class="footer-col"&gt;&lt;p&gt;© 2024 BIC Burundi&lt;/p&gt;&lt;/div&gt;</a:t>
            </a:r>
            <a:endParaRPr lang="en-US" sz="1000"/>
          </a:p>
          <a:p>
            <a:r>
              <a:rPr lang="en-US" sz="1000">
                <a:sym typeface="+mn-ea"/>
              </a:rPr>
              <a:t>            &lt;div class="footer-col social-icons"&gt;</a:t>
            </a:r>
            <a:endParaRPr lang="en-US" sz="1000"/>
          </a:p>
          <a:p>
            <a:r>
              <a:rPr lang="en-US" sz="1000">
                <a:sym typeface="+mn-ea"/>
              </a:rPr>
              <a:t>                &lt;a href="https://wa.me/+25768144939"&gt;Whatsapp&lt;/a&gt;</a:t>
            </a:r>
            <a:endParaRPr lang="en-US" sz="1000"/>
          </a:p>
          <a:p>
            <a:r>
              <a:rPr lang="en-US" sz="1000">
                <a:sym typeface="+mn-ea"/>
              </a:rPr>
              <a:t>            &lt;/div&gt;</a:t>
            </a:r>
            <a:endParaRPr lang="en-US" sz="1000"/>
          </a:p>
          <a:p>
            <a:r>
              <a:rPr lang="en-US" sz="1000">
                <a:sym typeface="+mn-ea"/>
              </a:rPr>
              <a:t>    &lt;/footer&gt;</a:t>
            </a:r>
            <a:endParaRPr lang="en-US" sz="1000"/>
          </a:p>
          <a:p>
            <a:r>
              <a:rPr lang="en-US" sz="1000">
                <a:sym typeface="+mn-ea"/>
              </a:rPr>
              <a:t>    &lt;script src="script.js" type="module"&gt;&lt;/script&gt;</a:t>
            </a:r>
            <a:endParaRPr lang="en-US" sz="1000"/>
          </a:p>
          <a:p>
            <a:r>
              <a:rPr lang="en-US" sz="1000">
                <a:sym typeface="+mn-ea"/>
              </a:rPr>
              <a:t>&lt;/body&gt;</a:t>
            </a:r>
            <a:endParaRPr lang="en-US" sz="1000"/>
          </a:p>
          <a:p>
            <a:r>
              <a:rPr lang="en-US" sz="1000">
                <a:sym typeface="+mn-ea"/>
              </a:rPr>
              <a:t>&lt;/html&gt;</a:t>
            </a:r>
            <a:endParaRPr lang="en-US" sz="1000"/>
          </a:p>
          <a:p>
            <a:endParaRPr lang="en-US"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Voici le script complet:</a:t>
            </a:r>
            <a:endParaRPr lang="x-none" altLang="en-US" sz="3200" b="1" i="1">
              <a:solidFill>
                <a:srgbClr val="0070C0"/>
              </a:solidFill>
            </a:endParaRPr>
          </a:p>
        </p:txBody>
      </p:sp>
      <p:sp>
        <p:nvSpPr>
          <p:cNvPr id="3" name="Content Placeholder 2"/>
          <p:cNvSpPr>
            <a:spLocks noGrp="1"/>
          </p:cNvSpPr>
          <p:nvPr>
            <p:ph idx="1"/>
          </p:nvPr>
        </p:nvSpPr>
        <p:spPr>
          <a:xfrm>
            <a:off x="80645" y="774065"/>
            <a:ext cx="11950700" cy="5988050"/>
          </a:xfrm>
        </p:spPr>
        <p:txBody>
          <a:bodyPr/>
          <a:p>
            <a:pPr marL="0" indent="0">
              <a:buNone/>
            </a:pPr>
            <a:r>
              <a:rPr lang="en-US" sz="1000"/>
              <a:t>        document.getElementById('contactez-nous').addEventListener('submit', async function (e) {</a:t>
            </a:r>
            <a:endParaRPr lang="en-US" sz="1000"/>
          </a:p>
          <a:p>
            <a:pPr marL="0" indent="0">
              <a:buNone/>
            </a:pPr>
            <a:r>
              <a:rPr lang="en-US" sz="1000"/>
              <a:t>            e.preventDefault();</a:t>
            </a:r>
            <a:endParaRPr lang="en-US" sz="1000"/>
          </a:p>
          <a:p>
            <a:pPr marL="0" indent="0">
              <a:buNone/>
            </a:pPr>
            <a:r>
              <a:rPr lang="en-US" sz="1000"/>
              <a:t>            const to = document.getElementById('to').value;</a:t>
            </a:r>
            <a:endParaRPr lang="en-US" sz="1000"/>
          </a:p>
          <a:p>
            <a:pPr marL="0" indent="0">
              <a:buNone/>
            </a:pPr>
            <a:r>
              <a:rPr lang="en-US" sz="1000"/>
              <a:t>            const name = document.getElementById('name').value;</a:t>
            </a:r>
            <a:endParaRPr lang="en-US" sz="1000"/>
          </a:p>
          <a:p>
            <a:pPr marL="0" indent="0">
              <a:buNone/>
            </a:pPr>
            <a:r>
              <a:rPr lang="en-US" sz="1000"/>
              <a:t>            const pname = document.getElementById('pname').value;</a:t>
            </a:r>
            <a:r>
              <a:rPr lang="x-none" altLang="en-US" sz="1000"/>
              <a:t> </a:t>
            </a:r>
            <a:r>
              <a:rPr lang="en-US" sz="1000"/>
              <a:t> const tel = document.getElementById('tel').value;</a:t>
            </a:r>
            <a:r>
              <a:rPr lang="x-none" altLang="en-US" sz="1000"/>
              <a:t> </a:t>
            </a:r>
            <a:r>
              <a:rPr lang="en-US" sz="1000"/>
              <a:t>const message = document.getElementById('msg').value;</a:t>
            </a:r>
            <a:endParaRPr lang="en-US" sz="1000"/>
          </a:p>
          <a:p>
            <a:pPr marL="0" indent="0">
              <a:buNone/>
            </a:pPr>
            <a:r>
              <a:rPr lang="en-US" sz="1000"/>
              <a:t>            // Vos informations Twilio</a:t>
            </a:r>
            <a:endParaRPr lang="en-US" sz="1000"/>
          </a:p>
          <a:p>
            <a:pPr marL="0" indent="0">
              <a:buNone/>
            </a:pPr>
            <a:r>
              <a:rPr lang="en-US" sz="1000"/>
              <a:t>            const accountSid = "ACb7195ca19e60feb404fe996e13b54246";</a:t>
            </a:r>
            <a:endParaRPr lang="en-US" sz="1000"/>
          </a:p>
          <a:p>
            <a:pPr marL="0" indent="0">
              <a:buNone/>
            </a:pPr>
            <a:r>
              <a:rPr lang="en-US" sz="1000"/>
              <a:t>            const authToken = "a6971004adcae50961f6ee4ce06ed15b";</a:t>
            </a:r>
            <a:endParaRPr lang="en-US" sz="1000"/>
          </a:p>
          <a:p>
            <a:pPr marL="0" indent="0">
              <a:buNone/>
            </a:pPr>
            <a:r>
              <a:rPr lang="en-US" sz="1000"/>
              <a:t>            const twilioPhoneNumber = "+17755425876";</a:t>
            </a:r>
            <a:endParaRPr lang="en-US" sz="1000"/>
          </a:p>
          <a:p>
            <a:pPr marL="0" indent="0">
              <a:buNone/>
            </a:pPr>
            <a:r>
              <a:rPr lang="en-US" sz="1000"/>
              <a:t>            const url = `https://api.twilio.com/2010-04-01/Accounts/${accountSid}/Messages.json`;</a:t>
            </a:r>
            <a:endParaRPr lang="en-US" sz="1000"/>
          </a:p>
          <a:p>
            <a:pPr marL="0" indent="0">
              <a:buNone/>
            </a:pPr>
            <a:r>
              <a:rPr lang="en-US" sz="1000"/>
              <a:t>            // Création de l'objet FormData</a:t>
            </a:r>
            <a:endParaRPr lang="en-US" sz="1000"/>
          </a:p>
          <a:p>
            <a:pPr marL="0" indent="0">
              <a:buNone/>
            </a:pPr>
            <a:r>
              <a:rPr lang="en-US" sz="1000"/>
              <a:t>            const formData = new FormData();</a:t>
            </a:r>
            <a:endParaRPr lang="en-US" sz="1000"/>
          </a:p>
          <a:p>
            <a:pPr marL="0" indent="0">
              <a:buNone/>
            </a:pPr>
            <a:r>
              <a:rPr lang="en-US" sz="1000"/>
              <a:t>            formData.append('To', to);</a:t>
            </a:r>
            <a:endParaRPr lang="en-US" sz="1000"/>
          </a:p>
          <a:p>
            <a:pPr marL="0" indent="0">
              <a:buNone/>
            </a:pPr>
            <a:r>
              <a:rPr lang="en-US" sz="1000"/>
              <a:t>            formData.append('From', twilioPhoneNumber);</a:t>
            </a:r>
            <a:endParaRPr lang="en-US" sz="1000"/>
          </a:p>
          <a:p>
            <a:pPr marL="0" indent="0">
              <a:buNone/>
            </a:pPr>
            <a:r>
              <a:rPr lang="en-US" sz="1000"/>
              <a:t>            formData.append('Body', notification);</a:t>
            </a:r>
            <a:endParaRPr lang="en-US" sz="1000"/>
          </a:p>
          <a:p>
            <a:pPr marL="0" indent="0">
              <a:buNone/>
            </a:pPr>
            <a:r>
              <a:rPr lang="en-US" sz="1000"/>
              <a:t>            try {</a:t>
            </a:r>
            <a:endParaRPr lang="en-US" sz="1000"/>
          </a:p>
          <a:p>
            <a:pPr marL="0" indent="0">
              <a:buNone/>
            </a:pPr>
            <a:r>
              <a:rPr lang="en-US" sz="1000"/>
              <a:t>                const response = await fetch(url, {</a:t>
            </a:r>
            <a:endParaRPr lang="en-US" sz="1000"/>
          </a:p>
          <a:p>
            <a:pPr marL="0" indent="0">
              <a:buNone/>
            </a:pPr>
            <a:r>
              <a:rPr lang="en-US" sz="1000"/>
              <a:t>                    method: 'POST',</a:t>
            </a:r>
            <a:endParaRPr lang="en-US" sz="1000"/>
          </a:p>
          <a:p>
            <a:pPr marL="0" indent="0">
              <a:buNone/>
            </a:pPr>
            <a:r>
              <a:rPr lang="en-US" sz="1000"/>
              <a:t>                    headers: {</a:t>
            </a:r>
            <a:endParaRPr lang="en-US" sz="1000"/>
          </a:p>
          <a:p>
            <a:pPr marL="0" indent="0">
              <a:buNone/>
            </a:pPr>
            <a:r>
              <a:rPr lang="en-US" sz="1000"/>
              <a:t>                        'Authorization': 'Basic ' + btoa(`${accountSid}:${authToken}`), },</a:t>
            </a:r>
            <a:endParaRPr lang="en-US" sz="1000"/>
          </a:p>
          <a:p>
            <a:pPr marL="0" indent="0">
              <a:buNone/>
            </a:pPr>
            <a:r>
              <a:rPr lang="en-US" sz="1000"/>
              <a:t>                    body: formData, });</a:t>
            </a:r>
            <a:endParaRPr lang="en-US" sz="1000"/>
          </a:p>
          <a:p>
            <a:pPr marL="0" indent="0">
              <a:buNone/>
            </a:pPr>
            <a:r>
              <a:rPr lang="en-US" sz="1000"/>
              <a:t>                const result = await response.json();</a:t>
            </a:r>
            <a:endParaRPr lang="en-US" sz="1000"/>
          </a:p>
          <a:p>
            <a:pPr marL="0" indent="0">
              <a:buNone/>
            </a:pPr>
            <a:r>
              <a:rPr lang="en-US" sz="1000"/>
              <a:t>                if (response.ok) {</a:t>
            </a:r>
            <a:endParaRPr lang="en-US" sz="1000"/>
          </a:p>
          <a:p>
            <a:pPr marL="0" indent="0">
              <a:buNone/>
            </a:pPr>
            <a:r>
              <a:rPr lang="en-US" sz="1000"/>
              <a:t>                    document.getElementById('response').classList.remove('hidden');</a:t>
            </a:r>
            <a:endParaRPr lang="en-US" sz="1000"/>
          </a:p>
          <a:p>
            <a:pPr marL="0" indent="0">
              <a:buNone/>
            </a:pPr>
            <a:r>
              <a:rPr lang="en-US" sz="1000"/>
              <a:t>                    document.getElementById('response').innerText = "Message envoyé avec succès!";</a:t>
            </a:r>
            <a:endParaRPr lang="en-US" sz="1000"/>
          </a:p>
          <a:p>
            <a:pPr marL="0" indent="0">
              <a:buNone/>
            </a:pPr>
            <a:r>
              <a:rPr lang="en-US" sz="1000"/>
              <a:t>                    console.log(message);</a:t>
            </a:r>
            <a:endParaRPr lang="en-US" sz="1000"/>
          </a:p>
          <a:p>
            <a:pPr marL="0" indent="0">
              <a:buNone/>
            </a:pPr>
            <a:r>
              <a:rPr lang="en-US" sz="1000"/>
              <a:t>                } else {</a:t>
            </a:r>
            <a:endParaRPr lang="en-US" sz="1000"/>
          </a:p>
          <a:p>
            <a:pPr marL="0" indent="0">
              <a:buNone/>
            </a:pPr>
            <a:r>
              <a:rPr lang="en-US" sz="1000"/>
              <a:t>                    throw new Error(result.message || "Une erreur s'est produite.");</a:t>
            </a:r>
            <a:endParaRPr lang="en-US" sz="1000"/>
          </a:p>
          <a:p>
            <a:pPr marL="0" indent="0">
              <a:buNone/>
            </a:pPr>
            <a:r>
              <a:rPr lang="en-US" sz="1000"/>
              <a:t>                }</a:t>
            </a:r>
            <a:endParaRPr lang="en-US" sz="1000"/>
          </a:p>
          <a:p>
            <a:pPr marL="0" indent="0">
              <a:buNone/>
            </a:pPr>
            <a:r>
              <a:rPr lang="en-US" sz="1000"/>
              <a:t>            } catch (error) {</a:t>
            </a:r>
            <a:endParaRPr lang="en-US" sz="1000"/>
          </a:p>
          <a:p>
            <a:pPr marL="0" indent="0">
              <a:buNone/>
            </a:pPr>
            <a:r>
              <a:rPr lang="en-US" sz="1000"/>
              <a:t>                document.getElementById('response').classList.remove('hidden');</a:t>
            </a:r>
            <a:endParaRPr lang="en-US" sz="1000"/>
          </a:p>
          <a:p>
            <a:pPr marL="0" indent="0">
              <a:buNone/>
            </a:pPr>
            <a:r>
              <a:rPr lang="en-US" sz="1000"/>
              <a:t>                document.getElementById('response').innerText = `Erreur: ${error.message}`;}});</a:t>
            </a:r>
            <a:endParaRPr lang="en-US"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11250"/>
          </a:xfrm>
        </p:spPr>
        <p:txBody>
          <a:bodyPr/>
          <a:p>
            <a:pPr algn="l">
              <a:buClrTx/>
              <a:buSzTx/>
              <a:buFontTx/>
            </a:pPr>
            <a:r>
              <a:rPr lang="x-none" altLang="en-US" sz="3200" b="1" i="1">
                <a:solidFill>
                  <a:srgbClr val="0070C0"/>
                </a:solidFill>
              </a:rPr>
              <a:t>Voici le resultat du message provenant de notre plateforme:</a:t>
            </a:r>
            <a:endParaRPr lang="x-none" altLang="en-US" sz="3200" b="1" i="1">
              <a:solidFill>
                <a:srgbClr val="0070C0"/>
              </a:solidFill>
            </a:endParaRPr>
          </a:p>
        </p:txBody>
      </p:sp>
      <p:pic>
        <p:nvPicPr>
          <p:cNvPr id="4" name="Picture 3" descr="IMG-20241205-WA0071"/>
          <p:cNvPicPr>
            <a:picLocks noChangeAspect="1"/>
          </p:cNvPicPr>
          <p:nvPr/>
        </p:nvPicPr>
        <p:blipFill>
          <a:blip r:embed="rId1"/>
          <a:stretch>
            <a:fillRect/>
          </a:stretch>
        </p:blipFill>
        <p:spPr>
          <a:xfrm>
            <a:off x="1040130" y="1614805"/>
            <a:ext cx="7572375" cy="2305050"/>
          </a:xfrm>
          <a:prstGeom prst="rect">
            <a:avLst/>
          </a:prstGeom>
        </p:spPr>
      </p:pic>
      <p:pic>
        <p:nvPicPr>
          <p:cNvPr id="5" name="Picture 4" descr="IMG-20241205-WA0070"/>
          <p:cNvPicPr>
            <a:picLocks noChangeAspect="1"/>
          </p:cNvPicPr>
          <p:nvPr/>
        </p:nvPicPr>
        <p:blipFill>
          <a:blip r:embed="rId2"/>
          <a:stretch>
            <a:fillRect/>
          </a:stretch>
        </p:blipFill>
        <p:spPr>
          <a:xfrm>
            <a:off x="3221990" y="4050665"/>
            <a:ext cx="7810500" cy="23526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Conclusion</a:t>
            </a:r>
            <a:endParaRPr lang="x-none" altLang="en-US" sz="3200" b="1" i="1">
              <a:solidFill>
                <a:srgbClr val="0070C0"/>
              </a:solidFill>
            </a:endParaRPr>
          </a:p>
        </p:txBody>
      </p:sp>
      <p:sp>
        <p:nvSpPr>
          <p:cNvPr id="3" name="Content Placeholder 2"/>
          <p:cNvSpPr>
            <a:spLocks noGrp="1"/>
          </p:cNvSpPr>
          <p:nvPr>
            <p:ph idx="1"/>
          </p:nvPr>
        </p:nvSpPr>
        <p:spPr>
          <a:xfrm>
            <a:off x="93980" y="774065"/>
            <a:ext cx="12004040" cy="5921375"/>
          </a:xfrm>
        </p:spPr>
        <p:txBody>
          <a:bodyPr/>
          <a:p>
            <a:pPr marL="0" indent="0">
              <a:buNone/>
            </a:pPr>
            <a:r>
              <a:rPr lang="en-US" sz="2000"/>
              <a:t>À travers ce travail, nous avons exploré l’intégration et l’utilisation de plusieurs API puissantes et populaires, notamment Stripe, Twilio, WhatsApp, et des services de météo. Chacune de ces API joue un rôle clé dans le développement d’applications modernes :</a:t>
            </a:r>
            <a:endParaRPr lang="en-US" sz="2000"/>
          </a:p>
          <a:p>
            <a:pPr marL="0" indent="0">
              <a:buNone/>
            </a:pPr>
            <a:endParaRPr lang="en-US" sz="2000"/>
          </a:p>
          <a:p>
            <a:pPr marL="0" indent="0">
              <a:buNone/>
            </a:pPr>
            <a:r>
              <a:rPr lang="en-US" sz="2000"/>
              <a:t>Stripe facilite les transactions en ligne avec une gestion simplifiée des paiements.</a:t>
            </a:r>
            <a:endParaRPr lang="en-US" sz="2000"/>
          </a:p>
          <a:p>
            <a:pPr marL="0" indent="0">
              <a:buNone/>
            </a:pPr>
            <a:r>
              <a:rPr lang="en-US" sz="2000"/>
              <a:t>Twilio offre des solutions robustes pour les communications par SMS et appels vocaux.</a:t>
            </a:r>
            <a:endParaRPr lang="en-US" sz="2000"/>
          </a:p>
          <a:p>
            <a:pPr marL="0" indent="0">
              <a:buNone/>
            </a:pPr>
            <a:r>
              <a:rPr lang="en-US" sz="2000"/>
              <a:t>WhatsApp API permet une interaction fluide avec les utilisateurs via l’une des plateformes de messagerie les plus utilisées au monde.</a:t>
            </a:r>
            <a:endParaRPr lang="en-US" sz="2000"/>
          </a:p>
          <a:p>
            <a:pPr marL="0" indent="0">
              <a:buNone/>
            </a:pPr>
            <a:r>
              <a:rPr lang="en-US" sz="2000"/>
              <a:t>Les API météo fournissent des données essentielles pour des applications nécessitant des informations en temps réel sur les conditions climatiques.</a:t>
            </a:r>
            <a:endParaRPr lang="en-US" sz="2000"/>
          </a:p>
          <a:p>
            <a:pPr marL="0" indent="0">
              <a:buNone/>
            </a:pPr>
            <a:r>
              <a:rPr lang="en-US" sz="2000"/>
              <a:t>Ce projet nous a permis de comprendre l’importance des API dans le développement de systèmes interconnectés et leur rôle dans l’enrichissement des fonctionnalités des applications.</a:t>
            </a:r>
            <a:endParaRPr lang="en-US" sz="2000"/>
          </a:p>
          <a:p>
            <a:pPr marL="0" indent="0">
              <a:buNone/>
            </a:pPr>
            <a:endParaRPr lang="en-US" sz="2000"/>
          </a:p>
          <a:p>
            <a:pPr marL="0" indent="0">
              <a:buNone/>
            </a:pPr>
            <a:r>
              <a:rPr lang="en-US" sz="2000"/>
              <a:t>Nous tenons à exprimer notre gratitude à notre professeur, qui nous a donné l’opportunité de travailler sur ce projet. Ce travail a non seulement renforcé nos compétences techniques, mais nous a aussi permis d'appréhender les défis réels du développement logiciel.</a:t>
            </a:r>
            <a:endParaRPr lang="en-US" sz="2000"/>
          </a:p>
          <a:p>
            <a:pPr marL="0" indent="0">
              <a:buNone/>
            </a:pPr>
            <a:r>
              <a:rPr lang="en-US" sz="2000"/>
              <a:t>Merci pour votre guidance et votre encouragement tout au long de ce parcours.</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sz="3200" b="1" i="1">
                <a:solidFill>
                  <a:srgbClr val="0070C0"/>
                </a:solidFill>
              </a:rPr>
              <a:t>Voici le resultat de ce code et aussi heberge sur git hub</a:t>
            </a:r>
            <a:endParaRPr lang="x-none" altLang="en-US" sz="3400"/>
          </a:p>
        </p:txBody>
      </p:sp>
      <p:pic>
        <p:nvPicPr>
          <p:cNvPr id="4" name="Picture 3" descr="accueil"/>
          <p:cNvPicPr>
            <a:picLocks noChangeAspect="1"/>
          </p:cNvPicPr>
          <p:nvPr/>
        </p:nvPicPr>
        <p:blipFill>
          <a:blip r:embed="rId1"/>
          <a:stretch>
            <a:fillRect/>
          </a:stretch>
        </p:blipFill>
        <p:spPr>
          <a:xfrm>
            <a:off x="609600" y="975360"/>
            <a:ext cx="11367770" cy="5882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2191365" cy="582930"/>
          </a:xfrm>
        </p:spPr>
        <p:txBody>
          <a:bodyPr/>
          <a:p>
            <a:r>
              <a:rPr lang="x-none" altLang="en-US" sz="3000" b="1" i="1">
                <a:solidFill>
                  <a:srgbClr val="0070C0"/>
                </a:solidFill>
              </a:rPr>
              <a:t>Étape 1:Création du compte Firebase pour la base de donnees</a:t>
            </a:r>
            <a:endParaRPr lang="x-none" altLang="en-US" sz="3000"/>
          </a:p>
        </p:txBody>
      </p:sp>
      <p:sp>
        <p:nvSpPr>
          <p:cNvPr id="3" name="Content Placeholder 2"/>
          <p:cNvSpPr>
            <a:spLocks noGrp="1"/>
          </p:cNvSpPr>
          <p:nvPr>
            <p:ph idx="1"/>
          </p:nvPr>
        </p:nvSpPr>
        <p:spPr/>
        <p:txBody>
          <a:bodyPr/>
          <a:p>
            <a:r>
              <a:rPr lang="en-US"/>
              <a:t>Accédez à Firebase Console.</a:t>
            </a:r>
            <a:endParaRPr lang="en-US"/>
          </a:p>
          <a:p>
            <a:r>
              <a:rPr lang="en-US"/>
              <a:t>Conne</a:t>
            </a:r>
            <a:r>
              <a:rPr lang="x-none" altLang="en-US"/>
              <a:t>xion</a:t>
            </a:r>
            <a:r>
              <a:rPr lang="en-US"/>
              <a:t> avec un compte Google.</a:t>
            </a:r>
            <a:endParaRPr lang="en-US"/>
          </a:p>
          <a:p>
            <a:r>
              <a:rPr lang="x-none" altLang="en-US"/>
              <a:t>on c</a:t>
            </a:r>
            <a:r>
              <a:rPr lang="en-US"/>
              <a:t>lique sur "Ajouter un projet".</a:t>
            </a:r>
            <a:endParaRPr lang="en-US"/>
          </a:p>
          <a:p>
            <a:r>
              <a:rPr lang="x-none" altLang="en-US"/>
              <a:t>on s</a:t>
            </a:r>
            <a:r>
              <a:rPr lang="en-US"/>
              <a:t>uive les étapes pour nommer le projet et configurez les options (par exemple, activer Google Analytics si nécessaire).</a:t>
            </a:r>
            <a:endParaRPr lang="en-US"/>
          </a:p>
          <a:p>
            <a:r>
              <a:rPr lang="en-US"/>
              <a:t>Une fois le projet créé, accédez à sa page principale.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2192635" cy="582930"/>
          </a:xfrm>
        </p:spPr>
        <p:txBody>
          <a:bodyPr/>
          <a:p>
            <a:r>
              <a:rPr lang="x-none" altLang="en-US" sz="3000" b="1" i="1">
                <a:solidFill>
                  <a:srgbClr val="0070C0"/>
                </a:solidFill>
              </a:rPr>
              <a:t>Étape 2 :Création et configuration de la base de données Firebase</a:t>
            </a:r>
            <a:endParaRPr lang="en-US" sz="2800"/>
          </a:p>
        </p:txBody>
      </p:sp>
      <p:sp>
        <p:nvSpPr>
          <p:cNvPr id="3" name="Content Placeholder 2"/>
          <p:cNvSpPr>
            <a:spLocks noGrp="1"/>
          </p:cNvSpPr>
          <p:nvPr>
            <p:ph idx="1"/>
          </p:nvPr>
        </p:nvSpPr>
        <p:spPr/>
        <p:txBody>
          <a:bodyPr/>
          <a:p>
            <a:pPr marL="0" indent="0">
              <a:buNone/>
            </a:pPr>
            <a:r>
              <a:rPr lang="en-US" sz="1600"/>
              <a:t>Accéder à la section "Base de données" :</a:t>
            </a:r>
            <a:endParaRPr lang="en-US" sz="1600"/>
          </a:p>
          <a:p>
            <a:endParaRPr lang="en-US" sz="1600"/>
          </a:p>
          <a:p>
            <a:r>
              <a:rPr lang="en-US" sz="1600"/>
              <a:t>Dans la console Firebase, sélectionnez votre projet.</a:t>
            </a:r>
            <a:endParaRPr lang="en-US" sz="1600"/>
          </a:p>
          <a:p>
            <a:r>
              <a:rPr lang="en-US" sz="1600"/>
              <a:t>Cliquez sur "Base de données" dans le menu de gauche.</a:t>
            </a:r>
            <a:endParaRPr lang="en-US" sz="1600"/>
          </a:p>
          <a:p>
            <a:r>
              <a:rPr lang="en-US" sz="1600"/>
              <a:t>Sous la section Cloud Firestore, cliquez sur "Créer une base de données".</a:t>
            </a:r>
            <a:endParaRPr lang="en-US" sz="1600"/>
          </a:p>
          <a:p>
            <a:r>
              <a:rPr lang="en-US" sz="1600"/>
              <a:t>Configurer la sécurité initiale :</a:t>
            </a:r>
            <a:endParaRPr lang="en-US" sz="1600"/>
          </a:p>
          <a:p>
            <a:endParaRPr lang="en-US" sz="1600"/>
          </a:p>
          <a:p>
            <a:pPr marL="0" indent="0">
              <a:buNone/>
            </a:pPr>
            <a:r>
              <a:rPr lang="en-US" sz="1600"/>
              <a:t>Choisissez le mode de sécurité initial :</a:t>
            </a:r>
            <a:endParaRPr lang="en-US" sz="1600"/>
          </a:p>
          <a:p>
            <a:r>
              <a:rPr lang="en-US" sz="1600"/>
              <a:t>Mode test : Permet à tous les utilisateurs de lire et écrire (pratique pour le développement).</a:t>
            </a:r>
            <a:endParaRPr lang="en-US" sz="1600"/>
          </a:p>
          <a:p>
            <a:r>
              <a:rPr lang="en-US" sz="1600"/>
              <a:t>Mode verrouillé : Nécessite des règles de sécurité spécifiques (recommandé pour la production).</a:t>
            </a:r>
            <a:endParaRPr lang="en-US" sz="1600"/>
          </a:p>
          <a:p>
            <a:r>
              <a:rPr lang="en-US" sz="1600"/>
              <a:t>Cliquez sur "Suivant".</a:t>
            </a:r>
            <a:endParaRPr lang="en-US" sz="1600"/>
          </a:p>
          <a:p>
            <a:r>
              <a:rPr lang="en-US" sz="1600"/>
              <a:t>Choisir l’emplacement :</a:t>
            </a:r>
            <a:endParaRPr lang="en-US" sz="1600"/>
          </a:p>
          <a:p>
            <a:endParaRPr lang="en-US" sz="1600"/>
          </a:p>
          <a:p>
            <a:pPr marL="0" indent="0">
              <a:buNone/>
            </a:pPr>
            <a:r>
              <a:rPr lang="en-US" sz="1600"/>
              <a:t>Sélectionnez la région où sera hébergée la base de données (exemple : "us-central").</a:t>
            </a:r>
            <a:endParaRPr lang="en-US" sz="1600"/>
          </a:p>
          <a:p>
            <a:pPr marL="0" indent="0">
              <a:buNone/>
            </a:pPr>
            <a:r>
              <a:rPr lang="en-US" sz="1600"/>
              <a:t>Cliquez sur "Activer".</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Étape 3 : Ajout de Firestore dans notre projet Web</a:t>
            </a:r>
            <a:endParaRPr lang="x-none" altLang="en-US" sz="3200" b="1" i="1">
              <a:solidFill>
                <a:srgbClr val="0070C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p>
            <a:pPr marL="0" indent="0">
              <a:buNone/>
            </a:pPr>
            <a:r>
              <a:rPr lang="x-none" altLang="en-US" sz="2400"/>
              <a:t>1.</a:t>
            </a:r>
            <a:r>
              <a:rPr lang="en-US" sz="2400"/>
              <a:t>Connect</a:t>
            </a:r>
            <a:r>
              <a:rPr lang="x-none" altLang="en-US" sz="2400"/>
              <a:t>ion de</a:t>
            </a:r>
            <a:r>
              <a:rPr lang="en-US" sz="2400"/>
              <a:t> </a:t>
            </a:r>
            <a:r>
              <a:rPr lang="x-none" altLang="en-US" sz="2400"/>
              <a:t>n</a:t>
            </a:r>
            <a:r>
              <a:rPr lang="en-US" sz="2400"/>
              <a:t>otre application à Firebase :</a:t>
            </a:r>
            <a:endParaRPr lang="en-US" sz="2400"/>
          </a:p>
          <a:p>
            <a:r>
              <a:rPr lang="en-US" sz="2400"/>
              <a:t>Dans la console Firebase, cliquez sur "Ajouter une application" (&lt;/&gt; pour une application Web).</a:t>
            </a:r>
            <a:endParaRPr lang="en-US" sz="2400"/>
          </a:p>
          <a:p>
            <a:r>
              <a:rPr lang="en-US" sz="2400"/>
              <a:t>Suivez les étapes pour enregistrer </a:t>
            </a:r>
            <a:r>
              <a:rPr lang="x-none" altLang="en-US" sz="2400"/>
              <a:t>n</a:t>
            </a:r>
            <a:r>
              <a:rPr lang="en-US" sz="2400"/>
              <a:t>otre application.</a:t>
            </a:r>
            <a:endParaRPr lang="en-US" sz="2400"/>
          </a:p>
          <a:p>
            <a:r>
              <a:rPr lang="en-US" sz="2400"/>
              <a:t>Firebase génère un objet de configuration.</a:t>
            </a:r>
            <a:endParaRPr lang="en-US" sz="2400"/>
          </a:p>
          <a:p>
            <a:pPr marL="0" indent="0">
              <a:buNone/>
            </a:pPr>
            <a:r>
              <a:rPr lang="x-none" altLang="en-US" sz="2400"/>
              <a:t>2.Intégration de Firebase et Firestore dans notre fichier HTML :</a:t>
            </a:r>
            <a:endParaRPr lang="x-none" altLang="en-US" sz="2400"/>
          </a:p>
          <a:p>
            <a:pPr marL="0" indent="0">
              <a:buNone/>
            </a:pPr>
            <a:r>
              <a:rPr lang="x-none" altLang="en-US" sz="2400"/>
              <a:t>Ajoutez les scripts nécessaires à notre fichier HTML :</a:t>
            </a:r>
            <a:endParaRPr lang="x-none" altLang="en-US" sz="2400"/>
          </a:p>
          <a:p>
            <a:pPr marL="0" indent="0">
              <a:buNone/>
            </a:pPr>
            <a:r>
              <a:rPr lang="x-none" altLang="en-US" sz="2400">
                <a:ln w="22225">
                  <a:solidFill>
                    <a:schemeClr val="accent2"/>
                  </a:solidFill>
                  <a:prstDash val="solid"/>
                </a:ln>
                <a:solidFill>
                  <a:schemeClr val="accent2">
                    <a:lumMod val="40000"/>
                    <a:lumOff val="60000"/>
                  </a:schemeClr>
                </a:solidFill>
                <a:effectLst/>
              </a:rPr>
              <a:t>   </a:t>
            </a:r>
            <a:r>
              <a:rPr lang="x-none" altLang="en-US" sz="1800">
                <a:ln w="22225">
                  <a:solidFill>
                    <a:schemeClr val="accent2"/>
                  </a:solidFill>
                  <a:prstDash val="solid"/>
                </a:ln>
                <a:solidFill>
                  <a:schemeClr val="accent2">
                    <a:lumMod val="40000"/>
                    <a:lumOff val="60000"/>
                  </a:schemeClr>
                </a:solidFill>
                <a:effectLst/>
              </a:rPr>
              <a:t>import { initializeApp } from "https://www.gstatic.com/firebasejs/9.22.0/firebase-app.js";</a:t>
            </a:r>
            <a:endParaRPr lang="x-none" altLang="en-US" sz="1800">
              <a:ln w="22225">
                <a:solidFill>
                  <a:schemeClr val="accent2"/>
                </a:solidFill>
                <a:prstDash val="solid"/>
              </a:ln>
              <a:solidFill>
                <a:schemeClr val="accent2">
                  <a:lumMod val="40000"/>
                  <a:lumOff val="60000"/>
                </a:schemeClr>
              </a:solidFill>
              <a:effectLst/>
            </a:endParaRPr>
          </a:p>
          <a:p>
            <a:pPr marL="0" indent="0">
              <a:buNone/>
            </a:pPr>
            <a:r>
              <a:rPr lang="x-none" altLang="en-US" sz="1800">
                <a:ln w="22225">
                  <a:solidFill>
                    <a:schemeClr val="accent2"/>
                  </a:solidFill>
                  <a:prstDash val="solid"/>
                </a:ln>
                <a:solidFill>
                  <a:schemeClr val="accent2">
                    <a:lumMod val="40000"/>
                    <a:lumOff val="60000"/>
                  </a:schemeClr>
                </a:solidFill>
                <a:effectLst/>
              </a:rPr>
              <a:t>    import { getFirestore, collection, addDoc } from "https://www.gstatic.com/firebasejs/9.22.0/firebase-firestore.js";</a:t>
            </a:r>
            <a:endParaRPr lang="x-none" altLang="en-US" sz="18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x-none" altLang="en-US" sz="3200" b="1" i="1">
                <a:solidFill>
                  <a:srgbClr val="0070C0"/>
                </a:solidFill>
              </a:rPr>
              <a:t>Creation de la collection sur firebase</a:t>
            </a:r>
            <a:endParaRPr lang="x-none" altLang="en-US" sz="3200" b="1" i="1">
              <a:solidFill>
                <a:srgbClr val="0070C0"/>
              </a:solidFill>
            </a:endParaRPr>
          </a:p>
        </p:txBody>
      </p:sp>
      <p:pic>
        <p:nvPicPr>
          <p:cNvPr id="4" name="Picture 3" descr="database"/>
          <p:cNvPicPr>
            <a:picLocks noChangeAspect="1"/>
          </p:cNvPicPr>
          <p:nvPr/>
        </p:nvPicPr>
        <p:blipFill>
          <a:blip r:embed="rId1"/>
          <a:stretch>
            <a:fillRect/>
          </a:stretch>
        </p:blipFill>
        <p:spPr>
          <a:xfrm>
            <a:off x="924560" y="899160"/>
            <a:ext cx="10342880" cy="5817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4810" y="235585"/>
            <a:ext cx="11633200" cy="6393815"/>
          </a:xfrm>
        </p:spPr>
        <p:txBody>
          <a:bodyPr/>
          <a:p>
            <a:pPr marL="0" indent="0">
              <a:buNone/>
            </a:pPr>
            <a:r>
              <a:rPr lang="en-US" sz="1800"/>
              <a:t>Ajoutez la configuration Firebase :</a:t>
            </a:r>
            <a:endParaRPr lang="en-US" sz="1800"/>
          </a:p>
          <a:p>
            <a:pPr marL="0" indent="0">
              <a:buNone/>
            </a:pPr>
            <a:r>
              <a:rPr lang="x-none" altLang="en-US" sz="1800"/>
              <a:t>        const firebaseConfig = {</a:t>
            </a:r>
            <a:endParaRPr lang="x-none" altLang="en-US" sz="1800"/>
          </a:p>
          <a:p>
            <a:pPr marL="0" indent="0">
              <a:buNone/>
            </a:pPr>
            <a:r>
              <a:rPr lang="x-none" altLang="en-US" sz="1800"/>
              <a:t>            apiKey: "AIzaSyD8HglUU3EQa0Ufs_2Zv3qjVXjLrUhwKBw",</a:t>
            </a:r>
            <a:endParaRPr lang="x-none" altLang="en-US" sz="1800"/>
          </a:p>
          <a:p>
            <a:pPr marL="0" indent="0">
              <a:buNone/>
            </a:pPr>
            <a:r>
              <a:rPr lang="x-none" altLang="en-US" sz="1800"/>
              <a:t>            authDomain: "regideso-87f74.firebaseapp.com",</a:t>
            </a:r>
            <a:endParaRPr lang="x-none" altLang="en-US" sz="1800"/>
          </a:p>
          <a:p>
            <a:pPr marL="0" indent="0">
              <a:buNone/>
            </a:pPr>
            <a:r>
              <a:rPr lang="x-none" altLang="en-US" sz="1800"/>
              <a:t>            databaseURL: "https://regideso-87f74-default-rtdb.firebaseio.com",</a:t>
            </a:r>
            <a:endParaRPr lang="x-none" altLang="en-US" sz="1800"/>
          </a:p>
          <a:p>
            <a:pPr marL="0" indent="0">
              <a:buNone/>
            </a:pPr>
            <a:r>
              <a:rPr lang="x-none" altLang="en-US" sz="1800"/>
              <a:t>            projectId: "regideso-87f74",</a:t>
            </a:r>
            <a:endParaRPr lang="x-none" altLang="en-US" sz="1800"/>
          </a:p>
          <a:p>
            <a:pPr marL="0" indent="0">
              <a:buNone/>
            </a:pPr>
            <a:r>
              <a:rPr lang="x-none" altLang="en-US" sz="1800"/>
              <a:t>            storageBucket: "regideso-87f74.firebasestorage.app",</a:t>
            </a:r>
            <a:endParaRPr lang="x-none" altLang="en-US" sz="1800"/>
          </a:p>
          <a:p>
            <a:pPr marL="0" indent="0">
              <a:buNone/>
            </a:pPr>
            <a:r>
              <a:rPr lang="x-none" altLang="en-US" sz="1800"/>
              <a:t>            messagingSenderId: "1001751968661",</a:t>
            </a:r>
            <a:endParaRPr lang="x-none" altLang="en-US" sz="1800"/>
          </a:p>
          <a:p>
            <a:pPr marL="0" indent="0">
              <a:buNone/>
            </a:pPr>
            <a:r>
              <a:rPr lang="x-none" altLang="en-US" sz="1800"/>
              <a:t>            appId: "1:1001751968661:web:db3220957f272bde33149c",</a:t>
            </a:r>
            <a:endParaRPr lang="x-none" altLang="en-US" sz="1800"/>
          </a:p>
          <a:p>
            <a:pPr marL="0" indent="0">
              <a:buNone/>
            </a:pPr>
            <a:r>
              <a:rPr lang="x-none" altLang="en-US" sz="1800"/>
              <a:t>            measurementId: "G-ZERJWY9B37"</a:t>
            </a:r>
            <a:endParaRPr lang="x-none" altLang="en-US" sz="1800"/>
          </a:p>
          <a:p>
            <a:pPr marL="0" indent="0">
              <a:buNone/>
            </a:pPr>
            <a:r>
              <a:rPr lang="x-none" altLang="en-US" sz="1800"/>
              <a:t>        };</a:t>
            </a:r>
            <a:endParaRPr lang="x-none" altLang="en-US" sz="1800"/>
          </a:p>
          <a:p>
            <a:pPr marL="0" indent="0">
              <a:buNone/>
            </a:pPr>
            <a:r>
              <a:rPr lang="x-none" altLang="en-US" sz="1800"/>
              <a:t>        // Initialize Firebase</a:t>
            </a:r>
            <a:endParaRPr lang="x-none" altLang="en-US" sz="1800"/>
          </a:p>
          <a:p>
            <a:pPr marL="0" indent="0">
              <a:buNone/>
            </a:pPr>
            <a:r>
              <a:rPr lang="x-none" altLang="en-US" sz="1800"/>
              <a:t>        const app = initializeApp(firebaseConfig);</a:t>
            </a:r>
            <a:endParaRPr lang="x-none" altLang="en-US" sz="1800"/>
          </a:p>
          <a:p>
            <a:pPr marL="0" indent="0">
              <a:buNone/>
            </a:pPr>
            <a:r>
              <a:rPr lang="x-none" altLang="en-US" sz="1800"/>
              <a:t>        const db = getFirestore(app);</a:t>
            </a:r>
            <a:endParaRPr lang="x-none" altLang="en-US" sz="1800"/>
          </a:p>
          <a:p>
            <a:pPr marL="0" indent="0">
              <a:buNone/>
            </a:pPr>
            <a:endParaRPr lang="x-none" altLang="en-US" sz="1800"/>
          </a:p>
          <a:p>
            <a:pPr marL="0" indent="0">
              <a:buNone/>
            </a:pPr>
            <a:r>
              <a:rPr lang="x-none" altLang="en-US" sz="1800"/>
              <a:t>        // Exporter db pour l'utiliser dans script.js</a:t>
            </a:r>
            <a:endParaRPr lang="x-none" altLang="en-US" sz="1800"/>
          </a:p>
          <a:p>
            <a:pPr marL="0" indent="0">
              <a:buNone/>
            </a:pPr>
            <a:r>
              <a:rPr lang="x-none" altLang="en-US" sz="1800"/>
              <a:t>        window.db = db;</a:t>
            </a:r>
            <a:endParaRPr lang="x-none"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7955" y="262255"/>
            <a:ext cx="11830685" cy="6380480"/>
          </a:xfrm>
        </p:spPr>
        <p:txBody>
          <a:bodyPr/>
          <a:p>
            <a:pPr>
              <a:buFont typeface="Arial" panose="020B0604020202020204" pitchFamily="34" charset="0"/>
              <a:buChar char="•"/>
            </a:pPr>
            <a:r>
              <a:rPr lang="x-none" altLang="en-US"/>
              <a:t>Nous avons cree une collection (contactez-nous) avec les colonnes que nous voulons inserer les donnees,</a:t>
            </a:r>
            <a:endParaRPr lang="x-none" altLang="en-US"/>
          </a:p>
          <a:p>
            <a:pPr>
              <a:buFont typeface="Arial" panose="020B0604020202020204" pitchFamily="34" charset="0"/>
              <a:buChar char="•"/>
            </a:pPr>
            <a:r>
              <a:rPr lang="x-none" altLang="en-US"/>
              <a:t>Nous avons aussi change les regles de firestore:</a:t>
            </a:r>
            <a:endParaRPr lang="x-none" altLang="en-US"/>
          </a:p>
          <a:p>
            <a:pPr marL="0" indent="0">
              <a:buFont typeface="Arial" panose="020B0604020202020204" pitchFamily="34" charset="0"/>
              <a:buNone/>
            </a:pPr>
            <a:endParaRPr lang="x-none" altLang="en-US"/>
          </a:p>
          <a:p>
            <a:pPr marL="0" indent="0">
              <a:buFont typeface="Arial" panose="020B0604020202020204" pitchFamily="34" charset="0"/>
              <a:buNone/>
            </a:pPr>
            <a:r>
              <a:rPr lang="x-none" altLang="en-US" sz="1800" b="1" i="1"/>
              <a:t>rules_version = '2';</a:t>
            </a:r>
            <a:endParaRPr lang="x-none" altLang="en-US" sz="1800" b="1" i="1"/>
          </a:p>
          <a:p>
            <a:pPr marL="0" indent="0">
              <a:buFont typeface="Arial" panose="020B0604020202020204" pitchFamily="34" charset="0"/>
              <a:buNone/>
            </a:pPr>
            <a:r>
              <a:rPr lang="x-none" altLang="en-US" sz="1800" b="1" i="1"/>
              <a:t>service cloud.firestore {</a:t>
            </a:r>
            <a:endParaRPr lang="x-none" altLang="en-US" sz="1800" b="1" i="1"/>
          </a:p>
          <a:p>
            <a:pPr marL="0" indent="0">
              <a:buFont typeface="Arial" panose="020B0604020202020204" pitchFamily="34" charset="0"/>
              <a:buNone/>
            </a:pPr>
            <a:r>
              <a:rPr lang="x-none" altLang="en-US" sz="1800" b="1" i="1"/>
              <a:t>  match /databases/{database}/documents {</a:t>
            </a:r>
            <a:endParaRPr lang="x-none" altLang="en-US" sz="1800" b="1" i="1"/>
          </a:p>
          <a:p>
            <a:pPr marL="0" indent="0">
              <a:buFont typeface="Arial" panose="020B0604020202020204" pitchFamily="34" charset="0"/>
              <a:buNone/>
            </a:pPr>
            <a:r>
              <a:rPr lang="x-none" altLang="en-US" sz="1800" b="1" i="1"/>
              <a:t>    match /contacteznous/{document=**} {</a:t>
            </a:r>
            <a:endParaRPr lang="x-none" altLang="en-US" sz="1800" b="1" i="1"/>
          </a:p>
          <a:p>
            <a:pPr marL="0" indent="0">
              <a:buFont typeface="Arial" panose="020B0604020202020204" pitchFamily="34" charset="0"/>
              <a:buNone/>
            </a:pPr>
            <a:r>
              <a:rPr lang="x-none" altLang="en-US" sz="1800" b="1" i="1"/>
              <a:t>      allow read : if false;</a:t>
            </a:r>
            <a:endParaRPr lang="x-none" altLang="en-US" sz="1800" b="1" i="1"/>
          </a:p>
          <a:p>
            <a:pPr marL="0" indent="0">
              <a:buFont typeface="Arial" panose="020B0604020202020204" pitchFamily="34" charset="0"/>
              <a:buNone/>
            </a:pPr>
            <a:r>
              <a:rPr lang="x-none" altLang="en-US" sz="1800" b="1" i="1"/>
              <a:t>      allow write : if true;</a:t>
            </a:r>
            <a:endParaRPr lang="x-none" altLang="en-US" sz="1800" b="1" i="1"/>
          </a:p>
          <a:p>
            <a:pPr marL="0" indent="0">
              <a:buFont typeface="Arial" panose="020B0604020202020204" pitchFamily="34" charset="0"/>
              <a:buNone/>
            </a:pPr>
            <a:r>
              <a:rPr lang="x-none" altLang="en-US" sz="1800" b="1" i="1"/>
              <a:t>    }</a:t>
            </a:r>
            <a:endParaRPr lang="x-none" altLang="en-US" sz="1800" b="1" i="1"/>
          </a:p>
          <a:p>
            <a:pPr marL="0" indent="0">
              <a:buFont typeface="Arial" panose="020B0604020202020204" pitchFamily="34" charset="0"/>
              <a:buNone/>
            </a:pPr>
            <a:r>
              <a:rPr lang="x-none" altLang="en-US" sz="1800" b="1" i="1"/>
              <a:t>  }</a:t>
            </a:r>
            <a:endParaRPr lang="x-none" altLang="en-US" sz="1800" b="1" i="1"/>
          </a:p>
          <a:p>
            <a:pPr marL="0" indent="0">
              <a:buFont typeface="Arial" panose="020B0604020202020204" pitchFamily="34" charset="0"/>
              <a:buNone/>
            </a:pPr>
            <a:r>
              <a:rPr lang="x-none" altLang="en-US" sz="1800" b="1" i="1"/>
              <a:t>}</a:t>
            </a:r>
            <a:endParaRPr lang="x-none" altLang="en-US" sz="1800" b="1" i="1"/>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14932</Words>
  <Application>WPS Presentation</Application>
  <PresentationFormat>宽屏</PresentationFormat>
  <Paragraphs>340</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Droid Sans Fallback</vt:lpstr>
      <vt:lpstr>Times New Roman</vt:lpstr>
      <vt:lpstr>Microsoft YaHei</vt:lpstr>
      <vt:lpstr>Arial Unicode MS</vt:lpstr>
      <vt:lpstr>SimSun</vt:lpstr>
      <vt:lpstr>Webdings</vt:lpstr>
      <vt:lpstr>Andale Mono</vt:lpstr>
      <vt:lpstr>DejaVu Math TeX Gyre</vt:lpstr>
      <vt:lpstr>Gear Drives</vt:lpstr>
      <vt:lpstr>Cours: Services Web</vt:lpstr>
      <vt:lpstr>Ici nous avons un fichier html contient un formulaire</vt:lpstr>
      <vt:lpstr>Voici le resultat de ce code et aussi heberge sur git hub</vt:lpstr>
      <vt:lpstr>Étape 1 : Création du compte Firebase pour la base de donnees</vt:lpstr>
      <vt:lpstr>Étape 2 : Création et configuration de la base de données Firebase</vt:lpstr>
      <vt:lpstr>Étape 3 : Ajout de Firestore dans notre projet Web</vt:lpstr>
      <vt:lpstr>PowerPoint 演示文稿</vt:lpstr>
      <vt:lpstr>PowerPoint 演示文稿</vt:lpstr>
      <vt:lpstr>PowerPoint 演示文稿</vt:lpstr>
      <vt:lpstr>Voici le script(.js) complet de recuperation des donnees sur formulaire et inserer dans notre base de donnees firestore</vt:lpstr>
      <vt:lpstr>Integration de l’API Whatsapp sur notre plateforme</vt:lpstr>
      <vt:lpstr>Creation d’un compte Stripe</vt:lpstr>
      <vt:lpstr>Interface de stripe</vt:lpstr>
      <vt:lpstr>Nous avons cree un produit que nous voulons vendre avec stripe en cliquant sur creer un produit</vt:lpstr>
      <vt:lpstr>Voici le script complet de l’utilisation des API de paiement avec stripe</vt:lpstr>
      <vt:lpstr>Comment fonctionne alors ce paiement:</vt:lpstr>
      <vt:lpstr>Integration de l’API de Meteo dans notre plateforme</vt:lpstr>
      <vt:lpstr>Voici le script complet:</vt:lpstr>
      <vt:lpstr>Envoi d’un message de notification sur telephone depuis notre plateforme en utilisant API.</vt:lpstr>
      <vt:lpstr>Voici le script complet: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venuste</cp:lastModifiedBy>
  <cp:revision>11</cp:revision>
  <dcterms:created xsi:type="dcterms:W3CDTF">2024-12-05T14:46:41Z</dcterms:created>
  <dcterms:modified xsi:type="dcterms:W3CDTF">2024-12-05T14:46:41Z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