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3625" cy="30545088"/>
  <p:notesSz cx="6858000" cy="9144000"/>
  <p:defaultTextStyle>
    <a:defPPr>
      <a:defRPr lang="en-US"/>
    </a:defPPr>
    <a:lvl1pPr marL="0" algn="l" defTabSz="2119488" rtl="0" eaLnBrk="1" latinLnBrk="0" hangingPunct="1">
      <a:defRPr sz="4172" kern="1200">
        <a:solidFill>
          <a:schemeClr val="tx1"/>
        </a:solidFill>
        <a:latin typeface="+mn-lt"/>
        <a:ea typeface="+mn-ea"/>
        <a:cs typeface="+mn-cs"/>
      </a:defRPr>
    </a:lvl1pPr>
    <a:lvl2pPr marL="1059744" algn="l" defTabSz="2119488" rtl="0" eaLnBrk="1" latinLnBrk="0" hangingPunct="1">
      <a:defRPr sz="4172" kern="1200">
        <a:solidFill>
          <a:schemeClr val="tx1"/>
        </a:solidFill>
        <a:latin typeface="+mn-lt"/>
        <a:ea typeface="+mn-ea"/>
        <a:cs typeface="+mn-cs"/>
      </a:defRPr>
    </a:lvl2pPr>
    <a:lvl3pPr marL="2119488" algn="l" defTabSz="2119488" rtl="0" eaLnBrk="1" latinLnBrk="0" hangingPunct="1">
      <a:defRPr sz="4172" kern="1200">
        <a:solidFill>
          <a:schemeClr val="tx1"/>
        </a:solidFill>
        <a:latin typeface="+mn-lt"/>
        <a:ea typeface="+mn-ea"/>
        <a:cs typeface="+mn-cs"/>
      </a:defRPr>
    </a:lvl3pPr>
    <a:lvl4pPr marL="3179232" algn="l" defTabSz="2119488" rtl="0" eaLnBrk="1" latinLnBrk="0" hangingPunct="1">
      <a:defRPr sz="4172" kern="1200">
        <a:solidFill>
          <a:schemeClr val="tx1"/>
        </a:solidFill>
        <a:latin typeface="+mn-lt"/>
        <a:ea typeface="+mn-ea"/>
        <a:cs typeface="+mn-cs"/>
      </a:defRPr>
    </a:lvl4pPr>
    <a:lvl5pPr marL="4238976" algn="l" defTabSz="2119488" rtl="0" eaLnBrk="1" latinLnBrk="0" hangingPunct="1">
      <a:defRPr sz="4172" kern="1200">
        <a:solidFill>
          <a:schemeClr val="tx1"/>
        </a:solidFill>
        <a:latin typeface="+mn-lt"/>
        <a:ea typeface="+mn-ea"/>
        <a:cs typeface="+mn-cs"/>
      </a:defRPr>
    </a:lvl5pPr>
    <a:lvl6pPr marL="5298719" algn="l" defTabSz="2119488" rtl="0" eaLnBrk="1" latinLnBrk="0" hangingPunct="1">
      <a:defRPr sz="4172" kern="1200">
        <a:solidFill>
          <a:schemeClr val="tx1"/>
        </a:solidFill>
        <a:latin typeface="+mn-lt"/>
        <a:ea typeface="+mn-ea"/>
        <a:cs typeface="+mn-cs"/>
      </a:defRPr>
    </a:lvl6pPr>
    <a:lvl7pPr marL="6358463" algn="l" defTabSz="2119488" rtl="0" eaLnBrk="1" latinLnBrk="0" hangingPunct="1">
      <a:defRPr sz="4172" kern="1200">
        <a:solidFill>
          <a:schemeClr val="tx1"/>
        </a:solidFill>
        <a:latin typeface="+mn-lt"/>
        <a:ea typeface="+mn-ea"/>
        <a:cs typeface="+mn-cs"/>
      </a:defRPr>
    </a:lvl7pPr>
    <a:lvl8pPr marL="7418207" algn="l" defTabSz="2119488" rtl="0" eaLnBrk="1" latinLnBrk="0" hangingPunct="1">
      <a:defRPr sz="4172" kern="1200">
        <a:solidFill>
          <a:schemeClr val="tx1"/>
        </a:solidFill>
        <a:latin typeface="+mn-lt"/>
        <a:ea typeface="+mn-ea"/>
        <a:cs typeface="+mn-cs"/>
      </a:defRPr>
    </a:lvl8pPr>
    <a:lvl9pPr marL="8477951" algn="l" defTabSz="2119488" rtl="0" eaLnBrk="1" latinLnBrk="0" hangingPunct="1">
      <a:defRPr sz="4172"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33" d="100"/>
          <a:sy n="33" d="100"/>
        </p:scale>
        <p:origin x="1622" y="-5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98932"/>
            <a:ext cx="18176081" cy="10634216"/>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6043244"/>
            <a:ext cx="16037719" cy="7374657"/>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07-11-2019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81284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07-11-2019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99034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26243"/>
            <a:ext cx="4610844" cy="258855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26243"/>
            <a:ext cx="13565237" cy="25885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07-11-2019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71007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07-11-2019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10081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615069"/>
            <a:ext cx="18443377" cy="12705906"/>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441178"/>
            <a:ext cx="18443377" cy="6681736"/>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53E2C6-8CDE-4FA4-9434-0173729C9153}" type="datetimeFigureOut">
              <a:rPr lang="en-IN" smtClean="0"/>
              <a:t>07-11-2019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03515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53E2C6-8CDE-4FA4-9434-0173729C9153}" type="datetimeFigureOut">
              <a:rPr lang="en-IN" smtClean="0"/>
              <a:t>07-11-2019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42816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26250"/>
            <a:ext cx="18443377" cy="59039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87791"/>
            <a:ext cx="9046274"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157442"/>
            <a:ext cx="9046274"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87791"/>
            <a:ext cx="9090826"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157442"/>
            <a:ext cx="9090826"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53E2C6-8CDE-4FA4-9434-0173729C9153}" type="datetimeFigureOut">
              <a:rPr lang="en-IN" smtClean="0"/>
              <a:t>07-11-2019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95705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53E2C6-8CDE-4FA4-9434-0173729C9153}" type="datetimeFigureOut">
              <a:rPr lang="en-IN" smtClean="0"/>
              <a:t>07-11-2019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12606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53E2C6-8CDE-4FA4-9434-0173729C9153}" type="datetimeFigureOut">
              <a:rPr lang="en-IN" smtClean="0"/>
              <a:t>07-11-2019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209816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97934"/>
            <a:ext cx="10825460" cy="21706810"/>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t>07-11-2019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25937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97934"/>
            <a:ext cx="10825460" cy="21706810"/>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dirty="0"/>
              <a:t>Click icon to add picture</a:t>
            </a:r>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t>07-11-2019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42848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26250"/>
            <a:ext cx="18443377" cy="59039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131215"/>
            <a:ext cx="18443377" cy="193805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310778"/>
            <a:ext cx="4811316" cy="1626243"/>
          </a:xfrm>
          <a:prstGeom prst="rect">
            <a:avLst/>
          </a:prstGeom>
        </p:spPr>
        <p:txBody>
          <a:bodyPr vert="horz" lIns="91440" tIns="45720" rIns="91440" bIns="45720" rtlCol="0" anchor="ctr"/>
          <a:lstStyle>
            <a:lvl1pPr algn="l">
              <a:defRPr sz="2806">
                <a:solidFill>
                  <a:schemeClr val="tx1">
                    <a:tint val="75000"/>
                  </a:schemeClr>
                </a:solidFill>
              </a:defRPr>
            </a:lvl1pPr>
          </a:lstStyle>
          <a:p>
            <a:fld id="{8453E2C6-8CDE-4FA4-9434-0173729C9153}" type="datetimeFigureOut">
              <a:rPr lang="en-IN" smtClean="0"/>
              <a:t>07-11-2019</a:t>
            </a:fld>
            <a:endParaRPr lang="en-IN" dirty="0"/>
          </a:p>
        </p:txBody>
      </p:sp>
      <p:sp>
        <p:nvSpPr>
          <p:cNvPr id="5" name="Footer Placeholder 4"/>
          <p:cNvSpPr>
            <a:spLocks noGrp="1"/>
          </p:cNvSpPr>
          <p:nvPr>
            <p:ph type="ftr" sz="quarter" idx="3"/>
          </p:nvPr>
        </p:nvSpPr>
        <p:spPr>
          <a:xfrm>
            <a:off x="7083326" y="28310778"/>
            <a:ext cx="7216973" cy="1626243"/>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5102185" y="28310778"/>
            <a:ext cx="4811316" cy="1626243"/>
          </a:xfrm>
          <a:prstGeom prst="rect">
            <a:avLst/>
          </a:prstGeom>
        </p:spPr>
        <p:txBody>
          <a:bodyPr vert="horz" lIns="91440" tIns="45720" rIns="91440" bIns="45720" rtlCol="0" anchor="ctr"/>
          <a:lstStyle>
            <a:lvl1pPr algn="r">
              <a:defRPr sz="2806">
                <a:solidFill>
                  <a:schemeClr val="tx1">
                    <a:tint val="75000"/>
                  </a:schemeClr>
                </a:solidFill>
              </a:defRPr>
            </a:lvl1pPr>
          </a:lstStyle>
          <a:p>
            <a:fld id="{AA8FA1BF-A921-4444-88C6-9EFD5BFD1773}" type="slidenum">
              <a:rPr lang="en-IN" smtClean="0"/>
              <a:t>‹#›</a:t>
            </a:fld>
            <a:endParaRPr lang="en-IN" dirty="0"/>
          </a:p>
        </p:txBody>
      </p:sp>
    </p:spTree>
    <p:extLst>
      <p:ext uri="{BB962C8B-B14F-4D97-AF65-F5344CB8AC3E}">
        <p14:creationId xmlns:p14="http://schemas.microsoft.com/office/powerpoint/2010/main" val="28736146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9812" y="365760"/>
            <a:ext cx="20664000" cy="29556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3"/>
          <p:cNvSpPr txBox="1">
            <a:spLocks/>
          </p:cNvSpPr>
          <p:nvPr/>
        </p:nvSpPr>
        <p:spPr>
          <a:xfrm>
            <a:off x="2633472" y="365760"/>
            <a:ext cx="18390340" cy="1133856"/>
          </a:xfrm>
          <a:prstGeom prst="rect">
            <a:avLst/>
          </a:prstGeom>
        </p:spPr>
        <p:txBody>
          <a:bodyPr vert="horz" lIns="91440" tIns="45720" rIns="91440" bIns="45720" rtlCol="0" anchor="ctr">
            <a:normAutofit/>
          </a:bodyPr>
          <a:lst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a:lstStyle>
          <a:p>
            <a:r>
              <a:rPr lang="en-IN" sz="4800" b="1" dirty="0"/>
              <a:t>MEDICATION TRACKER</a:t>
            </a:r>
          </a:p>
        </p:txBody>
      </p:sp>
      <p:sp>
        <p:nvSpPr>
          <p:cNvPr id="7" name="Text Placeholder 22"/>
          <p:cNvSpPr txBox="1">
            <a:spLocks/>
          </p:cNvSpPr>
          <p:nvPr/>
        </p:nvSpPr>
        <p:spPr>
          <a:xfrm>
            <a:off x="2633472" y="1499616"/>
            <a:ext cx="18390340" cy="692658"/>
          </a:xfrm>
          <a:prstGeom prst="rect">
            <a:avLst/>
          </a:prstGeom>
        </p:spPr>
        <p:txBody>
          <a:bodyPr/>
          <a:lst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0" indent="0">
              <a:buNone/>
            </a:pPr>
            <a:r>
              <a:rPr lang="en-US" sz="4400" dirty="0"/>
              <a:t>Sai Ganesh,  Venuu Maadhav, Rana </a:t>
            </a:r>
            <a:r>
              <a:rPr lang="en-US" sz="4400" dirty="0" err="1"/>
              <a:t>Simha</a:t>
            </a:r>
            <a:r>
              <a:rPr lang="en-US" sz="4400" dirty="0"/>
              <a:t> Reddy, Sriram, Rahul| </a:t>
            </a:r>
            <a:r>
              <a:rPr lang="en-US" sz="4400" dirty="0" err="1"/>
              <a:t>Vairamuthu</a:t>
            </a:r>
            <a:r>
              <a:rPr lang="en-US" sz="4400" dirty="0"/>
              <a:t> S | Scope</a:t>
            </a:r>
          </a:p>
        </p:txBody>
      </p:sp>
      <p:sp>
        <p:nvSpPr>
          <p:cNvPr id="10" name="Content Placeholder 10"/>
          <p:cNvSpPr txBox="1">
            <a:spLocks/>
          </p:cNvSpPr>
          <p:nvPr/>
        </p:nvSpPr>
        <p:spPr>
          <a:xfrm>
            <a:off x="365761" y="15269779"/>
            <a:ext cx="10341126" cy="6046290"/>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nSpc>
                <a:spcPct val="107000"/>
              </a:lnSpc>
              <a:spcBef>
                <a:spcPts val="0"/>
              </a:spcBef>
              <a:spcAft>
                <a:spcPts val="1015"/>
              </a:spcAft>
            </a:pPr>
            <a:r>
              <a:rPr lang="en-US" sz="2800" dirty="0">
                <a:solidFill>
                  <a:srgbClr val="000000"/>
                </a:solidFill>
                <a:ea typeface="Calibri" panose="020F0502020204030204" pitchFamily="34" charset="0"/>
                <a:cs typeface="Times New Roman" panose="02020603050405020304" pitchFamily="18" charset="0"/>
              </a:rPr>
              <a:t>1. First Step, we created a cloud account in </a:t>
            </a:r>
            <a:r>
              <a:rPr lang="en-US" sz="2800" b="1" dirty="0">
                <a:solidFill>
                  <a:srgbClr val="000000"/>
                </a:solidFill>
                <a:ea typeface="Calibri" panose="020F0502020204030204" pitchFamily="34" charset="0"/>
                <a:cs typeface="Times New Roman" panose="02020603050405020304" pitchFamily="18" charset="0"/>
              </a:rPr>
              <a:t>Adafruit.io </a:t>
            </a:r>
            <a:endParaRPr lang="en-US" sz="2800" b="1" dirty="0">
              <a:ea typeface="Calibri" panose="020F0502020204030204" pitchFamily="34" charset="0"/>
              <a:cs typeface="Times New Roman" panose="02020603050405020304" pitchFamily="18" charset="0"/>
            </a:endParaRPr>
          </a:p>
          <a:p>
            <a:pPr>
              <a:lnSpc>
                <a:spcPct val="107000"/>
              </a:lnSpc>
              <a:spcBef>
                <a:spcPts val="0"/>
              </a:spcBef>
              <a:spcAft>
                <a:spcPts val="1015"/>
              </a:spcAft>
            </a:pPr>
            <a:r>
              <a:rPr lang="en-US" sz="2800" dirty="0">
                <a:solidFill>
                  <a:srgbClr val="000000"/>
                </a:solidFill>
                <a:ea typeface="Calibri" panose="020F0502020204030204" pitchFamily="34" charset="0"/>
                <a:cs typeface="Times New Roman" panose="02020603050405020304" pitchFamily="18" charset="0"/>
              </a:rPr>
              <a:t>2. We will be using Adafruit for storing the User Input feed. </a:t>
            </a:r>
            <a:endParaRPr lang="en-US" sz="2800" dirty="0">
              <a:ea typeface="Calibri" panose="020F0502020204030204" pitchFamily="34" charset="0"/>
              <a:cs typeface="Times New Roman" panose="02020603050405020304" pitchFamily="18" charset="0"/>
            </a:endParaRPr>
          </a:p>
          <a:p>
            <a:pPr>
              <a:lnSpc>
                <a:spcPct val="107000"/>
              </a:lnSpc>
              <a:spcBef>
                <a:spcPts val="0"/>
              </a:spcBef>
              <a:spcAft>
                <a:spcPts val="1015"/>
              </a:spcAft>
            </a:pPr>
            <a:r>
              <a:rPr lang="en-US" sz="2800" dirty="0">
                <a:solidFill>
                  <a:srgbClr val="000000"/>
                </a:solidFill>
                <a:ea typeface="Calibri" panose="020F0502020204030204" pitchFamily="34" charset="0"/>
                <a:cs typeface="Times New Roman" panose="02020603050405020304" pitchFamily="18" charset="0"/>
              </a:rPr>
              <a:t>3. We have created an applet with </a:t>
            </a:r>
            <a:r>
              <a:rPr lang="en-US" sz="2800" b="1" dirty="0">
                <a:solidFill>
                  <a:srgbClr val="000000"/>
                </a:solidFill>
                <a:ea typeface="Calibri" panose="020F0502020204030204" pitchFamily="34" charset="0"/>
                <a:cs typeface="Times New Roman" panose="02020603050405020304" pitchFamily="18" charset="0"/>
              </a:rPr>
              <a:t>IFTTT</a:t>
            </a:r>
            <a:r>
              <a:rPr lang="en-US" sz="2800" dirty="0">
                <a:solidFill>
                  <a:srgbClr val="000000"/>
                </a:solidFill>
                <a:ea typeface="Calibri" panose="020F0502020204030204" pitchFamily="34" charset="0"/>
                <a:cs typeface="Times New Roman" panose="02020603050405020304" pitchFamily="18" charset="0"/>
              </a:rPr>
              <a:t> with the same credentials and also integrate the Arduino code with it. </a:t>
            </a:r>
            <a:endParaRPr lang="en-US" sz="2800" dirty="0">
              <a:ea typeface="Calibri" panose="020F0502020204030204" pitchFamily="34" charset="0"/>
              <a:cs typeface="Times New Roman" panose="02020603050405020304" pitchFamily="18" charset="0"/>
            </a:endParaRPr>
          </a:p>
          <a:p>
            <a:pPr>
              <a:lnSpc>
                <a:spcPct val="107000"/>
              </a:lnSpc>
              <a:spcBef>
                <a:spcPts val="0"/>
              </a:spcBef>
              <a:spcAft>
                <a:spcPts val="1015"/>
              </a:spcAft>
            </a:pPr>
            <a:r>
              <a:rPr lang="en-US" sz="2800" dirty="0">
                <a:solidFill>
                  <a:srgbClr val="000000"/>
                </a:solidFill>
                <a:ea typeface="Calibri" panose="020F0502020204030204" pitchFamily="34" charset="0"/>
                <a:cs typeface="Times New Roman" panose="02020603050405020304" pitchFamily="18" charset="0"/>
              </a:rPr>
              <a:t>4. IFTTT will help in determining if the medication is taken or not. </a:t>
            </a:r>
            <a:endParaRPr lang="en-US" sz="2800" dirty="0">
              <a:ea typeface="Calibri" panose="020F0502020204030204" pitchFamily="34" charset="0"/>
              <a:cs typeface="Times New Roman" panose="02020603050405020304" pitchFamily="18" charset="0"/>
            </a:endParaRPr>
          </a:p>
          <a:p>
            <a:pPr>
              <a:lnSpc>
                <a:spcPct val="107000"/>
              </a:lnSpc>
              <a:spcBef>
                <a:spcPts val="0"/>
              </a:spcBef>
              <a:spcAft>
                <a:spcPts val="1015"/>
              </a:spcAft>
            </a:pPr>
            <a:r>
              <a:rPr lang="en-US" sz="2800" dirty="0">
                <a:solidFill>
                  <a:srgbClr val="000000"/>
                </a:solidFill>
                <a:ea typeface="Calibri" panose="020F0502020204030204" pitchFamily="34" charset="0"/>
                <a:cs typeface="Times New Roman" panose="02020603050405020304" pitchFamily="18" charset="0"/>
              </a:rPr>
              <a:t>5. In response to that, Adafruit will store that information in the created cloud account. </a:t>
            </a:r>
            <a:endParaRPr lang="en-US" sz="2800" dirty="0">
              <a:ea typeface="Calibri" panose="020F0502020204030204" pitchFamily="34" charset="0"/>
              <a:cs typeface="Times New Roman" panose="02020603050405020304" pitchFamily="18" charset="0"/>
            </a:endParaRPr>
          </a:p>
          <a:p>
            <a:pPr>
              <a:lnSpc>
                <a:spcPct val="107000"/>
              </a:lnSpc>
              <a:spcBef>
                <a:spcPts val="0"/>
              </a:spcBef>
              <a:spcAft>
                <a:spcPts val="1015"/>
              </a:spcAft>
            </a:pPr>
            <a:r>
              <a:rPr lang="en-US" sz="2800" dirty="0">
                <a:solidFill>
                  <a:srgbClr val="000000"/>
                </a:solidFill>
                <a:ea typeface="Calibri" panose="020F0502020204030204" pitchFamily="34" charset="0"/>
                <a:cs typeface="Times New Roman" panose="02020603050405020304" pitchFamily="18" charset="0"/>
              </a:rPr>
              <a:t>6. The reminders will send either as </a:t>
            </a:r>
            <a:r>
              <a:rPr lang="en-US" sz="2800" b="1" dirty="0">
                <a:solidFill>
                  <a:srgbClr val="000000"/>
                </a:solidFill>
                <a:ea typeface="Calibri" panose="020F0502020204030204" pitchFamily="34" charset="0"/>
                <a:cs typeface="Times New Roman" panose="02020603050405020304" pitchFamily="18" charset="0"/>
              </a:rPr>
              <a:t>email</a:t>
            </a:r>
            <a:r>
              <a:rPr lang="en-US" sz="2800" dirty="0">
                <a:solidFill>
                  <a:srgbClr val="000000"/>
                </a:solidFill>
                <a:ea typeface="Calibri" panose="020F0502020204030204" pitchFamily="34" charset="0"/>
                <a:cs typeface="Times New Roman" panose="02020603050405020304" pitchFamily="18" charset="0"/>
              </a:rPr>
              <a:t> or messages via Mobile application. </a:t>
            </a:r>
            <a:endParaRPr lang="en-US" sz="2800" dirty="0">
              <a:ea typeface="Calibri" panose="020F0502020204030204" pitchFamily="34" charset="0"/>
              <a:cs typeface="Times New Roman" panose="02020603050405020304" pitchFamily="18" charset="0"/>
            </a:endParaRPr>
          </a:p>
          <a:p>
            <a:pPr>
              <a:lnSpc>
                <a:spcPct val="107000"/>
              </a:lnSpc>
              <a:spcBef>
                <a:spcPts val="0"/>
              </a:spcBef>
            </a:pPr>
            <a:r>
              <a:rPr lang="en-US" sz="2800" dirty="0">
                <a:solidFill>
                  <a:srgbClr val="000000"/>
                </a:solidFill>
                <a:ea typeface="Calibri" panose="020F0502020204030204" pitchFamily="34" charset="0"/>
                <a:cs typeface="Times New Roman" panose="02020603050405020304" pitchFamily="18" charset="0"/>
              </a:rPr>
              <a:t>7. If necessary, we can attach a GSM module to the device, so that we can generate a SMS message. </a:t>
            </a:r>
            <a:endParaRPr lang="en-US" sz="2800" dirty="0">
              <a:ea typeface="Calibri" panose="020F0502020204030204" pitchFamily="34" charset="0"/>
              <a:cs typeface="Times New Roman" panose="02020603050405020304" pitchFamily="18" charset="0"/>
            </a:endParaRPr>
          </a:p>
        </p:txBody>
      </p:sp>
      <p:sp>
        <p:nvSpPr>
          <p:cNvPr id="11" name="Text Placeholder 68"/>
          <p:cNvSpPr txBox="1">
            <a:spLocks/>
          </p:cNvSpPr>
          <p:nvPr/>
        </p:nvSpPr>
        <p:spPr>
          <a:xfrm>
            <a:off x="10709812" y="3086100"/>
            <a:ext cx="10314000" cy="13635331"/>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AU" i="1" dirty="0"/>
          </a:p>
          <a:p>
            <a:endParaRPr lang="en-IN" dirty="0"/>
          </a:p>
        </p:txBody>
      </p:sp>
      <p:sp>
        <p:nvSpPr>
          <p:cNvPr id="3" name="Rectangle 2"/>
          <p:cNvSpPr/>
          <p:nvPr/>
        </p:nvSpPr>
        <p:spPr>
          <a:xfrm>
            <a:off x="393151" y="10264200"/>
            <a:ext cx="4028795" cy="646331"/>
          </a:xfrm>
          <a:prstGeom prst="rect">
            <a:avLst/>
          </a:prstGeom>
        </p:spPr>
        <p:txBody>
          <a:bodyPr wrap="none">
            <a:spAutoFit/>
          </a:bodyPr>
          <a:lstStyle/>
          <a:p>
            <a:pPr algn="ctr"/>
            <a:r>
              <a:rPr lang="en-US" sz="3600" b="1" dirty="0"/>
              <a:t>Scope of the Project</a:t>
            </a:r>
          </a:p>
        </p:txBody>
      </p:sp>
      <p:sp>
        <p:nvSpPr>
          <p:cNvPr id="12" name="Rectangle 11"/>
          <p:cNvSpPr/>
          <p:nvPr/>
        </p:nvSpPr>
        <p:spPr>
          <a:xfrm>
            <a:off x="378916" y="21296671"/>
            <a:ext cx="1519840" cy="646331"/>
          </a:xfrm>
          <a:prstGeom prst="rect">
            <a:avLst/>
          </a:prstGeom>
        </p:spPr>
        <p:txBody>
          <a:bodyPr wrap="none">
            <a:spAutoFit/>
          </a:bodyPr>
          <a:lstStyle/>
          <a:p>
            <a:pPr algn="ctr"/>
            <a:r>
              <a:rPr lang="en-US" sz="3600" dirty="0"/>
              <a:t>Results</a:t>
            </a:r>
          </a:p>
        </p:txBody>
      </p:sp>
      <p:sp>
        <p:nvSpPr>
          <p:cNvPr id="13" name="Rectangle 12"/>
          <p:cNvSpPr/>
          <p:nvPr/>
        </p:nvSpPr>
        <p:spPr>
          <a:xfrm>
            <a:off x="378916" y="14680916"/>
            <a:ext cx="3067669" cy="646331"/>
          </a:xfrm>
          <a:prstGeom prst="rect">
            <a:avLst/>
          </a:prstGeom>
        </p:spPr>
        <p:txBody>
          <a:bodyPr wrap="square">
            <a:spAutoFit/>
          </a:bodyPr>
          <a:lstStyle/>
          <a:p>
            <a:r>
              <a:rPr lang="en-US" altLang="zh-CN" sz="3600" b="1" dirty="0"/>
              <a:t>Methodology</a:t>
            </a:r>
          </a:p>
        </p:txBody>
      </p:sp>
      <p:sp>
        <p:nvSpPr>
          <p:cNvPr id="14" name="Content Placeholder 10"/>
          <p:cNvSpPr txBox="1">
            <a:spLocks/>
          </p:cNvSpPr>
          <p:nvPr/>
        </p:nvSpPr>
        <p:spPr>
          <a:xfrm>
            <a:off x="359812" y="10866410"/>
            <a:ext cx="10347073" cy="3776436"/>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lnSpc>
                <a:spcPct val="107000"/>
              </a:lnSpc>
              <a:spcBef>
                <a:spcPts val="0"/>
              </a:spcBef>
              <a:spcAft>
                <a:spcPts val="800"/>
              </a:spcAft>
            </a:pPr>
            <a:r>
              <a:rPr lang="en-IN" sz="2800" dirty="0">
                <a:latin typeface="Calibri" panose="020F0502020204030204" pitchFamily="34" charset="0"/>
                <a:ea typeface="Calibri" panose="020F0502020204030204" pitchFamily="34" charset="0"/>
                <a:cs typeface="Calibri" panose="020F0502020204030204" pitchFamily="34" charset="0"/>
              </a:rPr>
              <a:t>Medication Tracker requires Node MCU, DHT11 and other basic electronic equipment like LED’s, buzzers, resistor to build the project. This project uses Adafruit cloud to store the information and IFTTT to communicate with the email services. This project is intended for persons with problems related to memory. Therefore, the limitations of the project are it can’t distinguish between deliberate misuse of machine, and proper use of machine and it can’t be used by other physically disabled persons e.g. blind etc. </a:t>
            </a:r>
            <a:endParaRPr lang="en-US" sz="2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6" name="Rectangle 15"/>
          <p:cNvSpPr/>
          <p:nvPr/>
        </p:nvSpPr>
        <p:spPr>
          <a:xfrm>
            <a:off x="366506" y="28139598"/>
            <a:ext cx="4082084" cy="461665"/>
          </a:xfrm>
          <a:prstGeom prst="rect">
            <a:avLst/>
          </a:prstGeom>
        </p:spPr>
        <p:txBody>
          <a:bodyPr wrap="square">
            <a:spAutoFit/>
          </a:bodyPr>
          <a:lstStyle/>
          <a:p>
            <a:r>
              <a:rPr lang="en-AU" sz="2400" i="1" dirty="0"/>
              <a:t>Project setup with node MCU</a:t>
            </a:r>
          </a:p>
        </p:txBody>
      </p:sp>
      <p:sp>
        <p:nvSpPr>
          <p:cNvPr id="21" name="Text Placeholder 68"/>
          <p:cNvSpPr txBox="1">
            <a:spLocks/>
          </p:cNvSpPr>
          <p:nvPr/>
        </p:nvSpPr>
        <p:spPr>
          <a:xfrm>
            <a:off x="359812" y="3092215"/>
            <a:ext cx="10350000" cy="3667894"/>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US" sz="2800" dirty="0"/>
              <a:t>People suffering from diseases like Alzheimer’s, Huntington’s disease, Corticobasal Degeneration etc. often experience with memory loss and difficulty in remembering things. Such people and old age people often forget to take their regular medication which might affect their physical as well as mental health. A working model with the help of IFTTT and Adafruit Cloud helps patients keep track of their medicine consumption on daily basis and reminds them to take medicines on time and also refill the medicines on weekly basis via an Audio-Visual Stimuli.</a:t>
            </a:r>
          </a:p>
          <a:p>
            <a:pPr algn="just"/>
            <a:endParaRPr lang="en-US" sz="2800" dirty="0"/>
          </a:p>
        </p:txBody>
      </p:sp>
      <p:sp>
        <p:nvSpPr>
          <p:cNvPr id="22" name="Rectangle 21"/>
          <p:cNvSpPr/>
          <p:nvPr/>
        </p:nvSpPr>
        <p:spPr>
          <a:xfrm>
            <a:off x="382091" y="2481980"/>
            <a:ext cx="2580835" cy="646331"/>
          </a:xfrm>
          <a:prstGeom prst="rect">
            <a:avLst/>
          </a:prstGeom>
        </p:spPr>
        <p:txBody>
          <a:bodyPr wrap="none">
            <a:spAutoFit/>
          </a:bodyPr>
          <a:lstStyle/>
          <a:p>
            <a:pPr algn="ctr"/>
            <a:r>
              <a:rPr lang="en-US" sz="3600" b="1" dirty="0"/>
              <a:t>Introduction</a:t>
            </a:r>
          </a:p>
        </p:txBody>
      </p:sp>
      <p:sp>
        <p:nvSpPr>
          <p:cNvPr id="27" name="Text Placeholder 68"/>
          <p:cNvSpPr txBox="1">
            <a:spLocks/>
          </p:cNvSpPr>
          <p:nvPr/>
        </p:nvSpPr>
        <p:spPr>
          <a:xfrm>
            <a:off x="10703962" y="17534705"/>
            <a:ext cx="10319850" cy="2540205"/>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IN" sz="2800" dirty="0"/>
              <a:t>In this project we developed a prototype of a medication tracker that can track the usage of medicines by the patients / people and keep their guardians informed of their irregular usage. The project worked fine and was in reach of our expectations. In future we will try to expand the tracker system so that it can be used by other physically challenged persons.</a:t>
            </a:r>
            <a:endParaRPr lang="en-US" sz="2800" dirty="0"/>
          </a:p>
        </p:txBody>
      </p:sp>
      <p:sp>
        <p:nvSpPr>
          <p:cNvPr id="28" name="Rectangle 27"/>
          <p:cNvSpPr/>
          <p:nvPr/>
        </p:nvSpPr>
        <p:spPr>
          <a:xfrm>
            <a:off x="10786572" y="20043030"/>
            <a:ext cx="10244628" cy="9425209"/>
          </a:xfrm>
          <a:prstGeom prst="rect">
            <a:avLst/>
          </a:prstGeom>
        </p:spPr>
        <p:txBody>
          <a:bodyPr wrap="square">
            <a:spAutoFit/>
          </a:bodyPr>
          <a:lstStyle/>
          <a:p>
            <a:r>
              <a:rPr lang="en-US" sz="3600" b="1" dirty="0"/>
              <a:t>References</a:t>
            </a:r>
          </a:p>
          <a:p>
            <a:pPr>
              <a:lnSpc>
                <a:spcPct val="107000"/>
              </a:lnSpc>
            </a:pPr>
            <a:r>
              <a:rPr lang="en-US" sz="2400" dirty="0">
                <a:solidFill>
                  <a:srgbClr val="000000"/>
                </a:solidFill>
                <a:ea typeface="Calibri" panose="020F0502020204030204" pitchFamily="34" charset="0"/>
                <a:cs typeface="Times New Roman" panose="02020603050405020304" pitchFamily="18" charset="0"/>
              </a:rPr>
              <a:t>[1] J. Benson and N. Britten, “Primary care antihypertensive drugs : qualitative study,” vol. 325, no. October, pp. 1–5, 2002. </a:t>
            </a:r>
          </a:p>
          <a:p>
            <a:pPr>
              <a:lnSpc>
                <a:spcPct val="107000"/>
              </a:lnSpc>
            </a:pPr>
            <a:endParaRPr lang="en-US" sz="2400" dirty="0">
              <a:ea typeface="Calibri" panose="020F0502020204030204" pitchFamily="34" charset="0"/>
              <a:cs typeface="Times New Roman" panose="02020603050405020304" pitchFamily="18" charset="0"/>
            </a:endParaRPr>
          </a:p>
          <a:p>
            <a:pPr>
              <a:lnSpc>
                <a:spcPct val="107000"/>
              </a:lnSpc>
            </a:pPr>
            <a:r>
              <a:rPr lang="en-US" sz="2400" dirty="0">
                <a:solidFill>
                  <a:srgbClr val="000000"/>
                </a:solidFill>
                <a:ea typeface="Calibri" panose="020F0502020204030204" pitchFamily="34" charset="0"/>
                <a:cs typeface="Times New Roman" panose="02020603050405020304" pitchFamily="18" charset="0"/>
              </a:rPr>
              <a:t>[2] C. M. J. Cline, “Non-compliance and knowledge of prescribed medication in elderly patients with heart failure,” pp. 0–4, 1999. </a:t>
            </a:r>
          </a:p>
          <a:p>
            <a:pPr>
              <a:lnSpc>
                <a:spcPct val="107000"/>
              </a:lnSpc>
            </a:pPr>
            <a:endParaRPr lang="en-US" sz="2400" dirty="0">
              <a:ea typeface="Calibri" panose="020F0502020204030204" pitchFamily="34" charset="0"/>
              <a:cs typeface="Times New Roman" panose="02020603050405020304" pitchFamily="18" charset="0"/>
            </a:endParaRPr>
          </a:p>
          <a:p>
            <a:pPr>
              <a:lnSpc>
                <a:spcPct val="107000"/>
              </a:lnSpc>
            </a:pPr>
            <a:r>
              <a:rPr lang="en-US" sz="2400" dirty="0">
                <a:solidFill>
                  <a:srgbClr val="000000"/>
                </a:solidFill>
                <a:ea typeface="Calibri" panose="020F0502020204030204" pitchFamily="34" charset="0"/>
                <a:cs typeface="Times New Roman" panose="02020603050405020304" pitchFamily="18" charset="0"/>
              </a:rPr>
              <a:t>[3] T. L. Hayes, J. M. Hunt, A. </a:t>
            </a:r>
            <a:r>
              <a:rPr lang="en-US" sz="2400" dirty="0" err="1">
                <a:solidFill>
                  <a:srgbClr val="000000"/>
                </a:solidFill>
                <a:ea typeface="Calibri" panose="020F0502020204030204" pitchFamily="34" charset="0"/>
                <a:cs typeface="Times New Roman" panose="02020603050405020304" pitchFamily="18" charset="0"/>
              </a:rPr>
              <a:t>Adami</a:t>
            </a:r>
            <a:r>
              <a:rPr lang="en-US" sz="2400" dirty="0">
                <a:solidFill>
                  <a:srgbClr val="000000"/>
                </a:solidFill>
                <a:ea typeface="Calibri" panose="020F0502020204030204" pitchFamily="34" charset="0"/>
                <a:cs typeface="Times New Roman" panose="02020603050405020304" pitchFamily="18" charset="0"/>
              </a:rPr>
              <a:t>, J. A. Kaye, and A. Requirements, “An Electronic Pillbox for Continuous Monitoring of Medication Adherence,” 2006 Int. Conf. IEEE Eng. Med. Biol. Soc., pp. 6400–6403, 2006. </a:t>
            </a:r>
          </a:p>
          <a:p>
            <a:pPr>
              <a:lnSpc>
                <a:spcPct val="107000"/>
              </a:lnSpc>
            </a:pPr>
            <a:endParaRPr lang="en-US" sz="2400" dirty="0">
              <a:ea typeface="Calibri" panose="020F0502020204030204" pitchFamily="34" charset="0"/>
              <a:cs typeface="Times New Roman" panose="02020603050405020304" pitchFamily="18" charset="0"/>
            </a:endParaRPr>
          </a:p>
          <a:p>
            <a:pPr>
              <a:lnSpc>
                <a:spcPct val="107000"/>
              </a:lnSpc>
            </a:pPr>
            <a:r>
              <a:rPr lang="en-US" sz="2400" dirty="0">
                <a:solidFill>
                  <a:srgbClr val="000000"/>
                </a:solidFill>
                <a:ea typeface="Calibri" panose="020F0502020204030204" pitchFamily="34" charset="0"/>
                <a:cs typeface="Times New Roman" panose="02020603050405020304" pitchFamily="18" charset="0"/>
              </a:rPr>
              <a:t>[4] L. Tang et al., “MHS : A Multimedia System for Improving Medication Adherence in Elderly Care,” IEEE Syst. J., vol. 5, no. 4, pp. 506–517, 2011. </a:t>
            </a:r>
          </a:p>
          <a:p>
            <a:pPr>
              <a:lnSpc>
                <a:spcPct val="107000"/>
              </a:lnSpc>
            </a:pPr>
            <a:endParaRPr lang="en-US" sz="2400" dirty="0">
              <a:ea typeface="Calibri" panose="020F0502020204030204" pitchFamily="34" charset="0"/>
              <a:cs typeface="Times New Roman" panose="02020603050405020304" pitchFamily="18" charset="0"/>
            </a:endParaRPr>
          </a:p>
          <a:p>
            <a:pPr>
              <a:lnSpc>
                <a:spcPct val="107000"/>
              </a:lnSpc>
            </a:pPr>
            <a:r>
              <a:rPr lang="en-US" sz="2400" dirty="0">
                <a:solidFill>
                  <a:srgbClr val="000000"/>
                </a:solidFill>
                <a:ea typeface="Calibri" panose="020F0502020204030204" pitchFamily="34" charset="0"/>
                <a:cs typeface="Times New Roman" panose="02020603050405020304" pitchFamily="18" charset="0"/>
              </a:rPr>
              <a:t>[5] D. </a:t>
            </a:r>
            <a:r>
              <a:rPr lang="en-US" sz="2400" dirty="0" err="1">
                <a:solidFill>
                  <a:srgbClr val="000000"/>
                </a:solidFill>
                <a:ea typeface="Calibri" panose="020F0502020204030204" pitchFamily="34" charset="0"/>
                <a:cs typeface="Times New Roman" panose="02020603050405020304" pitchFamily="18" charset="0"/>
              </a:rPr>
              <a:t>Demeo</a:t>
            </a:r>
            <a:r>
              <a:rPr lang="en-US" sz="2400" dirty="0">
                <a:solidFill>
                  <a:srgbClr val="000000"/>
                </a:solidFill>
                <a:ea typeface="Calibri" panose="020F0502020204030204" pitchFamily="34" charset="0"/>
                <a:cs typeface="Times New Roman" panose="02020603050405020304" pitchFamily="18" charset="0"/>
              </a:rPr>
              <a:t> and M. Morena, “Medication Adherence Using a Smart Pill Bottle,” </a:t>
            </a:r>
            <a:r>
              <a:rPr lang="en-US" sz="2400" i="1" dirty="0">
                <a:solidFill>
                  <a:srgbClr val="000000"/>
                </a:solidFill>
                <a:ea typeface="Calibri" panose="020F0502020204030204" pitchFamily="34" charset="0"/>
                <a:cs typeface="Times New Roman" panose="02020603050405020304" pitchFamily="18" charset="0"/>
              </a:rPr>
              <a:t>2014 11th Int. Conf. Expo </a:t>
            </a:r>
            <a:r>
              <a:rPr lang="en-US" sz="2400" i="1" dirty="0" err="1">
                <a:solidFill>
                  <a:srgbClr val="000000"/>
                </a:solidFill>
                <a:ea typeface="Calibri" panose="020F0502020204030204" pitchFamily="34" charset="0"/>
                <a:cs typeface="Times New Roman" panose="02020603050405020304" pitchFamily="18" charset="0"/>
              </a:rPr>
              <a:t>Emerg</a:t>
            </a:r>
            <a:r>
              <a:rPr lang="en-US" sz="2400" i="1" dirty="0">
                <a:solidFill>
                  <a:srgbClr val="000000"/>
                </a:solidFill>
                <a:ea typeface="Calibri" panose="020F0502020204030204" pitchFamily="34" charset="0"/>
                <a:cs typeface="Times New Roman" panose="02020603050405020304" pitchFamily="18" charset="0"/>
              </a:rPr>
              <a:t>. Technol. a Smarter World</a:t>
            </a:r>
            <a:r>
              <a:rPr lang="en-US" sz="2400" dirty="0">
                <a:solidFill>
                  <a:srgbClr val="000000"/>
                </a:solidFill>
                <a:ea typeface="Calibri" panose="020F0502020204030204" pitchFamily="34" charset="0"/>
                <a:cs typeface="Times New Roman" panose="02020603050405020304" pitchFamily="18" charset="0"/>
              </a:rPr>
              <a:t>, pp. 1–4, 2014. </a:t>
            </a:r>
          </a:p>
          <a:p>
            <a:pPr>
              <a:lnSpc>
                <a:spcPct val="107000"/>
              </a:lnSpc>
            </a:pPr>
            <a:endParaRPr lang="en-US" sz="2400" dirty="0">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rgbClr val="000000"/>
                </a:solidFill>
                <a:ea typeface="Calibri" panose="020F0502020204030204" pitchFamily="34" charset="0"/>
                <a:cs typeface="Times New Roman" panose="02020603050405020304" pitchFamily="18" charset="0"/>
              </a:rPr>
              <a:t>[6] C. E. M. Gomes, V. F. L. Jr, S. Member, F. </a:t>
            </a:r>
            <a:r>
              <a:rPr lang="en-US" sz="2400" dirty="0" err="1">
                <a:solidFill>
                  <a:srgbClr val="000000"/>
                </a:solidFill>
                <a:ea typeface="Calibri" panose="020F0502020204030204" pitchFamily="34" charset="0"/>
                <a:cs typeface="Times New Roman" panose="02020603050405020304" pitchFamily="18" charset="0"/>
              </a:rPr>
              <a:t>Yazdi</a:t>
            </a:r>
            <a:r>
              <a:rPr lang="en-US" sz="2400" dirty="0">
                <a:solidFill>
                  <a:srgbClr val="000000"/>
                </a:solidFill>
                <a:ea typeface="Calibri" panose="020F0502020204030204" pitchFamily="34" charset="0"/>
                <a:cs typeface="Times New Roman" panose="02020603050405020304" pitchFamily="18" charset="0"/>
              </a:rPr>
              <a:t>, and P. </a:t>
            </a:r>
            <a:r>
              <a:rPr lang="en-US" sz="2400" dirty="0" err="1">
                <a:solidFill>
                  <a:srgbClr val="000000"/>
                </a:solidFill>
                <a:ea typeface="Calibri" panose="020F0502020204030204" pitchFamily="34" charset="0"/>
                <a:cs typeface="Times New Roman" panose="02020603050405020304" pitchFamily="18" charset="0"/>
              </a:rPr>
              <a:t>Göhner</a:t>
            </a:r>
            <a:r>
              <a:rPr lang="en-US" sz="2400" dirty="0">
                <a:solidFill>
                  <a:srgbClr val="000000"/>
                </a:solidFill>
                <a:ea typeface="Calibri" panose="020F0502020204030204" pitchFamily="34" charset="0"/>
                <a:cs typeface="Times New Roman" panose="02020603050405020304" pitchFamily="18" charset="0"/>
              </a:rPr>
              <a:t>, “Extending an Intelligent Medicine Cabinet through the Use of Consumer Electronic Devices in order to Increase the Medication Adherence,” pp. 98–102, 2015.</a:t>
            </a:r>
          </a:p>
          <a:p>
            <a:pPr>
              <a:lnSpc>
                <a:spcPct val="107000"/>
              </a:lnSpc>
              <a:spcAft>
                <a:spcPts val="800"/>
              </a:spcAft>
            </a:pPr>
            <a:r>
              <a:rPr lang="en-US" sz="2400" dirty="0">
                <a:solidFill>
                  <a:srgbClr val="000000"/>
                </a:solidFill>
                <a:ea typeface="Calibri" panose="020F0502020204030204" pitchFamily="34" charset="0"/>
                <a:cs typeface="Times New Roman" panose="02020603050405020304" pitchFamily="18" charset="0"/>
              </a:rPr>
              <a:t> </a:t>
            </a:r>
            <a:r>
              <a:rPr lang="en-IN" sz="2400" dirty="0"/>
              <a:t>[7] B. Abbey et al., “A Remotely Programmable Smart Pillbox for Enhancing Medication Adherence Department of Occupational Therapy , lili.liu@ualberta.ca,” 2012 25th IEEE Int. </a:t>
            </a:r>
            <a:r>
              <a:rPr lang="en-IN" sz="2400" dirty="0" err="1"/>
              <a:t>Symp</a:t>
            </a:r>
            <a:r>
              <a:rPr lang="en-IN" sz="2400" dirty="0"/>
              <a:t>. </a:t>
            </a:r>
            <a:r>
              <a:rPr lang="en-IN" sz="2400" dirty="0" err="1"/>
              <a:t>Comput</a:t>
            </a:r>
            <a:r>
              <a:rPr lang="en-IN" sz="2400" dirty="0"/>
              <a:t>. Med. Syst., pp. 1–4</a:t>
            </a:r>
          </a:p>
        </p:txBody>
      </p:sp>
      <p:sp>
        <p:nvSpPr>
          <p:cNvPr id="29" name="Rectangle 28"/>
          <p:cNvSpPr/>
          <p:nvPr/>
        </p:nvSpPr>
        <p:spPr>
          <a:xfrm>
            <a:off x="10652172" y="16804903"/>
            <a:ext cx="2276585" cy="646331"/>
          </a:xfrm>
          <a:prstGeom prst="rect">
            <a:avLst/>
          </a:prstGeom>
        </p:spPr>
        <p:txBody>
          <a:bodyPr wrap="none">
            <a:spAutoFit/>
          </a:bodyPr>
          <a:lstStyle/>
          <a:p>
            <a:pPr algn="ctr"/>
            <a:r>
              <a:rPr lang="en-US" sz="3600" b="1" dirty="0"/>
              <a:t>Conclusion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402" y="419068"/>
            <a:ext cx="2142948" cy="2069595"/>
          </a:xfrm>
          <a:prstGeom prst="rect">
            <a:avLst/>
          </a:prstGeom>
        </p:spPr>
      </p:pic>
      <p:sp>
        <p:nvSpPr>
          <p:cNvPr id="24" name="Text Placeholder 68"/>
          <p:cNvSpPr txBox="1">
            <a:spLocks/>
          </p:cNvSpPr>
          <p:nvPr/>
        </p:nvSpPr>
        <p:spPr>
          <a:xfrm>
            <a:off x="359812" y="7534926"/>
            <a:ext cx="10350000" cy="2604278"/>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US" sz="2800" dirty="0"/>
              <a:t>The main objective of the project is to provide a remedy to Old-age people who forget to take their medicines on-time which might affect their physical and mental health. We will consider Alzheimer’s patients in the process of crafting the solution. In the real world there is no remedy which are focused on the above-mentioned problems and also which might be a hardware solution integrated with IoT. </a:t>
            </a:r>
          </a:p>
          <a:p>
            <a:pPr algn="just"/>
            <a:endParaRPr lang="en-IN" sz="2800" dirty="0"/>
          </a:p>
        </p:txBody>
      </p:sp>
      <p:sp>
        <p:nvSpPr>
          <p:cNvPr id="25" name="Rectangle 24"/>
          <p:cNvSpPr/>
          <p:nvPr/>
        </p:nvSpPr>
        <p:spPr>
          <a:xfrm>
            <a:off x="268894" y="6763599"/>
            <a:ext cx="2316853" cy="646331"/>
          </a:xfrm>
          <a:prstGeom prst="rect">
            <a:avLst/>
          </a:prstGeom>
        </p:spPr>
        <p:txBody>
          <a:bodyPr wrap="none">
            <a:spAutoFit/>
          </a:bodyPr>
          <a:lstStyle/>
          <a:p>
            <a:pPr algn="ctr"/>
            <a:r>
              <a:rPr lang="en-US" sz="3600" b="1" dirty="0"/>
              <a:t>Motivation</a:t>
            </a:r>
          </a:p>
        </p:txBody>
      </p:sp>
      <p:sp>
        <p:nvSpPr>
          <p:cNvPr id="30" name="Content Placeholder 10">
            <a:extLst>
              <a:ext uri="{FF2B5EF4-FFF2-40B4-BE49-F238E27FC236}">
                <a16:creationId xmlns:a16="http://schemas.microsoft.com/office/drawing/2014/main" id="{DD51E6B6-219F-44E6-9BD6-44E73050D4DE}"/>
              </a:ext>
            </a:extLst>
          </p:cNvPr>
          <p:cNvSpPr txBox="1">
            <a:spLocks/>
          </p:cNvSpPr>
          <p:nvPr/>
        </p:nvSpPr>
        <p:spPr>
          <a:xfrm>
            <a:off x="381000" y="22045872"/>
            <a:ext cx="10389400" cy="7855008"/>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nSpc>
                <a:spcPct val="107000"/>
              </a:lnSpc>
              <a:spcBef>
                <a:spcPts val="0"/>
              </a:spcBef>
              <a:spcAft>
                <a:spcPts val="1015"/>
              </a:spcAft>
            </a:pPr>
            <a:endParaRPr lang="en-US" sz="2800" dirty="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D067F581-AC34-4151-A1AD-9FB6CBC24CAC}"/>
              </a:ext>
            </a:extLst>
          </p:cNvPr>
          <p:cNvPicPr>
            <a:picLocks noChangeAspect="1"/>
          </p:cNvPicPr>
          <p:nvPr/>
        </p:nvPicPr>
        <p:blipFill>
          <a:blip r:embed="rId3"/>
          <a:stretch>
            <a:fillRect/>
          </a:stretch>
        </p:blipFill>
        <p:spPr>
          <a:xfrm>
            <a:off x="447184" y="22079289"/>
            <a:ext cx="10244628" cy="6026892"/>
          </a:xfrm>
          <a:prstGeom prst="rect">
            <a:avLst/>
          </a:prstGeom>
        </p:spPr>
      </p:pic>
      <p:pic>
        <p:nvPicPr>
          <p:cNvPr id="9" name="Picture 8">
            <a:extLst>
              <a:ext uri="{FF2B5EF4-FFF2-40B4-BE49-F238E27FC236}">
                <a16:creationId xmlns:a16="http://schemas.microsoft.com/office/drawing/2014/main" id="{5867A597-84BA-4A9A-8F22-AF51239FC732}"/>
              </a:ext>
            </a:extLst>
          </p:cNvPr>
          <p:cNvPicPr>
            <a:picLocks noChangeAspect="1"/>
          </p:cNvPicPr>
          <p:nvPr/>
        </p:nvPicPr>
        <p:blipFill>
          <a:blip r:embed="rId4"/>
          <a:stretch>
            <a:fillRect/>
          </a:stretch>
        </p:blipFill>
        <p:spPr>
          <a:xfrm>
            <a:off x="17423315" y="3425057"/>
            <a:ext cx="2891655" cy="5412008"/>
          </a:xfrm>
          <a:prstGeom prst="rect">
            <a:avLst/>
          </a:prstGeom>
        </p:spPr>
      </p:pic>
      <p:sp>
        <p:nvSpPr>
          <p:cNvPr id="33" name="Rectangle 32">
            <a:extLst>
              <a:ext uri="{FF2B5EF4-FFF2-40B4-BE49-F238E27FC236}">
                <a16:creationId xmlns:a16="http://schemas.microsoft.com/office/drawing/2014/main" id="{5F4CD184-862A-49AC-B283-5304B7893212}"/>
              </a:ext>
            </a:extLst>
          </p:cNvPr>
          <p:cNvSpPr/>
          <p:nvPr/>
        </p:nvSpPr>
        <p:spPr>
          <a:xfrm>
            <a:off x="12798215" y="3911757"/>
            <a:ext cx="4082084" cy="1200329"/>
          </a:xfrm>
          <a:prstGeom prst="rect">
            <a:avLst/>
          </a:prstGeom>
        </p:spPr>
        <p:txBody>
          <a:bodyPr wrap="square">
            <a:spAutoFit/>
          </a:bodyPr>
          <a:lstStyle/>
          <a:p>
            <a:r>
              <a:rPr lang="en-AU" sz="2400" i="1" dirty="0"/>
              <a:t>MQTT dashboard for the model to control the led lights and alarm manually</a:t>
            </a:r>
          </a:p>
        </p:txBody>
      </p:sp>
      <p:pic>
        <p:nvPicPr>
          <p:cNvPr id="34" name="Picture 33">
            <a:extLst>
              <a:ext uri="{FF2B5EF4-FFF2-40B4-BE49-F238E27FC236}">
                <a16:creationId xmlns:a16="http://schemas.microsoft.com/office/drawing/2014/main" id="{F29FBB43-4345-42F8-9398-57CFDD6BDCE8}"/>
              </a:ext>
            </a:extLst>
          </p:cNvPr>
          <p:cNvPicPr/>
          <p:nvPr/>
        </p:nvPicPr>
        <p:blipFill rotWithShape="1">
          <a:blip r:embed="rId5">
            <a:extLst>
              <a:ext uri="{28A0092B-C50C-407E-A947-70E740481C1C}">
                <a14:useLocalDpi xmlns:a14="http://schemas.microsoft.com/office/drawing/2010/main" val="0"/>
              </a:ext>
            </a:extLst>
          </a:blip>
          <a:srcRect t="4406" b="35199"/>
          <a:stretch/>
        </p:blipFill>
        <p:spPr bwMode="auto">
          <a:xfrm>
            <a:off x="10941535" y="6479812"/>
            <a:ext cx="3931162" cy="7558686"/>
          </a:xfrm>
          <a:prstGeom prst="rect">
            <a:avLst/>
          </a:prstGeom>
          <a:noFill/>
          <a:ln>
            <a:noFill/>
          </a:ln>
          <a:extLst>
            <a:ext uri="{53640926-AAD7-44D8-BBD7-CCE9431645EC}">
              <a14:shadowObscured xmlns:a14="http://schemas.microsoft.com/office/drawing/2010/main"/>
            </a:ext>
          </a:extLst>
        </p:spPr>
      </p:pic>
      <p:sp>
        <p:nvSpPr>
          <p:cNvPr id="35" name="Rectangle 34">
            <a:extLst>
              <a:ext uri="{FF2B5EF4-FFF2-40B4-BE49-F238E27FC236}">
                <a16:creationId xmlns:a16="http://schemas.microsoft.com/office/drawing/2014/main" id="{48165159-C933-471D-B61E-34B8D488A937}"/>
              </a:ext>
            </a:extLst>
          </p:cNvPr>
          <p:cNvSpPr/>
          <p:nvPr/>
        </p:nvSpPr>
        <p:spPr>
          <a:xfrm>
            <a:off x="15104420" y="10259155"/>
            <a:ext cx="4082084" cy="830997"/>
          </a:xfrm>
          <a:prstGeom prst="rect">
            <a:avLst/>
          </a:prstGeom>
        </p:spPr>
        <p:txBody>
          <a:bodyPr wrap="square">
            <a:spAutoFit/>
          </a:bodyPr>
          <a:lstStyle/>
          <a:p>
            <a:r>
              <a:rPr lang="en-AU" sz="2400" i="1" dirty="0"/>
              <a:t>IFTTT dashboard to set alarm periodically and conditionally</a:t>
            </a:r>
          </a:p>
        </p:txBody>
      </p:sp>
      <p:pic>
        <p:nvPicPr>
          <p:cNvPr id="17" name="Picture 16">
            <a:extLst>
              <a:ext uri="{FF2B5EF4-FFF2-40B4-BE49-F238E27FC236}">
                <a16:creationId xmlns:a16="http://schemas.microsoft.com/office/drawing/2014/main" id="{C001CE4E-B0EE-4B46-860B-FA8B3E8B6D95}"/>
              </a:ext>
            </a:extLst>
          </p:cNvPr>
          <p:cNvPicPr>
            <a:picLocks noChangeAspect="1"/>
          </p:cNvPicPr>
          <p:nvPr/>
        </p:nvPicPr>
        <p:blipFill rotWithShape="1">
          <a:blip r:embed="rId6"/>
          <a:srcRect t="9408" b="67287"/>
          <a:stretch/>
        </p:blipFill>
        <p:spPr>
          <a:xfrm>
            <a:off x="16015848" y="14542573"/>
            <a:ext cx="4194412" cy="2065857"/>
          </a:xfrm>
          <a:prstGeom prst="rect">
            <a:avLst/>
          </a:prstGeom>
        </p:spPr>
      </p:pic>
      <p:sp>
        <p:nvSpPr>
          <p:cNvPr id="36" name="Rectangle 35">
            <a:extLst>
              <a:ext uri="{FF2B5EF4-FFF2-40B4-BE49-F238E27FC236}">
                <a16:creationId xmlns:a16="http://schemas.microsoft.com/office/drawing/2014/main" id="{60A89AF0-83B8-477F-B2E5-6CD177F63B81}"/>
              </a:ext>
            </a:extLst>
          </p:cNvPr>
          <p:cNvSpPr/>
          <p:nvPr/>
        </p:nvSpPr>
        <p:spPr>
          <a:xfrm>
            <a:off x="11933764" y="15231805"/>
            <a:ext cx="4082084" cy="1200329"/>
          </a:xfrm>
          <a:prstGeom prst="rect">
            <a:avLst/>
          </a:prstGeom>
        </p:spPr>
        <p:txBody>
          <a:bodyPr wrap="square">
            <a:spAutoFit/>
          </a:bodyPr>
          <a:lstStyle/>
          <a:p>
            <a:r>
              <a:rPr lang="en-AU" sz="2400" i="1" dirty="0"/>
              <a:t>Message received through email on not taking the medicine</a:t>
            </a:r>
          </a:p>
        </p:txBody>
      </p:sp>
    </p:spTree>
    <p:extLst>
      <p:ext uri="{BB962C8B-B14F-4D97-AF65-F5344CB8AC3E}">
        <p14:creationId xmlns:p14="http://schemas.microsoft.com/office/powerpoint/2010/main" val="36060411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ster_2016_m.potx" id="{C99F4834-73B2-44AB-9211-DD57E3EBE727}" vid="{C99B119E-4D31-4661-B76A-37761BBBC0B1}"/>
    </a:ext>
  </a:extLst>
</a:theme>
</file>

<file path=docProps/app.xml><?xml version="1.0" encoding="utf-8"?>
<Properties xmlns="http://schemas.openxmlformats.org/officeDocument/2006/extended-properties" xmlns:vt="http://schemas.openxmlformats.org/officeDocument/2006/docPropsVTypes">
  <Template/>
  <TotalTime>708</TotalTime>
  <Words>825</Words>
  <Application>Microsoft Office PowerPoint</Application>
  <PresentationFormat>Custom</PresentationFormat>
  <Paragraphs>44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Jayasankar Variyar</dc:creator>
  <cp:lastModifiedBy>Venuu Maadhav</cp:lastModifiedBy>
  <cp:revision>36</cp:revision>
  <dcterms:created xsi:type="dcterms:W3CDTF">2016-03-28T06:32:15Z</dcterms:created>
  <dcterms:modified xsi:type="dcterms:W3CDTF">2019-11-07T11:08:45Z</dcterms:modified>
</cp:coreProperties>
</file>