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61"/>
  </p:notesMasterIdLst>
  <p:sldIdLst>
    <p:sldId id="256" r:id="rId2"/>
    <p:sldId id="379" r:id="rId3"/>
    <p:sldId id="391" r:id="rId4"/>
    <p:sldId id="407" r:id="rId5"/>
    <p:sldId id="333" r:id="rId6"/>
    <p:sldId id="482" r:id="rId7"/>
    <p:sldId id="410" r:id="rId8"/>
    <p:sldId id="328" r:id="rId9"/>
    <p:sldId id="424" r:id="rId10"/>
    <p:sldId id="408" r:id="rId11"/>
    <p:sldId id="409" r:id="rId12"/>
    <p:sldId id="422" r:id="rId13"/>
    <p:sldId id="478" r:id="rId14"/>
    <p:sldId id="421" r:id="rId15"/>
    <p:sldId id="477" r:id="rId16"/>
    <p:sldId id="423" r:id="rId17"/>
    <p:sldId id="480" r:id="rId18"/>
    <p:sldId id="487" r:id="rId19"/>
    <p:sldId id="412" r:id="rId20"/>
    <p:sldId id="415" r:id="rId21"/>
    <p:sldId id="417" r:id="rId22"/>
    <p:sldId id="425" r:id="rId23"/>
    <p:sldId id="427" r:id="rId24"/>
    <p:sldId id="437" r:id="rId25"/>
    <p:sldId id="483" r:id="rId26"/>
    <p:sldId id="428" r:id="rId27"/>
    <p:sldId id="475" r:id="rId28"/>
    <p:sldId id="476" r:id="rId29"/>
    <p:sldId id="418" r:id="rId30"/>
    <p:sldId id="419" r:id="rId31"/>
    <p:sldId id="488" r:id="rId32"/>
    <p:sldId id="420" r:id="rId33"/>
    <p:sldId id="489" r:id="rId34"/>
    <p:sldId id="429" r:id="rId35"/>
    <p:sldId id="490" r:id="rId36"/>
    <p:sldId id="430" r:id="rId37"/>
    <p:sldId id="431" r:id="rId38"/>
    <p:sldId id="466" r:id="rId39"/>
    <p:sldId id="448" r:id="rId40"/>
    <p:sldId id="468" r:id="rId41"/>
    <p:sldId id="470" r:id="rId42"/>
    <p:sldId id="469" r:id="rId43"/>
    <p:sldId id="462" r:id="rId44"/>
    <p:sldId id="441" r:id="rId45"/>
    <p:sldId id="438" r:id="rId46"/>
    <p:sldId id="501" r:id="rId47"/>
    <p:sldId id="439" r:id="rId48"/>
    <p:sldId id="440" r:id="rId49"/>
    <p:sldId id="445" r:id="rId50"/>
    <p:sldId id="446" r:id="rId51"/>
    <p:sldId id="443" r:id="rId52"/>
    <p:sldId id="444" r:id="rId53"/>
    <p:sldId id="433" r:id="rId54"/>
    <p:sldId id="460" r:id="rId55"/>
    <p:sldId id="461" r:id="rId56"/>
    <p:sldId id="447" r:id="rId57"/>
    <p:sldId id="502" r:id="rId58"/>
    <p:sldId id="471" r:id="rId59"/>
    <p:sldId id="472" r:id="rId60"/>
    <p:sldId id="434" r:id="rId61"/>
    <p:sldId id="435" r:id="rId62"/>
    <p:sldId id="436" r:id="rId63"/>
    <p:sldId id="484" r:id="rId64"/>
    <p:sldId id="497" r:id="rId65"/>
    <p:sldId id="492" r:id="rId66"/>
    <p:sldId id="498" r:id="rId67"/>
    <p:sldId id="491" r:id="rId68"/>
    <p:sldId id="494" r:id="rId69"/>
    <p:sldId id="496" r:id="rId70"/>
    <p:sldId id="450" r:id="rId71"/>
    <p:sldId id="455" r:id="rId72"/>
    <p:sldId id="456" r:id="rId73"/>
    <p:sldId id="459" r:id="rId74"/>
    <p:sldId id="449" r:id="rId75"/>
    <p:sldId id="458" r:id="rId76"/>
    <p:sldId id="451" r:id="rId77"/>
    <p:sldId id="452" r:id="rId78"/>
    <p:sldId id="453" r:id="rId79"/>
    <p:sldId id="454" r:id="rId80"/>
    <p:sldId id="457" r:id="rId81"/>
    <p:sldId id="463" r:id="rId82"/>
    <p:sldId id="464" r:id="rId83"/>
    <p:sldId id="465" r:id="rId84"/>
    <p:sldId id="474" r:id="rId85"/>
    <p:sldId id="499" r:id="rId86"/>
    <p:sldId id="500" r:id="rId87"/>
    <p:sldId id="506" r:id="rId88"/>
    <p:sldId id="507" r:id="rId89"/>
    <p:sldId id="505" r:id="rId90"/>
    <p:sldId id="504" r:id="rId91"/>
    <p:sldId id="508" r:id="rId92"/>
    <p:sldId id="509" r:id="rId93"/>
    <p:sldId id="513" r:id="rId94"/>
    <p:sldId id="514" r:id="rId95"/>
    <p:sldId id="510" r:id="rId96"/>
    <p:sldId id="516" r:id="rId97"/>
    <p:sldId id="511" r:id="rId98"/>
    <p:sldId id="512" r:id="rId99"/>
    <p:sldId id="515" r:id="rId100"/>
    <p:sldId id="517" r:id="rId101"/>
    <p:sldId id="518" r:id="rId102"/>
    <p:sldId id="519" r:id="rId103"/>
    <p:sldId id="521" r:id="rId104"/>
    <p:sldId id="520" r:id="rId105"/>
    <p:sldId id="522" r:id="rId106"/>
    <p:sldId id="523" r:id="rId107"/>
    <p:sldId id="524" r:id="rId108"/>
    <p:sldId id="535" r:id="rId109"/>
    <p:sldId id="525" r:id="rId110"/>
    <p:sldId id="528" r:id="rId111"/>
    <p:sldId id="533" r:id="rId112"/>
    <p:sldId id="532" r:id="rId113"/>
    <p:sldId id="531" r:id="rId114"/>
    <p:sldId id="534" r:id="rId115"/>
    <p:sldId id="540" r:id="rId116"/>
    <p:sldId id="537" r:id="rId117"/>
    <p:sldId id="538" r:id="rId118"/>
    <p:sldId id="539" r:id="rId119"/>
    <p:sldId id="541" r:id="rId120"/>
    <p:sldId id="542" r:id="rId121"/>
    <p:sldId id="543" r:id="rId122"/>
    <p:sldId id="545" r:id="rId123"/>
    <p:sldId id="544" r:id="rId124"/>
    <p:sldId id="546" r:id="rId125"/>
    <p:sldId id="550" r:id="rId126"/>
    <p:sldId id="556" r:id="rId127"/>
    <p:sldId id="555" r:id="rId128"/>
    <p:sldId id="554" r:id="rId129"/>
    <p:sldId id="547" r:id="rId130"/>
    <p:sldId id="548" r:id="rId131"/>
    <p:sldId id="549" r:id="rId132"/>
    <p:sldId id="551" r:id="rId133"/>
    <p:sldId id="557" r:id="rId134"/>
    <p:sldId id="552" r:id="rId135"/>
    <p:sldId id="553" r:id="rId136"/>
    <p:sldId id="558" r:id="rId137"/>
    <p:sldId id="559" r:id="rId138"/>
    <p:sldId id="564" r:id="rId139"/>
    <p:sldId id="560" r:id="rId140"/>
    <p:sldId id="561" r:id="rId141"/>
    <p:sldId id="562" r:id="rId142"/>
    <p:sldId id="563" r:id="rId143"/>
    <p:sldId id="565" r:id="rId144"/>
    <p:sldId id="567" r:id="rId145"/>
    <p:sldId id="568" r:id="rId146"/>
    <p:sldId id="566" r:id="rId147"/>
    <p:sldId id="569" r:id="rId148"/>
    <p:sldId id="571" r:id="rId149"/>
    <p:sldId id="570" r:id="rId150"/>
    <p:sldId id="572" r:id="rId151"/>
    <p:sldId id="573" r:id="rId152"/>
    <p:sldId id="574" r:id="rId153"/>
    <p:sldId id="576" r:id="rId154"/>
    <p:sldId id="575" r:id="rId155"/>
    <p:sldId id="577" r:id="rId156"/>
    <p:sldId id="578" r:id="rId157"/>
    <p:sldId id="579" r:id="rId158"/>
    <p:sldId id="580" r:id="rId159"/>
    <p:sldId id="406" r:id="rId160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080808"/>
    <a:srgbClr val="FF9BAE"/>
    <a:srgbClr val="FF7D96"/>
    <a:srgbClr val="FF0000"/>
    <a:srgbClr val="0000FF"/>
    <a:srgbClr val="800080"/>
    <a:srgbClr val="FF33CC"/>
    <a:srgbClr val="ECF1FE"/>
    <a:srgbClr val="CF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01" autoAdjust="0"/>
    <p:restoredTop sz="95226" autoAdjust="0"/>
  </p:normalViewPr>
  <p:slideViewPr>
    <p:cSldViewPr>
      <p:cViewPr varScale="1">
        <p:scale>
          <a:sx n="111" d="100"/>
          <a:sy n="111" d="100"/>
        </p:scale>
        <p:origin x="1488" y="51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48"/>
    </p:cViewPr>
  </p:sorterViewPr>
  <p:notesViewPr>
    <p:cSldViewPr>
      <p:cViewPr varScale="1">
        <p:scale>
          <a:sx n="85" d="100"/>
          <a:sy n="85" d="100"/>
        </p:scale>
        <p:origin x="3810" y="6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tableStyles" Target="tableStyle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09CD8704-B90E-418F-89DA-3E0B10CEA21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8FA9C208-C792-4C9C-9F02-0B7E2465124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0401B01D-EDA5-489E-81D9-CED80B6CC02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3973" name="Rectangle 5">
            <a:extLst>
              <a:ext uri="{FF2B5EF4-FFF2-40B4-BE49-F238E27FC236}">
                <a16:creationId xmlns:a16="http://schemas.microsoft.com/office/drawing/2014/main" id="{1AE8B740-3A93-4CA1-BB79-665DD096DC9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83974" name="Rectangle 6">
            <a:extLst>
              <a:ext uri="{FF2B5EF4-FFF2-40B4-BE49-F238E27FC236}">
                <a16:creationId xmlns:a16="http://schemas.microsoft.com/office/drawing/2014/main" id="{1D15E890-9F70-469A-AF43-925204B5B00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3975" name="Rectangle 7">
            <a:extLst>
              <a:ext uri="{FF2B5EF4-FFF2-40B4-BE49-F238E27FC236}">
                <a16:creationId xmlns:a16="http://schemas.microsoft.com/office/drawing/2014/main" id="{F9EC2436-C139-4B2A-A969-DA8E153A37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D5CCAD2-126B-426F-9D3B-0A0E41DB60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5CCAD2-126B-426F-9D3B-0A0E41DB600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7862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16101BA9-B219-4BCC-B936-C12A1074D8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5A2C80A4-C544-4F42-8B63-CC18D86206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32F3F4E2-BCC2-4E8C-AD81-C782560570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86DD4C5-A1E4-4789-932E-FA002E382A65}" type="slidenum">
              <a:rPr lang="en-US" altLang="en-US" sz="1200" smtClean="0"/>
              <a:pPr/>
              <a:t>56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7">
            <a:extLst>
              <a:ext uri="{FF2B5EF4-FFF2-40B4-BE49-F238E27FC236}">
                <a16:creationId xmlns:a16="http://schemas.microsoft.com/office/drawing/2014/main" id="{5CCB0D40-353B-4118-844D-05D627E68AD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73" name="Group 2">
              <a:extLst>
                <a:ext uri="{FF2B5EF4-FFF2-40B4-BE49-F238E27FC236}">
                  <a16:creationId xmlns:a16="http://schemas.microsoft.com/office/drawing/2014/main" id="{EFBEE34C-8286-450E-AEDE-CB981BA2F1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83" name="Rectangle 3">
                <a:extLst>
                  <a:ext uri="{FF2B5EF4-FFF2-40B4-BE49-F238E27FC236}">
                    <a16:creationId xmlns:a16="http://schemas.microsoft.com/office/drawing/2014/main" id="{B7378774-18EE-42AF-88FD-5467E06BFDC0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800" dirty="0"/>
              </a:p>
            </p:txBody>
          </p:sp>
          <p:grpSp>
            <p:nvGrpSpPr>
              <p:cNvPr id="84" name="Group 4">
                <a:extLst>
                  <a:ext uri="{FF2B5EF4-FFF2-40B4-BE49-F238E27FC236}">
                    <a16:creationId xmlns:a16="http://schemas.microsoft.com/office/drawing/2014/main" id="{E616194D-B6D5-4644-8634-28B7A5FA9BEB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86" name="Line 5">
                  <a:extLst>
                    <a:ext uri="{FF2B5EF4-FFF2-40B4-BE49-F238E27FC236}">
                      <a16:creationId xmlns:a16="http://schemas.microsoft.com/office/drawing/2014/main" id="{954C979A-1923-4DA6-A4D8-F4983B871F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2800" dirty="0"/>
                </a:p>
              </p:txBody>
            </p:sp>
            <p:sp>
              <p:nvSpPr>
                <p:cNvPr id="87" name="Line 6">
                  <a:extLst>
                    <a:ext uri="{FF2B5EF4-FFF2-40B4-BE49-F238E27FC236}">
                      <a16:creationId xmlns:a16="http://schemas.microsoft.com/office/drawing/2014/main" id="{9B58B35E-1BE2-45B8-8F44-5A07C7FAF1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2800" dirty="0"/>
                </a:p>
              </p:txBody>
            </p:sp>
            <p:sp>
              <p:nvSpPr>
                <p:cNvPr id="88" name="Line 7">
                  <a:extLst>
                    <a:ext uri="{FF2B5EF4-FFF2-40B4-BE49-F238E27FC236}">
                      <a16:creationId xmlns:a16="http://schemas.microsoft.com/office/drawing/2014/main" id="{2CB950DE-4737-47AE-99B1-48590FACDF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2800" dirty="0"/>
                </a:p>
              </p:txBody>
            </p:sp>
            <p:sp>
              <p:nvSpPr>
                <p:cNvPr id="89" name="Line 8">
                  <a:extLst>
                    <a:ext uri="{FF2B5EF4-FFF2-40B4-BE49-F238E27FC236}">
                      <a16:creationId xmlns:a16="http://schemas.microsoft.com/office/drawing/2014/main" id="{8ECEE412-46A6-46B2-B49B-3342618E31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2800" dirty="0"/>
                </a:p>
              </p:txBody>
            </p:sp>
            <p:sp>
              <p:nvSpPr>
                <p:cNvPr id="90" name="Line 9">
                  <a:extLst>
                    <a:ext uri="{FF2B5EF4-FFF2-40B4-BE49-F238E27FC236}">
                      <a16:creationId xmlns:a16="http://schemas.microsoft.com/office/drawing/2014/main" id="{DFE739A2-B3BA-4AB4-91FF-A07886C290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2800" dirty="0"/>
                </a:p>
              </p:txBody>
            </p:sp>
            <p:sp>
              <p:nvSpPr>
                <p:cNvPr id="91" name="Line 10">
                  <a:extLst>
                    <a:ext uri="{FF2B5EF4-FFF2-40B4-BE49-F238E27FC236}">
                      <a16:creationId xmlns:a16="http://schemas.microsoft.com/office/drawing/2014/main" id="{89DC5F6B-B604-4EB9-8D95-A8F2420F74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2800" dirty="0"/>
                </a:p>
              </p:txBody>
            </p:sp>
            <p:sp>
              <p:nvSpPr>
                <p:cNvPr id="92" name="Line 11">
                  <a:extLst>
                    <a:ext uri="{FF2B5EF4-FFF2-40B4-BE49-F238E27FC236}">
                      <a16:creationId xmlns:a16="http://schemas.microsoft.com/office/drawing/2014/main" id="{62C666E1-60D9-4859-9FE1-E6E06FF849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2800" dirty="0"/>
                </a:p>
              </p:txBody>
            </p:sp>
            <p:sp>
              <p:nvSpPr>
                <p:cNvPr id="93" name="Line 12">
                  <a:extLst>
                    <a:ext uri="{FF2B5EF4-FFF2-40B4-BE49-F238E27FC236}">
                      <a16:creationId xmlns:a16="http://schemas.microsoft.com/office/drawing/2014/main" id="{B2EDDC99-35AA-4286-9D0D-5C56F75FF3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2800" dirty="0"/>
                </a:p>
              </p:txBody>
            </p:sp>
            <p:sp>
              <p:nvSpPr>
                <p:cNvPr id="94" name="Line 13">
                  <a:extLst>
                    <a:ext uri="{FF2B5EF4-FFF2-40B4-BE49-F238E27FC236}">
                      <a16:creationId xmlns:a16="http://schemas.microsoft.com/office/drawing/2014/main" id="{6478373A-873B-4C59-9557-C831925D78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2800" dirty="0"/>
                </a:p>
              </p:txBody>
            </p:sp>
            <p:sp>
              <p:nvSpPr>
                <p:cNvPr id="95" name="Line 14">
                  <a:extLst>
                    <a:ext uri="{FF2B5EF4-FFF2-40B4-BE49-F238E27FC236}">
                      <a16:creationId xmlns:a16="http://schemas.microsoft.com/office/drawing/2014/main" id="{BD529D15-8B62-4295-9452-52A5BC3AEE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2800" dirty="0"/>
                </a:p>
              </p:txBody>
            </p:sp>
            <p:sp>
              <p:nvSpPr>
                <p:cNvPr id="96" name="Line 15">
                  <a:extLst>
                    <a:ext uri="{FF2B5EF4-FFF2-40B4-BE49-F238E27FC236}">
                      <a16:creationId xmlns:a16="http://schemas.microsoft.com/office/drawing/2014/main" id="{FEA3DD7C-6D82-4A3D-A2DB-B28BABC784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2800" dirty="0"/>
                </a:p>
              </p:txBody>
            </p:sp>
            <p:sp>
              <p:nvSpPr>
                <p:cNvPr id="97" name="Line 16">
                  <a:extLst>
                    <a:ext uri="{FF2B5EF4-FFF2-40B4-BE49-F238E27FC236}">
                      <a16:creationId xmlns:a16="http://schemas.microsoft.com/office/drawing/2014/main" id="{37100212-FDC4-437E-95F9-AFFA222E89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2800" dirty="0"/>
                </a:p>
              </p:txBody>
            </p:sp>
            <p:sp>
              <p:nvSpPr>
                <p:cNvPr id="98" name="Line 17">
                  <a:extLst>
                    <a:ext uri="{FF2B5EF4-FFF2-40B4-BE49-F238E27FC236}">
                      <a16:creationId xmlns:a16="http://schemas.microsoft.com/office/drawing/2014/main" id="{D217AAE4-1A56-4DE4-A755-3C39B056B1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2800" dirty="0"/>
                </a:p>
              </p:txBody>
            </p:sp>
            <p:sp>
              <p:nvSpPr>
                <p:cNvPr id="99" name="Line 18">
                  <a:extLst>
                    <a:ext uri="{FF2B5EF4-FFF2-40B4-BE49-F238E27FC236}">
                      <a16:creationId xmlns:a16="http://schemas.microsoft.com/office/drawing/2014/main" id="{E7B872B9-98D3-475F-A00C-A3DBF8CD6F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2800" dirty="0"/>
                </a:p>
              </p:txBody>
            </p:sp>
            <p:sp>
              <p:nvSpPr>
                <p:cNvPr id="100" name="Line 19">
                  <a:extLst>
                    <a:ext uri="{FF2B5EF4-FFF2-40B4-BE49-F238E27FC236}">
                      <a16:creationId xmlns:a16="http://schemas.microsoft.com/office/drawing/2014/main" id="{8A5B69A1-4313-4648-ADD7-FB95757B40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2800" dirty="0"/>
                </a:p>
              </p:txBody>
            </p:sp>
            <p:sp>
              <p:nvSpPr>
                <p:cNvPr id="101" name="Line 20">
                  <a:extLst>
                    <a:ext uri="{FF2B5EF4-FFF2-40B4-BE49-F238E27FC236}">
                      <a16:creationId xmlns:a16="http://schemas.microsoft.com/office/drawing/2014/main" id="{8DA3D78A-9666-438D-BD41-57951D8490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2800" dirty="0"/>
                </a:p>
              </p:txBody>
            </p:sp>
            <p:sp>
              <p:nvSpPr>
                <p:cNvPr id="102" name="Line 21">
                  <a:extLst>
                    <a:ext uri="{FF2B5EF4-FFF2-40B4-BE49-F238E27FC236}">
                      <a16:creationId xmlns:a16="http://schemas.microsoft.com/office/drawing/2014/main" id="{DBD5C065-60F0-4FE1-B4D5-931B4CFBB5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2800" dirty="0"/>
                </a:p>
              </p:txBody>
            </p:sp>
            <p:sp>
              <p:nvSpPr>
                <p:cNvPr id="103" name="Line 22">
                  <a:extLst>
                    <a:ext uri="{FF2B5EF4-FFF2-40B4-BE49-F238E27FC236}">
                      <a16:creationId xmlns:a16="http://schemas.microsoft.com/office/drawing/2014/main" id="{64C88888-3763-4864-997E-C43C34C115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2800" dirty="0"/>
                </a:p>
              </p:txBody>
            </p:sp>
            <p:sp>
              <p:nvSpPr>
                <p:cNvPr id="104" name="Line 23">
                  <a:extLst>
                    <a:ext uri="{FF2B5EF4-FFF2-40B4-BE49-F238E27FC236}">
                      <a16:creationId xmlns:a16="http://schemas.microsoft.com/office/drawing/2014/main" id="{0EC92364-9A1B-4FF1-B55C-FA7FE734D8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2800" dirty="0"/>
                </a:p>
              </p:txBody>
            </p:sp>
            <p:sp>
              <p:nvSpPr>
                <p:cNvPr id="105" name="Line 24">
                  <a:extLst>
                    <a:ext uri="{FF2B5EF4-FFF2-40B4-BE49-F238E27FC236}">
                      <a16:creationId xmlns:a16="http://schemas.microsoft.com/office/drawing/2014/main" id="{AF9BEEF8-81B7-423B-9493-103C1DDB7F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2800" dirty="0"/>
                </a:p>
              </p:txBody>
            </p:sp>
            <p:sp>
              <p:nvSpPr>
                <p:cNvPr id="106" name="Line 25">
                  <a:extLst>
                    <a:ext uri="{FF2B5EF4-FFF2-40B4-BE49-F238E27FC236}">
                      <a16:creationId xmlns:a16="http://schemas.microsoft.com/office/drawing/2014/main" id="{67DFEF0A-50FA-46BB-8681-1273E706F7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2800" dirty="0"/>
                </a:p>
              </p:txBody>
            </p:sp>
            <p:sp>
              <p:nvSpPr>
                <p:cNvPr id="107" name="Line 26">
                  <a:extLst>
                    <a:ext uri="{FF2B5EF4-FFF2-40B4-BE49-F238E27FC236}">
                      <a16:creationId xmlns:a16="http://schemas.microsoft.com/office/drawing/2014/main" id="{F498ADA8-FC4E-413F-9FAB-796AF05124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2800" dirty="0"/>
                </a:p>
              </p:txBody>
            </p:sp>
            <p:sp>
              <p:nvSpPr>
                <p:cNvPr id="108" name="Line 27">
                  <a:extLst>
                    <a:ext uri="{FF2B5EF4-FFF2-40B4-BE49-F238E27FC236}">
                      <a16:creationId xmlns:a16="http://schemas.microsoft.com/office/drawing/2014/main" id="{A19229AC-D080-4460-989D-0EDF087CEC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2800" dirty="0"/>
                </a:p>
              </p:txBody>
            </p:sp>
            <p:sp>
              <p:nvSpPr>
                <p:cNvPr id="109" name="Line 28">
                  <a:extLst>
                    <a:ext uri="{FF2B5EF4-FFF2-40B4-BE49-F238E27FC236}">
                      <a16:creationId xmlns:a16="http://schemas.microsoft.com/office/drawing/2014/main" id="{6C01C9A0-F0DD-474F-8AF0-46256CB198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2800" dirty="0"/>
                </a:p>
              </p:txBody>
            </p:sp>
            <p:sp>
              <p:nvSpPr>
                <p:cNvPr id="110" name="Line 29">
                  <a:extLst>
                    <a:ext uri="{FF2B5EF4-FFF2-40B4-BE49-F238E27FC236}">
                      <a16:creationId xmlns:a16="http://schemas.microsoft.com/office/drawing/2014/main" id="{917BE2D5-3B4C-455D-ACB2-6907813D9F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2800" dirty="0"/>
                </a:p>
              </p:txBody>
            </p:sp>
            <p:sp>
              <p:nvSpPr>
                <p:cNvPr id="111" name="Line 30">
                  <a:extLst>
                    <a:ext uri="{FF2B5EF4-FFF2-40B4-BE49-F238E27FC236}">
                      <a16:creationId xmlns:a16="http://schemas.microsoft.com/office/drawing/2014/main" id="{78061C7B-38DF-4CA1-AD3B-7FFECD8B3F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2800" dirty="0"/>
                </a:p>
              </p:txBody>
            </p:sp>
            <p:sp>
              <p:nvSpPr>
                <p:cNvPr id="112" name="Line 31">
                  <a:extLst>
                    <a:ext uri="{FF2B5EF4-FFF2-40B4-BE49-F238E27FC236}">
                      <a16:creationId xmlns:a16="http://schemas.microsoft.com/office/drawing/2014/main" id="{66D02CF8-6C0E-4B2B-B3E3-14BFBA556A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2800" dirty="0"/>
                </a:p>
              </p:txBody>
            </p:sp>
            <p:sp>
              <p:nvSpPr>
                <p:cNvPr id="113" name="Line 32">
                  <a:extLst>
                    <a:ext uri="{FF2B5EF4-FFF2-40B4-BE49-F238E27FC236}">
                      <a16:creationId xmlns:a16="http://schemas.microsoft.com/office/drawing/2014/main" id="{25BA8C22-A378-4DD3-98B4-E18A740C81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2800" dirty="0"/>
                </a:p>
              </p:txBody>
            </p:sp>
            <p:sp>
              <p:nvSpPr>
                <p:cNvPr id="114" name="Line 33">
                  <a:extLst>
                    <a:ext uri="{FF2B5EF4-FFF2-40B4-BE49-F238E27FC236}">
                      <a16:creationId xmlns:a16="http://schemas.microsoft.com/office/drawing/2014/main" id="{0D20C86C-518F-4034-9105-DE3D636635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2800" dirty="0"/>
                </a:p>
              </p:txBody>
            </p:sp>
            <p:sp>
              <p:nvSpPr>
                <p:cNvPr id="115" name="Line 34">
                  <a:extLst>
                    <a:ext uri="{FF2B5EF4-FFF2-40B4-BE49-F238E27FC236}">
                      <a16:creationId xmlns:a16="http://schemas.microsoft.com/office/drawing/2014/main" id="{E4B6C99D-99A0-41EC-9A30-7D2300E5AB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2800" dirty="0"/>
                </a:p>
              </p:txBody>
            </p:sp>
            <p:sp>
              <p:nvSpPr>
                <p:cNvPr id="116" name="Line 35">
                  <a:extLst>
                    <a:ext uri="{FF2B5EF4-FFF2-40B4-BE49-F238E27FC236}">
                      <a16:creationId xmlns:a16="http://schemas.microsoft.com/office/drawing/2014/main" id="{DE4E03B2-1380-4EA8-BD82-1BED74D056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2800" dirty="0"/>
                </a:p>
              </p:txBody>
            </p:sp>
            <p:sp>
              <p:nvSpPr>
                <p:cNvPr id="117" name="Line 36">
                  <a:extLst>
                    <a:ext uri="{FF2B5EF4-FFF2-40B4-BE49-F238E27FC236}">
                      <a16:creationId xmlns:a16="http://schemas.microsoft.com/office/drawing/2014/main" id="{36368F5C-8C2A-4E9F-AD6F-861ED13E86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2800" dirty="0"/>
                </a:p>
              </p:txBody>
            </p:sp>
            <p:sp>
              <p:nvSpPr>
                <p:cNvPr id="118" name="Line 37">
                  <a:extLst>
                    <a:ext uri="{FF2B5EF4-FFF2-40B4-BE49-F238E27FC236}">
                      <a16:creationId xmlns:a16="http://schemas.microsoft.com/office/drawing/2014/main" id="{B8BB5AD4-8AA4-422D-930A-4C1C177A51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2800" dirty="0"/>
                </a:p>
              </p:txBody>
            </p:sp>
            <p:sp>
              <p:nvSpPr>
                <p:cNvPr id="119" name="Line 38">
                  <a:extLst>
                    <a:ext uri="{FF2B5EF4-FFF2-40B4-BE49-F238E27FC236}">
                      <a16:creationId xmlns:a16="http://schemas.microsoft.com/office/drawing/2014/main" id="{282BE4D5-38EE-4375-B241-444E3AFCF0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2800" dirty="0"/>
                </a:p>
              </p:txBody>
            </p:sp>
            <p:sp>
              <p:nvSpPr>
                <p:cNvPr id="120" name="Line 39">
                  <a:extLst>
                    <a:ext uri="{FF2B5EF4-FFF2-40B4-BE49-F238E27FC236}">
                      <a16:creationId xmlns:a16="http://schemas.microsoft.com/office/drawing/2014/main" id="{FC3871E2-98CB-4939-8CF3-320A226C28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2800" dirty="0"/>
                </a:p>
              </p:txBody>
            </p:sp>
            <p:sp>
              <p:nvSpPr>
                <p:cNvPr id="121" name="Line 40">
                  <a:extLst>
                    <a:ext uri="{FF2B5EF4-FFF2-40B4-BE49-F238E27FC236}">
                      <a16:creationId xmlns:a16="http://schemas.microsoft.com/office/drawing/2014/main" id="{AA65C085-DA62-434C-8F93-6ACFCA97E7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2800" dirty="0"/>
                </a:p>
              </p:txBody>
            </p:sp>
            <p:sp>
              <p:nvSpPr>
                <p:cNvPr id="122" name="Line 41">
                  <a:extLst>
                    <a:ext uri="{FF2B5EF4-FFF2-40B4-BE49-F238E27FC236}">
                      <a16:creationId xmlns:a16="http://schemas.microsoft.com/office/drawing/2014/main" id="{AF549E3F-57B4-4B8F-944D-BAFE27DCBC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2800" dirty="0"/>
                </a:p>
              </p:txBody>
            </p:sp>
            <p:sp>
              <p:nvSpPr>
                <p:cNvPr id="123" name="Line 42">
                  <a:extLst>
                    <a:ext uri="{FF2B5EF4-FFF2-40B4-BE49-F238E27FC236}">
                      <a16:creationId xmlns:a16="http://schemas.microsoft.com/office/drawing/2014/main" id="{2788C26F-5854-4342-A080-D719C0E463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2800" dirty="0"/>
                </a:p>
              </p:txBody>
            </p:sp>
            <p:sp>
              <p:nvSpPr>
                <p:cNvPr id="124" name="Line 43">
                  <a:extLst>
                    <a:ext uri="{FF2B5EF4-FFF2-40B4-BE49-F238E27FC236}">
                      <a16:creationId xmlns:a16="http://schemas.microsoft.com/office/drawing/2014/main" id="{9743A57B-509E-4639-BA0C-9644E6C17B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2800" dirty="0"/>
                </a:p>
              </p:txBody>
            </p:sp>
            <p:sp>
              <p:nvSpPr>
                <p:cNvPr id="125" name="Line 44">
                  <a:extLst>
                    <a:ext uri="{FF2B5EF4-FFF2-40B4-BE49-F238E27FC236}">
                      <a16:creationId xmlns:a16="http://schemas.microsoft.com/office/drawing/2014/main" id="{965F2482-1200-4458-9CBB-5CA6D66498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2800" dirty="0"/>
                </a:p>
              </p:txBody>
            </p:sp>
            <p:sp>
              <p:nvSpPr>
                <p:cNvPr id="126" name="Line 45">
                  <a:extLst>
                    <a:ext uri="{FF2B5EF4-FFF2-40B4-BE49-F238E27FC236}">
                      <a16:creationId xmlns:a16="http://schemas.microsoft.com/office/drawing/2014/main" id="{CACA6359-0AB9-46A8-AA12-1A4D4668C6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2800" dirty="0"/>
                </a:p>
              </p:txBody>
            </p:sp>
            <p:sp>
              <p:nvSpPr>
                <p:cNvPr id="127" name="Line 46">
                  <a:extLst>
                    <a:ext uri="{FF2B5EF4-FFF2-40B4-BE49-F238E27FC236}">
                      <a16:creationId xmlns:a16="http://schemas.microsoft.com/office/drawing/2014/main" id="{C0CA3B88-7096-41B6-BD6E-F6AF21C53B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2800" dirty="0"/>
                </a:p>
              </p:txBody>
            </p:sp>
            <p:sp>
              <p:nvSpPr>
                <p:cNvPr id="128" name="Line 47">
                  <a:extLst>
                    <a:ext uri="{FF2B5EF4-FFF2-40B4-BE49-F238E27FC236}">
                      <a16:creationId xmlns:a16="http://schemas.microsoft.com/office/drawing/2014/main" id="{634D5CE4-0362-4DE6-9B6C-0C3A3277E9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2800" dirty="0"/>
                </a:p>
              </p:txBody>
            </p:sp>
            <p:sp>
              <p:nvSpPr>
                <p:cNvPr id="129" name="Line 48">
                  <a:extLst>
                    <a:ext uri="{FF2B5EF4-FFF2-40B4-BE49-F238E27FC236}">
                      <a16:creationId xmlns:a16="http://schemas.microsoft.com/office/drawing/2014/main" id="{674A4836-CB39-4BE6-85AE-B57FD3B4FA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2800" dirty="0"/>
                </a:p>
              </p:txBody>
            </p:sp>
            <p:sp>
              <p:nvSpPr>
                <p:cNvPr id="130" name="Line 49">
                  <a:extLst>
                    <a:ext uri="{FF2B5EF4-FFF2-40B4-BE49-F238E27FC236}">
                      <a16:creationId xmlns:a16="http://schemas.microsoft.com/office/drawing/2014/main" id="{9FCF4337-EA17-4FE1-95D1-608D462065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2800" dirty="0"/>
                </a:p>
              </p:txBody>
            </p:sp>
            <p:sp>
              <p:nvSpPr>
                <p:cNvPr id="131" name="Line 50">
                  <a:extLst>
                    <a:ext uri="{FF2B5EF4-FFF2-40B4-BE49-F238E27FC236}">
                      <a16:creationId xmlns:a16="http://schemas.microsoft.com/office/drawing/2014/main" id="{26C70B16-24B8-4D10-ADAD-C0729FB457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2800" dirty="0"/>
                </a:p>
              </p:txBody>
            </p:sp>
            <p:sp>
              <p:nvSpPr>
                <p:cNvPr id="132" name="Line 51">
                  <a:extLst>
                    <a:ext uri="{FF2B5EF4-FFF2-40B4-BE49-F238E27FC236}">
                      <a16:creationId xmlns:a16="http://schemas.microsoft.com/office/drawing/2014/main" id="{E582F4E5-37B1-4148-B58E-8C8BD6354C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2800" dirty="0"/>
                </a:p>
              </p:txBody>
            </p:sp>
            <p:sp>
              <p:nvSpPr>
                <p:cNvPr id="133" name="Line 52">
                  <a:extLst>
                    <a:ext uri="{FF2B5EF4-FFF2-40B4-BE49-F238E27FC236}">
                      <a16:creationId xmlns:a16="http://schemas.microsoft.com/office/drawing/2014/main" id="{0DC48BF3-0F2E-45A0-900B-0C822C0FCB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2800" dirty="0"/>
                </a:p>
              </p:txBody>
            </p:sp>
            <p:sp>
              <p:nvSpPr>
                <p:cNvPr id="134" name="Line 53">
                  <a:extLst>
                    <a:ext uri="{FF2B5EF4-FFF2-40B4-BE49-F238E27FC236}">
                      <a16:creationId xmlns:a16="http://schemas.microsoft.com/office/drawing/2014/main" id="{B3D50258-B396-4BB0-860F-1ECB5D9D66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2800" dirty="0"/>
                </a:p>
              </p:txBody>
            </p:sp>
            <p:sp>
              <p:nvSpPr>
                <p:cNvPr id="135" name="Line 54">
                  <a:extLst>
                    <a:ext uri="{FF2B5EF4-FFF2-40B4-BE49-F238E27FC236}">
                      <a16:creationId xmlns:a16="http://schemas.microsoft.com/office/drawing/2014/main" id="{FF7EB950-A94B-4A5F-94E8-B179FAE0F0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2800" dirty="0"/>
                </a:p>
              </p:txBody>
            </p:sp>
            <p:sp>
              <p:nvSpPr>
                <p:cNvPr id="136" name="Line 55">
                  <a:extLst>
                    <a:ext uri="{FF2B5EF4-FFF2-40B4-BE49-F238E27FC236}">
                      <a16:creationId xmlns:a16="http://schemas.microsoft.com/office/drawing/2014/main" id="{273191C1-D01F-4033-B683-195C63A6CA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 sz="2800" dirty="0"/>
                </a:p>
              </p:txBody>
            </p:sp>
          </p:grpSp>
          <p:sp>
            <p:nvSpPr>
              <p:cNvPr id="85" name="Line 56">
                <a:extLst>
                  <a:ext uri="{FF2B5EF4-FFF2-40B4-BE49-F238E27FC236}">
                    <a16:creationId xmlns:a16="http://schemas.microsoft.com/office/drawing/2014/main" id="{658C127B-AB28-40E1-9C88-62461C3ED8DC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2800" dirty="0"/>
              </a:p>
            </p:txBody>
          </p:sp>
        </p:grpSp>
        <p:grpSp>
          <p:nvGrpSpPr>
            <p:cNvPr id="74" name="Group 76">
              <a:extLst>
                <a:ext uri="{FF2B5EF4-FFF2-40B4-BE49-F238E27FC236}">
                  <a16:creationId xmlns:a16="http://schemas.microsoft.com/office/drawing/2014/main" id="{ECE11A8A-C4C1-40DA-9551-CF142B7E3CEB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" y="559"/>
              <a:ext cx="4192" cy="2321"/>
              <a:chOff x="3" y="559"/>
              <a:chExt cx="4192" cy="2321"/>
            </a:xfrm>
          </p:grpSpPr>
          <p:sp>
            <p:nvSpPr>
              <p:cNvPr id="79" name="Line 65">
                <a:extLst>
                  <a:ext uri="{FF2B5EF4-FFF2-40B4-BE49-F238E27FC236}">
                    <a16:creationId xmlns:a16="http://schemas.microsoft.com/office/drawing/2014/main" id="{50F2025D-33E1-4C1D-BD8B-E535FCB3866D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232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2800" dirty="0"/>
              </a:p>
            </p:txBody>
          </p:sp>
          <p:sp>
            <p:nvSpPr>
              <p:cNvPr id="80" name="Line 63">
                <a:extLst>
                  <a:ext uri="{FF2B5EF4-FFF2-40B4-BE49-F238E27FC236}">
                    <a16:creationId xmlns:a16="http://schemas.microsoft.com/office/drawing/2014/main" id="{6195DDE5-B4B9-4E20-A6D8-F88DC7E83BC3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" y="2431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2800" dirty="0"/>
              </a:p>
            </p:txBody>
          </p:sp>
          <p:sp>
            <p:nvSpPr>
              <p:cNvPr id="81" name="Line 64">
                <a:extLst>
                  <a:ext uri="{FF2B5EF4-FFF2-40B4-BE49-F238E27FC236}">
                    <a16:creationId xmlns:a16="http://schemas.microsoft.com/office/drawing/2014/main" id="{4EB5E462-0A7D-48DD-9656-B7F4C9D9D292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2800" dirty="0"/>
              </a:p>
            </p:txBody>
          </p:sp>
          <p:sp>
            <p:nvSpPr>
              <p:cNvPr id="82" name="Arc 66">
                <a:extLst>
                  <a:ext uri="{FF2B5EF4-FFF2-40B4-BE49-F238E27FC236}">
                    <a16:creationId xmlns:a16="http://schemas.microsoft.com/office/drawing/2014/main" id="{AA94FCCB-F2F3-4042-B70B-863F6D8AFC61}"/>
                  </a:ext>
                </a:extLst>
              </p:cNvPr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2800" dirty="0"/>
              </a:p>
            </p:txBody>
          </p:sp>
        </p:grpSp>
        <p:grpSp>
          <p:nvGrpSpPr>
            <p:cNvPr id="75" name="Group 75">
              <a:extLst>
                <a:ext uri="{FF2B5EF4-FFF2-40B4-BE49-F238E27FC236}">
                  <a16:creationId xmlns:a16="http://schemas.microsoft.com/office/drawing/2014/main" id="{078D1008-485E-4723-AF4E-937A663100B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76" name="Line 67">
                <a:extLst>
                  <a:ext uri="{FF2B5EF4-FFF2-40B4-BE49-F238E27FC236}">
                    <a16:creationId xmlns:a16="http://schemas.microsoft.com/office/drawing/2014/main" id="{2AF55495-6736-4E92-9626-72675EDA00FA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2800" dirty="0"/>
              </a:p>
            </p:txBody>
          </p:sp>
          <p:sp>
            <p:nvSpPr>
              <p:cNvPr id="77" name="Line 68">
                <a:extLst>
                  <a:ext uri="{FF2B5EF4-FFF2-40B4-BE49-F238E27FC236}">
                    <a16:creationId xmlns:a16="http://schemas.microsoft.com/office/drawing/2014/main" id="{AB294EC0-CB0B-4394-BFC7-08328D611D57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2800" dirty="0"/>
              </a:p>
            </p:txBody>
          </p:sp>
          <p:sp>
            <p:nvSpPr>
              <p:cNvPr id="78" name="Arc 69">
                <a:extLst>
                  <a:ext uri="{FF2B5EF4-FFF2-40B4-BE49-F238E27FC236}">
                    <a16:creationId xmlns:a16="http://schemas.microsoft.com/office/drawing/2014/main" id="{FC765094-B298-4076-AB62-02792C9DEA8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 sz="2800" dirty="0"/>
              </a:p>
            </p:txBody>
          </p:sp>
        </p:grpSp>
      </p:grpSp>
      <p:sp>
        <p:nvSpPr>
          <p:cNvPr id="137" name="Rectangle 57">
            <a:extLst>
              <a:ext uri="{FF2B5EF4-FFF2-40B4-BE49-F238E27FC236}">
                <a16:creationId xmlns:a16="http://schemas.microsoft.com/office/drawing/2014/main" id="{7E155467-A3DF-4C36-AC01-01F12204B72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87388" y="1698105"/>
            <a:ext cx="7191664" cy="1858689"/>
          </a:xfrm>
        </p:spPr>
        <p:txBody>
          <a:bodyPr anchor="t"/>
          <a:lstStyle>
            <a:lvl1pPr>
              <a:defRPr sz="4000" b="1">
                <a:solidFill>
                  <a:srgbClr val="A50021"/>
                </a:solidFill>
                <a:latin typeface="+mj-lt"/>
              </a:defRPr>
            </a:lvl1pPr>
          </a:lstStyle>
          <a:p>
            <a:pPr lvl="0"/>
            <a:r>
              <a:rPr lang="en-GB" altLang="en-US" noProof="0" dirty="0"/>
              <a:t>Click to edit Master title style</a:t>
            </a:r>
          </a:p>
        </p:txBody>
      </p:sp>
      <p:sp>
        <p:nvSpPr>
          <p:cNvPr id="138" name="Rectangle 58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BA10408-B7A9-459A-AB6C-A66687D091E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63688" y="4365106"/>
            <a:ext cx="6400800" cy="1057473"/>
          </a:xfrm>
        </p:spPr>
        <p:txBody>
          <a:bodyPr anchor="b"/>
          <a:lstStyle>
            <a:lvl1pPr marL="0" indent="0" algn="r">
              <a:buFont typeface="Wingdings" panose="05000000000000000000" pitchFamily="2" charset="2"/>
              <a:buNone/>
              <a:defRPr sz="2400"/>
            </a:lvl1pPr>
          </a:lstStyle>
          <a:p>
            <a:pPr lvl="0"/>
            <a:r>
              <a:rPr lang="en-GB" altLang="en-US" noProof="0" dirty="0"/>
              <a:t>Click to edit Master subtitle style</a:t>
            </a:r>
          </a:p>
        </p:txBody>
      </p:sp>
      <p:sp>
        <p:nvSpPr>
          <p:cNvPr id="142" name="Rectangle 58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1FFE998-5972-4444-8399-B85DB9452C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49500" y="5550222"/>
            <a:ext cx="5798054" cy="545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algn="l">
              <a:tabLst>
                <a:tab pos="268288" algn="l"/>
              </a:tabLst>
            </a:pPr>
            <a:r>
              <a:rPr lang="ru-RU" sz="1400" dirty="0"/>
              <a:t>©</a:t>
            </a:r>
            <a:r>
              <a:rPr lang="en-US" sz="1400" dirty="0"/>
              <a:t>	</a:t>
            </a:r>
            <a:r>
              <a:rPr lang="ru-RU" sz="1400" dirty="0"/>
              <a:t>Полное или частичное копирование материалов без </a:t>
            </a:r>
            <a:br>
              <a:rPr lang="en-US" sz="1400" dirty="0"/>
            </a:br>
            <a:r>
              <a:rPr lang="ru-RU" sz="1400" dirty="0"/>
              <a:t>письменного разрешения авторов запрещено. </a:t>
            </a:r>
            <a:endParaRPr lang="en-GB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89320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96752"/>
            <a:ext cx="7920880" cy="4896544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24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FDBDCCC-8DAB-4468-BB55-D2028CDB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900336"/>
          </a:xfrm>
        </p:spPr>
        <p:txBody>
          <a:bodyPr/>
          <a:lstStyle>
            <a:lvl1pPr>
              <a:defRPr lang="en-US" sz="3600" kern="1200" smtClean="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8290C55-0BFB-4875-9CFC-4D29C5914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69906D7-7BF8-4CC9-B33A-C635FC5F9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US" dirty="0"/>
          </a:p>
        </p:txBody>
      </p:sp>
      <p:sp>
        <p:nvSpPr>
          <p:cNvPr id="11" name="Rectangle 70">
            <a:extLst>
              <a:ext uri="{FF2B5EF4-FFF2-40B4-BE49-F238E27FC236}">
                <a16:creationId xmlns:a16="http://schemas.microsoft.com/office/drawing/2014/main" id="{D080AF2E-A275-4633-9CB4-8F2D0D13352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r" eaLnBrk="1" hangingPunct="1">
              <a:buFontTx/>
              <a:buNone/>
              <a:defRPr sz="1400"/>
            </a:lvl1pPr>
          </a:lstStyle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0005332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900336"/>
          </a:xfrm>
        </p:spPr>
        <p:txBody>
          <a:bodyPr/>
          <a:lstStyle>
            <a:lvl1pPr>
              <a:defRPr sz="3600">
                <a:solidFill>
                  <a:srgbClr val="A5002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576" y="1196752"/>
            <a:ext cx="3888432" cy="4896544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8024" y="1196752"/>
            <a:ext cx="3888432" cy="4896544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0B65A8FA-9860-4F00-B67D-78AFB1BFD8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FD1160FB-B7B4-47EC-B4E0-5888A331DC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" name="Rectangle 70">
            <a:extLst>
              <a:ext uri="{FF2B5EF4-FFF2-40B4-BE49-F238E27FC236}">
                <a16:creationId xmlns:a16="http://schemas.microsoft.com/office/drawing/2014/main" id="{9B0CEC76-7470-42FB-901C-966A8BD6851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r" eaLnBrk="1" hangingPunct="1">
              <a:buFontTx/>
              <a:buNone/>
              <a:defRPr sz="1400"/>
            </a:lvl1pPr>
          </a:lstStyle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6546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152400"/>
            <a:ext cx="7886700" cy="900336"/>
          </a:xfrm>
        </p:spPr>
        <p:txBody>
          <a:bodyPr/>
          <a:lstStyle>
            <a:lvl1pPr>
              <a:defRPr>
                <a:solidFill>
                  <a:srgbClr val="A5002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080740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904652"/>
            <a:ext cx="3868737" cy="4188644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400"/>
              </a:spcBef>
              <a:defRPr sz="1600"/>
            </a:lvl3pPr>
            <a:lvl4pPr>
              <a:spcBef>
                <a:spcPts val="400"/>
              </a:spcBef>
              <a:defRPr sz="1400"/>
            </a:lvl4pPr>
            <a:lvl5pPr>
              <a:spcBef>
                <a:spcPts val="400"/>
              </a:spcBef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80740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04652"/>
            <a:ext cx="3887788" cy="418864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000" dirty="0"/>
            </a:lvl1pPr>
            <a:lvl2pPr>
              <a:defRPr lang="en-US" sz="1800" dirty="0"/>
            </a:lvl2pPr>
            <a:lvl3pPr>
              <a:defRPr lang="en-US" sz="1600" dirty="0"/>
            </a:lvl3pPr>
            <a:lvl4pPr>
              <a:defRPr lang="en-US" sz="1400" dirty="0"/>
            </a:lvl4pPr>
            <a:lvl5pPr>
              <a:defRPr lang="en-US" sz="1400" dirty="0"/>
            </a:lvl5pPr>
          </a:lstStyle>
          <a:p>
            <a:pPr lvl="0">
              <a:spcBef>
                <a:spcPts val="1200"/>
              </a:spcBef>
            </a:pPr>
            <a:r>
              <a:rPr lang="en-US" dirty="0"/>
              <a:t>Edit Master text styles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40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40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400"/>
              </a:spcBef>
            </a:pPr>
            <a:r>
              <a:rPr lang="en-US" dirty="0"/>
              <a:t>Fifth level</a:t>
            </a:r>
          </a:p>
        </p:txBody>
      </p:sp>
      <p:sp>
        <p:nvSpPr>
          <p:cNvPr id="7" name="Rectangle 68">
            <a:extLst>
              <a:ext uri="{FF2B5EF4-FFF2-40B4-BE49-F238E27FC236}">
                <a16:creationId xmlns:a16="http://schemas.microsoft.com/office/drawing/2014/main" id="{698F15F6-FEE0-4158-BDBD-4F163519C7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8" name="Rectangle 69">
            <a:extLst>
              <a:ext uri="{FF2B5EF4-FFF2-40B4-BE49-F238E27FC236}">
                <a16:creationId xmlns:a16="http://schemas.microsoft.com/office/drawing/2014/main" id="{FF752822-15AA-4633-926D-2C352368DD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" name="Rectangle 70">
            <a:extLst>
              <a:ext uri="{FF2B5EF4-FFF2-40B4-BE49-F238E27FC236}">
                <a16:creationId xmlns:a16="http://schemas.microsoft.com/office/drawing/2014/main" id="{43B6F673-BF34-42D6-BB37-5C3C54CF0F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r" eaLnBrk="1" hangingPunct="1">
              <a:buFontTx/>
              <a:buNone/>
              <a:defRPr sz="1400"/>
            </a:lvl1pPr>
          </a:lstStyle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0767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399"/>
            <a:ext cx="7772400" cy="891953"/>
          </a:xfrm>
        </p:spPr>
        <p:txBody>
          <a:bodyPr/>
          <a:lstStyle>
            <a:lvl1pPr>
              <a:defRPr>
                <a:solidFill>
                  <a:srgbClr val="A5002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8">
            <a:extLst>
              <a:ext uri="{FF2B5EF4-FFF2-40B4-BE49-F238E27FC236}">
                <a16:creationId xmlns:a16="http://schemas.microsoft.com/office/drawing/2014/main" id="{ACC24FC8-9567-4C75-86C0-EABD000AA1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id="{BB3A5268-7951-49C8-8501-3AAE1C9CF5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70">
            <a:extLst>
              <a:ext uri="{FF2B5EF4-FFF2-40B4-BE49-F238E27FC236}">
                <a16:creationId xmlns:a16="http://schemas.microsoft.com/office/drawing/2014/main" id="{F4C6506D-43C1-49C0-864E-DF6E1DB33D2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r" eaLnBrk="1" hangingPunct="1">
              <a:buFontTx/>
              <a:buNone/>
              <a:defRPr sz="1400"/>
            </a:lvl1pPr>
          </a:lstStyle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77740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>
            <a:extLst>
              <a:ext uri="{FF2B5EF4-FFF2-40B4-BE49-F238E27FC236}">
                <a16:creationId xmlns:a16="http://schemas.microsoft.com/office/drawing/2014/main" id="{8E1B4B6D-AEAF-44C6-8FDE-F835F42617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3" name="Rectangle 69">
            <a:extLst>
              <a:ext uri="{FF2B5EF4-FFF2-40B4-BE49-F238E27FC236}">
                <a16:creationId xmlns:a16="http://schemas.microsoft.com/office/drawing/2014/main" id="{4B1C2337-B0C9-4B1B-91C0-1DCAA27F79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70">
            <a:extLst>
              <a:ext uri="{FF2B5EF4-FFF2-40B4-BE49-F238E27FC236}">
                <a16:creationId xmlns:a16="http://schemas.microsoft.com/office/drawing/2014/main" id="{2B6DF13F-B776-4137-9916-446FA82CC47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r" eaLnBrk="1" hangingPunct="1">
              <a:buFontTx/>
              <a:buNone/>
              <a:defRPr sz="1400"/>
            </a:lvl1pPr>
          </a:lstStyle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0978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0"/>
            <a:ext cx="3005658" cy="1052736"/>
          </a:xfrm>
        </p:spPr>
        <p:txBody>
          <a:bodyPr/>
          <a:lstStyle>
            <a:lvl1pPr>
              <a:defRPr sz="2800">
                <a:solidFill>
                  <a:srgbClr val="A5002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260648"/>
            <a:ext cx="4629150" cy="5760640"/>
          </a:xfrm>
        </p:spPr>
        <p:txBody>
          <a:bodyPr/>
          <a:lstStyle>
            <a:lvl1pPr>
              <a:spcBef>
                <a:spcPts val="1800"/>
              </a:spcBef>
              <a:defRPr sz="24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196752"/>
            <a:ext cx="3005658" cy="4824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D3978160-68B4-40EC-BEFA-83B194EC61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2B9FD9DD-4658-44C8-86E3-0CAFFD5575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" name="Rectangle 70">
            <a:extLst>
              <a:ext uri="{FF2B5EF4-FFF2-40B4-BE49-F238E27FC236}">
                <a16:creationId xmlns:a16="http://schemas.microsoft.com/office/drawing/2014/main" id="{2E4F93AD-5AD1-43B8-9EA5-4CC91A1BC0B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r" eaLnBrk="1" hangingPunct="1">
              <a:buFontTx/>
              <a:buNone/>
              <a:defRPr sz="1400"/>
            </a:lvl1pPr>
          </a:lstStyle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755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0"/>
            <a:ext cx="2949575" cy="1052736"/>
          </a:xfrm>
        </p:spPr>
        <p:txBody>
          <a:bodyPr/>
          <a:lstStyle>
            <a:lvl1pPr>
              <a:defRPr sz="2800">
                <a:solidFill>
                  <a:srgbClr val="A5002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79912" y="260648"/>
            <a:ext cx="4896544" cy="5832648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196752"/>
            <a:ext cx="2949575" cy="48965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860B4AB7-9A09-42E6-A82E-B7092F06EB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269F6AF4-59FD-469E-88D2-86F719CDD4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" name="Rectangle 70">
            <a:extLst>
              <a:ext uri="{FF2B5EF4-FFF2-40B4-BE49-F238E27FC236}">
                <a16:creationId xmlns:a16="http://schemas.microsoft.com/office/drawing/2014/main" id="{5B100DC3-336B-48E6-A02A-36186C3535E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r" eaLnBrk="1" hangingPunct="1">
              <a:buFontTx/>
              <a:buNone/>
              <a:defRPr sz="1400"/>
            </a:lvl1pPr>
          </a:lstStyle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14011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Line 49">
            <a:extLst>
              <a:ext uri="{FF2B5EF4-FFF2-40B4-BE49-F238E27FC236}">
                <a16:creationId xmlns:a16="http://schemas.microsoft.com/office/drawing/2014/main" id="{D132271F-5C79-4944-BCBE-CBE14C17C0A4}"/>
              </a:ext>
            </a:extLst>
          </p:cNvPr>
          <p:cNvSpPr>
            <a:spLocks noChangeShapeType="1"/>
          </p:cNvSpPr>
          <p:nvPr userDrawn="1"/>
        </p:nvSpPr>
        <p:spPr bwMode="white">
          <a:xfrm flipH="1">
            <a:off x="6400800" y="138534"/>
            <a:ext cx="0" cy="6719466"/>
          </a:xfrm>
          <a:prstGeom prst="line">
            <a:avLst/>
          </a:prstGeom>
          <a:noFill/>
          <a:ln w="9525">
            <a:pattFill prst="pct30">
              <a:fgClr>
                <a:schemeClr val="folHlink"/>
              </a:fgClr>
              <a:bgClr>
                <a:schemeClr val="bg1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026" name="Group 2">
            <a:extLst>
              <a:ext uri="{FF2B5EF4-FFF2-40B4-BE49-F238E27FC236}">
                <a16:creationId xmlns:a16="http://schemas.microsoft.com/office/drawing/2014/main" id="{A38E9033-7F52-49AF-8693-1BBAE4C63F7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>
              <a:extLst>
                <a:ext uri="{FF2B5EF4-FFF2-40B4-BE49-F238E27FC236}">
                  <a16:creationId xmlns:a16="http://schemas.microsoft.com/office/drawing/2014/main" id="{8D6BE29A-354A-45DD-A279-FCEB0460E1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>
                <a:extLst>
                  <a:ext uri="{FF2B5EF4-FFF2-40B4-BE49-F238E27FC236}">
                    <a16:creationId xmlns:a16="http://schemas.microsoft.com/office/drawing/2014/main" id="{5825114B-7793-4EEF-B671-1BCA480929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>
                  <a:extLst>
                    <a:ext uri="{FF2B5EF4-FFF2-40B4-BE49-F238E27FC236}">
                      <a16:creationId xmlns:a16="http://schemas.microsoft.com/office/drawing/2014/main" id="{5924FD94-4A9A-47F3-8468-FC33B57199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>
                  <a:extLst>
                    <a:ext uri="{FF2B5EF4-FFF2-40B4-BE49-F238E27FC236}">
                      <a16:creationId xmlns:a16="http://schemas.microsoft.com/office/drawing/2014/main" id="{BFC42348-8897-478C-ACF9-63B7A3E0BA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>
                  <a:extLst>
                    <a:ext uri="{FF2B5EF4-FFF2-40B4-BE49-F238E27FC236}">
                      <a16:creationId xmlns:a16="http://schemas.microsoft.com/office/drawing/2014/main" id="{6DCDAE70-96D7-4EBC-9D09-98FC98EAA2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>
                  <a:extLst>
                    <a:ext uri="{FF2B5EF4-FFF2-40B4-BE49-F238E27FC236}">
                      <a16:creationId xmlns:a16="http://schemas.microsoft.com/office/drawing/2014/main" id="{42A2691C-E675-4F15-9CEB-9AB6724C34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>
                  <a:extLst>
                    <a:ext uri="{FF2B5EF4-FFF2-40B4-BE49-F238E27FC236}">
                      <a16:creationId xmlns:a16="http://schemas.microsoft.com/office/drawing/2014/main" id="{3A88928A-86A0-407E-B51A-FD779493B9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>
                  <a:extLst>
                    <a:ext uri="{FF2B5EF4-FFF2-40B4-BE49-F238E27FC236}">
                      <a16:creationId xmlns:a16="http://schemas.microsoft.com/office/drawing/2014/main" id="{697B8B9D-462F-48B4-90AE-8FFBB06FB3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>
                  <a:extLst>
                    <a:ext uri="{FF2B5EF4-FFF2-40B4-BE49-F238E27FC236}">
                      <a16:creationId xmlns:a16="http://schemas.microsoft.com/office/drawing/2014/main" id="{8B239074-8404-4EE4-A22B-5EA9165AFA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>
                  <a:extLst>
                    <a:ext uri="{FF2B5EF4-FFF2-40B4-BE49-F238E27FC236}">
                      <a16:creationId xmlns:a16="http://schemas.microsoft.com/office/drawing/2014/main" id="{6ED971DD-9230-4DE8-915E-0F90FE58F9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>
                  <a:extLst>
                    <a:ext uri="{FF2B5EF4-FFF2-40B4-BE49-F238E27FC236}">
                      <a16:creationId xmlns:a16="http://schemas.microsoft.com/office/drawing/2014/main" id="{1A8F0188-68C5-477C-8802-4B89ABC4F7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>
                  <a:extLst>
                    <a:ext uri="{FF2B5EF4-FFF2-40B4-BE49-F238E27FC236}">
                      <a16:creationId xmlns:a16="http://schemas.microsoft.com/office/drawing/2014/main" id="{FF0B2B98-FFA2-4FF7-9050-307C84FEE9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>
                  <a:extLst>
                    <a:ext uri="{FF2B5EF4-FFF2-40B4-BE49-F238E27FC236}">
                      <a16:creationId xmlns:a16="http://schemas.microsoft.com/office/drawing/2014/main" id="{65132585-F12D-46DC-ABC5-A5CBBEB932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>
                  <a:extLst>
                    <a:ext uri="{FF2B5EF4-FFF2-40B4-BE49-F238E27FC236}">
                      <a16:creationId xmlns:a16="http://schemas.microsoft.com/office/drawing/2014/main" id="{C167D1C3-A728-4F43-A20A-8C5938CCE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>
                  <a:extLst>
                    <a:ext uri="{FF2B5EF4-FFF2-40B4-BE49-F238E27FC236}">
                      <a16:creationId xmlns:a16="http://schemas.microsoft.com/office/drawing/2014/main" id="{6077F411-491C-46DD-A929-6A16ABDAA8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>
                  <a:extLst>
                    <a:ext uri="{FF2B5EF4-FFF2-40B4-BE49-F238E27FC236}">
                      <a16:creationId xmlns:a16="http://schemas.microsoft.com/office/drawing/2014/main" id="{43A7A91F-4356-468B-87FE-F32BD368BA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>
                  <a:extLst>
                    <a:ext uri="{FF2B5EF4-FFF2-40B4-BE49-F238E27FC236}">
                      <a16:creationId xmlns:a16="http://schemas.microsoft.com/office/drawing/2014/main" id="{0A8EAF17-48C6-44BB-98D8-ED9C05CD97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>
                  <a:extLst>
                    <a:ext uri="{FF2B5EF4-FFF2-40B4-BE49-F238E27FC236}">
                      <a16:creationId xmlns:a16="http://schemas.microsoft.com/office/drawing/2014/main" id="{CD7D2645-4588-40BC-844C-A37354F584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>
                  <a:extLst>
                    <a:ext uri="{FF2B5EF4-FFF2-40B4-BE49-F238E27FC236}">
                      <a16:creationId xmlns:a16="http://schemas.microsoft.com/office/drawing/2014/main" id="{77A81900-6F24-4E8E-ABD9-0E1AEFCF8E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>
                  <a:extLst>
                    <a:ext uri="{FF2B5EF4-FFF2-40B4-BE49-F238E27FC236}">
                      <a16:creationId xmlns:a16="http://schemas.microsoft.com/office/drawing/2014/main" id="{32BA0C21-E845-47B6-8AE8-8DC4FEAE76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>
                  <a:extLst>
                    <a:ext uri="{FF2B5EF4-FFF2-40B4-BE49-F238E27FC236}">
                      <a16:creationId xmlns:a16="http://schemas.microsoft.com/office/drawing/2014/main" id="{689E6824-979E-478C-9E79-D134B59AA3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>
                  <a:extLst>
                    <a:ext uri="{FF2B5EF4-FFF2-40B4-BE49-F238E27FC236}">
                      <a16:creationId xmlns:a16="http://schemas.microsoft.com/office/drawing/2014/main" id="{65424C66-3C4A-422A-B18C-A5A677E74A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>
                  <a:extLst>
                    <a:ext uri="{FF2B5EF4-FFF2-40B4-BE49-F238E27FC236}">
                      <a16:creationId xmlns:a16="http://schemas.microsoft.com/office/drawing/2014/main" id="{3DFAC259-2216-4DB1-A288-3D908ED4B0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>
                  <a:extLst>
                    <a:ext uri="{FF2B5EF4-FFF2-40B4-BE49-F238E27FC236}">
                      <a16:creationId xmlns:a16="http://schemas.microsoft.com/office/drawing/2014/main" id="{77B107E3-0C18-4581-A0B5-E33D3A185E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>
                <a:extLst>
                  <a:ext uri="{FF2B5EF4-FFF2-40B4-BE49-F238E27FC236}">
                    <a16:creationId xmlns:a16="http://schemas.microsoft.com/office/drawing/2014/main" id="{38E68A3D-63DF-4EC8-8824-70CA39324C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>
                  <a:extLst>
                    <a:ext uri="{FF2B5EF4-FFF2-40B4-BE49-F238E27FC236}">
                      <a16:creationId xmlns:a16="http://schemas.microsoft.com/office/drawing/2014/main" id="{65922BEE-E5A5-4081-9C75-E97EDE6DB9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>
                  <a:extLst>
                    <a:ext uri="{FF2B5EF4-FFF2-40B4-BE49-F238E27FC236}">
                      <a16:creationId xmlns:a16="http://schemas.microsoft.com/office/drawing/2014/main" id="{EB73A83E-FEB0-490C-A3CE-412D4B446C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>
                  <a:extLst>
                    <a:ext uri="{FF2B5EF4-FFF2-40B4-BE49-F238E27FC236}">
                      <a16:creationId xmlns:a16="http://schemas.microsoft.com/office/drawing/2014/main" id="{9BA28653-CFBB-45C0-BCED-D729F6249F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>
                  <a:extLst>
                    <a:ext uri="{FF2B5EF4-FFF2-40B4-BE49-F238E27FC236}">
                      <a16:creationId xmlns:a16="http://schemas.microsoft.com/office/drawing/2014/main" id="{AE49AA8C-8736-4D3C-AFAD-03604D2F57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>
                  <a:extLst>
                    <a:ext uri="{FF2B5EF4-FFF2-40B4-BE49-F238E27FC236}">
                      <a16:creationId xmlns:a16="http://schemas.microsoft.com/office/drawing/2014/main" id="{850C1A55-E6BC-4C73-B470-3E197E162C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>
                  <a:extLst>
                    <a:ext uri="{FF2B5EF4-FFF2-40B4-BE49-F238E27FC236}">
                      <a16:creationId xmlns:a16="http://schemas.microsoft.com/office/drawing/2014/main" id="{F105A007-25C0-49DF-8278-193984B935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>
                  <a:extLst>
                    <a:ext uri="{FF2B5EF4-FFF2-40B4-BE49-F238E27FC236}">
                      <a16:creationId xmlns:a16="http://schemas.microsoft.com/office/drawing/2014/main" id="{FCD523C7-B108-46F1-A941-01A3184208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>
                  <a:extLst>
                    <a:ext uri="{FF2B5EF4-FFF2-40B4-BE49-F238E27FC236}">
                      <a16:creationId xmlns:a16="http://schemas.microsoft.com/office/drawing/2014/main" id="{80CEA43E-7284-45F0-A004-3E7EB4686F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>
                  <a:extLst>
                    <a:ext uri="{FF2B5EF4-FFF2-40B4-BE49-F238E27FC236}">
                      <a16:creationId xmlns:a16="http://schemas.microsoft.com/office/drawing/2014/main" id="{798F5F9D-B275-4F45-8743-56D1419DB8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>
                  <a:extLst>
                    <a:ext uri="{FF2B5EF4-FFF2-40B4-BE49-F238E27FC236}">
                      <a16:creationId xmlns:a16="http://schemas.microsoft.com/office/drawing/2014/main" id="{D6389ADD-4E4B-4377-92C0-93A78123A0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>
                  <a:extLst>
                    <a:ext uri="{FF2B5EF4-FFF2-40B4-BE49-F238E27FC236}">
                      <a16:creationId xmlns:a16="http://schemas.microsoft.com/office/drawing/2014/main" id="{0B498CE4-76EE-4899-87FF-75B02F2E92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>
                  <a:extLst>
                    <a:ext uri="{FF2B5EF4-FFF2-40B4-BE49-F238E27FC236}">
                      <a16:creationId xmlns:a16="http://schemas.microsoft.com/office/drawing/2014/main" id="{492A4D1D-E05C-499A-91BC-0CB78667B2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>
                  <a:extLst>
                    <a:ext uri="{FF2B5EF4-FFF2-40B4-BE49-F238E27FC236}">
                      <a16:creationId xmlns:a16="http://schemas.microsoft.com/office/drawing/2014/main" id="{5D3B5909-18E5-45BF-8433-2236E07E94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>
                  <a:extLst>
                    <a:ext uri="{FF2B5EF4-FFF2-40B4-BE49-F238E27FC236}">
                      <a16:creationId xmlns:a16="http://schemas.microsoft.com/office/drawing/2014/main" id="{647D775F-E2E6-4014-B808-46B9D8AC5D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>
                  <a:extLst>
                    <a:ext uri="{FF2B5EF4-FFF2-40B4-BE49-F238E27FC236}">
                      <a16:creationId xmlns:a16="http://schemas.microsoft.com/office/drawing/2014/main" id="{B09AFB96-5BB8-4C05-A75F-DEF140C968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>
                  <a:extLst>
                    <a:ext uri="{FF2B5EF4-FFF2-40B4-BE49-F238E27FC236}">
                      <a16:creationId xmlns:a16="http://schemas.microsoft.com/office/drawing/2014/main" id="{1F40E063-0E9A-4D76-BBD8-A998C1EC77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>
                  <a:extLst>
                    <a:ext uri="{FF2B5EF4-FFF2-40B4-BE49-F238E27FC236}">
                      <a16:creationId xmlns:a16="http://schemas.microsoft.com/office/drawing/2014/main" id="{25881F4A-1A46-4E33-AE08-17E4D6C3EE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>
                  <a:extLst>
                    <a:ext uri="{FF2B5EF4-FFF2-40B4-BE49-F238E27FC236}">
                      <a16:creationId xmlns:a16="http://schemas.microsoft.com/office/drawing/2014/main" id="{EA12E8E4-7380-4329-A63D-58BD6706B1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>
                  <a:extLst>
                    <a:ext uri="{FF2B5EF4-FFF2-40B4-BE49-F238E27FC236}">
                      <a16:creationId xmlns:a16="http://schemas.microsoft.com/office/drawing/2014/main" id="{1B2AAEB6-CD78-43BC-B67D-351916E439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>
                  <a:extLst>
                    <a:ext uri="{FF2B5EF4-FFF2-40B4-BE49-F238E27FC236}">
                      <a16:creationId xmlns:a16="http://schemas.microsoft.com/office/drawing/2014/main" id="{D243009B-D378-42CA-970A-392D12078B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>
                  <a:extLst>
                    <a:ext uri="{FF2B5EF4-FFF2-40B4-BE49-F238E27FC236}">
                      <a16:creationId xmlns:a16="http://schemas.microsoft.com/office/drawing/2014/main" id="{DCDDAF9C-9B99-4C7C-8613-0F3960D10A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063" name="Line 50">
                  <a:extLst>
                    <a:ext uri="{FF2B5EF4-FFF2-40B4-BE49-F238E27FC236}">
                      <a16:creationId xmlns:a16="http://schemas.microsoft.com/office/drawing/2014/main" id="{2A312F53-5776-4C19-8C46-0B3B217054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>
                  <a:extLst>
                    <a:ext uri="{FF2B5EF4-FFF2-40B4-BE49-F238E27FC236}">
                      <a16:creationId xmlns:a16="http://schemas.microsoft.com/office/drawing/2014/main" id="{92C77F2F-D6F6-49E1-8B9E-D9E0EFEBBD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>
                  <a:extLst>
                    <a:ext uri="{FF2B5EF4-FFF2-40B4-BE49-F238E27FC236}">
                      <a16:creationId xmlns:a16="http://schemas.microsoft.com/office/drawing/2014/main" id="{2BEF6EAB-CCEF-4864-9641-173D718617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>
                  <a:extLst>
                    <a:ext uri="{FF2B5EF4-FFF2-40B4-BE49-F238E27FC236}">
                      <a16:creationId xmlns:a16="http://schemas.microsoft.com/office/drawing/2014/main" id="{A0655CAD-EF97-4604-A235-843DD347DF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>
                  <a:extLst>
                    <a:ext uri="{FF2B5EF4-FFF2-40B4-BE49-F238E27FC236}">
                      <a16:creationId xmlns:a16="http://schemas.microsoft.com/office/drawing/2014/main" id="{770BFDB2-A0F4-453A-89FE-492FE9DD61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>
                  <a:extLst>
                    <a:ext uri="{FF2B5EF4-FFF2-40B4-BE49-F238E27FC236}">
                      <a16:creationId xmlns:a16="http://schemas.microsoft.com/office/drawing/2014/main" id="{54298AC6-0F5E-4937-B0FE-FB482D79B6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>
                  <a:extLst>
                    <a:ext uri="{FF2B5EF4-FFF2-40B4-BE49-F238E27FC236}">
                      <a16:creationId xmlns:a16="http://schemas.microsoft.com/office/drawing/2014/main" id="{8631B17C-30DE-401A-90B0-86B2F8FE8C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>
              <a:extLst>
                <a:ext uri="{FF2B5EF4-FFF2-40B4-BE49-F238E27FC236}">
                  <a16:creationId xmlns:a16="http://schemas.microsoft.com/office/drawing/2014/main" id="{B5331987-8DD8-481D-82C9-B71B90C8F04D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blipFill dpi="0" rotWithShape="0">
              <a:blip r:embed="rId10"/>
              <a:srcRect/>
              <a:tile tx="0" ty="0" sx="100000" sy="100000" flip="none" algn="tl"/>
            </a:blipFill>
            <a:ln>
              <a:noFill/>
            </a:ln>
            <a:effectLst/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4" name="Line 58">
              <a:extLst>
                <a:ext uri="{FF2B5EF4-FFF2-40B4-BE49-F238E27FC236}">
                  <a16:creationId xmlns:a16="http://schemas.microsoft.com/office/drawing/2014/main" id="{7297BDC8-0F3A-4391-B87A-9EA2DEF2C0DA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>
              <a:extLst>
                <a:ext uri="{FF2B5EF4-FFF2-40B4-BE49-F238E27FC236}">
                  <a16:creationId xmlns:a16="http://schemas.microsoft.com/office/drawing/2014/main" id="{55CF68F6-ABB1-4B7A-8681-404A4B5D02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605"/>
              <a:ext cx="1124" cy="1464"/>
              <a:chOff x="96" y="355"/>
              <a:chExt cx="2208" cy="2876"/>
            </a:xfrm>
          </p:grpSpPr>
          <p:sp>
            <p:nvSpPr>
              <p:cNvPr id="1036" name="Line 60">
                <a:extLst>
                  <a:ext uri="{FF2B5EF4-FFF2-40B4-BE49-F238E27FC236}">
                    <a16:creationId xmlns:a16="http://schemas.microsoft.com/office/drawing/2014/main" id="{AC73FAE1-CF6A-4CA1-AE85-A66C508EB0A1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96" y="476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>
                <a:extLst>
                  <a:ext uri="{FF2B5EF4-FFF2-40B4-BE49-F238E27FC236}">
                    <a16:creationId xmlns:a16="http://schemas.microsoft.com/office/drawing/2014/main" id="{F64817C2-0BCB-404F-9D8C-FD89C911149C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336" y="359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>
                <a:extLst>
                  <a:ext uri="{FF2B5EF4-FFF2-40B4-BE49-F238E27FC236}">
                    <a16:creationId xmlns:a16="http://schemas.microsoft.com/office/drawing/2014/main" id="{A4BB9BF2-0DA5-4C45-B78E-8F52D5D1DB7A}"/>
                  </a:ext>
                </a:extLst>
              </p:cNvPr>
              <p:cNvSpPr>
                <a:spLocks/>
              </p:cNvSpPr>
              <p:nvPr/>
            </p:nvSpPr>
            <p:spPr bwMode="ltGray">
              <a:xfrm flipH="1">
                <a:off x="217" y="355"/>
                <a:ext cx="239" cy="239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>
            <a:extLst>
              <a:ext uri="{FF2B5EF4-FFF2-40B4-BE49-F238E27FC236}">
                <a16:creationId xmlns:a16="http://schemas.microsoft.com/office/drawing/2014/main" id="{D094FEE7-D8BB-4702-9C2B-A760F08A8B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399"/>
            <a:ext cx="7772400" cy="891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altLang="en-US" dirty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B870D76-1D18-4023-B9AD-00A7501DDC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5576" y="1196751"/>
            <a:ext cx="7772400" cy="4899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text styles</a:t>
            </a:r>
          </a:p>
          <a:p>
            <a:pPr lvl="1"/>
            <a:r>
              <a:rPr lang="en-GB" altLang="en-US" dirty="0"/>
              <a:t>Second level</a:t>
            </a:r>
          </a:p>
          <a:p>
            <a:pPr lvl="2"/>
            <a:r>
              <a:rPr lang="en-GB" altLang="en-US" dirty="0"/>
              <a:t>Third level</a:t>
            </a:r>
          </a:p>
          <a:p>
            <a:pPr lvl="3"/>
            <a:r>
              <a:rPr lang="en-GB" altLang="en-US" dirty="0"/>
              <a:t>Fourth level</a:t>
            </a:r>
          </a:p>
          <a:p>
            <a:pPr lvl="4"/>
            <a:r>
              <a:rPr lang="en-GB" altLang="en-US" dirty="0"/>
              <a:t>Fifth level</a:t>
            </a:r>
          </a:p>
        </p:txBody>
      </p:sp>
      <p:sp>
        <p:nvSpPr>
          <p:cNvPr id="1092" name="Rectangle 68">
            <a:extLst>
              <a:ext uri="{FF2B5EF4-FFF2-40B4-BE49-F238E27FC236}">
                <a16:creationId xmlns:a16="http://schemas.microsoft.com/office/drawing/2014/main" id="{8A6B3AF3-97C8-4219-AFBA-65D8C53D0B7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1093" name="Rectangle 69">
            <a:extLst>
              <a:ext uri="{FF2B5EF4-FFF2-40B4-BE49-F238E27FC236}">
                <a16:creationId xmlns:a16="http://schemas.microsoft.com/office/drawing/2014/main" id="{443C3282-F4F2-455B-B31A-C95F23B0F30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1094" name="Rectangle 70">
            <a:extLst>
              <a:ext uri="{FF2B5EF4-FFF2-40B4-BE49-F238E27FC236}">
                <a16:creationId xmlns:a16="http://schemas.microsoft.com/office/drawing/2014/main" id="{5AD44120-A92F-4A22-A349-E4C744EB221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r" eaLnBrk="1" hangingPunct="1">
              <a:buFontTx/>
              <a:buNone/>
              <a:defRPr sz="1400"/>
            </a:lvl1pPr>
          </a:lstStyle>
          <a:p>
            <a:pPr>
              <a:defRPr/>
            </a:pPr>
            <a:fld id="{B7CFDDDF-D579-4D3C-B49B-4A90C4FC9C1B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GB" altLang="en-US" sz="3600" kern="1200">
          <a:solidFill>
            <a:srgbClr val="A5002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ct val="0"/>
        </a:spcAft>
        <a:buClr>
          <a:schemeClr val="tx1"/>
        </a:buClr>
        <a:buSzPct val="120000"/>
        <a:buFont typeface="Tahoma" panose="020B060403050404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hyperlink" Target="mailto:bsuir@ishimko.me" TargetMode="External"/><Relationship Id="rId2" Type="http://schemas.openxmlformats.org/officeDocument/2006/relationships/hyperlink" Target="mailto:dmitry.surkov@gmail.co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9">
            <a:extLst>
              <a:ext uri="{FF2B5EF4-FFF2-40B4-BE49-F238E27FC236}">
                <a16:creationId xmlns:a16="http://schemas.microsoft.com/office/drawing/2014/main" id="{6F66DC06-0B27-4A9F-86FE-5EB21625B8A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87388" y="1698105"/>
            <a:ext cx="7191664" cy="1858689"/>
          </a:xfrm>
        </p:spPr>
        <p:txBody>
          <a:bodyPr>
            <a:normAutofit fontScale="90000"/>
          </a:bodyPr>
          <a:lstStyle/>
          <a:p>
            <a:r>
              <a:rPr lang="ru-RU" altLang="en-US" dirty="0"/>
              <a:t>Современные платформы </a:t>
            </a:r>
            <a:br>
              <a:rPr lang="ru-RU" altLang="en-US" dirty="0"/>
            </a:br>
            <a:r>
              <a:rPr lang="ru-RU" altLang="en-US" dirty="0"/>
              <a:t>программирования.</a:t>
            </a:r>
            <a:br>
              <a:rPr lang="ru-RU" altLang="en-US" dirty="0"/>
            </a:br>
            <a:r>
              <a:rPr lang="ru-RU" altLang="en-US" dirty="0"/>
              <a:t>Часть 1. Технология </a:t>
            </a:r>
            <a:r>
              <a:rPr lang="en-US" altLang="en-US" dirty="0"/>
              <a:t>.NET</a:t>
            </a:r>
            <a:endParaRPr lang="ru-RU" altLang="en-US" dirty="0"/>
          </a:p>
        </p:txBody>
      </p:sp>
      <p:sp>
        <p:nvSpPr>
          <p:cNvPr id="5123" name="Rectangle 8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4A1E084-449B-49EA-8018-E9024A7A363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63688" y="4365106"/>
            <a:ext cx="6400800" cy="1057473"/>
          </a:xfrm>
        </p:spPr>
        <p:txBody>
          <a:bodyPr/>
          <a:lstStyle/>
          <a:p>
            <a:r>
              <a:rPr lang="ru-RU" altLang="en-US" dirty="0"/>
              <a:t>Дмитрий Андреевич Сурков</a:t>
            </a:r>
          </a:p>
          <a:p>
            <a:r>
              <a:rPr lang="ru-RU" altLang="en-US" dirty="0"/>
              <a:t>Иван Владимирович Шимко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D22860E8-BD5B-4986-985B-5AE586BF91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399"/>
            <a:ext cx="7772400" cy="891953"/>
          </a:xfrm>
        </p:spPr>
        <p:txBody>
          <a:bodyPr>
            <a:noAutofit/>
          </a:bodyPr>
          <a:lstStyle/>
          <a:p>
            <a:r>
              <a:rPr lang="ru-RU" altLang="en-US" sz="3200" dirty="0"/>
              <a:t>Деассемблированная программа для платформы </a:t>
            </a:r>
            <a:r>
              <a:rPr lang="en-US" altLang="en-US" sz="3200" dirty="0"/>
              <a:t>.NET</a:t>
            </a:r>
            <a:endParaRPr lang="ru-RU" altLang="en-US" sz="3200" dirty="0"/>
          </a:p>
        </p:txBody>
      </p:sp>
      <p:sp>
        <p:nvSpPr>
          <p:cNvPr id="1331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1559C37-237F-4C10-B179-ECCEEE895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196752"/>
            <a:ext cx="7632700" cy="514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lang="en-US" altLang="en-US" sz="1200" b="1" dirty="0">
                <a:solidFill>
                  <a:srgbClr val="008000"/>
                </a:solidFill>
              </a:rPr>
              <a:t>.namespace</a:t>
            </a:r>
            <a:r>
              <a:rPr lang="en-US" altLang="en-US" sz="1200" dirty="0"/>
              <a:t> </a:t>
            </a:r>
            <a:r>
              <a:rPr lang="en-US" altLang="en-US" sz="1200" dirty="0" err="1"/>
              <a:t>HelloWorldDisassembled</a:t>
            </a:r>
            <a:br>
              <a:rPr lang="en-US" altLang="en-US" sz="1200" dirty="0"/>
            </a:br>
            <a:r>
              <a:rPr lang="en-US" altLang="en-US" sz="1200" dirty="0"/>
              <a:t>{</a:t>
            </a:r>
            <a:br>
              <a:rPr lang="en-US" altLang="en-US" sz="1200" dirty="0"/>
            </a:br>
            <a:r>
              <a:rPr lang="en-US" altLang="en-US" sz="1200" dirty="0"/>
              <a:t>    </a:t>
            </a:r>
            <a:r>
              <a:rPr lang="en-US" altLang="en-US" sz="1200" b="1" dirty="0">
                <a:solidFill>
                  <a:srgbClr val="008000"/>
                </a:solidFill>
              </a:rPr>
              <a:t>.class</a:t>
            </a:r>
            <a:r>
              <a:rPr lang="en-US" altLang="en-US" sz="1200" dirty="0"/>
              <a:t> </a:t>
            </a:r>
            <a:r>
              <a:rPr lang="en-US" altLang="en-US" sz="1200" b="1" dirty="0">
                <a:solidFill>
                  <a:srgbClr val="0000FF"/>
                </a:solidFill>
              </a:rPr>
              <a:t>private</a:t>
            </a:r>
            <a:r>
              <a:rPr lang="en-US" altLang="en-US" sz="1200" dirty="0"/>
              <a:t> </a:t>
            </a:r>
            <a:r>
              <a:rPr lang="en-US" altLang="en-US" sz="1200" b="1" dirty="0">
                <a:solidFill>
                  <a:srgbClr val="0000FF"/>
                </a:solidFill>
              </a:rPr>
              <a:t>auto</a:t>
            </a:r>
            <a:r>
              <a:rPr lang="en-US" altLang="en-US" sz="1200" dirty="0"/>
              <a:t> </a:t>
            </a:r>
            <a:r>
              <a:rPr lang="en-US" altLang="en-US" sz="1200" b="1" dirty="0" err="1">
                <a:solidFill>
                  <a:srgbClr val="0000FF"/>
                </a:solidFill>
              </a:rPr>
              <a:t>ansi</a:t>
            </a:r>
            <a:r>
              <a:rPr lang="en-US" altLang="en-US" sz="1200" dirty="0"/>
              <a:t> </a:t>
            </a:r>
            <a:r>
              <a:rPr lang="en-US" altLang="en-US" sz="1200" b="1" dirty="0" err="1">
                <a:solidFill>
                  <a:srgbClr val="0000FF"/>
                </a:solidFill>
              </a:rPr>
              <a:t>beforefieldinit</a:t>
            </a:r>
            <a:r>
              <a:rPr lang="en-US" altLang="en-US" sz="1200" dirty="0"/>
              <a:t> </a:t>
            </a:r>
            <a:r>
              <a:rPr lang="en-US" altLang="en-US" sz="1200" dirty="0" err="1"/>
              <a:t>HelloWorldDisassembled.Program</a:t>
            </a:r>
            <a:r>
              <a:rPr lang="en-US" altLang="en-US" sz="1200" dirty="0"/>
              <a:t> </a:t>
            </a:r>
            <a:br>
              <a:rPr lang="ru-RU" altLang="en-US" sz="1200" dirty="0"/>
            </a:br>
            <a:r>
              <a:rPr lang="ru-RU" altLang="en-US" sz="1200" dirty="0"/>
              <a:t>            </a:t>
            </a:r>
            <a:r>
              <a:rPr lang="en-US" altLang="en-US" sz="1200" b="1" dirty="0">
                <a:solidFill>
                  <a:srgbClr val="0000FF"/>
                </a:solidFill>
              </a:rPr>
              <a:t>extends</a:t>
            </a:r>
            <a:r>
              <a:rPr lang="en-US" altLang="en-US" sz="1200" dirty="0"/>
              <a:t> [</a:t>
            </a:r>
            <a:r>
              <a:rPr lang="en-US" altLang="en-US" sz="1200" dirty="0" err="1"/>
              <a:t>mscorlib</a:t>
            </a:r>
            <a:r>
              <a:rPr lang="en-US" altLang="en-US" sz="1200" dirty="0"/>
              <a:t>]</a:t>
            </a:r>
            <a:r>
              <a:rPr lang="en-US" altLang="en-US" sz="1200" dirty="0" err="1"/>
              <a:t>System.Object</a:t>
            </a:r>
            <a:br>
              <a:rPr lang="en-US" altLang="en-US" sz="1200" dirty="0"/>
            </a:br>
            <a:r>
              <a:rPr lang="en-US" altLang="en-US" sz="1200" dirty="0"/>
              <a:t>    {</a:t>
            </a:r>
            <a:br>
              <a:rPr lang="en-US" altLang="en-US" sz="1200" dirty="0"/>
            </a:br>
            <a:r>
              <a:rPr lang="en-US" altLang="en-US" sz="1200" dirty="0"/>
              <a:t>        </a:t>
            </a:r>
            <a:r>
              <a:rPr lang="en-US" altLang="en-US" sz="1200" b="1" dirty="0">
                <a:solidFill>
                  <a:srgbClr val="008000"/>
                </a:solidFill>
              </a:rPr>
              <a:t>.method</a:t>
            </a:r>
            <a:r>
              <a:rPr lang="en-US" altLang="en-US" sz="1200" dirty="0"/>
              <a:t> </a:t>
            </a:r>
            <a:r>
              <a:rPr lang="en-US" altLang="en-US" sz="1200" b="1" dirty="0">
                <a:solidFill>
                  <a:srgbClr val="0000FF"/>
                </a:solidFill>
              </a:rPr>
              <a:t>private</a:t>
            </a:r>
            <a:r>
              <a:rPr lang="en-US" altLang="en-US" sz="1200" dirty="0"/>
              <a:t> </a:t>
            </a:r>
            <a:r>
              <a:rPr lang="en-US" altLang="en-US" sz="1200" b="1" dirty="0" err="1">
                <a:solidFill>
                  <a:srgbClr val="0000FF"/>
                </a:solidFill>
              </a:rPr>
              <a:t>hidebysig</a:t>
            </a:r>
            <a:r>
              <a:rPr lang="en-US" altLang="en-US" sz="1200" dirty="0"/>
              <a:t> </a:t>
            </a:r>
            <a:r>
              <a:rPr lang="en-US" altLang="en-US" sz="1200" b="1" dirty="0">
                <a:solidFill>
                  <a:srgbClr val="0000FF"/>
                </a:solidFill>
              </a:rPr>
              <a:t>static</a:t>
            </a:r>
            <a:r>
              <a:rPr lang="en-US" altLang="en-US" sz="1200" dirty="0"/>
              <a:t> </a:t>
            </a:r>
            <a:r>
              <a:rPr lang="en-US" altLang="en-US" sz="1200" b="1" dirty="0">
                <a:solidFill>
                  <a:srgbClr val="0000FF"/>
                </a:solidFill>
              </a:rPr>
              <a:t>void</a:t>
            </a:r>
            <a:r>
              <a:rPr lang="en-US" altLang="en-US" sz="1200" dirty="0"/>
              <a:t> Main(</a:t>
            </a:r>
            <a:r>
              <a:rPr lang="en-US" altLang="en-US" sz="1200" b="1" dirty="0">
                <a:solidFill>
                  <a:srgbClr val="0000FF"/>
                </a:solidFill>
              </a:rPr>
              <a:t>string</a:t>
            </a:r>
            <a:r>
              <a:rPr lang="en-US" altLang="en-US" sz="1200" dirty="0"/>
              <a:t>[] </a:t>
            </a:r>
            <a:r>
              <a:rPr lang="en-US" altLang="en-US" sz="1200" dirty="0" err="1"/>
              <a:t>args</a:t>
            </a:r>
            <a:r>
              <a:rPr lang="en-US" altLang="en-US" sz="1200" dirty="0"/>
              <a:t>) </a:t>
            </a:r>
            <a:r>
              <a:rPr lang="en-US" altLang="en-US" sz="1200" b="1" dirty="0" err="1">
                <a:solidFill>
                  <a:srgbClr val="0000FF"/>
                </a:solidFill>
              </a:rPr>
              <a:t>cil</a:t>
            </a:r>
            <a:r>
              <a:rPr lang="en-US" altLang="en-US" sz="1200" dirty="0"/>
              <a:t> </a:t>
            </a:r>
            <a:r>
              <a:rPr lang="en-US" altLang="en-US" sz="1200" b="1" dirty="0">
                <a:solidFill>
                  <a:srgbClr val="0000FF"/>
                </a:solidFill>
              </a:rPr>
              <a:t>managed</a:t>
            </a:r>
            <a:r>
              <a:rPr lang="en-US" altLang="en-US" sz="1200" dirty="0"/>
              <a:t> </a:t>
            </a:r>
            <a:br>
              <a:rPr lang="en-US" altLang="en-US" sz="1200" dirty="0"/>
            </a:br>
            <a:r>
              <a:rPr lang="en-US" altLang="en-US" sz="1200" dirty="0"/>
              <a:t>        {</a:t>
            </a:r>
            <a:br>
              <a:rPr lang="en-US" altLang="en-US" sz="1200" dirty="0"/>
            </a:br>
            <a:r>
              <a:rPr lang="en-US" altLang="en-US" sz="1200" dirty="0"/>
              <a:t>            </a:t>
            </a:r>
            <a:r>
              <a:rPr lang="en-US" altLang="en-US" sz="1200" b="1" dirty="0">
                <a:solidFill>
                  <a:srgbClr val="008000"/>
                </a:solidFill>
              </a:rPr>
              <a:t>.</a:t>
            </a:r>
            <a:r>
              <a:rPr lang="en-US" altLang="en-US" sz="1200" b="1" dirty="0" err="1">
                <a:solidFill>
                  <a:srgbClr val="008000"/>
                </a:solidFill>
              </a:rPr>
              <a:t>maxstack</a:t>
            </a:r>
            <a:r>
              <a:rPr lang="en-US" altLang="en-US" sz="1200" dirty="0"/>
              <a:t> 8</a:t>
            </a:r>
            <a:br>
              <a:rPr lang="en-US" altLang="en-US" sz="1200" dirty="0"/>
            </a:br>
            <a:r>
              <a:rPr lang="en-US" altLang="en-US" sz="1200" dirty="0"/>
              <a:t>            </a:t>
            </a:r>
            <a:r>
              <a:rPr lang="en-US" altLang="en-US" sz="1200" b="1" dirty="0">
                <a:solidFill>
                  <a:srgbClr val="008000"/>
                </a:solidFill>
              </a:rPr>
              <a:t>.</a:t>
            </a:r>
            <a:r>
              <a:rPr lang="en-US" altLang="en-US" sz="1200" b="1" dirty="0" err="1">
                <a:solidFill>
                  <a:srgbClr val="008000"/>
                </a:solidFill>
              </a:rPr>
              <a:t>entrypoint</a:t>
            </a:r>
            <a:br>
              <a:rPr lang="en-US" altLang="en-US" sz="1200" dirty="0"/>
            </a:br>
            <a:br>
              <a:rPr lang="en-US" altLang="en-US" sz="1200" dirty="0"/>
            </a:br>
            <a:r>
              <a:rPr lang="en-US" altLang="en-US" sz="1200" dirty="0"/>
              <a:t>            </a:t>
            </a:r>
            <a:r>
              <a:rPr lang="en-US" altLang="en-US" sz="1200" dirty="0">
                <a:solidFill>
                  <a:srgbClr val="008000"/>
                </a:solidFill>
              </a:rPr>
              <a:t>// </a:t>
            </a:r>
            <a:r>
              <a:rPr lang="en-US" altLang="en-US" sz="1200" dirty="0" err="1">
                <a:solidFill>
                  <a:srgbClr val="008000"/>
                </a:solidFill>
              </a:rPr>
              <a:t>Console.WriteLine</a:t>
            </a:r>
            <a:r>
              <a:rPr lang="en-US" altLang="en-US" sz="1200" dirty="0">
                <a:solidFill>
                  <a:srgbClr val="008000"/>
                </a:solidFill>
              </a:rPr>
              <a:t>("Hello!!!");</a:t>
            </a:r>
            <a:br>
              <a:rPr lang="en-US" altLang="en-US" sz="1200" dirty="0"/>
            </a:br>
            <a:r>
              <a:rPr lang="en-US" altLang="en-US" sz="1200" dirty="0"/>
              <a:t>            IL_0000: </a:t>
            </a:r>
            <a:r>
              <a:rPr lang="en-US" altLang="en-US" sz="1200" dirty="0" err="1">
                <a:solidFill>
                  <a:srgbClr val="0000FF"/>
                </a:solidFill>
              </a:rPr>
              <a:t>ldstr</a:t>
            </a:r>
            <a:r>
              <a:rPr lang="en-US" altLang="en-US" sz="1200" dirty="0"/>
              <a:t> </a:t>
            </a:r>
            <a:r>
              <a:rPr lang="en-US" altLang="en-US" sz="1200" dirty="0">
                <a:solidFill>
                  <a:srgbClr val="FF00FF"/>
                </a:solidFill>
              </a:rPr>
              <a:t>"Hello!!!"</a:t>
            </a:r>
            <a:br>
              <a:rPr lang="en-US" altLang="en-US" sz="1200" dirty="0"/>
            </a:br>
            <a:r>
              <a:rPr lang="en-US" altLang="en-US" sz="1200" dirty="0"/>
              <a:t>            IL_0005: </a:t>
            </a:r>
            <a:r>
              <a:rPr lang="en-US" altLang="en-US" sz="1200" dirty="0">
                <a:solidFill>
                  <a:srgbClr val="0000FF"/>
                </a:solidFill>
              </a:rPr>
              <a:t>call</a:t>
            </a:r>
            <a:r>
              <a:rPr lang="en-US" altLang="en-US" sz="1200" dirty="0"/>
              <a:t> </a:t>
            </a:r>
            <a:r>
              <a:rPr lang="en-US" altLang="en-US" sz="1200" b="1" dirty="0">
                <a:solidFill>
                  <a:srgbClr val="0000FF"/>
                </a:solidFill>
              </a:rPr>
              <a:t>void</a:t>
            </a:r>
            <a:r>
              <a:rPr lang="en-US" altLang="en-US" sz="1200" dirty="0"/>
              <a:t> [</a:t>
            </a:r>
            <a:r>
              <a:rPr lang="en-US" altLang="en-US" sz="1200" dirty="0" err="1"/>
              <a:t>mscorlib</a:t>
            </a:r>
            <a:r>
              <a:rPr lang="en-US" altLang="en-US" sz="1200" dirty="0"/>
              <a:t>]</a:t>
            </a:r>
            <a:r>
              <a:rPr lang="en-US" altLang="en-US" sz="1200" dirty="0" err="1"/>
              <a:t>System.Console</a:t>
            </a:r>
            <a:r>
              <a:rPr lang="en-US" altLang="en-US" sz="1200" dirty="0"/>
              <a:t>::WriteLine(</a:t>
            </a:r>
            <a:r>
              <a:rPr lang="en-US" altLang="en-US" sz="1200" b="1" dirty="0">
                <a:solidFill>
                  <a:srgbClr val="0000FF"/>
                </a:solidFill>
              </a:rPr>
              <a:t>string</a:t>
            </a:r>
            <a:r>
              <a:rPr lang="en-US" altLang="en-US" sz="1200" dirty="0"/>
              <a:t>)</a:t>
            </a:r>
            <a:br>
              <a:rPr lang="en-US" altLang="en-US" sz="1200" dirty="0"/>
            </a:br>
            <a:r>
              <a:rPr lang="en-US" altLang="en-US" sz="1200" dirty="0"/>
              <a:t>            </a:t>
            </a:r>
            <a:r>
              <a:rPr lang="en-US" altLang="en-US" sz="1200" dirty="0">
                <a:solidFill>
                  <a:srgbClr val="008000"/>
                </a:solidFill>
              </a:rPr>
              <a:t>// </a:t>
            </a:r>
            <a:r>
              <a:rPr lang="en-US" altLang="en-US" sz="1200" dirty="0" err="1">
                <a:solidFill>
                  <a:srgbClr val="008000"/>
                </a:solidFill>
              </a:rPr>
              <a:t>Console.ReadLine</a:t>
            </a:r>
            <a:r>
              <a:rPr lang="en-US" altLang="en-US" sz="1200" dirty="0">
                <a:solidFill>
                  <a:srgbClr val="008000"/>
                </a:solidFill>
              </a:rPr>
              <a:t>();</a:t>
            </a:r>
            <a:br>
              <a:rPr lang="en-US" altLang="en-US" sz="1200" dirty="0"/>
            </a:br>
            <a:r>
              <a:rPr lang="en-US" altLang="en-US" sz="1200" dirty="0"/>
              <a:t>            IL_000a: </a:t>
            </a:r>
            <a:r>
              <a:rPr lang="en-US" altLang="en-US" sz="1200" dirty="0">
                <a:solidFill>
                  <a:srgbClr val="0000FF"/>
                </a:solidFill>
              </a:rPr>
              <a:t>call</a:t>
            </a:r>
            <a:r>
              <a:rPr lang="en-US" altLang="en-US" sz="1200" dirty="0"/>
              <a:t> </a:t>
            </a:r>
            <a:r>
              <a:rPr lang="en-US" altLang="en-US" sz="1200" b="1" dirty="0">
                <a:solidFill>
                  <a:srgbClr val="0000FF"/>
                </a:solidFill>
              </a:rPr>
              <a:t>string</a:t>
            </a:r>
            <a:r>
              <a:rPr lang="en-US" altLang="en-US" sz="1200" dirty="0"/>
              <a:t> [</a:t>
            </a:r>
            <a:r>
              <a:rPr lang="en-US" altLang="en-US" sz="1200" dirty="0" err="1"/>
              <a:t>mscorlib</a:t>
            </a:r>
            <a:r>
              <a:rPr lang="en-US" altLang="en-US" sz="1200" dirty="0"/>
              <a:t>]</a:t>
            </a:r>
            <a:r>
              <a:rPr lang="en-US" altLang="en-US" sz="1200" dirty="0" err="1"/>
              <a:t>System.Console</a:t>
            </a:r>
            <a:r>
              <a:rPr lang="en-US" altLang="en-US" sz="1200" dirty="0"/>
              <a:t>::</a:t>
            </a:r>
            <a:r>
              <a:rPr lang="en-US" altLang="en-US" sz="1200" dirty="0" err="1"/>
              <a:t>ReadLine</a:t>
            </a:r>
            <a:r>
              <a:rPr lang="en-US" altLang="en-US" sz="1200" dirty="0"/>
              <a:t>()</a:t>
            </a:r>
            <a:br>
              <a:rPr lang="en-US" altLang="en-US" sz="1200" dirty="0"/>
            </a:br>
            <a:r>
              <a:rPr lang="en-US" altLang="en-US" sz="1200" dirty="0"/>
              <a:t>            IL_000f: </a:t>
            </a:r>
            <a:r>
              <a:rPr lang="en-US" altLang="en-US" sz="1200" dirty="0">
                <a:solidFill>
                  <a:srgbClr val="0000FF"/>
                </a:solidFill>
              </a:rPr>
              <a:t>pop</a:t>
            </a:r>
            <a:br>
              <a:rPr lang="en-US" altLang="en-US" sz="1200" dirty="0"/>
            </a:br>
            <a:r>
              <a:rPr lang="en-US" altLang="en-US" sz="1200" dirty="0"/>
              <a:t>            </a:t>
            </a:r>
            <a:r>
              <a:rPr lang="en-US" altLang="en-US" sz="1200" dirty="0">
                <a:solidFill>
                  <a:srgbClr val="008000"/>
                </a:solidFill>
              </a:rPr>
              <a:t>// (no C# code)</a:t>
            </a:r>
            <a:br>
              <a:rPr lang="en-US" altLang="en-US" sz="1200" dirty="0"/>
            </a:br>
            <a:r>
              <a:rPr lang="en-US" altLang="en-US" sz="1200" dirty="0"/>
              <a:t>            IL_0010: </a:t>
            </a:r>
            <a:r>
              <a:rPr lang="en-US" altLang="en-US" sz="1200" dirty="0">
                <a:solidFill>
                  <a:srgbClr val="0000FF"/>
                </a:solidFill>
              </a:rPr>
              <a:t>ret</a:t>
            </a:r>
            <a:br>
              <a:rPr lang="en-US" altLang="en-US" sz="1200" dirty="0"/>
            </a:br>
            <a:r>
              <a:rPr lang="en-US" altLang="en-US" sz="1200" dirty="0"/>
              <a:t>        } </a:t>
            </a:r>
            <a:r>
              <a:rPr lang="en-US" altLang="en-US" sz="1200" dirty="0">
                <a:solidFill>
                  <a:srgbClr val="008000"/>
                </a:solidFill>
              </a:rPr>
              <a:t>// end of method Program::Main</a:t>
            </a:r>
            <a:br>
              <a:rPr lang="en-US" altLang="en-US" sz="1200" dirty="0"/>
            </a:br>
            <a:br>
              <a:rPr lang="en-US" altLang="en-US" sz="1200" dirty="0"/>
            </a:br>
            <a:r>
              <a:rPr lang="en-US" altLang="en-US" sz="1200" dirty="0"/>
              <a:t>        </a:t>
            </a:r>
            <a:r>
              <a:rPr lang="en-US" altLang="en-US" sz="1200" b="1" dirty="0">
                <a:solidFill>
                  <a:srgbClr val="008000"/>
                </a:solidFill>
              </a:rPr>
              <a:t>.method</a:t>
            </a:r>
            <a:r>
              <a:rPr lang="en-US" altLang="en-US" sz="1200" dirty="0"/>
              <a:t> </a:t>
            </a:r>
            <a:r>
              <a:rPr lang="en-US" altLang="en-US" sz="1200" b="1" dirty="0">
                <a:solidFill>
                  <a:srgbClr val="0000FF"/>
                </a:solidFill>
              </a:rPr>
              <a:t>public</a:t>
            </a:r>
            <a:r>
              <a:rPr lang="en-US" altLang="en-US" sz="1200" dirty="0"/>
              <a:t> </a:t>
            </a:r>
            <a:r>
              <a:rPr lang="en-US" altLang="en-US" sz="1200" b="1" dirty="0" err="1">
                <a:solidFill>
                  <a:srgbClr val="0000FF"/>
                </a:solidFill>
              </a:rPr>
              <a:t>hidebysig</a:t>
            </a:r>
            <a:r>
              <a:rPr lang="en-US" altLang="en-US" sz="1200" dirty="0"/>
              <a:t> </a:t>
            </a:r>
            <a:r>
              <a:rPr lang="en-US" altLang="en-US" sz="1200" b="1" dirty="0" err="1">
                <a:solidFill>
                  <a:srgbClr val="0000FF"/>
                </a:solidFill>
              </a:rPr>
              <a:t>specialname</a:t>
            </a:r>
            <a:r>
              <a:rPr lang="en-US" altLang="en-US" sz="1200" dirty="0"/>
              <a:t> </a:t>
            </a:r>
            <a:r>
              <a:rPr lang="en-US" altLang="en-US" sz="1200" b="1" dirty="0" err="1">
                <a:solidFill>
                  <a:srgbClr val="0000FF"/>
                </a:solidFill>
              </a:rPr>
              <a:t>rtspecialname</a:t>
            </a:r>
            <a:r>
              <a:rPr lang="en-US" altLang="en-US" sz="1200" dirty="0"/>
              <a:t> </a:t>
            </a:r>
            <a:r>
              <a:rPr lang="en-US" altLang="en-US" sz="1200" b="1" dirty="0">
                <a:solidFill>
                  <a:srgbClr val="0000FF"/>
                </a:solidFill>
              </a:rPr>
              <a:t>instance</a:t>
            </a:r>
            <a:r>
              <a:rPr lang="en-US" altLang="en-US" sz="1200" dirty="0"/>
              <a:t> </a:t>
            </a:r>
            <a:r>
              <a:rPr lang="en-US" altLang="en-US" sz="1200" b="1" dirty="0">
                <a:solidFill>
                  <a:srgbClr val="0000FF"/>
                </a:solidFill>
              </a:rPr>
              <a:t>void</a:t>
            </a:r>
            <a:r>
              <a:rPr lang="en-US" altLang="en-US" sz="1200" dirty="0"/>
              <a:t> </a:t>
            </a:r>
            <a:r>
              <a:rPr lang="en-US" altLang="en-US" sz="1200" b="1" dirty="0">
                <a:solidFill>
                  <a:srgbClr val="0000FF"/>
                </a:solidFill>
              </a:rPr>
              <a:t>.</a:t>
            </a:r>
            <a:r>
              <a:rPr lang="en-US" altLang="en-US" sz="1200" b="1" dirty="0" err="1">
                <a:solidFill>
                  <a:srgbClr val="0000FF"/>
                </a:solidFill>
              </a:rPr>
              <a:t>ctor</a:t>
            </a:r>
            <a:r>
              <a:rPr lang="en-US" altLang="en-US" sz="1200" dirty="0"/>
              <a:t> () </a:t>
            </a:r>
            <a:r>
              <a:rPr lang="en-US" altLang="en-US" sz="1200" b="1" dirty="0" err="1">
                <a:solidFill>
                  <a:srgbClr val="0000FF"/>
                </a:solidFill>
              </a:rPr>
              <a:t>cil</a:t>
            </a:r>
            <a:r>
              <a:rPr lang="en-US" altLang="en-US" sz="1200" dirty="0"/>
              <a:t> </a:t>
            </a:r>
            <a:r>
              <a:rPr lang="en-US" altLang="en-US" sz="1200" b="1" dirty="0">
                <a:solidFill>
                  <a:srgbClr val="0000FF"/>
                </a:solidFill>
              </a:rPr>
              <a:t>managed</a:t>
            </a:r>
            <a:r>
              <a:rPr lang="en-US" altLang="en-US" sz="1200" dirty="0"/>
              <a:t> </a:t>
            </a:r>
            <a:br>
              <a:rPr lang="en-US" altLang="en-US" sz="1200" dirty="0"/>
            </a:br>
            <a:r>
              <a:rPr lang="en-US" altLang="en-US" sz="1200" dirty="0"/>
              <a:t>        {</a:t>
            </a:r>
            <a:br>
              <a:rPr lang="en-US" altLang="en-US" sz="1200" dirty="0"/>
            </a:br>
            <a:r>
              <a:rPr lang="en-US" altLang="en-US" sz="1200" dirty="0"/>
              <a:t>            </a:t>
            </a:r>
            <a:r>
              <a:rPr lang="en-US" altLang="en-US" sz="1200" b="1" dirty="0">
                <a:solidFill>
                  <a:srgbClr val="008000"/>
                </a:solidFill>
              </a:rPr>
              <a:t>.</a:t>
            </a:r>
            <a:r>
              <a:rPr lang="en-US" altLang="en-US" sz="1200" b="1" dirty="0" err="1">
                <a:solidFill>
                  <a:srgbClr val="008000"/>
                </a:solidFill>
              </a:rPr>
              <a:t>maxstack</a:t>
            </a:r>
            <a:r>
              <a:rPr lang="en-US" altLang="en-US" sz="1200" dirty="0"/>
              <a:t> 8</a:t>
            </a:r>
            <a:br>
              <a:rPr lang="en-US" altLang="en-US" sz="1200" dirty="0"/>
            </a:br>
            <a:br>
              <a:rPr lang="en-US" altLang="en-US" sz="1200" dirty="0"/>
            </a:br>
            <a:r>
              <a:rPr lang="en-US" altLang="en-US" sz="1200" dirty="0"/>
              <a:t>            IL_0000: </a:t>
            </a:r>
            <a:r>
              <a:rPr lang="en-US" altLang="en-US" sz="1200" dirty="0">
                <a:solidFill>
                  <a:srgbClr val="0000FF"/>
                </a:solidFill>
              </a:rPr>
              <a:t>ldarg.0</a:t>
            </a:r>
            <a:br>
              <a:rPr lang="en-US" altLang="en-US" sz="1200" dirty="0"/>
            </a:br>
            <a:r>
              <a:rPr lang="en-US" altLang="en-US" sz="1200" dirty="0"/>
              <a:t>            IL_0001: </a:t>
            </a:r>
            <a:r>
              <a:rPr lang="en-US" altLang="en-US" sz="1200" dirty="0">
                <a:solidFill>
                  <a:srgbClr val="0000FF"/>
                </a:solidFill>
              </a:rPr>
              <a:t>call</a:t>
            </a:r>
            <a:r>
              <a:rPr lang="en-US" altLang="en-US" sz="1200" dirty="0"/>
              <a:t> </a:t>
            </a:r>
            <a:r>
              <a:rPr lang="en-US" altLang="en-US" sz="1200" b="1" dirty="0">
                <a:solidFill>
                  <a:srgbClr val="0000FF"/>
                </a:solidFill>
              </a:rPr>
              <a:t>instance</a:t>
            </a:r>
            <a:r>
              <a:rPr lang="en-US" altLang="en-US" sz="1200" dirty="0"/>
              <a:t> </a:t>
            </a:r>
            <a:r>
              <a:rPr lang="en-US" altLang="en-US" sz="1200" b="1" dirty="0">
                <a:solidFill>
                  <a:srgbClr val="0000FF"/>
                </a:solidFill>
              </a:rPr>
              <a:t>void</a:t>
            </a:r>
            <a:r>
              <a:rPr lang="en-US" altLang="en-US" sz="1200" dirty="0"/>
              <a:t> [</a:t>
            </a:r>
            <a:r>
              <a:rPr lang="en-US" altLang="en-US" sz="1200" dirty="0" err="1"/>
              <a:t>mscorlib</a:t>
            </a:r>
            <a:r>
              <a:rPr lang="en-US" altLang="en-US" sz="1200" dirty="0"/>
              <a:t>]</a:t>
            </a:r>
            <a:r>
              <a:rPr lang="en-US" altLang="en-US" sz="1200" dirty="0" err="1"/>
              <a:t>System.Object</a:t>
            </a:r>
            <a:r>
              <a:rPr lang="en-US" altLang="en-US" sz="1200" dirty="0"/>
              <a:t>::</a:t>
            </a:r>
            <a:r>
              <a:rPr lang="en-US" altLang="en-US" sz="1200" b="1" dirty="0">
                <a:solidFill>
                  <a:srgbClr val="0000FF"/>
                </a:solidFill>
              </a:rPr>
              <a:t>.</a:t>
            </a:r>
            <a:r>
              <a:rPr lang="en-US" altLang="en-US" sz="1200" b="1" dirty="0" err="1">
                <a:solidFill>
                  <a:srgbClr val="0000FF"/>
                </a:solidFill>
              </a:rPr>
              <a:t>ctor</a:t>
            </a:r>
            <a:r>
              <a:rPr lang="en-US" altLang="en-US" sz="1200" dirty="0"/>
              <a:t>()</a:t>
            </a:r>
            <a:br>
              <a:rPr lang="en-US" altLang="en-US" sz="1200" dirty="0"/>
            </a:br>
            <a:r>
              <a:rPr lang="en-US" altLang="en-US" sz="1200" dirty="0"/>
              <a:t>            IL_0006: </a:t>
            </a:r>
            <a:r>
              <a:rPr lang="en-US" altLang="en-US" sz="1200" dirty="0">
                <a:solidFill>
                  <a:srgbClr val="0000FF"/>
                </a:solidFill>
              </a:rPr>
              <a:t>ret</a:t>
            </a:r>
            <a:br>
              <a:rPr lang="en-US" altLang="en-US" sz="1200" dirty="0"/>
            </a:br>
            <a:r>
              <a:rPr lang="en-US" altLang="en-US" sz="1200" dirty="0"/>
              <a:t>        } </a:t>
            </a:r>
            <a:r>
              <a:rPr lang="en-US" altLang="en-US" sz="1200" dirty="0">
                <a:solidFill>
                  <a:srgbClr val="008000"/>
                </a:solidFill>
              </a:rPr>
              <a:t>// end of method Program::.</a:t>
            </a:r>
            <a:r>
              <a:rPr lang="en-US" altLang="en-US" sz="1200" dirty="0" err="1">
                <a:solidFill>
                  <a:srgbClr val="008000"/>
                </a:solidFill>
              </a:rPr>
              <a:t>ctor</a:t>
            </a:r>
            <a:br>
              <a:rPr lang="en-US" altLang="en-US" sz="1200" dirty="0"/>
            </a:br>
            <a:r>
              <a:rPr lang="en-US" altLang="en-US" sz="1200" dirty="0"/>
              <a:t>    } </a:t>
            </a:r>
            <a:r>
              <a:rPr lang="en-US" altLang="en-US" sz="1200" dirty="0">
                <a:solidFill>
                  <a:srgbClr val="008000"/>
                </a:solidFill>
              </a:rPr>
              <a:t>// end of class </a:t>
            </a:r>
            <a:r>
              <a:rPr lang="en-US" altLang="en-US" sz="1200" dirty="0" err="1">
                <a:solidFill>
                  <a:srgbClr val="008000"/>
                </a:solidFill>
              </a:rPr>
              <a:t>HelloWorldDisassembled.Program</a:t>
            </a:r>
            <a:br>
              <a:rPr lang="en-US" altLang="en-US" sz="1200" dirty="0"/>
            </a:br>
            <a:r>
              <a:rPr lang="en-US" altLang="en-US" sz="1200" dirty="0"/>
              <a:t>}</a:t>
            </a:r>
            <a:endParaRPr lang="ru-RU" altLang="en-US" sz="12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AC5C9C8-2689-4CC3-8411-74A3CE65B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10</a:t>
            </a:fld>
            <a:endParaRPr lang="en-GB" altLang="en-US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>
            <a:extLst>
              <a:ext uri="{FF2B5EF4-FFF2-40B4-BE49-F238E27FC236}">
                <a16:creationId xmlns:a16="http://schemas.microsoft.com/office/drawing/2014/main" id="{F11D9A45-09C0-4B14-8148-11D9791C0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7920880" cy="518457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 panose="020B0609020204030204" pitchFamily="49" charset="0"/>
              </a:rPr>
              <a:t>Interlocked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Increment(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location);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Decrement(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location);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Exchange(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location1,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value);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Exchange(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location1,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value);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CompareExchange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location1,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value,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comparand);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CompareExchange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location1,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value,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comparand);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7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081DE65-D1A0-44EF-B218-E9279479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Класс </a:t>
            </a:r>
            <a:r>
              <a:rPr lang="en-US" sz="3200" dirty="0"/>
              <a:t>Interlocked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A837B2-DE72-4220-AB96-278BBCE29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100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1632379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>
            <a:extLst>
              <a:ext uri="{FF2B5EF4-FFF2-40B4-BE49-F238E27FC236}">
                <a16:creationId xmlns:a16="http://schemas.microsoft.com/office/drawing/2014/main" id="{F11D9A45-09C0-4B14-8148-11D9791C0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7920880" cy="5184576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Interlocked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Псевдокод, выполняется атомарно процессором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CompareExchange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location,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value,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comparand)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Записать в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location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значение из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при условии,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что в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location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было значение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comparand.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Вернуть старое значение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location.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 = location;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(location == comparand)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location = value;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081DE65-D1A0-44EF-B218-E9279479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Класс </a:t>
            </a:r>
            <a:r>
              <a:rPr lang="en-US" sz="2800" dirty="0"/>
              <a:t>Interlocked</a:t>
            </a:r>
            <a:r>
              <a:rPr lang="ru-RU" sz="2800" dirty="0"/>
              <a:t>. </a:t>
            </a:r>
            <a:br>
              <a:rPr lang="ru-RU" sz="2800" dirty="0"/>
            </a:br>
            <a:r>
              <a:rPr lang="ru-RU" sz="2800" dirty="0"/>
              <a:t>Логика работы метода </a:t>
            </a:r>
            <a:r>
              <a:rPr lang="en-US" altLang="en-US" sz="2800" dirty="0" err="1"/>
              <a:t>CompareExchange</a:t>
            </a:r>
            <a:endParaRPr lang="en-US" altLang="en-US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A837B2-DE72-4220-AB96-278BBCE29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101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9389551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>
            <a:extLst>
              <a:ext uri="{FF2B5EF4-FFF2-40B4-BE49-F238E27FC236}">
                <a16:creationId xmlns:a16="http://schemas.microsoft.com/office/drawing/2014/main" id="{F11D9A45-09C0-4B14-8148-11D9791C0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8208912" cy="5400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Mutex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Lock()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 =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.CurrentThread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Interlocked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.CompareExchange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thread, t,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.Yield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.MemoryBarrier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Unlock()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 =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.CurrentThread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Interlocked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.CompareExchange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thread,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t) != 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SynchronizationLockException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.MemoryBarrier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081DE65-D1A0-44EF-B218-E9279479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Реализация мьютекса с помощью </a:t>
            </a:r>
            <a:br>
              <a:rPr lang="en-US" sz="2800" dirty="0"/>
            </a:br>
            <a:r>
              <a:rPr lang="en-US" sz="2800" dirty="0" err="1"/>
              <a:t>Interlocked.CompareExchange</a:t>
            </a:r>
            <a:endParaRPr lang="en-US" altLang="en-US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A837B2-DE72-4220-AB96-278BBCE29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102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88034225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3A3F8-834D-44E8-A276-F4CD093C8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Сравнение способов синхронизации</a:t>
            </a:r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FDD4C8-0EA3-482C-9924-81AB38892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103</a:t>
            </a:fld>
            <a:endParaRPr lang="en-GB" alt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EA3710B-A2E8-4779-9E78-A696C891A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836479"/>
              </p:ext>
            </p:extLst>
          </p:nvPr>
        </p:nvGraphicFramePr>
        <p:xfrm>
          <a:off x="755576" y="1346800"/>
          <a:ext cx="7916416" cy="46024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960481">
                  <a:extLst>
                    <a:ext uri="{9D8B030D-6E8A-4147-A177-3AD203B41FA5}">
                      <a16:colId xmlns:a16="http://schemas.microsoft.com/office/drawing/2014/main" val="1182337212"/>
                    </a:ext>
                  </a:extLst>
                </a:gridCol>
                <a:gridCol w="3955935">
                  <a:extLst>
                    <a:ext uri="{9D8B030D-6E8A-4147-A177-3AD203B41FA5}">
                      <a16:colId xmlns:a16="http://schemas.microsoft.com/office/drawing/2014/main" val="3740517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Interlocked-</a:t>
                      </a:r>
                      <a:r>
                        <a:rPr lang="ru-RU" sz="1600" dirty="0"/>
                        <a:t>операция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Объект с блокировкой оператором </a:t>
                      </a:r>
                      <a:r>
                        <a:rPr lang="en-US" sz="1600" dirty="0"/>
                        <a:t>lock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53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Синхронизация доступа к </a:t>
                      </a:r>
                      <a:br>
                        <a:rPr lang="ru-RU" sz="1600" dirty="0"/>
                      </a:br>
                      <a:r>
                        <a:rPr lang="ru-RU" sz="1600" b="1" dirty="0"/>
                        <a:t>одной переменной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Синхронизация доступа к </a:t>
                      </a:r>
                      <a:br>
                        <a:rPr lang="ru-RU" sz="1600" dirty="0"/>
                      </a:br>
                      <a:r>
                        <a:rPr lang="ru-RU" sz="1600" b="1" dirty="0"/>
                        <a:t>множеству переменных</a:t>
                      </a:r>
                      <a:r>
                        <a:rPr lang="ru-RU" sz="1600" dirty="0"/>
                        <a:t> </a:t>
                      </a:r>
                      <a:br>
                        <a:rPr lang="ru-RU" sz="1600" dirty="0"/>
                      </a:br>
                      <a:r>
                        <a:rPr lang="ru-RU" sz="1600" dirty="0"/>
                        <a:t>(к любому количеству данных)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708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Согласование между всеми процессорами </a:t>
                      </a:r>
                      <a:r>
                        <a:rPr lang="ru-RU" sz="1600" b="1" dirty="0"/>
                        <a:t>одной строки кэша</a:t>
                      </a:r>
                      <a:r>
                        <a:rPr lang="ru-RU" sz="1600" dirty="0"/>
                        <a:t>, </a:t>
                      </a:r>
                      <a:br>
                        <a:rPr lang="ru-RU" sz="1600" dirty="0"/>
                      </a:br>
                      <a:r>
                        <a:rPr lang="ru-RU" sz="1600" dirty="0"/>
                        <a:t>в которую попала переменная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Согласование между всеми процессорами </a:t>
                      </a:r>
                      <a:r>
                        <a:rPr lang="ru-RU" sz="1600" b="1" dirty="0"/>
                        <a:t>всех строк кэша</a:t>
                      </a:r>
                      <a:r>
                        <a:rPr lang="ru-RU" sz="1600" dirty="0"/>
                        <a:t> </a:t>
                      </a:r>
                      <a:br>
                        <a:rPr lang="ru-RU" sz="1600" dirty="0"/>
                      </a:br>
                      <a:r>
                        <a:rPr lang="ru-RU" sz="1600" dirty="0"/>
                        <a:t>со всеми изменёнными значениями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024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Реализация в аппаратуре </a:t>
                      </a:r>
                      <a:r>
                        <a:rPr lang="ru-RU" sz="1600" b="1" dirty="0"/>
                        <a:t>на уровне процессора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Реализация </a:t>
                      </a:r>
                      <a:r>
                        <a:rPr lang="ru-RU" sz="1600" b="1" dirty="0"/>
                        <a:t>через две </a:t>
                      </a:r>
                      <a:r>
                        <a:rPr lang="en-US" sz="1600" b="1" dirty="0"/>
                        <a:t>Interlocked-</a:t>
                      </a:r>
                      <a:r>
                        <a:rPr lang="ru-RU" sz="1600" b="1" dirty="0"/>
                        <a:t>операции</a:t>
                      </a:r>
                      <a:r>
                        <a:rPr lang="ru-RU" sz="1600" dirty="0"/>
                        <a:t> (для обеспечения рекурсивности) и </a:t>
                      </a:r>
                      <a:r>
                        <a:rPr lang="ru-RU" sz="1600" b="1" dirty="0"/>
                        <a:t>объект ожидания ОС</a:t>
                      </a:r>
                      <a:r>
                        <a:rPr lang="ru-RU" sz="1600" dirty="0"/>
                        <a:t>, используемый после большого количества неудачных попыток войти в блокировку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856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Стоимость мала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Стоимость мала в оптимистическом сценарии и высока в пессимистическом сценарии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739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8933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>
            <a:extLst>
              <a:ext uri="{FF2B5EF4-FFF2-40B4-BE49-F238E27FC236}">
                <a16:creationId xmlns:a16="http://schemas.microsoft.com/office/drawing/2014/main" id="{F11D9A45-09C0-4B14-8148-11D9791C0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7920880" cy="5400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volatile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stopped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thread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DoLongWork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Работа начата"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.Sleep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500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stopped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thread.Join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Работа завершена"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DoLongWork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state)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work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(!stopped)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work = !work;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081DE65-D1A0-44EF-B218-E9279479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Переменные с модификатором </a:t>
            </a:r>
            <a:r>
              <a:rPr lang="en-US" sz="3200" dirty="0"/>
              <a:t>volatile</a:t>
            </a:r>
            <a:endParaRPr lang="en-US" altLang="en-US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A837B2-DE72-4220-AB96-278BBCE29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104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1420722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493B19CB-88F2-44B0-88E2-91DAB4725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Мониторы Хоара позволяют реализовать наиболее сложные сценарии синхронизации потоков при доступе к данным с ожиданием условий.</a:t>
            </a:r>
          </a:p>
          <a:p>
            <a:r>
              <a:rPr lang="ru-RU" dirty="0"/>
              <a:t>Класс </a:t>
            </a:r>
            <a:r>
              <a:rPr lang="en-US" dirty="0"/>
              <a:t>Monitor</a:t>
            </a:r>
            <a:r>
              <a:rPr lang="ru-RU" dirty="0"/>
              <a:t> предоставляет четыре операции:</a:t>
            </a:r>
          </a:p>
          <a:p>
            <a:pPr lvl="1"/>
            <a:r>
              <a:rPr lang="en-US" dirty="0"/>
              <a:t>Enter – </a:t>
            </a:r>
            <a:r>
              <a:rPr lang="ru-RU" dirty="0"/>
              <a:t>вход в блокировку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Exit – </a:t>
            </a:r>
            <a:r>
              <a:rPr lang="ru-RU" dirty="0"/>
              <a:t>выход из блокировки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Wait – </a:t>
            </a:r>
            <a:r>
              <a:rPr lang="ru-RU" dirty="0"/>
              <a:t>ожидание сигнала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Pulse/</a:t>
            </a:r>
            <a:r>
              <a:rPr lang="en-US" dirty="0" err="1"/>
              <a:t>PulseAll</a:t>
            </a:r>
            <a:r>
              <a:rPr lang="en-US" dirty="0"/>
              <a:t> –</a:t>
            </a:r>
            <a:r>
              <a:rPr lang="ru-RU" dirty="0"/>
              <a:t> отправка сигнала.</a:t>
            </a:r>
          </a:p>
          <a:p>
            <a:r>
              <a:rPr lang="ru-RU" dirty="0"/>
              <a:t>Операции </a:t>
            </a:r>
            <a:r>
              <a:rPr lang="en-US" dirty="0"/>
              <a:t>Wait, Pulse/</a:t>
            </a:r>
            <a:r>
              <a:rPr lang="en-US" dirty="0" err="1"/>
              <a:t>PulseAll</a:t>
            </a:r>
            <a:r>
              <a:rPr lang="en-US" dirty="0"/>
              <a:t> </a:t>
            </a:r>
            <a:r>
              <a:rPr lang="ru-RU" dirty="0"/>
              <a:t>требуют предварительного входа в блокировку.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7EBC7A7-0290-4F1B-879F-DFCB1B17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Мониторы Хоара. Класс </a:t>
            </a:r>
            <a:r>
              <a:rPr lang="en-US" dirty="0"/>
              <a:t>Monitor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ADD844-C357-4F47-B87C-0662C90C2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105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1529259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>
            <a:extLst>
              <a:ext uri="{FF2B5EF4-FFF2-40B4-BE49-F238E27FC236}">
                <a16:creationId xmlns:a16="http://schemas.microsoft.com/office/drawing/2014/main" id="{F11D9A45-09C0-4B14-8148-11D9791C0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8064896" cy="5400600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ActionRunner</a:t>
            </a:r>
            <a:endParaRPr lang="en-US" sz="16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runningCount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sync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RunAndWaitAll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actions)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runningCount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actions.Length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action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actions)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ThreadPool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.QueueUserWorkItem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ExecuteAction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action);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lock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(sync)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runningCount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Monitor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.Wait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(sync);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ExecuteAction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state)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action = 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)state;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action();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lock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(sync)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runningCount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runningCount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Monitor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.Pulse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(sync);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081DE65-D1A0-44EF-B218-E9279479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altLang="en-US" sz="2800" dirty="0"/>
              <a:t>Запуск и ожидание выполнения массива делегатов с помощью класса </a:t>
            </a:r>
            <a:r>
              <a:rPr lang="en-US" altLang="en-US" sz="2800" dirty="0"/>
              <a:t>Monitor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A837B2-DE72-4220-AB96-278BBCE29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106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03F76C-084B-4D4B-A113-619A4688AEA0}"/>
              </a:ext>
            </a:extLst>
          </p:cNvPr>
          <p:cNvSpPr txBox="1"/>
          <p:nvPr/>
        </p:nvSpPr>
        <p:spPr>
          <a:xfrm>
            <a:off x="6103616" y="3481553"/>
            <a:ext cx="29328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Monitor.Exit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(sync);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Ожидание()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Monitor.Enter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(sync);</a:t>
            </a:r>
          </a:p>
        </p:txBody>
      </p:sp>
      <p:sp>
        <p:nvSpPr>
          <p:cNvPr id="6" name="Левая фигурная скобка 5">
            <a:extLst>
              <a:ext uri="{FF2B5EF4-FFF2-40B4-BE49-F238E27FC236}">
                <a16:creationId xmlns:a16="http://schemas.microsoft.com/office/drawing/2014/main" id="{69B307F5-45C4-4B86-BA9D-FBAA03CF642A}"/>
              </a:ext>
            </a:extLst>
          </p:cNvPr>
          <p:cNvSpPr/>
          <p:nvPr/>
        </p:nvSpPr>
        <p:spPr bwMode="auto">
          <a:xfrm>
            <a:off x="5724128" y="3429000"/>
            <a:ext cx="550160" cy="936104"/>
          </a:xfrm>
          <a:prstGeom prst="leftBrace">
            <a:avLst>
              <a:gd name="adj1" fmla="val 8333"/>
              <a:gd name="adj2" fmla="val 26143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 w="12700">
                <a:solidFill>
                  <a:schemeClr val="tx1"/>
                </a:solidFill>
              </a:ln>
              <a:noFill/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88710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>
            <a:extLst>
              <a:ext uri="{FF2B5EF4-FFF2-40B4-BE49-F238E27FC236}">
                <a16:creationId xmlns:a16="http://schemas.microsoft.com/office/drawing/2014/main" id="{F11D9A45-09C0-4B14-8148-11D9791C0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4320480" cy="5616624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TaskQueue</a:t>
            </a:r>
            <a:endParaRPr lang="en-US" sz="13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 threads;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 tasks;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TaskQueue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tasks =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threads =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0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t =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DoThreadWork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threads.Add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t.IsBackground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t.Start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EnqueueTask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task)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lock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(tasks)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tasks.Enqueue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(task);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Monitor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.Pulse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(tasks);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081DE65-D1A0-44EF-B218-E9279479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altLang="en-US" sz="2800" dirty="0"/>
              <a:t>Реализация собственного пула потоков</a:t>
            </a:r>
            <a:r>
              <a:rPr lang="en-US" altLang="en-US" sz="2800" dirty="0"/>
              <a:t> </a:t>
            </a:r>
            <a:r>
              <a:rPr lang="ru-RU" altLang="en-US" sz="2800" dirty="0"/>
              <a:t>с помощью класса </a:t>
            </a:r>
            <a:r>
              <a:rPr lang="en-US" altLang="en-US" sz="2800" dirty="0"/>
              <a:t>Monitor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A837B2-DE72-4220-AB96-278BBCE29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107</a:t>
            </a:fld>
            <a:endParaRPr lang="en-GB" altLang="en-US" dirty="0"/>
          </a:p>
        </p:txBody>
      </p:sp>
      <p:sp>
        <p:nvSpPr>
          <p:cNvPr id="5" name="Объект 7">
            <a:extLst>
              <a:ext uri="{FF2B5EF4-FFF2-40B4-BE49-F238E27FC236}">
                <a16:creationId xmlns:a16="http://schemas.microsoft.com/office/drawing/2014/main" id="{C2F473CC-D1BF-4223-B1B6-BC33D10ECB4F}"/>
              </a:ext>
            </a:extLst>
          </p:cNvPr>
          <p:cNvSpPr txBox="1">
            <a:spLocks/>
          </p:cNvSpPr>
          <p:nvPr/>
        </p:nvSpPr>
        <p:spPr bwMode="auto">
          <a:xfrm>
            <a:off x="5148064" y="1196752"/>
            <a:ext cx="3888432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Tahoma" panose="020B060403050404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13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DequeueTask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lock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(tasks)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tasks.Count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0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Monitor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.Wait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(tasks);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13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tasks.Dequeue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ru-RU" sz="13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13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DoThreadWork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task =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DequeueTask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task();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ThreadAbortException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.ResetAbort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ex)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(ex);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30594678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>
            <a:extLst>
              <a:ext uri="{FF2B5EF4-FFF2-40B4-BE49-F238E27FC236}">
                <a16:creationId xmlns:a16="http://schemas.microsoft.com/office/drawing/2014/main" id="{F11D9A45-09C0-4B14-8148-11D9791C0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6752"/>
            <a:ext cx="4464496" cy="5616624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TaskQueue</a:t>
            </a:r>
            <a:endParaRPr lang="en-US" sz="13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 threads;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 tasks;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TaskQueue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tasks =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threads =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0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t =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DoThreadWork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threads.Add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t.IsBackground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t.Start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ru-RU" sz="13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EnqueueTask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task)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lock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(tasks)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tasks.Enqueue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(task);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Monitor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.Pulse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(tasks);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Close()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0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threads.Count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EnqueueTask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t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threads)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t.Join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}    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081DE65-D1A0-44EF-B218-E9279479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altLang="en-US" sz="2400" dirty="0"/>
              <a:t>Реализация собственного пула потоков</a:t>
            </a:r>
            <a:r>
              <a:rPr lang="en-US" altLang="en-US" sz="2400" dirty="0"/>
              <a:t> </a:t>
            </a:r>
            <a:r>
              <a:rPr lang="ru-RU" altLang="en-US" sz="2400" dirty="0"/>
              <a:t>с помощью класса </a:t>
            </a:r>
            <a:r>
              <a:rPr lang="en-US" altLang="en-US" sz="2400" dirty="0"/>
              <a:t>Monitor. </a:t>
            </a:r>
            <a:r>
              <a:rPr lang="ru-RU" altLang="en-US" sz="2400" dirty="0"/>
              <a:t>Вариант с методом </a:t>
            </a:r>
            <a:r>
              <a:rPr lang="en-US" altLang="en-US" sz="2400" dirty="0"/>
              <a:t>Close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A837B2-DE72-4220-AB96-278BBCE29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108</a:t>
            </a:fld>
            <a:endParaRPr lang="en-GB" altLang="en-US" dirty="0"/>
          </a:p>
        </p:txBody>
      </p:sp>
      <p:sp>
        <p:nvSpPr>
          <p:cNvPr id="5" name="Объект 7">
            <a:extLst>
              <a:ext uri="{FF2B5EF4-FFF2-40B4-BE49-F238E27FC236}">
                <a16:creationId xmlns:a16="http://schemas.microsoft.com/office/drawing/2014/main" id="{C2F473CC-D1BF-4223-B1B6-BC33D10ECB4F}"/>
              </a:ext>
            </a:extLst>
          </p:cNvPr>
          <p:cNvSpPr txBox="1">
            <a:spLocks/>
          </p:cNvSpPr>
          <p:nvPr/>
        </p:nvSpPr>
        <p:spPr bwMode="auto">
          <a:xfrm>
            <a:off x="4716016" y="1196752"/>
            <a:ext cx="4355976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Tahoma" panose="020B060403050404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13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DequeueTask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lock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(tasks)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tasks.Count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0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Monitor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.Wait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(tasks);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13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80808"/>
                </a:solidFill>
                <a:latin typeface="Consolas" panose="020B0609020204030204" pitchFamily="49" charset="0"/>
              </a:rPr>
              <a:t>tasks.Dequeue</a:t>
            </a:r>
            <a:r>
              <a:rPr lang="en-US" sz="1300" dirty="0">
                <a:solidFill>
                  <a:srgbClr val="080808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3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DoThreadWork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task =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DequeueTask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80808"/>
                </a:solidFill>
                <a:latin typeface="Consolas" panose="020B0609020204030204" pitchFamily="49" charset="0"/>
              </a:rPr>
              <a:t> (task != null)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z="1300" dirty="0">
                <a:solidFill>
                  <a:srgbClr val="080808"/>
                </a:solidFill>
                <a:latin typeface="Consolas" panose="020B0609020204030204" pitchFamily="49" charset="0"/>
              </a:rPr>
              <a:t> {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        task();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300" dirty="0">
                <a:solidFill>
                  <a:srgbClr val="080808"/>
                </a:solidFill>
                <a:latin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ThreadAbortException</a:t>
            </a:r>
            <a:r>
              <a:rPr lang="en-US" sz="1300" dirty="0">
                <a:solidFill>
                  <a:srgbClr val="080808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300" dirty="0" err="1">
                <a:solidFill>
                  <a:srgbClr val="080808"/>
                </a:solidFill>
                <a:latin typeface="Consolas" panose="020B0609020204030204" pitchFamily="49" charset="0"/>
              </a:rPr>
              <a:t>.ResetAbort</a:t>
            </a:r>
            <a:r>
              <a:rPr lang="en-US" sz="1300" dirty="0">
                <a:solidFill>
                  <a:srgbClr val="080808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300" dirty="0">
                <a:solidFill>
                  <a:srgbClr val="080808"/>
                </a:solidFill>
                <a:latin typeface="Consolas" panose="020B0609020204030204" pitchFamily="49" charset="0"/>
              </a:rPr>
              <a:t> (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1300" dirty="0">
                <a:solidFill>
                  <a:srgbClr val="080808"/>
                </a:solidFill>
                <a:latin typeface="Consolas" panose="020B0609020204030204" pitchFamily="49" charset="0"/>
              </a:rPr>
              <a:t> ex)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300" dirty="0" err="1">
                <a:solidFill>
                  <a:srgbClr val="080808"/>
                </a:solidFill>
                <a:latin typeface="Consolas" panose="020B0609020204030204" pitchFamily="49" charset="0"/>
              </a:rPr>
              <a:t>.WriteLine</a:t>
            </a:r>
            <a:r>
              <a:rPr lang="en-US" sz="1300" dirty="0">
                <a:solidFill>
                  <a:srgbClr val="080808"/>
                </a:solidFill>
                <a:latin typeface="Consolas" panose="020B0609020204030204" pitchFamily="49" charset="0"/>
              </a:rPr>
              <a:t>(ex);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300" dirty="0">
                <a:solidFill>
                  <a:srgbClr val="080808"/>
                </a:solidFill>
                <a:latin typeface="Consolas" panose="020B0609020204030204" pitchFamily="49" charset="0"/>
              </a:rPr>
              <a:t>;      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10909630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7EBC7A7-0290-4F1B-879F-DFCB1B17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Структура заголовка объекта с</a:t>
            </a:r>
            <a:r>
              <a:rPr lang="en-US" sz="2800" dirty="0"/>
              <a:t> </a:t>
            </a:r>
            <a:r>
              <a:rPr lang="ru-RU" sz="2800" dirty="0"/>
              <a:t>индексом блока синхронизации (</a:t>
            </a:r>
            <a:r>
              <a:rPr lang="en-US" sz="2800" dirty="0"/>
              <a:t>sync block index)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ADD844-C357-4F47-B87C-0662C90C2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109</a:t>
            </a:fld>
            <a:endParaRPr lang="en-GB" altLang="en-US" dirty="0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75C1D877-FC34-4232-9DB3-0CC7C2567CCC}"/>
              </a:ext>
            </a:extLst>
          </p:cNvPr>
          <p:cNvCxnSpPr>
            <a:cxnSpLocks/>
          </p:cNvCxnSpPr>
          <p:nvPr/>
        </p:nvCxnSpPr>
        <p:spPr bwMode="auto">
          <a:xfrm>
            <a:off x="1695144" y="4493188"/>
            <a:ext cx="864096" cy="68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: Rounded Corners 11">
            <a:extLst>
              <a:ext uri="{FF2B5EF4-FFF2-40B4-BE49-F238E27FC236}">
                <a16:creationId xmlns:a16="http://schemas.microsoft.com/office/drawing/2014/main" id="{7458A670-D26E-4B94-9732-84A082208AC7}"/>
              </a:ext>
            </a:extLst>
          </p:cNvPr>
          <p:cNvSpPr/>
          <p:nvPr/>
        </p:nvSpPr>
        <p:spPr bwMode="auto">
          <a:xfrm>
            <a:off x="1270021" y="4051383"/>
            <a:ext cx="843316" cy="288073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en-US" sz="1400" dirty="0">
                <a:latin typeface="+mn-lt"/>
              </a:rPr>
              <a:t>b</a:t>
            </a:r>
            <a:endParaRPr lang="ru-RU" sz="1400" dirty="0">
              <a:latin typeface="+mn-lt"/>
            </a:endParaRPr>
          </a:p>
        </p:txBody>
      </p:sp>
      <p:sp>
        <p:nvSpPr>
          <p:cNvPr id="15" name="Rectangle: Rounded Corners 32">
            <a:extLst>
              <a:ext uri="{FF2B5EF4-FFF2-40B4-BE49-F238E27FC236}">
                <a16:creationId xmlns:a16="http://schemas.microsoft.com/office/drawing/2014/main" id="{3D805F83-1CAC-438C-ABB5-15E975167DCE}"/>
              </a:ext>
            </a:extLst>
          </p:cNvPr>
          <p:cNvSpPr/>
          <p:nvPr/>
        </p:nvSpPr>
        <p:spPr bwMode="auto">
          <a:xfrm>
            <a:off x="1270023" y="4349836"/>
            <a:ext cx="843314" cy="288073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endParaRPr lang="ru-RU" sz="1400">
              <a:solidFill>
                <a:schemeClr val="dk1"/>
              </a:solidFill>
              <a:latin typeface="+mn-lt"/>
            </a:endParaRPr>
          </a:p>
        </p:txBody>
      </p:sp>
      <p:graphicFrame>
        <p:nvGraphicFramePr>
          <p:cNvPr id="16" name="Таблица 5">
            <a:extLst>
              <a:ext uri="{FF2B5EF4-FFF2-40B4-BE49-F238E27FC236}">
                <a16:creationId xmlns:a16="http://schemas.microsoft.com/office/drawing/2014/main" id="{EB48224A-0FFD-4EAE-BC71-74725803E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190258"/>
              </p:ext>
            </p:extLst>
          </p:nvPr>
        </p:nvGraphicFramePr>
        <p:xfrm>
          <a:off x="2552310" y="3916144"/>
          <a:ext cx="2005835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835">
                  <a:extLst>
                    <a:ext uri="{9D8B030D-6E8A-4147-A177-3AD203B41FA5}">
                      <a16:colId xmlns:a16="http://schemas.microsoft.com/office/drawing/2014/main" val="2911012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Указатель на описатель типа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63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Индекс блока синхронизации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96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Поля объекта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0295202"/>
                  </a:ext>
                </a:extLst>
              </a:tr>
            </a:tbl>
          </a:graphicData>
        </a:graphic>
      </p:graphicFrame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43D7A74E-3492-4E8E-B0AE-7BAD8E31F9B2}"/>
              </a:ext>
            </a:extLst>
          </p:cNvPr>
          <p:cNvCxnSpPr>
            <a:cxnSpLocks/>
          </p:cNvCxnSpPr>
          <p:nvPr/>
        </p:nvCxnSpPr>
        <p:spPr bwMode="auto">
          <a:xfrm>
            <a:off x="1688214" y="2550276"/>
            <a:ext cx="864096" cy="68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Rectangle: Rounded Corners 11">
            <a:extLst>
              <a:ext uri="{FF2B5EF4-FFF2-40B4-BE49-F238E27FC236}">
                <a16:creationId xmlns:a16="http://schemas.microsoft.com/office/drawing/2014/main" id="{FA10A290-FFC4-4DCB-8AA5-53BD470787EA}"/>
              </a:ext>
            </a:extLst>
          </p:cNvPr>
          <p:cNvSpPr/>
          <p:nvPr/>
        </p:nvSpPr>
        <p:spPr bwMode="auto">
          <a:xfrm>
            <a:off x="1263091" y="2108471"/>
            <a:ext cx="843316" cy="288073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en-US" sz="1400" dirty="0"/>
              <a:t>a</a:t>
            </a:r>
            <a:endParaRPr lang="ru-RU" sz="1400" dirty="0">
              <a:latin typeface="+mn-lt"/>
            </a:endParaRPr>
          </a:p>
        </p:txBody>
      </p:sp>
      <p:sp>
        <p:nvSpPr>
          <p:cNvPr id="21" name="Rectangle: Rounded Corners 32">
            <a:extLst>
              <a:ext uri="{FF2B5EF4-FFF2-40B4-BE49-F238E27FC236}">
                <a16:creationId xmlns:a16="http://schemas.microsoft.com/office/drawing/2014/main" id="{FE22C06B-FE1C-41F8-A194-4610E08ECDF1}"/>
              </a:ext>
            </a:extLst>
          </p:cNvPr>
          <p:cNvSpPr/>
          <p:nvPr/>
        </p:nvSpPr>
        <p:spPr bwMode="auto">
          <a:xfrm>
            <a:off x="1263093" y="2406924"/>
            <a:ext cx="843314" cy="288073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endParaRPr lang="ru-RU" sz="1400">
              <a:solidFill>
                <a:schemeClr val="dk1"/>
              </a:solidFill>
              <a:latin typeface="+mn-lt"/>
            </a:endParaRPr>
          </a:p>
        </p:txBody>
      </p:sp>
      <p:graphicFrame>
        <p:nvGraphicFramePr>
          <p:cNvPr id="22" name="Таблица 5">
            <a:extLst>
              <a:ext uri="{FF2B5EF4-FFF2-40B4-BE49-F238E27FC236}">
                <a16:creationId xmlns:a16="http://schemas.microsoft.com/office/drawing/2014/main" id="{BD17AFEE-9C25-4E31-9210-D94F2F985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468052"/>
              </p:ext>
            </p:extLst>
          </p:nvPr>
        </p:nvGraphicFramePr>
        <p:xfrm>
          <a:off x="2552310" y="1976776"/>
          <a:ext cx="2005835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835">
                  <a:extLst>
                    <a:ext uri="{9D8B030D-6E8A-4147-A177-3AD203B41FA5}">
                      <a16:colId xmlns:a16="http://schemas.microsoft.com/office/drawing/2014/main" val="2911012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Указатель на описатель типа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63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Индекс блока синхронизации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96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Поля объекта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0295202"/>
                  </a:ext>
                </a:extLst>
              </a:tr>
            </a:tbl>
          </a:graphicData>
        </a:graphic>
      </p:graphicFrame>
      <p:graphicFrame>
        <p:nvGraphicFramePr>
          <p:cNvPr id="24" name="Таблица 5">
            <a:extLst>
              <a:ext uri="{FF2B5EF4-FFF2-40B4-BE49-F238E27FC236}">
                <a16:creationId xmlns:a16="http://schemas.microsoft.com/office/drawing/2014/main" id="{1D5395CD-D368-4940-8810-84303CD28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399708"/>
              </p:ext>
            </p:extLst>
          </p:nvPr>
        </p:nvGraphicFramePr>
        <p:xfrm>
          <a:off x="5806525" y="2406923"/>
          <a:ext cx="1573787" cy="23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787">
                  <a:extLst>
                    <a:ext uri="{9D8B030D-6E8A-4147-A177-3AD203B41FA5}">
                      <a16:colId xmlns:a16="http://schemas.microsoft.com/office/drawing/2014/main" val="2911012244"/>
                    </a:ext>
                  </a:extLst>
                </a:gridCol>
              </a:tblGrid>
              <a:tr h="78818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Блок 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637054"/>
                  </a:ext>
                </a:extLst>
              </a:tr>
              <a:tr h="78818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Блок 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969969"/>
                  </a:ext>
                </a:extLst>
              </a:tr>
              <a:tr h="78818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Блок 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0295202"/>
                  </a:ext>
                </a:extLst>
              </a:tr>
            </a:tbl>
          </a:graphicData>
        </a:graphic>
      </p:graphicFrame>
      <p:sp>
        <p:nvSpPr>
          <p:cNvPr id="25" name="Rectangle: Rounded Corners 11">
            <a:extLst>
              <a:ext uri="{FF2B5EF4-FFF2-40B4-BE49-F238E27FC236}">
                <a16:creationId xmlns:a16="http://schemas.microsoft.com/office/drawing/2014/main" id="{BAEB1903-4C9E-41D6-9B2E-AAA81257FE18}"/>
              </a:ext>
            </a:extLst>
          </p:cNvPr>
          <p:cNvSpPr/>
          <p:nvPr/>
        </p:nvSpPr>
        <p:spPr bwMode="auto">
          <a:xfrm>
            <a:off x="5806525" y="1864722"/>
            <a:ext cx="1573787" cy="489910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ru-RU" sz="1600" dirty="0">
                <a:latin typeface="+mn-lt"/>
              </a:rPr>
              <a:t>Массив блоков </a:t>
            </a:r>
          </a:p>
          <a:p>
            <a:pPr algn="ctr" eaLnBrk="1" hangingPunct="1">
              <a:spcAft>
                <a:spcPts val="0"/>
              </a:spcAft>
            </a:pPr>
            <a:r>
              <a:rPr lang="ru-RU" sz="1600" dirty="0">
                <a:latin typeface="+mn-lt"/>
              </a:rPr>
              <a:t>синхронизации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0CBEF80-2435-48DA-AD9F-7D1777E6D115}"/>
              </a:ext>
            </a:extLst>
          </p:cNvPr>
          <p:cNvSpPr/>
          <p:nvPr/>
        </p:nvSpPr>
        <p:spPr bwMode="auto">
          <a:xfrm>
            <a:off x="5806525" y="4155644"/>
            <a:ext cx="349652" cy="3676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37" name="Соединитель: изогнутый 36">
            <a:extLst>
              <a:ext uri="{FF2B5EF4-FFF2-40B4-BE49-F238E27FC236}">
                <a16:creationId xmlns:a16="http://schemas.microsoft.com/office/drawing/2014/main" id="{408B7DD3-756D-4199-902D-D680C95A3C84}"/>
              </a:ext>
            </a:extLst>
          </p:cNvPr>
          <p:cNvCxnSpPr>
            <a:endCxn id="32" idx="1"/>
          </p:cNvCxnSpPr>
          <p:nvPr/>
        </p:nvCxnSpPr>
        <p:spPr bwMode="auto">
          <a:xfrm flipV="1">
            <a:off x="4338243" y="4339456"/>
            <a:ext cx="1468282" cy="446825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Rectangle: Rounded Corners 11">
            <a:extLst>
              <a:ext uri="{FF2B5EF4-FFF2-40B4-BE49-F238E27FC236}">
                <a16:creationId xmlns:a16="http://schemas.microsoft.com/office/drawing/2014/main" id="{A095D3FE-21CA-456F-9F26-B9B9BB752052}"/>
              </a:ext>
            </a:extLst>
          </p:cNvPr>
          <p:cNvSpPr/>
          <p:nvPr/>
        </p:nvSpPr>
        <p:spPr bwMode="auto">
          <a:xfrm>
            <a:off x="2552310" y="1676630"/>
            <a:ext cx="2005835" cy="276930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spcAft>
                <a:spcPts val="0"/>
              </a:spcAft>
            </a:pPr>
            <a:r>
              <a:rPr lang="ru-RU" sz="1600" dirty="0">
                <a:latin typeface="+mn-lt"/>
              </a:rPr>
              <a:t>Объект </a:t>
            </a:r>
            <a:r>
              <a:rPr lang="en-US" sz="1600" dirty="0">
                <a:latin typeface="+mn-lt"/>
              </a:rPr>
              <a:t>A</a:t>
            </a:r>
            <a:endParaRPr lang="ru-RU" sz="1600" dirty="0">
              <a:latin typeface="+mn-lt"/>
            </a:endParaRPr>
          </a:p>
        </p:txBody>
      </p:sp>
      <p:sp>
        <p:nvSpPr>
          <p:cNvPr id="42" name="Rectangle: Rounded Corners 11">
            <a:extLst>
              <a:ext uri="{FF2B5EF4-FFF2-40B4-BE49-F238E27FC236}">
                <a16:creationId xmlns:a16="http://schemas.microsoft.com/office/drawing/2014/main" id="{52F91A3F-FBC6-4A88-8B69-9B3880AB38F2}"/>
              </a:ext>
            </a:extLst>
          </p:cNvPr>
          <p:cNvSpPr/>
          <p:nvPr/>
        </p:nvSpPr>
        <p:spPr bwMode="auto">
          <a:xfrm>
            <a:off x="2559240" y="3624396"/>
            <a:ext cx="2012760" cy="276930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spcAft>
                <a:spcPts val="0"/>
              </a:spcAft>
            </a:pPr>
            <a:r>
              <a:rPr lang="ru-RU" sz="1600" dirty="0">
                <a:latin typeface="+mn-lt"/>
              </a:rPr>
              <a:t>Объект </a:t>
            </a:r>
            <a:r>
              <a:rPr lang="en-US" sz="1600" dirty="0">
                <a:latin typeface="+mn-lt"/>
              </a:rPr>
              <a:t>B</a:t>
            </a:r>
            <a:endParaRPr lang="ru-RU" sz="1600" dirty="0">
              <a:latin typeface="+mn-lt"/>
            </a:endParaRPr>
          </a:p>
        </p:txBody>
      </p: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3EF88515-1B56-43D8-B752-780B7CF6022A}"/>
              </a:ext>
            </a:extLst>
          </p:cNvPr>
          <p:cNvCxnSpPr>
            <a:cxnSpLocks/>
          </p:cNvCxnSpPr>
          <p:nvPr/>
        </p:nvCxnSpPr>
        <p:spPr bwMode="auto">
          <a:xfrm>
            <a:off x="4342083" y="2852936"/>
            <a:ext cx="146444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09385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E6CCB420-C5ED-458A-82D3-FA4641394D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399"/>
            <a:ext cx="7772400" cy="891953"/>
          </a:xfrm>
        </p:spPr>
        <p:txBody>
          <a:bodyPr>
            <a:noAutofit/>
          </a:bodyPr>
          <a:lstStyle/>
          <a:p>
            <a:r>
              <a:rPr lang="ru-RU" altLang="en-US" sz="3200" dirty="0"/>
              <a:t>Деассемблированная программа</a:t>
            </a:r>
            <a:r>
              <a:rPr lang="en-US" altLang="en-US" sz="3200" dirty="0"/>
              <a:t> </a:t>
            </a:r>
            <a:r>
              <a:rPr lang="ru-RU" altLang="en-US" sz="3200" dirty="0"/>
              <a:t>для режима </a:t>
            </a:r>
            <a:r>
              <a:rPr lang="en-US" altLang="en-US" sz="3200" dirty="0"/>
              <a:t>Debug</a:t>
            </a:r>
            <a:endParaRPr lang="ru-RU" altLang="en-US" sz="3200" dirty="0"/>
          </a:p>
        </p:txBody>
      </p:sp>
      <p:sp>
        <p:nvSpPr>
          <p:cNvPr id="1434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C60527C-2C5D-4FD7-9A76-854640BCA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724" y="1196752"/>
            <a:ext cx="7632700" cy="514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lang="en-US" altLang="en-US" sz="1200" b="1" dirty="0">
                <a:solidFill>
                  <a:srgbClr val="008000"/>
                </a:solidFill>
              </a:rPr>
              <a:t>.namespace</a:t>
            </a:r>
            <a:r>
              <a:rPr lang="en-US" altLang="en-US" sz="1200" dirty="0"/>
              <a:t> </a:t>
            </a:r>
            <a:r>
              <a:rPr lang="en-US" altLang="en-US" sz="1200" dirty="0" err="1"/>
              <a:t>HelloWorldDisassembled</a:t>
            </a:r>
            <a:br>
              <a:rPr lang="en-US" altLang="en-US" sz="1200" dirty="0"/>
            </a:br>
            <a:r>
              <a:rPr lang="en-US" altLang="en-US" sz="1200" dirty="0"/>
              <a:t>{</a:t>
            </a:r>
            <a:br>
              <a:rPr lang="en-US" altLang="en-US" sz="1200" dirty="0"/>
            </a:br>
            <a:r>
              <a:rPr lang="en-US" altLang="en-US" sz="1200" dirty="0"/>
              <a:t>    </a:t>
            </a:r>
            <a:r>
              <a:rPr lang="en-US" altLang="en-US" sz="1200" b="1" dirty="0">
                <a:solidFill>
                  <a:srgbClr val="008000"/>
                </a:solidFill>
              </a:rPr>
              <a:t>.class</a:t>
            </a:r>
            <a:r>
              <a:rPr lang="en-US" altLang="en-US" sz="1200" dirty="0"/>
              <a:t> </a:t>
            </a:r>
            <a:r>
              <a:rPr lang="en-US" altLang="en-US" sz="1200" b="1" dirty="0">
                <a:solidFill>
                  <a:srgbClr val="0000FF"/>
                </a:solidFill>
              </a:rPr>
              <a:t>private</a:t>
            </a:r>
            <a:r>
              <a:rPr lang="en-US" altLang="en-US" sz="1200" dirty="0"/>
              <a:t> </a:t>
            </a:r>
            <a:r>
              <a:rPr lang="en-US" altLang="en-US" sz="1200" b="1" dirty="0">
                <a:solidFill>
                  <a:srgbClr val="0000FF"/>
                </a:solidFill>
              </a:rPr>
              <a:t>auto</a:t>
            </a:r>
            <a:r>
              <a:rPr lang="en-US" altLang="en-US" sz="1200" dirty="0"/>
              <a:t> </a:t>
            </a:r>
            <a:r>
              <a:rPr lang="en-US" altLang="en-US" sz="1200" b="1" dirty="0" err="1">
                <a:solidFill>
                  <a:srgbClr val="0000FF"/>
                </a:solidFill>
              </a:rPr>
              <a:t>ansi</a:t>
            </a:r>
            <a:r>
              <a:rPr lang="en-US" altLang="en-US" sz="1200" dirty="0"/>
              <a:t> </a:t>
            </a:r>
            <a:r>
              <a:rPr lang="en-US" altLang="en-US" sz="1200" b="1" dirty="0" err="1">
                <a:solidFill>
                  <a:srgbClr val="0000FF"/>
                </a:solidFill>
              </a:rPr>
              <a:t>beforefieldinit</a:t>
            </a:r>
            <a:r>
              <a:rPr lang="en-US" altLang="en-US" sz="1200" dirty="0"/>
              <a:t> </a:t>
            </a:r>
            <a:r>
              <a:rPr lang="en-US" altLang="en-US" sz="1200" dirty="0" err="1"/>
              <a:t>HelloWorldDisassembled.Program</a:t>
            </a:r>
            <a:r>
              <a:rPr lang="en-US" altLang="en-US" sz="1200" dirty="0"/>
              <a:t> </a:t>
            </a:r>
            <a:br>
              <a:rPr lang="ru-RU" altLang="en-US" sz="1200" dirty="0"/>
            </a:br>
            <a:r>
              <a:rPr lang="ru-RU" altLang="en-US" sz="1200" dirty="0"/>
              <a:t>            </a:t>
            </a:r>
            <a:r>
              <a:rPr lang="en-US" altLang="en-US" sz="1200" b="1" dirty="0">
                <a:solidFill>
                  <a:srgbClr val="0000FF"/>
                </a:solidFill>
              </a:rPr>
              <a:t>extends</a:t>
            </a:r>
            <a:r>
              <a:rPr lang="en-US" altLang="en-US" sz="1200" dirty="0"/>
              <a:t> [</a:t>
            </a:r>
            <a:r>
              <a:rPr lang="en-US" altLang="en-US" sz="1200" dirty="0" err="1"/>
              <a:t>mscorlib</a:t>
            </a:r>
            <a:r>
              <a:rPr lang="en-US" altLang="en-US" sz="1200" dirty="0"/>
              <a:t>]</a:t>
            </a:r>
            <a:r>
              <a:rPr lang="en-US" altLang="en-US" sz="1200" dirty="0" err="1"/>
              <a:t>System.Object</a:t>
            </a:r>
            <a:br>
              <a:rPr lang="en-US" altLang="en-US" sz="1200" dirty="0"/>
            </a:br>
            <a:r>
              <a:rPr lang="en-US" altLang="en-US" sz="1200" dirty="0"/>
              <a:t>    {</a:t>
            </a:r>
            <a:br>
              <a:rPr lang="en-US" altLang="en-US" sz="1200" dirty="0"/>
            </a:br>
            <a:r>
              <a:rPr lang="en-US" altLang="en-US" sz="1200" dirty="0"/>
              <a:t>        </a:t>
            </a:r>
            <a:r>
              <a:rPr lang="en-US" altLang="en-US" sz="1200" b="1" dirty="0">
                <a:solidFill>
                  <a:srgbClr val="008000"/>
                </a:solidFill>
              </a:rPr>
              <a:t>.method</a:t>
            </a:r>
            <a:r>
              <a:rPr lang="en-US" altLang="en-US" sz="1200" dirty="0"/>
              <a:t> </a:t>
            </a:r>
            <a:r>
              <a:rPr lang="en-US" altLang="en-US" sz="1200" b="1" dirty="0">
                <a:solidFill>
                  <a:srgbClr val="0000FF"/>
                </a:solidFill>
              </a:rPr>
              <a:t>private</a:t>
            </a:r>
            <a:r>
              <a:rPr lang="en-US" altLang="en-US" sz="1200" dirty="0"/>
              <a:t> </a:t>
            </a:r>
            <a:r>
              <a:rPr lang="en-US" altLang="en-US" sz="1200" b="1" dirty="0" err="1">
                <a:solidFill>
                  <a:srgbClr val="0000FF"/>
                </a:solidFill>
              </a:rPr>
              <a:t>hidebysig</a:t>
            </a:r>
            <a:r>
              <a:rPr lang="en-US" altLang="en-US" sz="1200" dirty="0"/>
              <a:t> </a:t>
            </a:r>
            <a:r>
              <a:rPr lang="en-US" altLang="en-US" sz="1200" b="1" dirty="0">
                <a:solidFill>
                  <a:srgbClr val="0000FF"/>
                </a:solidFill>
              </a:rPr>
              <a:t>static</a:t>
            </a:r>
            <a:r>
              <a:rPr lang="en-US" altLang="en-US" sz="1200" dirty="0"/>
              <a:t> </a:t>
            </a:r>
            <a:r>
              <a:rPr lang="en-US" altLang="en-US" sz="1200" b="1" dirty="0">
                <a:solidFill>
                  <a:srgbClr val="0000FF"/>
                </a:solidFill>
              </a:rPr>
              <a:t>void</a:t>
            </a:r>
            <a:r>
              <a:rPr lang="en-US" altLang="en-US" sz="1200" dirty="0"/>
              <a:t> Main(</a:t>
            </a:r>
            <a:r>
              <a:rPr lang="en-US" altLang="en-US" sz="1200" b="1" dirty="0">
                <a:solidFill>
                  <a:srgbClr val="0000FF"/>
                </a:solidFill>
              </a:rPr>
              <a:t>string</a:t>
            </a:r>
            <a:r>
              <a:rPr lang="en-US" altLang="en-US" sz="1200" dirty="0"/>
              <a:t>[] </a:t>
            </a:r>
            <a:r>
              <a:rPr lang="en-US" altLang="en-US" sz="1200" dirty="0" err="1"/>
              <a:t>args</a:t>
            </a:r>
            <a:r>
              <a:rPr lang="en-US" altLang="en-US" sz="1200" dirty="0"/>
              <a:t>) </a:t>
            </a:r>
            <a:r>
              <a:rPr lang="en-US" altLang="en-US" sz="1200" b="1" dirty="0" err="1">
                <a:solidFill>
                  <a:srgbClr val="0000FF"/>
                </a:solidFill>
              </a:rPr>
              <a:t>cil</a:t>
            </a:r>
            <a:r>
              <a:rPr lang="en-US" altLang="en-US" sz="1200" dirty="0"/>
              <a:t> </a:t>
            </a:r>
            <a:r>
              <a:rPr lang="en-US" altLang="en-US" sz="1200" b="1" dirty="0">
                <a:solidFill>
                  <a:srgbClr val="0000FF"/>
                </a:solidFill>
              </a:rPr>
              <a:t>managed</a:t>
            </a:r>
            <a:r>
              <a:rPr lang="en-US" altLang="en-US" sz="1200" dirty="0"/>
              <a:t> </a:t>
            </a:r>
            <a:br>
              <a:rPr lang="en-US" altLang="en-US" sz="1200" dirty="0"/>
            </a:br>
            <a:r>
              <a:rPr lang="en-US" altLang="en-US" sz="1200" dirty="0"/>
              <a:t>        {</a:t>
            </a:r>
            <a:br>
              <a:rPr lang="en-US" altLang="en-US" sz="1200" dirty="0"/>
            </a:br>
            <a:r>
              <a:rPr lang="en-US" altLang="en-US" sz="1200" dirty="0"/>
              <a:t>            </a:t>
            </a:r>
            <a:r>
              <a:rPr lang="en-US" altLang="en-US" sz="1200" b="1" dirty="0">
                <a:solidFill>
                  <a:srgbClr val="008000"/>
                </a:solidFill>
              </a:rPr>
              <a:t>.</a:t>
            </a:r>
            <a:r>
              <a:rPr lang="en-US" altLang="en-US" sz="1200" b="1" dirty="0" err="1">
                <a:solidFill>
                  <a:srgbClr val="008000"/>
                </a:solidFill>
              </a:rPr>
              <a:t>maxstack</a:t>
            </a:r>
            <a:r>
              <a:rPr lang="en-US" altLang="en-US" sz="1200" dirty="0"/>
              <a:t> 8</a:t>
            </a:r>
            <a:br>
              <a:rPr lang="en-US" altLang="en-US" sz="1200" dirty="0"/>
            </a:br>
            <a:r>
              <a:rPr lang="en-US" altLang="en-US" sz="1200" dirty="0"/>
              <a:t>            </a:t>
            </a:r>
            <a:r>
              <a:rPr lang="en-US" altLang="en-US" sz="1200" b="1" dirty="0">
                <a:solidFill>
                  <a:srgbClr val="008000"/>
                </a:solidFill>
              </a:rPr>
              <a:t>.</a:t>
            </a:r>
            <a:r>
              <a:rPr lang="en-US" altLang="en-US" sz="1200" b="1" dirty="0" err="1">
                <a:solidFill>
                  <a:srgbClr val="008000"/>
                </a:solidFill>
              </a:rPr>
              <a:t>entrypoint</a:t>
            </a:r>
            <a:br>
              <a:rPr lang="en-US" altLang="en-US" sz="1200" dirty="0"/>
            </a:br>
            <a:br>
              <a:rPr lang="en-US" altLang="en-US" sz="1200" dirty="0"/>
            </a:br>
            <a:r>
              <a:rPr lang="en-US" altLang="en-US" sz="1200" dirty="0"/>
              <a:t>            </a:t>
            </a:r>
            <a:r>
              <a:rPr lang="en-US" altLang="en-US" sz="1200" dirty="0">
                <a:solidFill>
                  <a:srgbClr val="008000"/>
                </a:solidFill>
              </a:rPr>
              <a:t>// (no C# code)</a:t>
            </a:r>
            <a:br>
              <a:rPr lang="en-US" altLang="en-US" sz="1200" dirty="0"/>
            </a:br>
            <a:r>
              <a:rPr lang="en-US" altLang="en-US" sz="1200" dirty="0"/>
              <a:t>            IL_0000: </a:t>
            </a:r>
            <a:r>
              <a:rPr lang="en-US" altLang="en-US" sz="1200" dirty="0" err="1">
                <a:solidFill>
                  <a:srgbClr val="0000FF"/>
                </a:solidFill>
              </a:rPr>
              <a:t>nop</a:t>
            </a:r>
            <a:br>
              <a:rPr lang="en-US" altLang="en-US" sz="1200" dirty="0"/>
            </a:br>
            <a:r>
              <a:rPr lang="en-US" altLang="en-US" sz="1200" dirty="0"/>
              <a:t>            </a:t>
            </a:r>
            <a:r>
              <a:rPr lang="en-US" altLang="en-US" sz="1200" dirty="0">
                <a:solidFill>
                  <a:srgbClr val="008000"/>
                </a:solidFill>
              </a:rPr>
              <a:t>// </a:t>
            </a:r>
            <a:r>
              <a:rPr lang="en-US" altLang="en-US" sz="1200" dirty="0" err="1">
                <a:solidFill>
                  <a:srgbClr val="008000"/>
                </a:solidFill>
              </a:rPr>
              <a:t>Console.WriteLine</a:t>
            </a:r>
            <a:r>
              <a:rPr lang="en-US" altLang="en-US" sz="1200" dirty="0">
                <a:solidFill>
                  <a:srgbClr val="008000"/>
                </a:solidFill>
              </a:rPr>
              <a:t>("Hello!!!");</a:t>
            </a:r>
            <a:br>
              <a:rPr lang="en-US" altLang="en-US" sz="1200" dirty="0"/>
            </a:br>
            <a:r>
              <a:rPr lang="en-US" altLang="en-US" sz="1200" dirty="0"/>
              <a:t>            IL_0001: </a:t>
            </a:r>
            <a:r>
              <a:rPr lang="en-US" altLang="en-US" sz="1200" dirty="0" err="1">
                <a:solidFill>
                  <a:srgbClr val="0000FF"/>
                </a:solidFill>
              </a:rPr>
              <a:t>ldstr</a:t>
            </a:r>
            <a:r>
              <a:rPr lang="en-US" altLang="en-US" sz="1200" dirty="0"/>
              <a:t> </a:t>
            </a:r>
            <a:r>
              <a:rPr lang="en-US" altLang="en-US" sz="1200" dirty="0">
                <a:solidFill>
                  <a:srgbClr val="FF00FF"/>
                </a:solidFill>
              </a:rPr>
              <a:t>"Hello!!!"</a:t>
            </a:r>
            <a:br>
              <a:rPr lang="en-US" altLang="en-US" sz="1200" dirty="0"/>
            </a:br>
            <a:r>
              <a:rPr lang="en-US" altLang="en-US" sz="1200" dirty="0"/>
              <a:t>            IL_0006: </a:t>
            </a:r>
            <a:r>
              <a:rPr lang="en-US" altLang="en-US" sz="1200" dirty="0">
                <a:solidFill>
                  <a:srgbClr val="0000FF"/>
                </a:solidFill>
              </a:rPr>
              <a:t>call</a:t>
            </a:r>
            <a:r>
              <a:rPr lang="en-US" altLang="en-US" sz="1200" dirty="0"/>
              <a:t> </a:t>
            </a:r>
            <a:r>
              <a:rPr lang="en-US" altLang="en-US" sz="1200" b="1" dirty="0">
                <a:solidFill>
                  <a:srgbClr val="0000FF"/>
                </a:solidFill>
              </a:rPr>
              <a:t>void</a:t>
            </a:r>
            <a:r>
              <a:rPr lang="en-US" altLang="en-US" sz="1200" dirty="0"/>
              <a:t> [</a:t>
            </a:r>
            <a:r>
              <a:rPr lang="en-US" altLang="en-US" sz="1200" dirty="0" err="1"/>
              <a:t>mscorlib</a:t>
            </a:r>
            <a:r>
              <a:rPr lang="en-US" altLang="en-US" sz="1200" dirty="0"/>
              <a:t>]</a:t>
            </a:r>
            <a:r>
              <a:rPr lang="en-US" altLang="en-US" sz="1200" dirty="0" err="1"/>
              <a:t>System.Console</a:t>
            </a:r>
            <a:r>
              <a:rPr lang="en-US" altLang="en-US" sz="1200" dirty="0"/>
              <a:t>::WriteLine(</a:t>
            </a:r>
            <a:r>
              <a:rPr lang="en-US" altLang="en-US" sz="1200" b="1" dirty="0">
                <a:solidFill>
                  <a:srgbClr val="0000FF"/>
                </a:solidFill>
              </a:rPr>
              <a:t>string</a:t>
            </a:r>
            <a:r>
              <a:rPr lang="en-US" altLang="en-US" sz="1200" dirty="0"/>
              <a:t>)</a:t>
            </a:r>
            <a:br>
              <a:rPr lang="en-US" altLang="en-US" sz="1200" dirty="0"/>
            </a:br>
            <a:r>
              <a:rPr lang="en-US" altLang="en-US" sz="1200" dirty="0"/>
              <a:t>            </a:t>
            </a:r>
            <a:r>
              <a:rPr lang="en-US" altLang="en-US" sz="1200" dirty="0">
                <a:solidFill>
                  <a:srgbClr val="008000"/>
                </a:solidFill>
              </a:rPr>
              <a:t>// (no C# code)</a:t>
            </a:r>
            <a:br>
              <a:rPr lang="en-US" altLang="en-US" sz="1200" dirty="0"/>
            </a:br>
            <a:r>
              <a:rPr lang="en-US" altLang="en-US" sz="1200" dirty="0"/>
              <a:t>            IL_000b: </a:t>
            </a:r>
            <a:r>
              <a:rPr lang="en-US" altLang="en-US" sz="1200" dirty="0" err="1">
                <a:solidFill>
                  <a:srgbClr val="0000FF"/>
                </a:solidFill>
              </a:rPr>
              <a:t>nop</a:t>
            </a:r>
            <a:br>
              <a:rPr lang="en-US" altLang="en-US" sz="1200" dirty="0"/>
            </a:br>
            <a:r>
              <a:rPr lang="en-US" altLang="en-US" sz="1200" dirty="0"/>
              <a:t>            </a:t>
            </a:r>
            <a:r>
              <a:rPr lang="en-US" altLang="en-US" sz="1200" dirty="0">
                <a:solidFill>
                  <a:srgbClr val="008000"/>
                </a:solidFill>
              </a:rPr>
              <a:t>// </a:t>
            </a:r>
            <a:r>
              <a:rPr lang="en-US" altLang="en-US" sz="1200" dirty="0" err="1">
                <a:solidFill>
                  <a:srgbClr val="008000"/>
                </a:solidFill>
              </a:rPr>
              <a:t>Console.ReadLine</a:t>
            </a:r>
            <a:r>
              <a:rPr lang="en-US" altLang="en-US" sz="1200" dirty="0">
                <a:solidFill>
                  <a:srgbClr val="008000"/>
                </a:solidFill>
              </a:rPr>
              <a:t>();</a:t>
            </a:r>
            <a:br>
              <a:rPr lang="en-US" altLang="en-US" sz="1200" dirty="0"/>
            </a:br>
            <a:r>
              <a:rPr lang="en-US" altLang="en-US" sz="1200" dirty="0"/>
              <a:t>            IL_000c: </a:t>
            </a:r>
            <a:r>
              <a:rPr lang="en-US" altLang="en-US" sz="1200" dirty="0">
                <a:solidFill>
                  <a:srgbClr val="0000FF"/>
                </a:solidFill>
              </a:rPr>
              <a:t>call</a:t>
            </a:r>
            <a:r>
              <a:rPr lang="en-US" altLang="en-US" sz="1200" dirty="0"/>
              <a:t> </a:t>
            </a:r>
            <a:r>
              <a:rPr lang="en-US" altLang="en-US" sz="1200" b="1" dirty="0">
                <a:solidFill>
                  <a:srgbClr val="0000FF"/>
                </a:solidFill>
              </a:rPr>
              <a:t>string</a:t>
            </a:r>
            <a:r>
              <a:rPr lang="en-US" altLang="en-US" sz="1200" dirty="0"/>
              <a:t> [</a:t>
            </a:r>
            <a:r>
              <a:rPr lang="en-US" altLang="en-US" sz="1200" dirty="0" err="1"/>
              <a:t>mscorlib</a:t>
            </a:r>
            <a:r>
              <a:rPr lang="en-US" altLang="en-US" sz="1200" dirty="0"/>
              <a:t>]</a:t>
            </a:r>
            <a:r>
              <a:rPr lang="en-US" altLang="en-US" sz="1200" dirty="0" err="1"/>
              <a:t>System.Console</a:t>
            </a:r>
            <a:r>
              <a:rPr lang="en-US" altLang="en-US" sz="1200" dirty="0"/>
              <a:t>::</a:t>
            </a:r>
            <a:r>
              <a:rPr lang="en-US" altLang="en-US" sz="1200" dirty="0" err="1"/>
              <a:t>ReadLine</a:t>
            </a:r>
            <a:r>
              <a:rPr lang="en-US" altLang="en-US" sz="1200" dirty="0"/>
              <a:t>()</a:t>
            </a:r>
            <a:br>
              <a:rPr lang="en-US" altLang="en-US" sz="1200" dirty="0"/>
            </a:br>
            <a:r>
              <a:rPr lang="en-US" altLang="en-US" sz="1200" dirty="0"/>
              <a:t>            IL_0011: </a:t>
            </a:r>
            <a:r>
              <a:rPr lang="en-US" altLang="en-US" sz="1200" dirty="0">
                <a:solidFill>
                  <a:srgbClr val="0000FF"/>
                </a:solidFill>
              </a:rPr>
              <a:t>pop</a:t>
            </a:r>
            <a:br>
              <a:rPr lang="en-US" altLang="en-US" sz="1200" dirty="0"/>
            </a:br>
            <a:r>
              <a:rPr lang="en-US" altLang="en-US" sz="1200" dirty="0"/>
              <a:t>            </a:t>
            </a:r>
            <a:r>
              <a:rPr lang="en-US" altLang="en-US" sz="1200" dirty="0">
                <a:solidFill>
                  <a:srgbClr val="008000"/>
                </a:solidFill>
              </a:rPr>
              <a:t>// (no C# code)</a:t>
            </a:r>
            <a:br>
              <a:rPr lang="en-US" altLang="en-US" sz="1200" dirty="0"/>
            </a:br>
            <a:r>
              <a:rPr lang="en-US" altLang="en-US" sz="1200" dirty="0"/>
              <a:t>            IL_0012: </a:t>
            </a:r>
            <a:r>
              <a:rPr lang="en-US" altLang="en-US" sz="1200" dirty="0">
                <a:solidFill>
                  <a:srgbClr val="0000FF"/>
                </a:solidFill>
              </a:rPr>
              <a:t>ret</a:t>
            </a:r>
            <a:br>
              <a:rPr lang="ru-RU" altLang="en-US" sz="1200" dirty="0">
                <a:solidFill>
                  <a:srgbClr val="0000FF"/>
                </a:solidFill>
              </a:rPr>
            </a:br>
            <a:r>
              <a:rPr lang="en-US" altLang="en-US" sz="1200" dirty="0"/>
              <a:t>        } </a:t>
            </a:r>
            <a:r>
              <a:rPr lang="en-US" altLang="en-US" sz="1200" dirty="0">
                <a:solidFill>
                  <a:srgbClr val="008000"/>
                </a:solidFill>
              </a:rPr>
              <a:t>// end of method Program::Main</a:t>
            </a:r>
            <a:br>
              <a:rPr lang="en-US" altLang="en-US" sz="1200" dirty="0"/>
            </a:br>
            <a:br>
              <a:rPr lang="en-US" altLang="en-US" sz="1200" dirty="0"/>
            </a:br>
            <a:r>
              <a:rPr lang="en-US" altLang="en-US" sz="1200" dirty="0"/>
              <a:t>    } </a:t>
            </a:r>
            <a:r>
              <a:rPr lang="en-US" altLang="en-US" sz="1200" dirty="0">
                <a:solidFill>
                  <a:srgbClr val="008000"/>
                </a:solidFill>
              </a:rPr>
              <a:t>// end of class </a:t>
            </a:r>
            <a:r>
              <a:rPr lang="en-US" altLang="en-US" sz="1200" dirty="0" err="1">
                <a:solidFill>
                  <a:srgbClr val="008000"/>
                </a:solidFill>
              </a:rPr>
              <a:t>HelloWorldDisassembled.Program</a:t>
            </a:r>
            <a:br>
              <a:rPr lang="en-US" altLang="en-US" sz="1200" dirty="0"/>
            </a:br>
            <a:r>
              <a:rPr lang="en-US" altLang="en-US" sz="1200" dirty="0"/>
              <a:t>}</a:t>
            </a:r>
            <a:endParaRPr lang="ru-RU" altLang="en-US" sz="12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A86B956-5C69-40B0-89F5-1FBC8EB26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11</a:t>
            </a:fld>
            <a:endParaRPr lang="en-GB" altLang="en-US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7EBC7A7-0290-4F1B-879F-DFCB1B17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Реализация методов </a:t>
            </a:r>
            <a:r>
              <a:rPr lang="en-US" sz="2800" dirty="0"/>
              <a:t>Wait </a:t>
            </a:r>
            <a:r>
              <a:rPr lang="ru-RU" sz="2800" dirty="0"/>
              <a:t>и </a:t>
            </a:r>
            <a:r>
              <a:rPr lang="en-US" sz="2800" dirty="0"/>
              <a:t>Pulse/</a:t>
            </a:r>
            <a:r>
              <a:rPr lang="en-US" sz="2800" dirty="0" err="1"/>
              <a:t>PulseAll</a:t>
            </a:r>
            <a:r>
              <a:rPr lang="en-US" sz="2800" dirty="0"/>
              <a:t> </a:t>
            </a:r>
            <a:r>
              <a:rPr lang="ru-RU" sz="2800" dirty="0"/>
              <a:t>в классе </a:t>
            </a:r>
            <a:r>
              <a:rPr lang="en-US" sz="2800" dirty="0"/>
              <a:t>Monitor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ADD844-C357-4F47-B87C-0662C90C2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110</a:t>
            </a:fld>
            <a:endParaRPr lang="en-GB" altLang="en-US" dirty="0"/>
          </a:p>
        </p:txBody>
      </p:sp>
      <p:graphicFrame>
        <p:nvGraphicFramePr>
          <p:cNvPr id="24" name="Таблица 5">
            <a:extLst>
              <a:ext uri="{FF2B5EF4-FFF2-40B4-BE49-F238E27FC236}">
                <a16:creationId xmlns:a16="http://schemas.microsoft.com/office/drawing/2014/main" id="{1D5395CD-D368-4940-8810-84303CD28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115930"/>
              </p:ext>
            </p:extLst>
          </p:nvPr>
        </p:nvGraphicFramePr>
        <p:xfrm>
          <a:off x="899593" y="4149080"/>
          <a:ext cx="2448272" cy="1231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911012244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ru-RU" sz="1600" b="0">
                          <a:solidFill>
                            <a:schemeClr val="tx1"/>
                          </a:solidFill>
                        </a:rPr>
                        <a:t>Мьютекс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637054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Указатель на начало списка ожидаемых событий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969969"/>
                  </a:ext>
                </a:extLst>
              </a:tr>
            </a:tbl>
          </a:graphicData>
        </a:graphic>
      </p:graphicFrame>
      <p:sp>
        <p:nvSpPr>
          <p:cNvPr id="25" name="Rectangle: Rounded Corners 11">
            <a:extLst>
              <a:ext uri="{FF2B5EF4-FFF2-40B4-BE49-F238E27FC236}">
                <a16:creationId xmlns:a16="http://schemas.microsoft.com/office/drawing/2014/main" id="{BAEB1903-4C9E-41D6-9B2E-AAA81257FE18}"/>
              </a:ext>
            </a:extLst>
          </p:cNvPr>
          <p:cNvSpPr/>
          <p:nvPr/>
        </p:nvSpPr>
        <p:spPr bwMode="auto">
          <a:xfrm>
            <a:off x="899593" y="3552451"/>
            <a:ext cx="2448272" cy="489910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ru-RU" sz="1600" dirty="0">
                <a:latin typeface="+mn-lt"/>
              </a:rPr>
              <a:t>Блок</a:t>
            </a:r>
          </a:p>
          <a:p>
            <a:pPr algn="ctr" eaLnBrk="1" hangingPunct="1">
              <a:spcAft>
                <a:spcPts val="0"/>
              </a:spcAft>
            </a:pPr>
            <a:r>
              <a:rPr lang="ru-RU" sz="1600" dirty="0">
                <a:latin typeface="+mn-lt"/>
              </a:rPr>
              <a:t>синхронизации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0CBEF80-2435-48DA-AD9F-7D1777E6D115}"/>
              </a:ext>
            </a:extLst>
          </p:cNvPr>
          <p:cNvSpPr/>
          <p:nvPr/>
        </p:nvSpPr>
        <p:spPr bwMode="auto">
          <a:xfrm>
            <a:off x="7164288" y="5537761"/>
            <a:ext cx="349652" cy="3676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49FD6919-CB5A-4714-9945-8E4ECBB18D93}"/>
              </a:ext>
            </a:extLst>
          </p:cNvPr>
          <p:cNvCxnSpPr>
            <a:cxnSpLocks/>
          </p:cNvCxnSpPr>
          <p:nvPr/>
        </p:nvCxnSpPr>
        <p:spPr bwMode="auto">
          <a:xfrm>
            <a:off x="3203848" y="4937750"/>
            <a:ext cx="49763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AC3ECA1-DDE6-4441-93CF-C3835E0013BE}"/>
              </a:ext>
            </a:extLst>
          </p:cNvPr>
          <p:cNvSpPr txBox="1"/>
          <p:nvPr/>
        </p:nvSpPr>
        <p:spPr>
          <a:xfrm>
            <a:off x="3635896" y="4746630"/>
            <a:ext cx="5559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n-lt"/>
              </a:rPr>
              <a:t>null</a:t>
            </a:r>
            <a:endParaRPr lang="en-US" sz="1600" dirty="0"/>
          </a:p>
        </p:txBody>
      </p:sp>
      <p:graphicFrame>
        <p:nvGraphicFramePr>
          <p:cNvPr id="70" name="Таблица 5">
            <a:extLst>
              <a:ext uri="{FF2B5EF4-FFF2-40B4-BE49-F238E27FC236}">
                <a16:creationId xmlns:a16="http://schemas.microsoft.com/office/drawing/2014/main" id="{74E6F176-ED3A-419B-B1A4-4891488F6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79864"/>
              </p:ext>
            </p:extLst>
          </p:nvPr>
        </p:nvGraphicFramePr>
        <p:xfrm>
          <a:off x="899593" y="1700808"/>
          <a:ext cx="2005835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835">
                  <a:extLst>
                    <a:ext uri="{9D8B030D-6E8A-4147-A177-3AD203B41FA5}">
                      <a16:colId xmlns:a16="http://schemas.microsoft.com/office/drawing/2014/main" val="2911012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Указатель на описатель типа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63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Индекс блока синхронизации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96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Поля объекта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0295202"/>
                  </a:ext>
                </a:extLst>
              </a:tr>
            </a:tbl>
          </a:graphicData>
        </a:graphic>
      </p:graphicFrame>
      <p:sp>
        <p:nvSpPr>
          <p:cNvPr id="71" name="Rectangle: Rounded Corners 11">
            <a:extLst>
              <a:ext uri="{FF2B5EF4-FFF2-40B4-BE49-F238E27FC236}">
                <a16:creationId xmlns:a16="http://schemas.microsoft.com/office/drawing/2014/main" id="{21F3E7B1-E931-444A-B1D5-1A0670B3ADB4}"/>
              </a:ext>
            </a:extLst>
          </p:cNvPr>
          <p:cNvSpPr/>
          <p:nvPr/>
        </p:nvSpPr>
        <p:spPr bwMode="auto">
          <a:xfrm>
            <a:off x="899593" y="1400662"/>
            <a:ext cx="2005835" cy="276930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ru-RU" sz="1600" dirty="0">
                <a:latin typeface="+mn-lt"/>
              </a:rPr>
              <a:t>Объект </a:t>
            </a:r>
            <a:r>
              <a:rPr lang="en-US" sz="1600" dirty="0">
                <a:latin typeface="+mn-lt"/>
              </a:rPr>
              <a:t>S</a:t>
            </a:r>
            <a:r>
              <a:rPr lang="en-US" sz="1600" dirty="0"/>
              <a:t>ync</a:t>
            </a:r>
            <a:endParaRPr lang="ru-RU" sz="1600" dirty="0">
              <a:latin typeface="+mn-lt"/>
            </a:endParaRPr>
          </a:p>
        </p:txBody>
      </p:sp>
      <p:cxnSp>
        <p:nvCxnSpPr>
          <p:cNvPr id="74" name="Соединитель: изогнутый 73">
            <a:extLst>
              <a:ext uri="{FF2B5EF4-FFF2-40B4-BE49-F238E27FC236}">
                <a16:creationId xmlns:a16="http://schemas.microsoft.com/office/drawing/2014/main" id="{20317A1B-2A82-4C69-825C-2606FD43D0EB}"/>
              </a:ext>
            </a:extLst>
          </p:cNvPr>
          <p:cNvCxnSpPr>
            <a:stCxn id="70" idx="3"/>
            <a:endCxn id="24" idx="1"/>
          </p:cNvCxnSpPr>
          <p:nvPr/>
        </p:nvCxnSpPr>
        <p:spPr bwMode="auto">
          <a:xfrm flipH="1">
            <a:off x="899593" y="2465348"/>
            <a:ext cx="2005835" cy="2299234"/>
          </a:xfrm>
          <a:prstGeom prst="curvedConnector5">
            <a:avLst>
              <a:gd name="adj1" fmla="val -11397"/>
              <a:gd name="adj2" fmla="val 47055"/>
              <a:gd name="adj3" fmla="val 11139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331802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7EBC7A7-0290-4F1B-879F-DFCB1B17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Реализация методов </a:t>
            </a:r>
            <a:r>
              <a:rPr lang="en-US" sz="2800" dirty="0"/>
              <a:t>Wait </a:t>
            </a:r>
            <a:r>
              <a:rPr lang="ru-RU" sz="2800" dirty="0"/>
              <a:t>и </a:t>
            </a:r>
            <a:r>
              <a:rPr lang="en-US" sz="2800" dirty="0"/>
              <a:t>Pulse/</a:t>
            </a:r>
            <a:r>
              <a:rPr lang="en-US" sz="2800" dirty="0" err="1"/>
              <a:t>PulseAll</a:t>
            </a:r>
            <a:r>
              <a:rPr lang="en-US" sz="2800" dirty="0"/>
              <a:t> </a:t>
            </a:r>
            <a:r>
              <a:rPr lang="ru-RU" sz="2800" dirty="0"/>
              <a:t>в классе </a:t>
            </a:r>
            <a:r>
              <a:rPr lang="en-US" sz="2800" dirty="0"/>
              <a:t>Monitor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ADD844-C357-4F47-B87C-0662C90C2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111</a:t>
            </a:fld>
            <a:endParaRPr lang="en-GB" altLang="en-US" dirty="0"/>
          </a:p>
        </p:txBody>
      </p:sp>
      <p:graphicFrame>
        <p:nvGraphicFramePr>
          <p:cNvPr id="24" name="Таблица 5">
            <a:extLst>
              <a:ext uri="{FF2B5EF4-FFF2-40B4-BE49-F238E27FC236}">
                <a16:creationId xmlns:a16="http://schemas.microsoft.com/office/drawing/2014/main" id="{1D5395CD-D368-4940-8810-84303CD2808F}"/>
              </a:ext>
            </a:extLst>
          </p:cNvPr>
          <p:cNvGraphicFramePr>
            <a:graphicFrameLocks noGrp="1"/>
          </p:cNvGraphicFramePr>
          <p:nvPr/>
        </p:nvGraphicFramePr>
        <p:xfrm>
          <a:off x="899593" y="4149080"/>
          <a:ext cx="2448272" cy="1231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911012244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ru-RU" sz="1600" b="0">
                          <a:solidFill>
                            <a:schemeClr val="tx1"/>
                          </a:solidFill>
                        </a:rPr>
                        <a:t>Мьютекс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637054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Указатель на начало списка ожидаемых событий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969969"/>
                  </a:ext>
                </a:extLst>
              </a:tr>
            </a:tbl>
          </a:graphicData>
        </a:graphic>
      </p:graphicFrame>
      <p:sp>
        <p:nvSpPr>
          <p:cNvPr id="25" name="Rectangle: Rounded Corners 11">
            <a:extLst>
              <a:ext uri="{FF2B5EF4-FFF2-40B4-BE49-F238E27FC236}">
                <a16:creationId xmlns:a16="http://schemas.microsoft.com/office/drawing/2014/main" id="{BAEB1903-4C9E-41D6-9B2E-AAA81257FE18}"/>
              </a:ext>
            </a:extLst>
          </p:cNvPr>
          <p:cNvSpPr/>
          <p:nvPr/>
        </p:nvSpPr>
        <p:spPr bwMode="auto">
          <a:xfrm>
            <a:off x="899593" y="3552451"/>
            <a:ext cx="2448272" cy="489910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ru-RU" sz="1600" dirty="0">
                <a:latin typeface="+mn-lt"/>
              </a:rPr>
              <a:t>Блок</a:t>
            </a:r>
          </a:p>
          <a:p>
            <a:pPr algn="ctr" eaLnBrk="1" hangingPunct="1">
              <a:spcAft>
                <a:spcPts val="0"/>
              </a:spcAft>
            </a:pPr>
            <a:r>
              <a:rPr lang="ru-RU" sz="1600" dirty="0">
                <a:latin typeface="+mn-lt"/>
              </a:rPr>
              <a:t>синхронизации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0CBEF80-2435-48DA-AD9F-7D1777E6D115}"/>
              </a:ext>
            </a:extLst>
          </p:cNvPr>
          <p:cNvSpPr/>
          <p:nvPr/>
        </p:nvSpPr>
        <p:spPr bwMode="auto">
          <a:xfrm>
            <a:off x="7164288" y="5537761"/>
            <a:ext cx="349652" cy="3676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37" name="Соединитель: изогнутый 36">
            <a:extLst>
              <a:ext uri="{FF2B5EF4-FFF2-40B4-BE49-F238E27FC236}">
                <a16:creationId xmlns:a16="http://schemas.microsoft.com/office/drawing/2014/main" id="{408B7DD3-756D-4199-902D-D680C95A3C84}"/>
              </a:ext>
            </a:extLst>
          </p:cNvPr>
          <p:cNvCxnSpPr/>
          <p:nvPr/>
        </p:nvCxnSpPr>
        <p:spPr bwMode="auto">
          <a:xfrm flipV="1">
            <a:off x="3160623" y="4517504"/>
            <a:ext cx="1195353" cy="461593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3" name="Таблица 5">
            <a:extLst>
              <a:ext uri="{FF2B5EF4-FFF2-40B4-BE49-F238E27FC236}">
                <a16:creationId xmlns:a16="http://schemas.microsoft.com/office/drawing/2014/main" id="{1F3E6F17-C826-48AA-A6C4-4E033DC22788}"/>
              </a:ext>
            </a:extLst>
          </p:cNvPr>
          <p:cNvGraphicFramePr>
            <a:graphicFrameLocks noGrp="1"/>
          </p:cNvGraphicFramePr>
          <p:nvPr/>
        </p:nvGraphicFramePr>
        <p:xfrm>
          <a:off x="4355976" y="4149080"/>
          <a:ext cx="1453513" cy="1231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13">
                  <a:extLst>
                    <a:ext uri="{9D8B030D-6E8A-4147-A177-3AD203B41FA5}">
                      <a16:colId xmlns:a16="http://schemas.microsoft.com/office/drawing/2014/main" val="2911012244"/>
                    </a:ext>
                  </a:extLst>
                </a:gridCol>
              </a:tblGrid>
              <a:tr h="6155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rgbClr val="FF0000"/>
                          </a:solidFill>
                        </a:rPr>
                        <a:t>Ожидаемое событие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637054"/>
                  </a:ext>
                </a:extLst>
              </a:tr>
              <a:tr h="615503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Следующее событие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969969"/>
                  </a:ext>
                </a:extLst>
              </a:tr>
            </a:tbl>
          </a:graphicData>
        </a:graphic>
      </p:graphicFrame>
      <p:sp>
        <p:nvSpPr>
          <p:cNvPr id="26" name="Rectangle: Rounded Corners 11">
            <a:extLst>
              <a:ext uri="{FF2B5EF4-FFF2-40B4-BE49-F238E27FC236}">
                <a16:creationId xmlns:a16="http://schemas.microsoft.com/office/drawing/2014/main" id="{95B0C8EB-FD92-4CFA-A23F-D33AD393028F}"/>
              </a:ext>
            </a:extLst>
          </p:cNvPr>
          <p:cNvSpPr/>
          <p:nvPr/>
        </p:nvSpPr>
        <p:spPr bwMode="auto">
          <a:xfrm>
            <a:off x="4342626" y="3564215"/>
            <a:ext cx="1466863" cy="489910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ru-RU" sz="1600" dirty="0">
                <a:latin typeface="+mn-lt"/>
              </a:rPr>
              <a:t>Стек потока 1</a:t>
            </a:r>
            <a:endParaRPr lang="en-US" sz="1600" dirty="0">
              <a:latin typeface="+mn-lt"/>
            </a:endParaRPr>
          </a:p>
          <a:p>
            <a:pPr algn="ctr" eaLnBrk="1" hangingPunct="1">
              <a:spcAft>
                <a:spcPts val="0"/>
              </a:spcAft>
            </a:pPr>
            <a:r>
              <a:rPr lang="en-US" sz="1600" dirty="0" err="1"/>
              <a:t>Monitor.</a:t>
            </a:r>
            <a:r>
              <a:rPr lang="en-US" sz="1600" dirty="0" err="1">
                <a:solidFill>
                  <a:srgbClr val="FF0000"/>
                </a:solidFill>
              </a:rPr>
              <a:t>Wait</a:t>
            </a:r>
            <a:r>
              <a:rPr lang="en-US" sz="1600" dirty="0"/>
              <a:t>(Sync)</a:t>
            </a:r>
            <a:endParaRPr lang="ru-RU" sz="1600" dirty="0">
              <a:latin typeface="+mn-lt"/>
            </a:endParaRPr>
          </a:p>
        </p:txBody>
      </p: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49FD6919-CB5A-4714-9945-8E4ECBB18D93}"/>
              </a:ext>
            </a:extLst>
          </p:cNvPr>
          <p:cNvCxnSpPr>
            <a:cxnSpLocks/>
          </p:cNvCxnSpPr>
          <p:nvPr/>
        </p:nvCxnSpPr>
        <p:spPr bwMode="auto">
          <a:xfrm>
            <a:off x="5652120" y="5074189"/>
            <a:ext cx="49763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AC3ECA1-DDE6-4441-93CF-C3835E0013BE}"/>
              </a:ext>
            </a:extLst>
          </p:cNvPr>
          <p:cNvSpPr txBox="1"/>
          <p:nvPr/>
        </p:nvSpPr>
        <p:spPr>
          <a:xfrm>
            <a:off x="6084168" y="4883069"/>
            <a:ext cx="5559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n-lt"/>
              </a:rPr>
              <a:t>null</a:t>
            </a:r>
            <a:endParaRPr lang="en-US" sz="1600" dirty="0"/>
          </a:p>
        </p:txBody>
      </p:sp>
      <p:graphicFrame>
        <p:nvGraphicFramePr>
          <p:cNvPr id="70" name="Таблица 5">
            <a:extLst>
              <a:ext uri="{FF2B5EF4-FFF2-40B4-BE49-F238E27FC236}">
                <a16:creationId xmlns:a16="http://schemas.microsoft.com/office/drawing/2014/main" id="{74E6F176-ED3A-419B-B1A4-4891488F6C4D}"/>
              </a:ext>
            </a:extLst>
          </p:cNvPr>
          <p:cNvGraphicFramePr>
            <a:graphicFrameLocks noGrp="1"/>
          </p:cNvGraphicFramePr>
          <p:nvPr/>
        </p:nvGraphicFramePr>
        <p:xfrm>
          <a:off x="899593" y="1700808"/>
          <a:ext cx="2005835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835">
                  <a:extLst>
                    <a:ext uri="{9D8B030D-6E8A-4147-A177-3AD203B41FA5}">
                      <a16:colId xmlns:a16="http://schemas.microsoft.com/office/drawing/2014/main" val="2911012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Указатель на описатель типа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63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Индекс блока синхронизации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96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Поля объекта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0295202"/>
                  </a:ext>
                </a:extLst>
              </a:tr>
            </a:tbl>
          </a:graphicData>
        </a:graphic>
      </p:graphicFrame>
      <p:sp>
        <p:nvSpPr>
          <p:cNvPr id="71" name="Rectangle: Rounded Corners 11">
            <a:extLst>
              <a:ext uri="{FF2B5EF4-FFF2-40B4-BE49-F238E27FC236}">
                <a16:creationId xmlns:a16="http://schemas.microsoft.com/office/drawing/2014/main" id="{21F3E7B1-E931-444A-B1D5-1A0670B3ADB4}"/>
              </a:ext>
            </a:extLst>
          </p:cNvPr>
          <p:cNvSpPr/>
          <p:nvPr/>
        </p:nvSpPr>
        <p:spPr bwMode="auto">
          <a:xfrm>
            <a:off x="899593" y="1400662"/>
            <a:ext cx="2005835" cy="276930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ru-RU" sz="1600" dirty="0">
                <a:latin typeface="+mn-lt"/>
              </a:rPr>
              <a:t>Объект </a:t>
            </a:r>
            <a:r>
              <a:rPr lang="en-US" sz="1600" dirty="0">
                <a:latin typeface="+mn-lt"/>
              </a:rPr>
              <a:t>S</a:t>
            </a:r>
            <a:r>
              <a:rPr lang="en-US" sz="1600" dirty="0"/>
              <a:t>ync</a:t>
            </a:r>
            <a:endParaRPr lang="ru-RU" sz="1600" dirty="0">
              <a:latin typeface="+mn-lt"/>
            </a:endParaRPr>
          </a:p>
        </p:txBody>
      </p:sp>
      <p:cxnSp>
        <p:nvCxnSpPr>
          <p:cNvPr id="74" name="Соединитель: изогнутый 73">
            <a:extLst>
              <a:ext uri="{FF2B5EF4-FFF2-40B4-BE49-F238E27FC236}">
                <a16:creationId xmlns:a16="http://schemas.microsoft.com/office/drawing/2014/main" id="{20317A1B-2A82-4C69-825C-2606FD43D0EB}"/>
              </a:ext>
            </a:extLst>
          </p:cNvPr>
          <p:cNvCxnSpPr>
            <a:stCxn id="70" idx="3"/>
            <a:endCxn id="24" idx="1"/>
          </p:cNvCxnSpPr>
          <p:nvPr/>
        </p:nvCxnSpPr>
        <p:spPr bwMode="auto">
          <a:xfrm flipH="1">
            <a:off x="899593" y="2465348"/>
            <a:ext cx="2005835" cy="2299234"/>
          </a:xfrm>
          <a:prstGeom prst="curvedConnector5">
            <a:avLst>
              <a:gd name="adj1" fmla="val -11397"/>
              <a:gd name="adj2" fmla="val 47055"/>
              <a:gd name="adj3" fmla="val 11139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C47545A-2DFC-468B-AF76-2303EC729A3D}"/>
              </a:ext>
            </a:extLst>
          </p:cNvPr>
          <p:cNvSpPr txBox="1"/>
          <p:nvPr/>
        </p:nvSpPr>
        <p:spPr>
          <a:xfrm>
            <a:off x="2905428" y="1695796"/>
            <a:ext cx="62385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Aft>
                <a:spcPts val="0"/>
              </a:spcAft>
            </a:pPr>
            <a:r>
              <a:rPr lang="ru-RU" sz="2800" dirty="0">
                <a:latin typeface="+mn-lt"/>
              </a:rPr>
              <a:t>Поток </a:t>
            </a:r>
            <a:r>
              <a:rPr lang="en-US" sz="2800" dirty="0">
                <a:latin typeface="+mn-lt"/>
              </a:rPr>
              <a:t>1</a:t>
            </a:r>
            <a:r>
              <a:rPr lang="ru-RU" sz="2800" dirty="0">
                <a:latin typeface="+mn-lt"/>
              </a:rPr>
              <a:t>:</a:t>
            </a:r>
            <a:endParaRPr lang="en-US" sz="2800" dirty="0">
              <a:latin typeface="+mn-lt"/>
            </a:endParaRPr>
          </a:p>
          <a:p>
            <a:pPr algn="ctr" eaLnBrk="1" hangingPunct="1">
              <a:spcAft>
                <a:spcPts val="0"/>
              </a:spcAft>
            </a:pPr>
            <a:r>
              <a:rPr lang="en-US" sz="2800" dirty="0" err="1"/>
              <a:t>Monitor.</a:t>
            </a:r>
            <a:r>
              <a:rPr lang="en-US" sz="2800" dirty="0" err="1">
                <a:solidFill>
                  <a:srgbClr val="FF0000"/>
                </a:solidFill>
              </a:rPr>
              <a:t>Wait</a:t>
            </a:r>
            <a:r>
              <a:rPr lang="en-US" sz="2800" dirty="0"/>
              <a:t>(Sync)</a:t>
            </a:r>
            <a:endParaRPr lang="ru-RU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971825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7EBC7A7-0290-4F1B-879F-DFCB1B17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Реализация методов </a:t>
            </a:r>
            <a:r>
              <a:rPr lang="en-US" sz="2800" dirty="0"/>
              <a:t>Wait </a:t>
            </a:r>
            <a:r>
              <a:rPr lang="ru-RU" sz="2800" dirty="0"/>
              <a:t>и </a:t>
            </a:r>
            <a:r>
              <a:rPr lang="en-US" sz="2800" dirty="0"/>
              <a:t>Pulse/</a:t>
            </a:r>
            <a:r>
              <a:rPr lang="en-US" sz="2800" dirty="0" err="1"/>
              <a:t>PulseAll</a:t>
            </a:r>
            <a:r>
              <a:rPr lang="en-US" sz="2800" dirty="0"/>
              <a:t> </a:t>
            </a:r>
            <a:r>
              <a:rPr lang="ru-RU" sz="2800" dirty="0"/>
              <a:t>в классе </a:t>
            </a:r>
            <a:r>
              <a:rPr lang="en-US" sz="2800" dirty="0"/>
              <a:t>Monitor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ADD844-C357-4F47-B87C-0662C90C2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112</a:t>
            </a:fld>
            <a:endParaRPr lang="en-GB" altLang="en-US" dirty="0"/>
          </a:p>
        </p:txBody>
      </p:sp>
      <p:graphicFrame>
        <p:nvGraphicFramePr>
          <p:cNvPr id="24" name="Таблица 5">
            <a:extLst>
              <a:ext uri="{FF2B5EF4-FFF2-40B4-BE49-F238E27FC236}">
                <a16:creationId xmlns:a16="http://schemas.microsoft.com/office/drawing/2014/main" id="{1D5395CD-D368-4940-8810-84303CD2808F}"/>
              </a:ext>
            </a:extLst>
          </p:cNvPr>
          <p:cNvGraphicFramePr>
            <a:graphicFrameLocks noGrp="1"/>
          </p:cNvGraphicFramePr>
          <p:nvPr/>
        </p:nvGraphicFramePr>
        <p:xfrm>
          <a:off x="899593" y="4149080"/>
          <a:ext cx="2448272" cy="1231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911012244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ru-RU" sz="1600" b="0">
                          <a:solidFill>
                            <a:schemeClr val="tx1"/>
                          </a:solidFill>
                        </a:rPr>
                        <a:t>Мьютекс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637054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Указатель на начало списка ожидаемых событий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969969"/>
                  </a:ext>
                </a:extLst>
              </a:tr>
            </a:tbl>
          </a:graphicData>
        </a:graphic>
      </p:graphicFrame>
      <p:sp>
        <p:nvSpPr>
          <p:cNvPr id="25" name="Rectangle: Rounded Corners 11">
            <a:extLst>
              <a:ext uri="{FF2B5EF4-FFF2-40B4-BE49-F238E27FC236}">
                <a16:creationId xmlns:a16="http://schemas.microsoft.com/office/drawing/2014/main" id="{BAEB1903-4C9E-41D6-9B2E-AAA81257FE18}"/>
              </a:ext>
            </a:extLst>
          </p:cNvPr>
          <p:cNvSpPr/>
          <p:nvPr/>
        </p:nvSpPr>
        <p:spPr bwMode="auto">
          <a:xfrm>
            <a:off x="899593" y="3552451"/>
            <a:ext cx="2448272" cy="489910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ru-RU" sz="1600" dirty="0">
                <a:latin typeface="+mn-lt"/>
              </a:rPr>
              <a:t>Блок</a:t>
            </a:r>
          </a:p>
          <a:p>
            <a:pPr algn="ctr" eaLnBrk="1" hangingPunct="1">
              <a:spcAft>
                <a:spcPts val="0"/>
              </a:spcAft>
            </a:pPr>
            <a:r>
              <a:rPr lang="ru-RU" sz="1600" dirty="0">
                <a:latin typeface="+mn-lt"/>
              </a:rPr>
              <a:t>синхронизации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0CBEF80-2435-48DA-AD9F-7D1777E6D115}"/>
              </a:ext>
            </a:extLst>
          </p:cNvPr>
          <p:cNvSpPr/>
          <p:nvPr/>
        </p:nvSpPr>
        <p:spPr bwMode="auto">
          <a:xfrm>
            <a:off x="7164288" y="5537761"/>
            <a:ext cx="349652" cy="3676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37" name="Соединитель: изогнутый 36">
            <a:extLst>
              <a:ext uri="{FF2B5EF4-FFF2-40B4-BE49-F238E27FC236}">
                <a16:creationId xmlns:a16="http://schemas.microsoft.com/office/drawing/2014/main" id="{408B7DD3-756D-4199-902D-D680C95A3C84}"/>
              </a:ext>
            </a:extLst>
          </p:cNvPr>
          <p:cNvCxnSpPr/>
          <p:nvPr/>
        </p:nvCxnSpPr>
        <p:spPr bwMode="auto">
          <a:xfrm flipV="1">
            <a:off x="3160623" y="4517504"/>
            <a:ext cx="1195353" cy="461593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3" name="Таблица 5">
            <a:extLst>
              <a:ext uri="{FF2B5EF4-FFF2-40B4-BE49-F238E27FC236}">
                <a16:creationId xmlns:a16="http://schemas.microsoft.com/office/drawing/2014/main" id="{1F3E6F17-C826-48AA-A6C4-4E033DC22788}"/>
              </a:ext>
            </a:extLst>
          </p:cNvPr>
          <p:cNvGraphicFramePr>
            <a:graphicFrameLocks noGrp="1"/>
          </p:cNvGraphicFramePr>
          <p:nvPr/>
        </p:nvGraphicFramePr>
        <p:xfrm>
          <a:off x="4355976" y="4149080"/>
          <a:ext cx="1453513" cy="1231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13">
                  <a:extLst>
                    <a:ext uri="{9D8B030D-6E8A-4147-A177-3AD203B41FA5}">
                      <a16:colId xmlns:a16="http://schemas.microsoft.com/office/drawing/2014/main" val="2911012244"/>
                    </a:ext>
                  </a:extLst>
                </a:gridCol>
              </a:tblGrid>
              <a:tr h="6155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solidFill>
                            <a:srgbClr val="FF0000"/>
                          </a:solidFill>
                        </a:rPr>
                        <a:t>Ожидаемое событие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637054"/>
                  </a:ext>
                </a:extLst>
              </a:tr>
              <a:tr h="615503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Следующее событие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969969"/>
                  </a:ext>
                </a:extLst>
              </a:tr>
            </a:tbl>
          </a:graphicData>
        </a:graphic>
      </p:graphicFrame>
      <p:sp>
        <p:nvSpPr>
          <p:cNvPr id="26" name="Rectangle: Rounded Corners 11">
            <a:extLst>
              <a:ext uri="{FF2B5EF4-FFF2-40B4-BE49-F238E27FC236}">
                <a16:creationId xmlns:a16="http://schemas.microsoft.com/office/drawing/2014/main" id="{95B0C8EB-FD92-4CFA-A23F-D33AD393028F}"/>
              </a:ext>
            </a:extLst>
          </p:cNvPr>
          <p:cNvSpPr/>
          <p:nvPr/>
        </p:nvSpPr>
        <p:spPr bwMode="auto">
          <a:xfrm>
            <a:off x="4342626" y="3564215"/>
            <a:ext cx="1466863" cy="489910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ru-RU" sz="1600" dirty="0">
                <a:latin typeface="+mn-lt"/>
              </a:rPr>
              <a:t>Стек потока 1</a:t>
            </a:r>
            <a:endParaRPr lang="en-US" sz="1600" dirty="0">
              <a:latin typeface="+mn-lt"/>
            </a:endParaRPr>
          </a:p>
          <a:p>
            <a:pPr algn="ctr" eaLnBrk="1" hangingPunct="1">
              <a:spcAft>
                <a:spcPts val="0"/>
              </a:spcAft>
            </a:pPr>
            <a:r>
              <a:rPr lang="en-US" sz="1600" dirty="0" err="1"/>
              <a:t>Monitor.</a:t>
            </a:r>
            <a:r>
              <a:rPr lang="en-US" sz="1600" dirty="0" err="1">
                <a:solidFill>
                  <a:srgbClr val="FF0000"/>
                </a:solidFill>
              </a:rPr>
              <a:t>Wait</a:t>
            </a:r>
            <a:r>
              <a:rPr lang="en-US" sz="1600" dirty="0"/>
              <a:t>(Sync)</a:t>
            </a:r>
            <a:endParaRPr lang="ru-RU" sz="1600" dirty="0">
              <a:latin typeface="+mn-lt"/>
            </a:endParaRPr>
          </a:p>
        </p:txBody>
      </p:sp>
      <p:graphicFrame>
        <p:nvGraphicFramePr>
          <p:cNvPr id="29" name="Таблица 5">
            <a:extLst>
              <a:ext uri="{FF2B5EF4-FFF2-40B4-BE49-F238E27FC236}">
                <a16:creationId xmlns:a16="http://schemas.microsoft.com/office/drawing/2014/main" id="{0DEA2C18-6BD1-47DD-97FE-BDF04A22B39C}"/>
              </a:ext>
            </a:extLst>
          </p:cNvPr>
          <p:cNvGraphicFramePr>
            <a:graphicFrameLocks noGrp="1"/>
          </p:cNvGraphicFramePr>
          <p:nvPr/>
        </p:nvGraphicFramePr>
        <p:xfrm>
          <a:off x="6660233" y="4149080"/>
          <a:ext cx="1453513" cy="1231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13">
                  <a:extLst>
                    <a:ext uri="{9D8B030D-6E8A-4147-A177-3AD203B41FA5}">
                      <a16:colId xmlns:a16="http://schemas.microsoft.com/office/drawing/2014/main" val="2911012244"/>
                    </a:ext>
                  </a:extLst>
                </a:gridCol>
              </a:tblGrid>
              <a:tr h="6155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Ожидаемое событие</a:t>
                      </a:r>
                      <a:endParaRPr lang="en-US" sz="16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637054"/>
                  </a:ext>
                </a:extLst>
              </a:tr>
              <a:tr h="615503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Следующее событие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969969"/>
                  </a:ext>
                </a:extLst>
              </a:tr>
            </a:tbl>
          </a:graphicData>
        </a:graphic>
      </p:graphicFrame>
      <p:sp>
        <p:nvSpPr>
          <p:cNvPr id="30" name="Rectangle: Rounded Corners 11">
            <a:extLst>
              <a:ext uri="{FF2B5EF4-FFF2-40B4-BE49-F238E27FC236}">
                <a16:creationId xmlns:a16="http://schemas.microsoft.com/office/drawing/2014/main" id="{639B996A-470D-440D-B7E2-EFB2B43B3151}"/>
              </a:ext>
            </a:extLst>
          </p:cNvPr>
          <p:cNvSpPr/>
          <p:nvPr/>
        </p:nvSpPr>
        <p:spPr bwMode="auto">
          <a:xfrm>
            <a:off x="6646883" y="3568266"/>
            <a:ext cx="1466863" cy="489910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ru-RU" sz="1600" dirty="0">
                <a:latin typeface="+mn-lt"/>
              </a:rPr>
              <a:t>Стек потока </a:t>
            </a:r>
            <a:r>
              <a:rPr lang="en-US" sz="1600" dirty="0">
                <a:latin typeface="+mn-lt"/>
              </a:rPr>
              <a:t>2</a:t>
            </a:r>
          </a:p>
          <a:p>
            <a:pPr algn="ctr" eaLnBrk="1" hangingPunct="1">
              <a:spcAft>
                <a:spcPts val="0"/>
              </a:spcAft>
            </a:pPr>
            <a:r>
              <a:rPr lang="en-US" sz="1600" dirty="0" err="1"/>
              <a:t>Monitor.</a:t>
            </a:r>
            <a:r>
              <a:rPr lang="en-US" sz="1600" dirty="0" err="1">
                <a:solidFill>
                  <a:srgbClr val="FF0000"/>
                </a:solidFill>
              </a:rPr>
              <a:t>Wait</a:t>
            </a:r>
            <a:r>
              <a:rPr lang="en-US" sz="1600" dirty="0"/>
              <a:t>(Sync)</a:t>
            </a:r>
            <a:endParaRPr lang="ru-RU" sz="1600" dirty="0">
              <a:latin typeface="+mn-lt"/>
            </a:endParaRPr>
          </a:p>
        </p:txBody>
      </p:sp>
      <p:cxnSp>
        <p:nvCxnSpPr>
          <p:cNvPr id="31" name="Соединитель: изогнутый 30">
            <a:extLst>
              <a:ext uri="{FF2B5EF4-FFF2-40B4-BE49-F238E27FC236}">
                <a16:creationId xmlns:a16="http://schemas.microsoft.com/office/drawing/2014/main" id="{2FFA1FDF-A53B-4E95-86F1-2084D9A527AB}"/>
              </a:ext>
            </a:extLst>
          </p:cNvPr>
          <p:cNvCxnSpPr/>
          <p:nvPr/>
        </p:nvCxnSpPr>
        <p:spPr bwMode="auto">
          <a:xfrm flipV="1">
            <a:off x="5652120" y="4517505"/>
            <a:ext cx="1008113" cy="567679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49FD6919-CB5A-4714-9945-8E4ECBB18D93}"/>
              </a:ext>
            </a:extLst>
          </p:cNvPr>
          <p:cNvCxnSpPr>
            <a:cxnSpLocks/>
          </p:cNvCxnSpPr>
          <p:nvPr/>
        </p:nvCxnSpPr>
        <p:spPr bwMode="auto">
          <a:xfrm>
            <a:off x="7929448" y="5074189"/>
            <a:ext cx="49763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AC3ECA1-DDE6-4441-93CF-C3835E0013BE}"/>
              </a:ext>
            </a:extLst>
          </p:cNvPr>
          <p:cNvSpPr txBox="1"/>
          <p:nvPr/>
        </p:nvSpPr>
        <p:spPr>
          <a:xfrm>
            <a:off x="8361496" y="4883069"/>
            <a:ext cx="5559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n-lt"/>
              </a:rPr>
              <a:t>null</a:t>
            </a:r>
            <a:endParaRPr lang="en-US" sz="1600" dirty="0"/>
          </a:p>
        </p:txBody>
      </p:sp>
      <p:graphicFrame>
        <p:nvGraphicFramePr>
          <p:cNvPr id="70" name="Таблица 5">
            <a:extLst>
              <a:ext uri="{FF2B5EF4-FFF2-40B4-BE49-F238E27FC236}">
                <a16:creationId xmlns:a16="http://schemas.microsoft.com/office/drawing/2014/main" id="{74E6F176-ED3A-419B-B1A4-4891488F6C4D}"/>
              </a:ext>
            </a:extLst>
          </p:cNvPr>
          <p:cNvGraphicFramePr>
            <a:graphicFrameLocks noGrp="1"/>
          </p:cNvGraphicFramePr>
          <p:nvPr/>
        </p:nvGraphicFramePr>
        <p:xfrm>
          <a:off x="899593" y="1700808"/>
          <a:ext cx="2005835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835">
                  <a:extLst>
                    <a:ext uri="{9D8B030D-6E8A-4147-A177-3AD203B41FA5}">
                      <a16:colId xmlns:a16="http://schemas.microsoft.com/office/drawing/2014/main" val="2911012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Указатель на описатель типа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63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Индекс блока синхронизации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96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Поля объекта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0295202"/>
                  </a:ext>
                </a:extLst>
              </a:tr>
            </a:tbl>
          </a:graphicData>
        </a:graphic>
      </p:graphicFrame>
      <p:sp>
        <p:nvSpPr>
          <p:cNvPr id="71" name="Rectangle: Rounded Corners 11">
            <a:extLst>
              <a:ext uri="{FF2B5EF4-FFF2-40B4-BE49-F238E27FC236}">
                <a16:creationId xmlns:a16="http://schemas.microsoft.com/office/drawing/2014/main" id="{21F3E7B1-E931-444A-B1D5-1A0670B3ADB4}"/>
              </a:ext>
            </a:extLst>
          </p:cNvPr>
          <p:cNvSpPr/>
          <p:nvPr/>
        </p:nvSpPr>
        <p:spPr bwMode="auto">
          <a:xfrm>
            <a:off x="899593" y="1400662"/>
            <a:ext cx="2005835" cy="276930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ru-RU" sz="1600" dirty="0">
                <a:latin typeface="+mn-lt"/>
              </a:rPr>
              <a:t>Объект </a:t>
            </a:r>
            <a:r>
              <a:rPr lang="en-US" sz="1600" dirty="0">
                <a:latin typeface="+mn-lt"/>
              </a:rPr>
              <a:t>S</a:t>
            </a:r>
            <a:r>
              <a:rPr lang="en-US" sz="1600" dirty="0"/>
              <a:t>ync</a:t>
            </a:r>
            <a:endParaRPr lang="ru-RU" sz="1600" dirty="0">
              <a:latin typeface="+mn-lt"/>
            </a:endParaRPr>
          </a:p>
        </p:txBody>
      </p:sp>
      <p:cxnSp>
        <p:nvCxnSpPr>
          <p:cNvPr id="74" name="Соединитель: изогнутый 73">
            <a:extLst>
              <a:ext uri="{FF2B5EF4-FFF2-40B4-BE49-F238E27FC236}">
                <a16:creationId xmlns:a16="http://schemas.microsoft.com/office/drawing/2014/main" id="{20317A1B-2A82-4C69-825C-2606FD43D0EB}"/>
              </a:ext>
            </a:extLst>
          </p:cNvPr>
          <p:cNvCxnSpPr>
            <a:stCxn id="70" idx="3"/>
            <a:endCxn id="24" idx="1"/>
          </p:cNvCxnSpPr>
          <p:nvPr/>
        </p:nvCxnSpPr>
        <p:spPr bwMode="auto">
          <a:xfrm flipH="1">
            <a:off x="899593" y="2465348"/>
            <a:ext cx="2005835" cy="2299234"/>
          </a:xfrm>
          <a:prstGeom prst="curvedConnector5">
            <a:avLst>
              <a:gd name="adj1" fmla="val -11397"/>
              <a:gd name="adj2" fmla="val 47055"/>
              <a:gd name="adj3" fmla="val 11139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749B823-6C7A-44A9-A06D-18CCA5AA4E8A}"/>
              </a:ext>
            </a:extLst>
          </p:cNvPr>
          <p:cNvSpPr txBox="1"/>
          <p:nvPr/>
        </p:nvSpPr>
        <p:spPr>
          <a:xfrm>
            <a:off x="2905428" y="1695796"/>
            <a:ext cx="62385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Aft>
                <a:spcPts val="0"/>
              </a:spcAft>
            </a:pPr>
            <a:r>
              <a:rPr lang="ru-RU" sz="2800" dirty="0">
                <a:latin typeface="+mn-lt"/>
              </a:rPr>
              <a:t>Поток </a:t>
            </a:r>
            <a:r>
              <a:rPr lang="en-US" sz="2800" dirty="0">
                <a:latin typeface="+mn-lt"/>
              </a:rPr>
              <a:t>2</a:t>
            </a:r>
            <a:r>
              <a:rPr lang="ru-RU" sz="2800" dirty="0">
                <a:latin typeface="+mn-lt"/>
              </a:rPr>
              <a:t>:</a:t>
            </a:r>
            <a:endParaRPr lang="en-US" sz="2800" dirty="0">
              <a:latin typeface="+mn-lt"/>
            </a:endParaRPr>
          </a:p>
          <a:p>
            <a:pPr algn="ctr" eaLnBrk="1" hangingPunct="1">
              <a:spcAft>
                <a:spcPts val="0"/>
              </a:spcAft>
            </a:pPr>
            <a:r>
              <a:rPr lang="en-US" sz="2800" dirty="0" err="1"/>
              <a:t>Monitor.</a:t>
            </a:r>
            <a:r>
              <a:rPr lang="en-US" sz="2800" dirty="0" err="1">
                <a:solidFill>
                  <a:srgbClr val="FF0000"/>
                </a:solidFill>
              </a:rPr>
              <a:t>Wait</a:t>
            </a:r>
            <a:r>
              <a:rPr lang="en-US" sz="2800" dirty="0"/>
              <a:t>(Sync)</a:t>
            </a:r>
            <a:endParaRPr lang="ru-RU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108877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7EBC7A7-0290-4F1B-879F-DFCB1B17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Реализация методов </a:t>
            </a:r>
            <a:r>
              <a:rPr lang="en-US" sz="2800" dirty="0"/>
              <a:t>Wait </a:t>
            </a:r>
            <a:r>
              <a:rPr lang="ru-RU" sz="2800" dirty="0"/>
              <a:t>и </a:t>
            </a:r>
            <a:r>
              <a:rPr lang="en-US" sz="2800" dirty="0"/>
              <a:t>Pulse/</a:t>
            </a:r>
            <a:r>
              <a:rPr lang="en-US" sz="2800" dirty="0" err="1"/>
              <a:t>PulseAll</a:t>
            </a:r>
            <a:r>
              <a:rPr lang="en-US" sz="2800" dirty="0"/>
              <a:t> </a:t>
            </a:r>
            <a:r>
              <a:rPr lang="ru-RU" sz="2800" dirty="0"/>
              <a:t>в классе </a:t>
            </a:r>
            <a:r>
              <a:rPr lang="en-US" sz="2800" dirty="0"/>
              <a:t>Monitor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ADD844-C357-4F47-B87C-0662C90C2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113</a:t>
            </a:fld>
            <a:endParaRPr lang="en-GB" altLang="en-US" dirty="0"/>
          </a:p>
        </p:txBody>
      </p:sp>
      <p:graphicFrame>
        <p:nvGraphicFramePr>
          <p:cNvPr id="24" name="Таблица 5">
            <a:extLst>
              <a:ext uri="{FF2B5EF4-FFF2-40B4-BE49-F238E27FC236}">
                <a16:creationId xmlns:a16="http://schemas.microsoft.com/office/drawing/2014/main" id="{1D5395CD-D368-4940-8810-84303CD2808F}"/>
              </a:ext>
            </a:extLst>
          </p:cNvPr>
          <p:cNvGraphicFramePr>
            <a:graphicFrameLocks noGrp="1"/>
          </p:cNvGraphicFramePr>
          <p:nvPr/>
        </p:nvGraphicFramePr>
        <p:xfrm>
          <a:off x="899593" y="4149080"/>
          <a:ext cx="2448272" cy="1231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911012244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ru-RU" sz="1600" b="0">
                          <a:solidFill>
                            <a:schemeClr val="tx1"/>
                          </a:solidFill>
                        </a:rPr>
                        <a:t>Мьютекс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637054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Указатель на начало списка ожидаемых событий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969969"/>
                  </a:ext>
                </a:extLst>
              </a:tr>
            </a:tbl>
          </a:graphicData>
        </a:graphic>
      </p:graphicFrame>
      <p:sp>
        <p:nvSpPr>
          <p:cNvPr id="25" name="Rectangle: Rounded Corners 11">
            <a:extLst>
              <a:ext uri="{FF2B5EF4-FFF2-40B4-BE49-F238E27FC236}">
                <a16:creationId xmlns:a16="http://schemas.microsoft.com/office/drawing/2014/main" id="{BAEB1903-4C9E-41D6-9B2E-AAA81257FE18}"/>
              </a:ext>
            </a:extLst>
          </p:cNvPr>
          <p:cNvSpPr/>
          <p:nvPr/>
        </p:nvSpPr>
        <p:spPr bwMode="auto">
          <a:xfrm>
            <a:off x="899593" y="3552451"/>
            <a:ext cx="2448272" cy="489910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ru-RU" sz="1600" dirty="0">
                <a:latin typeface="+mn-lt"/>
              </a:rPr>
              <a:t>Блок</a:t>
            </a:r>
          </a:p>
          <a:p>
            <a:pPr algn="ctr" eaLnBrk="1" hangingPunct="1">
              <a:spcAft>
                <a:spcPts val="0"/>
              </a:spcAft>
            </a:pPr>
            <a:r>
              <a:rPr lang="ru-RU" sz="1600" dirty="0">
                <a:latin typeface="+mn-lt"/>
              </a:rPr>
              <a:t>синхронизации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0CBEF80-2435-48DA-AD9F-7D1777E6D115}"/>
              </a:ext>
            </a:extLst>
          </p:cNvPr>
          <p:cNvSpPr/>
          <p:nvPr/>
        </p:nvSpPr>
        <p:spPr bwMode="auto">
          <a:xfrm>
            <a:off x="7164288" y="5537761"/>
            <a:ext cx="349652" cy="3676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37" name="Соединитель: изогнутый 36">
            <a:extLst>
              <a:ext uri="{FF2B5EF4-FFF2-40B4-BE49-F238E27FC236}">
                <a16:creationId xmlns:a16="http://schemas.microsoft.com/office/drawing/2014/main" id="{408B7DD3-756D-4199-902D-D680C95A3C84}"/>
              </a:ext>
            </a:extLst>
          </p:cNvPr>
          <p:cNvCxnSpPr>
            <a:endCxn id="29" idx="0"/>
          </p:cNvCxnSpPr>
          <p:nvPr/>
        </p:nvCxnSpPr>
        <p:spPr bwMode="auto">
          <a:xfrm flipV="1">
            <a:off x="3160623" y="4149080"/>
            <a:ext cx="4226366" cy="830018"/>
          </a:xfrm>
          <a:prstGeom prst="curvedConnector4">
            <a:avLst>
              <a:gd name="adj1" fmla="val 20608"/>
              <a:gd name="adj2" fmla="val 21077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3" name="Таблица 5">
            <a:extLst>
              <a:ext uri="{FF2B5EF4-FFF2-40B4-BE49-F238E27FC236}">
                <a16:creationId xmlns:a16="http://schemas.microsoft.com/office/drawing/2014/main" id="{1F3E6F17-C826-48AA-A6C4-4E033DC22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950373"/>
              </p:ext>
            </p:extLst>
          </p:nvPr>
        </p:nvGraphicFramePr>
        <p:xfrm>
          <a:off x="4355976" y="4149080"/>
          <a:ext cx="1453513" cy="1231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13">
                  <a:extLst>
                    <a:ext uri="{9D8B030D-6E8A-4147-A177-3AD203B41FA5}">
                      <a16:colId xmlns:a16="http://schemas.microsoft.com/office/drawing/2014/main" val="2911012244"/>
                    </a:ext>
                  </a:extLst>
                </a:gridCol>
              </a:tblGrid>
              <a:tr h="6155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Ожидаемое событие</a:t>
                      </a:r>
                      <a:endParaRPr lang="en-US" sz="16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637054"/>
                  </a:ext>
                </a:extLst>
              </a:tr>
              <a:tr h="615503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Следующее событие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969969"/>
                  </a:ext>
                </a:extLst>
              </a:tr>
            </a:tbl>
          </a:graphicData>
        </a:graphic>
      </p:graphicFrame>
      <p:sp>
        <p:nvSpPr>
          <p:cNvPr id="26" name="Rectangle: Rounded Corners 11">
            <a:extLst>
              <a:ext uri="{FF2B5EF4-FFF2-40B4-BE49-F238E27FC236}">
                <a16:creationId xmlns:a16="http://schemas.microsoft.com/office/drawing/2014/main" id="{95B0C8EB-FD92-4CFA-A23F-D33AD393028F}"/>
              </a:ext>
            </a:extLst>
          </p:cNvPr>
          <p:cNvSpPr/>
          <p:nvPr/>
        </p:nvSpPr>
        <p:spPr bwMode="auto">
          <a:xfrm>
            <a:off x="4342626" y="3564215"/>
            <a:ext cx="1466863" cy="489910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ru-RU" sz="1600" dirty="0">
                <a:latin typeface="+mn-lt"/>
              </a:rPr>
              <a:t>Стек потока 1</a:t>
            </a:r>
            <a:endParaRPr lang="en-US" sz="1600" dirty="0">
              <a:latin typeface="+mn-lt"/>
            </a:endParaRPr>
          </a:p>
          <a:p>
            <a:pPr algn="ctr" eaLnBrk="1" hangingPunct="1">
              <a:spcAft>
                <a:spcPts val="0"/>
              </a:spcAft>
            </a:pPr>
            <a:r>
              <a:rPr lang="en-US" sz="1600" dirty="0" err="1"/>
              <a:t>Monitor.</a:t>
            </a:r>
            <a:r>
              <a:rPr lang="en-US" sz="1600" dirty="0" err="1">
                <a:solidFill>
                  <a:srgbClr val="00B050"/>
                </a:solidFill>
              </a:rPr>
              <a:t>Wait</a:t>
            </a:r>
            <a:r>
              <a:rPr lang="en-US" sz="1600" dirty="0"/>
              <a:t>(Sync)</a:t>
            </a:r>
            <a:endParaRPr lang="ru-RU" sz="1600" dirty="0">
              <a:latin typeface="+mn-lt"/>
            </a:endParaRPr>
          </a:p>
        </p:txBody>
      </p:sp>
      <p:graphicFrame>
        <p:nvGraphicFramePr>
          <p:cNvPr id="29" name="Таблица 5">
            <a:extLst>
              <a:ext uri="{FF2B5EF4-FFF2-40B4-BE49-F238E27FC236}">
                <a16:creationId xmlns:a16="http://schemas.microsoft.com/office/drawing/2014/main" id="{0DEA2C18-6BD1-47DD-97FE-BDF04A22B39C}"/>
              </a:ext>
            </a:extLst>
          </p:cNvPr>
          <p:cNvGraphicFramePr>
            <a:graphicFrameLocks noGrp="1"/>
          </p:cNvGraphicFramePr>
          <p:nvPr/>
        </p:nvGraphicFramePr>
        <p:xfrm>
          <a:off x="6660233" y="4149080"/>
          <a:ext cx="1453513" cy="1231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13">
                  <a:extLst>
                    <a:ext uri="{9D8B030D-6E8A-4147-A177-3AD203B41FA5}">
                      <a16:colId xmlns:a16="http://schemas.microsoft.com/office/drawing/2014/main" val="2911012244"/>
                    </a:ext>
                  </a:extLst>
                </a:gridCol>
              </a:tblGrid>
              <a:tr h="6155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Ожидаемое событие</a:t>
                      </a:r>
                      <a:endParaRPr lang="en-US" sz="16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637054"/>
                  </a:ext>
                </a:extLst>
              </a:tr>
              <a:tr h="615503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Следующее событие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969969"/>
                  </a:ext>
                </a:extLst>
              </a:tr>
            </a:tbl>
          </a:graphicData>
        </a:graphic>
      </p:graphicFrame>
      <p:sp>
        <p:nvSpPr>
          <p:cNvPr id="30" name="Rectangle: Rounded Corners 11">
            <a:extLst>
              <a:ext uri="{FF2B5EF4-FFF2-40B4-BE49-F238E27FC236}">
                <a16:creationId xmlns:a16="http://schemas.microsoft.com/office/drawing/2014/main" id="{639B996A-470D-440D-B7E2-EFB2B43B3151}"/>
              </a:ext>
            </a:extLst>
          </p:cNvPr>
          <p:cNvSpPr/>
          <p:nvPr/>
        </p:nvSpPr>
        <p:spPr bwMode="auto">
          <a:xfrm>
            <a:off x="7505700" y="3523428"/>
            <a:ext cx="1466863" cy="489910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ru-RU" sz="1600" dirty="0">
                <a:latin typeface="+mn-lt"/>
              </a:rPr>
              <a:t>Стек потока </a:t>
            </a:r>
            <a:r>
              <a:rPr lang="en-US" sz="1600" dirty="0">
                <a:latin typeface="+mn-lt"/>
              </a:rPr>
              <a:t>2</a:t>
            </a:r>
          </a:p>
          <a:p>
            <a:pPr algn="ctr" eaLnBrk="1" hangingPunct="1">
              <a:spcAft>
                <a:spcPts val="0"/>
              </a:spcAft>
            </a:pPr>
            <a:r>
              <a:rPr lang="en-US" sz="1600" dirty="0" err="1"/>
              <a:t>Monitor.</a:t>
            </a:r>
            <a:r>
              <a:rPr lang="en-US" sz="1600" dirty="0" err="1">
                <a:solidFill>
                  <a:srgbClr val="FF0000"/>
                </a:solidFill>
              </a:rPr>
              <a:t>Wait</a:t>
            </a:r>
            <a:r>
              <a:rPr lang="en-US" sz="1600" dirty="0"/>
              <a:t>(Sync)</a:t>
            </a:r>
            <a:endParaRPr lang="ru-RU" sz="1600" dirty="0">
              <a:latin typeface="+mn-lt"/>
            </a:endParaRPr>
          </a:p>
        </p:txBody>
      </p: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49FD6919-CB5A-4714-9945-8E4ECBB18D93}"/>
              </a:ext>
            </a:extLst>
          </p:cNvPr>
          <p:cNvCxnSpPr>
            <a:cxnSpLocks/>
          </p:cNvCxnSpPr>
          <p:nvPr/>
        </p:nvCxnSpPr>
        <p:spPr bwMode="auto">
          <a:xfrm>
            <a:off x="7929448" y="5074189"/>
            <a:ext cx="49763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AC3ECA1-DDE6-4441-93CF-C3835E0013BE}"/>
              </a:ext>
            </a:extLst>
          </p:cNvPr>
          <p:cNvSpPr txBox="1"/>
          <p:nvPr/>
        </p:nvSpPr>
        <p:spPr>
          <a:xfrm>
            <a:off x="8361496" y="4883069"/>
            <a:ext cx="5559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n-lt"/>
              </a:rPr>
              <a:t>null</a:t>
            </a:r>
            <a:endParaRPr lang="en-US" sz="1600" dirty="0"/>
          </a:p>
        </p:txBody>
      </p:sp>
      <p:graphicFrame>
        <p:nvGraphicFramePr>
          <p:cNvPr id="70" name="Таблица 5">
            <a:extLst>
              <a:ext uri="{FF2B5EF4-FFF2-40B4-BE49-F238E27FC236}">
                <a16:creationId xmlns:a16="http://schemas.microsoft.com/office/drawing/2014/main" id="{74E6F176-ED3A-419B-B1A4-4891488F6C4D}"/>
              </a:ext>
            </a:extLst>
          </p:cNvPr>
          <p:cNvGraphicFramePr>
            <a:graphicFrameLocks noGrp="1"/>
          </p:cNvGraphicFramePr>
          <p:nvPr/>
        </p:nvGraphicFramePr>
        <p:xfrm>
          <a:off x="899593" y="1700808"/>
          <a:ext cx="2005835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835">
                  <a:extLst>
                    <a:ext uri="{9D8B030D-6E8A-4147-A177-3AD203B41FA5}">
                      <a16:colId xmlns:a16="http://schemas.microsoft.com/office/drawing/2014/main" val="2911012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Указатель на описатель типа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63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Индекс блока синхронизации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96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Поля объекта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0295202"/>
                  </a:ext>
                </a:extLst>
              </a:tr>
            </a:tbl>
          </a:graphicData>
        </a:graphic>
      </p:graphicFrame>
      <p:sp>
        <p:nvSpPr>
          <p:cNvPr id="71" name="Rectangle: Rounded Corners 11">
            <a:extLst>
              <a:ext uri="{FF2B5EF4-FFF2-40B4-BE49-F238E27FC236}">
                <a16:creationId xmlns:a16="http://schemas.microsoft.com/office/drawing/2014/main" id="{21F3E7B1-E931-444A-B1D5-1A0670B3ADB4}"/>
              </a:ext>
            </a:extLst>
          </p:cNvPr>
          <p:cNvSpPr/>
          <p:nvPr/>
        </p:nvSpPr>
        <p:spPr bwMode="auto">
          <a:xfrm>
            <a:off x="899593" y="1400662"/>
            <a:ext cx="2005835" cy="276930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ru-RU" sz="1600" dirty="0">
                <a:latin typeface="+mn-lt"/>
              </a:rPr>
              <a:t>Объект </a:t>
            </a:r>
            <a:r>
              <a:rPr lang="en-US" sz="1600" dirty="0">
                <a:latin typeface="+mn-lt"/>
              </a:rPr>
              <a:t>S</a:t>
            </a:r>
            <a:r>
              <a:rPr lang="en-US" sz="1600" dirty="0"/>
              <a:t>ync</a:t>
            </a:r>
            <a:endParaRPr lang="ru-RU" sz="1600" dirty="0">
              <a:latin typeface="+mn-lt"/>
            </a:endParaRPr>
          </a:p>
        </p:txBody>
      </p:sp>
      <p:cxnSp>
        <p:nvCxnSpPr>
          <p:cNvPr id="74" name="Соединитель: изогнутый 73">
            <a:extLst>
              <a:ext uri="{FF2B5EF4-FFF2-40B4-BE49-F238E27FC236}">
                <a16:creationId xmlns:a16="http://schemas.microsoft.com/office/drawing/2014/main" id="{20317A1B-2A82-4C69-825C-2606FD43D0EB}"/>
              </a:ext>
            </a:extLst>
          </p:cNvPr>
          <p:cNvCxnSpPr>
            <a:stCxn id="70" idx="3"/>
            <a:endCxn id="24" idx="1"/>
          </p:cNvCxnSpPr>
          <p:nvPr/>
        </p:nvCxnSpPr>
        <p:spPr bwMode="auto">
          <a:xfrm flipH="1">
            <a:off x="899593" y="2465348"/>
            <a:ext cx="2005835" cy="2299234"/>
          </a:xfrm>
          <a:prstGeom prst="curvedConnector5">
            <a:avLst>
              <a:gd name="adj1" fmla="val -11397"/>
              <a:gd name="adj2" fmla="val 47055"/>
              <a:gd name="adj3" fmla="val 11139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98C8923-422E-46F8-A094-AC9E213EC1C3}"/>
              </a:ext>
            </a:extLst>
          </p:cNvPr>
          <p:cNvSpPr txBox="1"/>
          <p:nvPr/>
        </p:nvSpPr>
        <p:spPr>
          <a:xfrm>
            <a:off x="2905428" y="1695796"/>
            <a:ext cx="62385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Aft>
                <a:spcPts val="0"/>
              </a:spcAft>
            </a:pPr>
            <a:r>
              <a:rPr lang="ru-RU" sz="2800" dirty="0">
                <a:latin typeface="+mn-lt"/>
              </a:rPr>
              <a:t>Поток 3:</a:t>
            </a:r>
            <a:endParaRPr lang="en-US" sz="2800" dirty="0">
              <a:latin typeface="+mn-lt"/>
            </a:endParaRPr>
          </a:p>
          <a:p>
            <a:pPr algn="ctr" eaLnBrk="1" hangingPunct="1">
              <a:spcAft>
                <a:spcPts val="0"/>
              </a:spcAft>
            </a:pPr>
            <a:r>
              <a:rPr lang="en-US" sz="2800" dirty="0" err="1"/>
              <a:t>Monitor.</a:t>
            </a:r>
            <a:r>
              <a:rPr lang="en-US" sz="2800" dirty="0" err="1">
                <a:solidFill>
                  <a:srgbClr val="00B050"/>
                </a:solidFill>
              </a:rPr>
              <a:t>Pulse</a:t>
            </a:r>
            <a:r>
              <a:rPr lang="en-US" sz="2800" dirty="0"/>
              <a:t>(Sync)</a:t>
            </a:r>
            <a:endParaRPr lang="ru-RU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184583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7EBC7A7-0290-4F1B-879F-DFCB1B17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Реализация методов </a:t>
            </a:r>
            <a:r>
              <a:rPr lang="en-US" sz="2800" dirty="0"/>
              <a:t>Wait </a:t>
            </a:r>
            <a:r>
              <a:rPr lang="ru-RU" sz="2800" dirty="0"/>
              <a:t>и </a:t>
            </a:r>
            <a:r>
              <a:rPr lang="en-US" sz="2800" dirty="0"/>
              <a:t>Pulse/</a:t>
            </a:r>
            <a:r>
              <a:rPr lang="en-US" sz="2800" dirty="0" err="1"/>
              <a:t>PulseAll</a:t>
            </a:r>
            <a:r>
              <a:rPr lang="en-US" sz="2800" dirty="0"/>
              <a:t> </a:t>
            </a:r>
            <a:r>
              <a:rPr lang="ru-RU" sz="2800" dirty="0"/>
              <a:t>в классе </a:t>
            </a:r>
            <a:r>
              <a:rPr lang="en-US" sz="2800" dirty="0"/>
              <a:t>Monitor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ADD844-C357-4F47-B87C-0662C90C2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114</a:t>
            </a:fld>
            <a:endParaRPr lang="en-GB" altLang="en-US" dirty="0"/>
          </a:p>
        </p:txBody>
      </p:sp>
      <p:graphicFrame>
        <p:nvGraphicFramePr>
          <p:cNvPr id="24" name="Таблица 5">
            <a:extLst>
              <a:ext uri="{FF2B5EF4-FFF2-40B4-BE49-F238E27FC236}">
                <a16:creationId xmlns:a16="http://schemas.microsoft.com/office/drawing/2014/main" id="{1D5395CD-D368-4940-8810-84303CD2808F}"/>
              </a:ext>
            </a:extLst>
          </p:cNvPr>
          <p:cNvGraphicFramePr>
            <a:graphicFrameLocks noGrp="1"/>
          </p:cNvGraphicFramePr>
          <p:nvPr/>
        </p:nvGraphicFramePr>
        <p:xfrm>
          <a:off x="899593" y="4149080"/>
          <a:ext cx="2448272" cy="1231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911012244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ru-RU" sz="1600" b="0">
                          <a:solidFill>
                            <a:schemeClr val="tx1"/>
                          </a:solidFill>
                        </a:rPr>
                        <a:t>Мьютекс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637054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Указатель на начало списка ожидаемых событий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969969"/>
                  </a:ext>
                </a:extLst>
              </a:tr>
            </a:tbl>
          </a:graphicData>
        </a:graphic>
      </p:graphicFrame>
      <p:sp>
        <p:nvSpPr>
          <p:cNvPr id="25" name="Rectangle: Rounded Corners 11">
            <a:extLst>
              <a:ext uri="{FF2B5EF4-FFF2-40B4-BE49-F238E27FC236}">
                <a16:creationId xmlns:a16="http://schemas.microsoft.com/office/drawing/2014/main" id="{BAEB1903-4C9E-41D6-9B2E-AAA81257FE18}"/>
              </a:ext>
            </a:extLst>
          </p:cNvPr>
          <p:cNvSpPr/>
          <p:nvPr/>
        </p:nvSpPr>
        <p:spPr bwMode="auto">
          <a:xfrm>
            <a:off x="899593" y="3552451"/>
            <a:ext cx="2448272" cy="489910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ru-RU" sz="1600" dirty="0">
                <a:latin typeface="+mn-lt"/>
              </a:rPr>
              <a:t>Блок</a:t>
            </a:r>
          </a:p>
          <a:p>
            <a:pPr algn="ctr" eaLnBrk="1" hangingPunct="1">
              <a:spcAft>
                <a:spcPts val="0"/>
              </a:spcAft>
            </a:pPr>
            <a:r>
              <a:rPr lang="ru-RU" sz="1600" dirty="0">
                <a:latin typeface="+mn-lt"/>
              </a:rPr>
              <a:t>синхронизации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0CBEF80-2435-48DA-AD9F-7D1777E6D115}"/>
              </a:ext>
            </a:extLst>
          </p:cNvPr>
          <p:cNvSpPr/>
          <p:nvPr/>
        </p:nvSpPr>
        <p:spPr bwMode="auto">
          <a:xfrm>
            <a:off x="7164288" y="5537761"/>
            <a:ext cx="349652" cy="3676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graphicFrame>
        <p:nvGraphicFramePr>
          <p:cNvPr id="23" name="Таблица 5">
            <a:extLst>
              <a:ext uri="{FF2B5EF4-FFF2-40B4-BE49-F238E27FC236}">
                <a16:creationId xmlns:a16="http://schemas.microsoft.com/office/drawing/2014/main" id="{1F3E6F17-C826-48AA-A6C4-4E033DC22788}"/>
              </a:ext>
            </a:extLst>
          </p:cNvPr>
          <p:cNvGraphicFramePr>
            <a:graphicFrameLocks noGrp="1"/>
          </p:cNvGraphicFramePr>
          <p:nvPr/>
        </p:nvGraphicFramePr>
        <p:xfrm>
          <a:off x="4355976" y="4149080"/>
          <a:ext cx="1453513" cy="1231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13">
                  <a:extLst>
                    <a:ext uri="{9D8B030D-6E8A-4147-A177-3AD203B41FA5}">
                      <a16:colId xmlns:a16="http://schemas.microsoft.com/office/drawing/2014/main" val="2911012244"/>
                    </a:ext>
                  </a:extLst>
                </a:gridCol>
              </a:tblGrid>
              <a:tr h="6155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Ожидаемое событие</a:t>
                      </a:r>
                      <a:endParaRPr lang="en-US" sz="16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637054"/>
                  </a:ext>
                </a:extLst>
              </a:tr>
              <a:tr h="615503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Следующее событие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969969"/>
                  </a:ext>
                </a:extLst>
              </a:tr>
            </a:tbl>
          </a:graphicData>
        </a:graphic>
      </p:graphicFrame>
      <p:sp>
        <p:nvSpPr>
          <p:cNvPr id="26" name="Rectangle: Rounded Corners 11">
            <a:extLst>
              <a:ext uri="{FF2B5EF4-FFF2-40B4-BE49-F238E27FC236}">
                <a16:creationId xmlns:a16="http://schemas.microsoft.com/office/drawing/2014/main" id="{95B0C8EB-FD92-4CFA-A23F-D33AD393028F}"/>
              </a:ext>
            </a:extLst>
          </p:cNvPr>
          <p:cNvSpPr/>
          <p:nvPr/>
        </p:nvSpPr>
        <p:spPr bwMode="auto">
          <a:xfrm>
            <a:off x="4342626" y="3564215"/>
            <a:ext cx="1466863" cy="489910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ru-RU" sz="1600" dirty="0">
                <a:latin typeface="+mn-lt"/>
              </a:rPr>
              <a:t>Стек потока 1</a:t>
            </a:r>
            <a:endParaRPr lang="en-US" sz="1600" dirty="0">
              <a:latin typeface="+mn-lt"/>
            </a:endParaRPr>
          </a:p>
          <a:p>
            <a:pPr algn="ctr" eaLnBrk="1" hangingPunct="1">
              <a:spcAft>
                <a:spcPts val="0"/>
              </a:spcAft>
            </a:pPr>
            <a:r>
              <a:rPr lang="en-US" sz="1600" dirty="0" err="1"/>
              <a:t>Monitor.</a:t>
            </a:r>
            <a:r>
              <a:rPr lang="en-US" sz="1600" dirty="0" err="1">
                <a:solidFill>
                  <a:srgbClr val="00B050"/>
                </a:solidFill>
              </a:rPr>
              <a:t>Wait</a:t>
            </a:r>
            <a:r>
              <a:rPr lang="en-US" sz="1600" dirty="0"/>
              <a:t>(Sync)</a:t>
            </a:r>
            <a:endParaRPr lang="ru-RU" sz="1600" dirty="0">
              <a:latin typeface="+mn-lt"/>
            </a:endParaRPr>
          </a:p>
        </p:txBody>
      </p:sp>
      <p:graphicFrame>
        <p:nvGraphicFramePr>
          <p:cNvPr id="29" name="Таблица 5">
            <a:extLst>
              <a:ext uri="{FF2B5EF4-FFF2-40B4-BE49-F238E27FC236}">
                <a16:creationId xmlns:a16="http://schemas.microsoft.com/office/drawing/2014/main" id="{0DEA2C18-6BD1-47DD-97FE-BDF04A22B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50445"/>
              </p:ext>
            </p:extLst>
          </p:nvPr>
        </p:nvGraphicFramePr>
        <p:xfrm>
          <a:off x="6660233" y="4149080"/>
          <a:ext cx="1453513" cy="1231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13">
                  <a:extLst>
                    <a:ext uri="{9D8B030D-6E8A-4147-A177-3AD203B41FA5}">
                      <a16:colId xmlns:a16="http://schemas.microsoft.com/office/drawing/2014/main" val="2911012244"/>
                    </a:ext>
                  </a:extLst>
                </a:gridCol>
              </a:tblGrid>
              <a:tr h="6155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Ожидаемое событие</a:t>
                      </a:r>
                      <a:endParaRPr lang="en-US" sz="16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637054"/>
                  </a:ext>
                </a:extLst>
              </a:tr>
              <a:tr h="615503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Следующее событие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969969"/>
                  </a:ext>
                </a:extLst>
              </a:tr>
            </a:tbl>
          </a:graphicData>
        </a:graphic>
      </p:graphicFrame>
      <p:sp>
        <p:nvSpPr>
          <p:cNvPr id="30" name="Rectangle: Rounded Corners 11">
            <a:extLst>
              <a:ext uri="{FF2B5EF4-FFF2-40B4-BE49-F238E27FC236}">
                <a16:creationId xmlns:a16="http://schemas.microsoft.com/office/drawing/2014/main" id="{639B996A-470D-440D-B7E2-EFB2B43B3151}"/>
              </a:ext>
            </a:extLst>
          </p:cNvPr>
          <p:cNvSpPr/>
          <p:nvPr/>
        </p:nvSpPr>
        <p:spPr bwMode="auto">
          <a:xfrm>
            <a:off x="6653557" y="3564215"/>
            <a:ext cx="1466863" cy="489910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ru-RU" sz="1600" dirty="0">
                <a:latin typeface="+mn-lt"/>
              </a:rPr>
              <a:t>Стек потока </a:t>
            </a:r>
            <a:r>
              <a:rPr lang="en-US" sz="1600" dirty="0">
                <a:latin typeface="+mn-lt"/>
              </a:rPr>
              <a:t>2</a:t>
            </a:r>
          </a:p>
          <a:p>
            <a:pPr algn="ctr" eaLnBrk="1" hangingPunct="1">
              <a:spcAft>
                <a:spcPts val="0"/>
              </a:spcAft>
            </a:pPr>
            <a:r>
              <a:rPr lang="en-US" sz="1600" dirty="0" err="1"/>
              <a:t>Monitor.</a:t>
            </a:r>
            <a:r>
              <a:rPr lang="en-US" sz="1600" dirty="0" err="1">
                <a:solidFill>
                  <a:srgbClr val="00B050"/>
                </a:solidFill>
              </a:rPr>
              <a:t>Wait</a:t>
            </a:r>
            <a:r>
              <a:rPr lang="en-US" sz="1600" dirty="0"/>
              <a:t>(Sync)</a:t>
            </a:r>
            <a:endParaRPr lang="ru-RU" sz="1600" dirty="0">
              <a:latin typeface="+mn-lt"/>
            </a:endParaRPr>
          </a:p>
        </p:txBody>
      </p: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49FD6919-CB5A-4714-9945-8E4ECBB18D93}"/>
              </a:ext>
            </a:extLst>
          </p:cNvPr>
          <p:cNvCxnSpPr>
            <a:cxnSpLocks/>
          </p:cNvCxnSpPr>
          <p:nvPr/>
        </p:nvCxnSpPr>
        <p:spPr bwMode="auto">
          <a:xfrm>
            <a:off x="3152001" y="4988272"/>
            <a:ext cx="49763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AC3ECA1-DDE6-4441-93CF-C3835E0013BE}"/>
              </a:ext>
            </a:extLst>
          </p:cNvPr>
          <p:cNvSpPr txBox="1"/>
          <p:nvPr/>
        </p:nvSpPr>
        <p:spPr>
          <a:xfrm>
            <a:off x="3584049" y="4797152"/>
            <a:ext cx="5559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n-lt"/>
              </a:rPr>
              <a:t>null</a:t>
            </a:r>
            <a:endParaRPr lang="en-US" sz="1600" dirty="0"/>
          </a:p>
        </p:txBody>
      </p:sp>
      <p:graphicFrame>
        <p:nvGraphicFramePr>
          <p:cNvPr id="70" name="Таблица 5">
            <a:extLst>
              <a:ext uri="{FF2B5EF4-FFF2-40B4-BE49-F238E27FC236}">
                <a16:creationId xmlns:a16="http://schemas.microsoft.com/office/drawing/2014/main" id="{74E6F176-ED3A-419B-B1A4-4891488F6C4D}"/>
              </a:ext>
            </a:extLst>
          </p:cNvPr>
          <p:cNvGraphicFramePr>
            <a:graphicFrameLocks noGrp="1"/>
          </p:cNvGraphicFramePr>
          <p:nvPr/>
        </p:nvGraphicFramePr>
        <p:xfrm>
          <a:off x="899593" y="1700808"/>
          <a:ext cx="2005835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835">
                  <a:extLst>
                    <a:ext uri="{9D8B030D-6E8A-4147-A177-3AD203B41FA5}">
                      <a16:colId xmlns:a16="http://schemas.microsoft.com/office/drawing/2014/main" val="2911012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Указатель на описатель типа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63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Индекс блока синхронизации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96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Поля объекта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0295202"/>
                  </a:ext>
                </a:extLst>
              </a:tr>
            </a:tbl>
          </a:graphicData>
        </a:graphic>
      </p:graphicFrame>
      <p:sp>
        <p:nvSpPr>
          <p:cNvPr id="71" name="Rectangle: Rounded Corners 11">
            <a:extLst>
              <a:ext uri="{FF2B5EF4-FFF2-40B4-BE49-F238E27FC236}">
                <a16:creationId xmlns:a16="http://schemas.microsoft.com/office/drawing/2014/main" id="{21F3E7B1-E931-444A-B1D5-1A0670B3ADB4}"/>
              </a:ext>
            </a:extLst>
          </p:cNvPr>
          <p:cNvSpPr/>
          <p:nvPr/>
        </p:nvSpPr>
        <p:spPr bwMode="auto">
          <a:xfrm>
            <a:off x="899593" y="1400662"/>
            <a:ext cx="2005835" cy="276930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ru-RU" sz="1600" dirty="0">
                <a:latin typeface="+mn-lt"/>
              </a:rPr>
              <a:t>Объект </a:t>
            </a:r>
            <a:r>
              <a:rPr lang="en-US" sz="1600" dirty="0">
                <a:latin typeface="+mn-lt"/>
              </a:rPr>
              <a:t>S</a:t>
            </a:r>
            <a:r>
              <a:rPr lang="en-US" sz="1600" dirty="0"/>
              <a:t>ync</a:t>
            </a:r>
            <a:endParaRPr lang="ru-RU" sz="1600" dirty="0">
              <a:latin typeface="+mn-lt"/>
            </a:endParaRPr>
          </a:p>
        </p:txBody>
      </p:sp>
      <p:cxnSp>
        <p:nvCxnSpPr>
          <p:cNvPr id="74" name="Соединитель: изогнутый 73">
            <a:extLst>
              <a:ext uri="{FF2B5EF4-FFF2-40B4-BE49-F238E27FC236}">
                <a16:creationId xmlns:a16="http://schemas.microsoft.com/office/drawing/2014/main" id="{20317A1B-2A82-4C69-825C-2606FD43D0EB}"/>
              </a:ext>
            </a:extLst>
          </p:cNvPr>
          <p:cNvCxnSpPr>
            <a:stCxn id="70" idx="3"/>
            <a:endCxn id="24" idx="1"/>
          </p:cNvCxnSpPr>
          <p:nvPr/>
        </p:nvCxnSpPr>
        <p:spPr bwMode="auto">
          <a:xfrm flipH="1">
            <a:off x="899593" y="2465348"/>
            <a:ext cx="2005835" cy="2299234"/>
          </a:xfrm>
          <a:prstGeom prst="curvedConnector5">
            <a:avLst>
              <a:gd name="adj1" fmla="val -11397"/>
              <a:gd name="adj2" fmla="val 47055"/>
              <a:gd name="adj3" fmla="val 11139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98C8923-422E-46F8-A094-AC9E213EC1C3}"/>
              </a:ext>
            </a:extLst>
          </p:cNvPr>
          <p:cNvSpPr txBox="1"/>
          <p:nvPr/>
        </p:nvSpPr>
        <p:spPr>
          <a:xfrm>
            <a:off x="2905428" y="1695796"/>
            <a:ext cx="62385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Aft>
                <a:spcPts val="0"/>
              </a:spcAft>
            </a:pPr>
            <a:r>
              <a:rPr lang="ru-RU" sz="2800" dirty="0">
                <a:latin typeface="+mn-lt"/>
              </a:rPr>
              <a:t>Поток 3:</a:t>
            </a:r>
            <a:endParaRPr lang="en-US" sz="2800" dirty="0">
              <a:latin typeface="+mn-lt"/>
            </a:endParaRPr>
          </a:p>
          <a:p>
            <a:pPr algn="ctr" eaLnBrk="1" hangingPunct="1">
              <a:spcAft>
                <a:spcPts val="0"/>
              </a:spcAft>
            </a:pPr>
            <a:r>
              <a:rPr lang="en-US" sz="2800" dirty="0" err="1"/>
              <a:t>Monitor.</a:t>
            </a:r>
            <a:r>
              <a:rPr lang="en-US" sz="2800" dirty="0" err="1">
                <a:solidFill>
                  <a:srgbClr val="00B050"/>
                </a:solidFill>
              </a:rPr>
              <a:t>PulseAll</a:t>
            </a:r>
            <a:r>
              <a:rPr lang="en-US" sz="2800" dirty="0"/>
              <a:t>(Sync)</a:t>
            </a:r>
            <a:endParaRPr lang="ru-RU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294197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493B19CB-88F2-44B0-88E2-91DAB4725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Каждый поток может иметь свои выделенные данные, которые изолированы от других потоков.</a:t>
            </a:r>
            <a:endParaRPr lang="en-US" dirty="0"/>
          </a:p>
          <a:p>
            <a:r>
              <a:rPr lang="ru-RU" dirty="0"/>
              <a:t>Поддержку локальных данных потока обеспечивает операционная система.</a:t>
            </a:r>
            <a:endParaRPr lang="en-US" dirty="0"/>
          </a:p>
          <a:p>
            <a:r>
              <a:rPr lang="ru-RU" dirty="0"/>
              <a:t>Для каждого потока создается блок данных, ссылка на который помещается в заголовок потока. </a:t>
            </a:r>
          </a:p>
          <a:p>
            <a:r>
              <a:rPr lang="ru-RU" dirty="0"/>
              <a:t>Адрес блока для текущего потока обычно хранится в специальном регистре процессора. При переключении потоков операционная система обновляет значение регистра.</a:t>
            </a:r>
          </a:p>
          <a:p>
            <a:r>
              <a:rPr lang="ru-RU" dirty="0"/>
              <a:t>В операционной системе </a:t>
            </a:r>
            <a:r>
              <a:rPr lang="en-US" dirty="0"/>
              <a:t>Windows</a:t>
            </a:r>
            <a:r>
              <a:rPr lang="ru-RU" dirty="0"/>
              <a:t> для процессоров </a:t>
            </a:r>
            <a:br>
              <a:rPr lang="ru-RU" dirty="0"/>
            </a:br>
            <a:r>
              <a:rPr lang="en-US" dirty="0"/>
              <a:t>x86-64</a:t>
            </a:r>
            <a:r>
              <a:rPr lang="ru-RU" dirty="0"/>
              <a:t> для хранения адреса локальных данных текущего потока используются специальные регистры </a:t>
            </a:r>
            <a:r>
              <a:rPr lang="en-US" dirty="0"/>
              <a:t>FS </a:t>
            </a:r>
            <a:r>
              <a:rPr lang="ru-RU" dirty="0"/>
              <a:t>и</a:t>
            </a:r>
            <a:r>
              <a:rPr lang="en-US" dirty="0"/>
              <a:t> GS.</a:t>
            </a:r>
            <a:endParaRPr lang="ru-RU" dirty="0"/>
          </a:p>
          <a:p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7EBC7A7-0290-4F1B-879F-DFCB1B17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Локальные данные потока </a:t>
            </a:r>
            <a:br>
              <a:rPr lang="en-US" sz="2800" dirty="0"/>
            </a:br>
            <a:r>
              <a:rPr lang="en-US" sz="2800" dirty="0"/>
              <a:t>(Thread-Local Storage – TLS)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ADD844-C357-4F47-B87C-0662C90C2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115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49850352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>
            <a:extLst>
              <a:ext uri="{FF2B5EF4-FFF2-40B4-BE49-F238E27FC236}">
                <a16:creationId xmlns:a16="http://schemas.microsoft.com/office/drawing/2014/main" id="{F11D9A45-09C0-4B14-8148-11D9791C0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8064896" cy="5616624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Logger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WriteLine(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text)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{text}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ThreadPool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.QueueUserWorkItem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(Worker,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Задача 1"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ThreadPool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.QueueUserWorkItem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(Worker,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Задача 2"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.ReadKey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Worker(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state)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Logger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.TaskName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)state;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nn-NO" sz="1500" dirty="0">
                <a:solidFill>
                  <a:srgbClr val="A31515"/>
                </a:solidFill>
                <a:latin typeface="Consolas" panose="020B0609020204030204" pitchFamily="49" charset="0"/>
              </a:rPr>
              <a:t>0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; i &lt; </a:t>
            </a:r>
            <a:r>
              <a:rPr lang="nn-NO" sz="1500" dirty="0">
                <a:solidFill>
                  <a:srgbClr val="A31515"/>
                </a:solidFill>
                <a:latin typeface="Consolas" panose="020B0609020204030204" pitchFamily="49" charset="0"/>
              </a:rPr>
              <a:t>100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Logger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Идёт работа"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.Sleep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100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081DE65-D1A0-44EF-B218-E9279479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Локальные данные потока. </a:t>
            </a:r>
            <a:br>
              <a:rPr lang="ru-RU" sz="2800" dirty="0"/>
            </a:br>
            <a:r>
              <a:rPr lang="ru-RU" sz="2800" dirty="0"/>
              <a:t>Атрибут </a:t>
            </a:r>
            <a:r>
              <a:rPr lang="en-US" sz="2800" dirty="0"/>
              <a:t>[</a:t>
            </a:r>
            <a:r>
              <a:rPr lang="en-US" sz="2800" dirty="0" err="1"/>
              <a:t>ThreadStatic</a:t>
            </a:r>
            <a:r>
              <a:rPr lang="en-US" sz="2800" dirty="0"/>
              <a:t>]</a:t>
            </a:r>
            <a:endParaRPr lang="en-US" altLang="en-US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A837B2-DE72-4220-AB96-278BBCE29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116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97332430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>
            <a:extLst>
              <a:ext uri="{FF2B5EF4-FFF2-40B4-BE49-F238E27FC236}">
                <a16:creationId xmlns:a16="http://schemas.microsoft.com/office/drawing/2014/main" id="{F11D9A45-09C0-4B14-8148-11D9791C0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8064896" cy="561662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 panose="020B0609020204030204" pitchFamily="49" charset="0"/>
              </a:rPr>
              <a:t>Logger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ThreadLocal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taskName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 panose="020B0609020204030204" pitchFamily="49" charset="0"/>
              </a:rPr>
              <a:t>Logger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taskName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ThreadLocal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TaskName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taskName.Value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taskName.Value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= value;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WriteLine(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text)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TaskName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{text}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7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081DE65-D1A0-44EF-B218-E9279479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Локальные данные потока. </a:t>
            </a:r>
            <a:br>
              <a:rPr lang="ru-RU" sz="2800" dirty="0"/>
            </a:br>
            <a:r>
              <a:rPr lang="ru-RU" sz="2800" dirty="0"/>
              <a:t>Тип данных </a:t>
            </a:r>
            <a:r>
              <a:rPr lang="en-US" sz="2800" dirty="0" err="1"/>
              <a:t>ThreadLocal</a:t>
            </a:r>
            <a:r>
              <a:rPr lang="en-US" sz="2800" dirty="0"/>
              <a:t>&lt;T&gt;</a:t>
            </a:r>
            <a:endParaRPr lang="en-US" altLang="en-US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A837B2-DE72-4220-AB96-278BBCE29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117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5238603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>
            <a:extLst>
              <a:ext uri="{FF2B5EF4-FFF2-40B4-BE49-F238E27FC236}">
                <a16:creationId xmlns:a16="http://schemas.microsoft.com/office/drawing/2014/main" id="{F11D9A45-09C0-4B14-8148-11D9791C0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8064896" cy="561662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 panose="020B0609020204030204" pitchFamily="49" charset="0"/>
              </a:rPr>
              <a:t>Logger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</a:rPr>
              <a:t>LocalDataStoreSlot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slot;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 panose="020B0609020204030204" pitchFamily="49" charset="0"/>
              </a:rPr>
              <a:t>Logger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  slot = 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.AllocateDataSlot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TaskName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=&gt; (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(slot);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.SetData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(slot, value);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WriteLine(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text)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TaskName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{text}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7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081DE65-D1A0-44EF-B218-E9279479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Локальные данные потока. </a:t>
            </a:r>
            <a:br>
              <a:rPr lang="ru-RU" sz="2800" dirty="0"/>
            </a:br>
            <a:r>
              <a:rPr lang="ru-RU" sz="2800" dirty="0"/>
              <a:t>Тип данных </a:t>
            </a:r>
            <a:r>
              <a:rPr lang="en-US" sz="2800" dirty="0" err="1"/>
              <a:t>LocalDataStoreSlot</a:t>
            </a:r>
            <a:endParaRPr lang="en-US" altLang="en-US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A837B2-DE72-4220-AB96-278BBCE29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118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923360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493B19CB-88F2-44B0-88E2-91DAB4725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каждом процессе </a:t>
            </a:r>
            <a:r>
              <a:rPr lang="en-US" dirty="0"/>
              <a:t>.NET </a:t>
            </a:r>
            <a:r>
              <a:rPr lang="ru-RU" dirty="0"/>
              <a:t>можно создавать изолированные адресные пространства для работы с данными. Такие пространства называются доменами приложений (</a:t>
            </a:r>
            <a:r>
              <a:rPr lang="en-US" dirty="0"/>
              <a:t>Application Domain)</a:t>
            </a:r>
            <a:r>
              <a:rPr lang="ru-RU" dirty="0"/>
              <a:t>.</a:t>
            </a:r>
          </a:p>
          <a:p>
            <a:r>
              <a:rPr lang="ru-RU" dirty="0"/>
              <a:t>Домены приложений обеспечивают загрузку и выгрузку сборок</a:t>
            </a:r>
            <a:r>
              <a:rPr lang="en-US" dirty="0"/>
              <a:t> </a:t>
            </a:r>
            <a:r>
              <a:rPr lang="ru-RU" dirty="0"/>
              <a:t>и их данных.</a:t>
            </a:r>
            <a:endParaRPr lang="en-US" dirty="0"/>
          </a:p>
          <a:p>
            <a:r>
              <a:rPr lang="ru-RU" dirty="0"/>
              <a:t>Передача данных (объектов) между доменами приложений осуществляется путем </a:t>
            </a:r>
            <a:r>
              <a:rPr lang="ru-RU" dirty="0" err="1"/>
              <a:t>сериализации</a:t>
            </a:r>
            <a:r>
              <a:rPr lang="ru-RU" dirty="0"/>
              <a:t> и </a:t>
            </a:r>
            <a:r>
              <a:rPr lang="ru-RU" dirty="0" err="1"/>
              <a:t>десериализации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Начиная с </a:t>
            </a:r>
            <a:r>
              <a:rPr lang="en-US" dirty="0"/>
              <a:t>.NET Core, </a:t>
            </a:r>
            <a:r>
              <a:rPr lang="ru-RU" dirty="0"/>
              <a:t>поддерживается только один домен приложений для процесса.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7EBC7A7-0290-4F1B-879F-DFCB1B17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Домены приложений (</a:t>
            </a:r>
            <a:r>
              <a:rPr lang="en-US" dirty="0" err="1"/>
              <a:t>AppDomain</a:t>
            </a:r>
            <a:r>
              <a:rPr lang="en-US" dirty="0"/>
              <a:t>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ADD844-C357-4F47-B87C-0662C90C2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119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89966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FC29A58-D09C-499F-A39F-9E7648C849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576" y="1196752"/>
            <a:ext cx="7920880" cy="4896544"/>
          </a:xfrm>
        </p:spPr>
        <p:txBody>
          <a:bodyPr>
            <a:normAutofit fontScale="92500" lnSpcReduction="10000"/>
          </a:bodyPr>
          <a:lstStyle/>
          <a:p>
            <a:r>
              <a:rPr lang="ru-RU" altLang="en-US" dirty="0"/>
              <a:t>По уровню абстракции программный код может быть:</a:t>
            </a:r>
          </a:p>
          <a:p>
            <a:pPr lvl="1"/>
            <a:r>
              <a:rPr lang="en-US" altLang="en-US" b="1" dirty="0"/>
              <a:t>managed</a:t>
            </a:r>
            <a:r>
              <a:rPr lang="en-US" altLang="en-US" dirty="0"/>
              <a:t> </a:t>
            </a:r>
            <a:r>
              <a:rPr lang="ru-RU" altLang="en-US" dirty="0"/>
              <a:t>–</a:t>
            </a:r>
            <a:r>
              <a:rPr lang="en-US" altLang="en-US" dirty="0"/>
              <a:t> </a:t>
            </a:r>
            <a:r>
              <a:rPr lang="ru-RU" altLang="en-US" dirty="0"/>
              <a:t>управляемый, с поддержкой сборки мусора; транслируется в промежуточный код </a:t>
            </a:r>
            <a:r>
              <a:rPr lang="en-US" altLang="en-US" b="1" dirty="0"/>
              <a:t>IL</a:t>
            </a:r>
          </a:p>
          <a:p>
            <a:pPr lvl="1"/>
            <a:r>
              <a:rPr lang="en-US" altLang="en-US" b="1" dirty="0"/>
              <a:t>unmanaged</a:t>
            </a:r>
            <a:r>
              <a:rPr lang="en-US" altLang="en-US" dirty="0"/>
              <a:t> </a:t>
            </a:r>
            <a:r>
              <a:rPr lang="ru-RU" altLang="en-US" dirty="0"/>
              <a:t>–</a:t>
            </a:r>
            <a:r>
              <a:rPr lang="en-US" altLang="en-US" dirty="0"/>
              <a:t> </a:t>
            </a:r>
            <a:r>
              <a:rPr lang="ru-RU" altLang="en-US" dirty="0"/>
              <a:t>неуправляемый, без поддержки сборки мусора; транслируется в </a:t>
            </a:r>
            <a:r>
              <a:rPr lang="ru-RU" altLang="en-US" b="1" dirty="0"/>
              <a:t>машинный код</a:t>
            </a:r>
            <a:endParaRPr lang="en-US" altLang="en-US" b="1" dirty="0"/>
          </a:p>
          <a:p>
            <a:r>
              <a:rPr lang="ru-RU" altLang="en-US" dirty="0"/>
              <a:t>По уровню безопасности программный код может быть:</a:t>
            </a:r>
          </a:p>
          <a:p>
            <a:pPr lvl="1"/>
            <a:r>
              <a:rPr lang="en-US" altLang="en-US" b="1" dirty="0"/>
              <a:t>safe</a:t>
            </a:r>
            <a:r>
              <a:rPr lang="en-US" altLang="en-US" dirty="0"/>
              <a:t> </a:t>
            </a:r>
            <a:r>
              <a:rPr lang="ru-RU" altLang="en-US" dirty="0"/>
              <a:t>–</a:t>
            </a:r>
            <a:r>
              <a:rPr lang="en-US" altLang="en-US" dirty="0"/>
              <a:t> </a:t>
            </a:r>
            <a:r>
              <a:rPr lang="ru-RU" altLang="en-US" dirty="0"/>
              <a:t>безопасный, адресная арифметика запрещена</a:t>
            </a:r>
            <a:endParaRPr lang="en-US" altLang="en-US" dirty="0"/>
          </a:p>
          <a:p>
            <a:pPr lvl="1"/>
            <a:r>
              <a:rPr lang="en-US" altLang="en-US" b="1" dirty="0"/>
              <a:t>unsafe</a:t>
            </a:r>
            <a:r>
              <a:rPr lang="en-US" altLang="en-US" dirty="0"/>
              <a:t> </a:t>
            </a:r>
            <a:r>
              <a:rPr lang="ru-RU" altLang="en-US" dirty="0"/>
              <a:t>–</a:t>
            </a:r>
            <a:r>
              <a:rPr lang="en-US" altLang="en-US" dirty="0"/>
              <a:t> </a:t>
            </a:r>
            <a:r>
              <a:rPr lang="ru-RU" altLang="en-US" dirty="0"/>
              <a:t>небезопасный, адресная арифметика разрешена</a:t>
            </a:r>
            <a:endParaRPr lang="en-US" altLang="en-US" dirty="0"/>
          </a:p>
          <a:p>
            <a:r>
              <a:rPr lang="ru-RU" altLang="en-US" dirty="0"/>
              <a:t>Разрешённые комбинации:</a:t>
            </a:r>
          </a:p>
          <a:p>
            <a:pPr lvl="1"/>
            <a:r>
              <a:rPr lang="en-US" altLang="en-US" b="1" dirty="0"/>
              <a:t>managed</a:t>
            </a:r>
            <a:r>
              <a:rPr lang="en-US" altLang="en-US" dirty="0"/>
              <a:t> </a:t>
            </a:r>
            <a:r>
              <a:rPr lang="ru-RU" altLang="en-US" dirty="0"/>
              <a:t>–</a:t>
            </a:r>
            <a:r>
              <a:rPr lang="en-US" altLang="en-US" dirty="0"/>
              <a:t> </a:t>
            </a:r>
            <a:r>
              <a:rPr lang="en-US" altLang="en-US" b="1" dirty="0"/>
              <a:t>safe</a:t>
            </a:r>
          </a:p>
          <a:p>
            <a:pPr lvl="1"/>
            <a:r>
              <a:rPr lang="en-US" altLang="en-US" b="1" dirty="0"/>
              <a:t>managed</a:t>
            </a:r>
            <a:r>
              <a:rPr lang="en-US" altLang="en-US" dirty="0"/>
              <a:t> </a:t>
            </a:r>
            <a:r>
              <a:rPr lang="ru-RU" altLang="en-US" dirty="0"/>
              <a:t>–</a:t>
            </a:r>
            <a:r>
              <a:rPr lang="en-US" altLang="en-US" dirty="0"/>
              <a:t> </a:t>
            </a:r>
            <a:r>
              <a:rPr lang="en-US" altLang="en-US" b="1" dirty="0"/>
              <a:t>unsafe</a:t>
            </a:r>
          </a:p>
          <a:p>
            <a:pPr lvl="1"/>
            <a:r>
              <a:rPr lang="en-US" altLang="en-US" b="1" dirty="0"/>
              <a:t>unmanaged</a:t>
            </a:r>
            <a:r>
              <a:rPr lang="en-US" altLang="en-US" dirty="0"/>
              <a:t> </a:t>
            </a:r>
            <a:r>
              <a:rPr lang="ru-RU" altLang="en-US" dirty="0"/>
              <a:t>–</a:t>
            </a:r>
            <a:r>
              <a:rPr lang="en-US" altLang="en-US" dirty="0"/>
              <a:t> </a:t>
            </a:r>
            <a:r>
              <a:rPr lang="en-US" altLang="en-US" b="1" dirty="0"/>
              <a:t>unsafe</a:t>
            </a:r>
            <a:endParaRPr lang="ru-RU" altLang="en-US" b="1" dirty="0"/>
          </a:p>
          <a:p>
            <a:r>
              <a:rPr lang="ru-RU" altLang="en-US" dirty="0"/>
              <a:t>Разрешено сочетание и взаимодействие всех видов кода</a:t>
            </a: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C3C5E98-93A9-4816-BA10-B5E00D42F1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00336"/>
          </a:xfrm>
        </p:spPr>
        <p:txBody>
          <a:bodyPr>
            <a:noAutofit/>
          </a:bodyPr>
          <a:lstStyle/>
          <a:p>
            <a:r>
              <a:rPr lang="ru-RU" altLang="en-US" sz="2800" dirty="0"/>
              <a:t>Виды программного кода в платформе </a:t>
            </a:r>
            <a:r>
              <a:rPr lang="en-US" altLang="en-US" sz="2800" dirty="0"/>
              <a:t>.NET: managed/unmanaged, safe/unsafe</a:t>
            </a:r>
            <a:endParaRPr lang="ru-RU" altLang="en-US" sz="28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F93D68D-CA90-4CDE-A6C9-428746867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F98FEB75-3658-43C1-8FDC-70455A414BAE}" type="slidenum">
              <a:rPr lang="en-GB" altLang="en-US" smtClean="0"/>
              <a:pPr/>
              <a:t>12</a:t>
            </a:fld>
            <a:endParaRPr lang="en-GB" altLang="en-US" dirty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>
            <a:extLst>
              <a:ext uri="{FF2B5EF4-FFF2-40B4-BE49-F238E27FC236}">
                <a16:creationId xmlns:a16="http://schemas.microsoft.com/office/drawing/2014/main" id="{F11D9A45-09C0-4B14-8148-11D9791C0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8388424" cy="561662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AppDomain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anotherDomain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AppDomain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.CreateDomain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"Домен-2"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MyMarshalableByRefObject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mbrt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(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MyMarshalableByRefObject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anotherDomain.CreateInstanceAndUnwrap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Assembly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.GetEntryAssembly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FullName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Example.MyMarshalableByRefObject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Тип данных: "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mbrt.GetType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CLR 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обманывает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Является посредником: "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RemotingServices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.IsTransparentProxy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mbrt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mbrt.TestMethod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AppDomain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.Unload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anotherDomain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mbrt.TestMethod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AppDomainUnloadedException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"Ошибка: домен был выгружен."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081DE65-D1A0-44EF-B218-E9279479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>Создание нового домена приложений.</a:t>
            </a:r>
            <a:br>
              <a:rPr lang="ru-RU" sz="2000" dirty="0"/>
            </a:br>
            <a:r>
              <a:rPr lang="ru-RU" sz="2000" dirty="0"/>
              <a:t>Создание объекта в домене приложений.</a:t>
            </a:r>
            <a:br>
              <a:rPr lang="ru-RU" sz="2000" dirty="0"/>
            </a:br>
            <a:r>
              <a:rPr lang="ru-RU" sz="2000" dirty="0"/>
              <a:t>Использование объекта из другого домена приложений</a:t>
            </a:r>
            <a:endParaRPr lang="en-US" altLang="en-US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A837B2-DE72-4220-AB96-278BBCE29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120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6223239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>
            <a:extLst>
              <a:ext uri="{FF2B5EF4-FFF2-40B4-BE49-F238E27FC236}">
                <a16:creationId xmlns:a16="http://schemas.microsoft.com/office/drawing/2014/main" id="{F11D9A45-09C0-4B14-8148-11D9791C0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8208912" cy="5616624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MyMarshalableByRefObject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MarshalByRefObject</a:t>
            </a:r>
            <a:endParaRPr lang="en-US" sz="1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MyMarshalableByRefObject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"Конструктор {0} запущен в домене {1}"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Thread.GetDomain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FriendlyName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TestMethod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Метод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TestMethod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запущен в домене 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.GetDomain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FriendlyName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MyMarshalableByValueObject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CreateSerializableObject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Метод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CreateSerializableObject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запущен в домене 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.GetDomain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FriendlyName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MyMarshalableByValueObject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MyNonMarshalableObject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CreateNonSerializableObject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Метод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CreateNonSerializableObject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запущен в домене 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.GetDomain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FriendlyName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MyNonMarshalableObject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MyNonMarshalableObject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MyNonMarshalableObject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объект создан"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Ошибка при попытке вернуть объект в другой домен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081DE65-D1A0-44EF-B218-E9279479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Требования к объектам, создаваемым в других доменах приложений</a:t>
            </a:r>
            <a:endParaRPr lang="en-US" altLang="en-US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A837B2-DE72-4220-AB96-278BBCE29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121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5912171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>
            <a:extLst>
              <a:ext uri="{FF2B5EF4-FFF2-40B4-BE49-F238E27FC236}">
                <a16:creationId xmlns:a16="http://schemas.microsoft.com/office/drawing/2014/main" id="{F11D9A45-09C0-4B14-8148-11D9791C0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8388424" cy="550884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AppDomain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anotherDomain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AppDomain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.CreateDomain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"Домен-2"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MyMarshalableByRefObject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mbrt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MyMarshalableByRefObject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anotherDomain.CreateInstanceAndUnwrap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Assembly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.GetEntryAssembly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FullName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Example.MyMarshalableByRefObject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MyMarshalableByValueObject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mbvt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mbrt.CreateSerializableObject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Является посредником: "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RemotingServices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.IsTransparentProxy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mbvt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"Время создания объекта: "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ru-RU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mbvt.ToString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AppDomain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.Unload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anotherDomain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"Время создания объекта: "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ru-RU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mbvt.ToString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"Успешное обращение к объекту после выгрузки домена."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081DE65-D1A0-44EF-B218-E9279479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Передача объектов между доменами приложений</a:t>
            </a:r>
            <a:endParaRPr lang="en-US" altLang="en-US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A837B2-DE72-4220-AB96-278BBCE29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122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135254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>
            <a:extLst>
              <a:ext uri="{FF2B5EF4-FFF2-40B4-BE49-F238E27FC236}">
                <a16:creationId xmlns:a16="http://schemas.microsoft.com/office/drawing/2014/main" id="{F11D9A45-09C0-4B14-8148-11D9791C0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8388424" cy="561662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Serializable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MyMarshalableByValueObject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Object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DateTime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creationTime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DateTime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.Now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MyMarshalableByValueObject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Конструктор {0} запущен в домене {1}, время: {2: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D}"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.GetDomain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FriendlyName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creationTime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creationTime.ToLongDateString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081DE65-D1A0-44EF-B218-E9279479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Требования к объектам, передаваемым между доменами приложений</a:t>
            </a:r>
            <a:endParaRPr lang="en-US" altLang="en-US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A837B2-DE72-4220-AB96-278BBCE29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123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5874701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>
            <a:extLst>
              <a:ext uri="{FF2B5EF4-FFF2-40B4-BE49-F238E27FC236}">
                <a16:creationId xmlns:a16="http://schemas.microsoft.com/office/drawing/2014/main" id="{F11D9A45-09C0-4B14-8148-11D9791C0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8388424" cy="550884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Метод 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CreateNonSerializableObject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запущен в домене "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.GetDomain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FriendlyName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MyNonMarshalableObject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MyNonMarshalableObject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объект создан"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// Ошибка при попытке вернуть объект в другой домен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MyNonMarshalableObject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Object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MyNonMarshalableObject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"Конструктор {0} запущен в потоке {1}"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.GetType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.GetDomain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FriendlyName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081DE65-D1A0-44EF-B218-E9279479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Передача </a:t>
            </a:r>
            <a:r>
              <a:rPr lang="ru-RU" sz="2800" dirty="0" err="1"/>
              <a:t>несериализуемых</a:t>
            </a:r>
            <a:r>
              <a:rPr lang="ru-RU" sz="2800" dirty="0"/>
              <a:t> объектов между доменами приложений приводит к ошибке</a:t>
            </a:r>
            <a:endParaRPr lang="en-US" altLang="en-US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A837B2-DE72-4220-AB96-278BBCE29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124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8898268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C35161-0852-4656-89CA-A4B2BEF2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900336"/>
          </a:xfrm>
        </p:spPr>
        <p:txBody>
          <a:bodyPr>
            <a:noAutofit/>
          </a:bodyPr>
          <a:lstStyle/>
          <a:p>
            <a:r>
              <a:rPr lang="ru-RU" dirty="0"/>
              <a:t>Асинхронные делегаты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BB63F-B9B4-42E2-B43C-DBB1090F9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F98FEB75-3658-43C1-8FDC-70455A414BAE}" type="slidenum">
              <a:rPr lang="en-GB" altLang="en-US" smtClean="0"/>
              <a:pPr/>
              <a:t>125</a:t>
            </a:fld>
            <a:endParaRPr lang="en-GB" altLang="en-US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56F9CDA-781D-4D81-B902-45B980136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7920880" cy="525658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Класс делегата содержит методы </a:t>
            </a:r>
            <a:r>
              <a:rPr lang="en-US" dirty="0" err="1"/>
              <a:t>BeginInvoke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EndInvoke</a:t>
            </a:r>
            <a:r>
              <a:rPr lang="ru-RU" dirty="0"/>
              <a:t>.</a:t>
            </a:r>
          </a:p>
          <a:p>
            <a:pPr>
              <a:lnSpc>
                <a:spcPct val="120000"/>
              </a:lnSpc>
            </a:pPr>
            <a:r>
              <a:rPr lang="ru-RU" dirty="0"/>
              <a:t>Метод </a:t>
            </a:r>
            <a:r>
              <a:rPr lang="en-US" dirty="0" err="1"/>
              <a:t>BeginInvoke</a:t>
            </a:r>
            <a:r>
              <a:rPr lang="en-US" dirty="0"/>
              <a:t> </a:t>
            </a:r>
            <a:r>
              <a:rPr lang="ru-RU" dirty="0"/>
              <a:t>запускает делегат в пуле потоков и возвращает объект с интерфейсом </a:t>
            </a:r>
            <a:r>
              <a:rPr lang="en-US" dirty="0" err="1"/>
              <a:t>IAsyncResult</a:t>
            </a:r>
            <a:r>
              <a:rPr lang="en-US" dirty="0"/>
              <a:t>, </a:t>
            </a:r>
            <a:r>
              <a:rPr lang="ru-RU" dirty="0"/>
              <a:t>который служит для ожидания окончания выполнения.</a:t>
            </a:r>
          </a:p>
          <a:p>
            <a:pPr>
              <a:lnSpc>
                <a:spcPct val="120000"/>
              </a:lnSpc>
            </a:pPr>
            <a:r>
              <a:rPr lang="ru-RU" dirty="0"/>
              <a:t>Метод </a:t>
            </a:r>
            <a:r>
              <a:rPr lang="en-US" dirty="0" err="1"/>
              <a:t>EndInvoke</a:t>
            </a:r>
            <a:r>
              <a:rPr lang="en-US" dirty="0"/>
              <a:t> </a:t>
            </a:r>
            <a:r>
              <a:rPr lang="ru-RU" dirty="0"/>
              <a:t>принимает объект с интерфейсом </a:t>
            </a:r>
            <a:r>
              <a:rPr lang="en-US" dirty="0" err="1"/>
              <a:t>IAsyncResult</a:t>
            </a:r>
            <a:r>
              <a:rPr lang="ru-RU" dirty="0"/>
              <a:t> и дожидается окончания выполнения делегата.</a:t>
            </a:r>
          </a:p>
          <a:p>
            <a:pPr>
              <a:lnSpc>
                <a:spcPct val="120000"/>
              </a:lnSpc>
            </a:pPr>
            <a:r>
              <a:rPr lang="ru-RU" dirty="0"/>
              <a:t>Метод </a:t>
            </a:r>
            <a:r>
              <a:rPr lang="en-US" dirty="0" err="1"/>
              <a:t>BeginInvoke</a:t>
            </a:r>
            <a:r>
              <a:rPr lang="en-US" dirty="0"/>
              <a:t> </a:t>
            </a:r>
            <a:r>
              <a:rPr lang="ru-RU" dirty="0"/>
              <a:t>имеет дополнительные параметры, позволяющие передать другой делегат, вызываемый по окончанию работы асинхронного делегата.</a:t>
            </a:r>
          </a:p>
          <a:p>
            <a:pPr>
              <a:lnSpc>
                <a:spcPct val="120000"/>
              </a:lnSpc>
            </a:pPr>
            <a:r>
              <a:rPr lang="ru-RU" dirty="0"/>
              <a:t>Не поддерживается в </a:t>
            </a:r>
            <a:r>
              <a:rPr lang="en-US" dirty="0"/>
              <a:t>.NET Core, .NET 5 </a:t>
            </a:r>
            <a:r>
              <a:rPr lang="ru-RU" dirty="0"/>
              <a:t>и последующих версиях.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0152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C35161-0852-4656-89CA-A4B2BEF2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900336"/>
          </a:xfrm>
        </p:spPr>
        <p:txBody>
          <a:bodyPr>
            <a:noAutofit/>
          </a:bodyPr>
          <a:lstStyle/>
          <a:p>
            <a:r>
              <a:rPr lang="ru-RU" dirty="0"/>
              <a:t>Асинхронные делегаты</a:t>
            </a:r>
            <a:r>
              <a:rPr lang="en-US" dirty="0"/>
              <a:t>. </a:t>
            </a:r>
            <a:r>
              <a:rPr lang="ru-RU" dirty="0"/>
              <a:t>Пример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BB63F-B9B4-42E2-B43C-DBB1090F9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F98FEB75-3658-43C1-8FDC-70455A414BAE}" type="slidenum">
              <a:rPr lang="en-GB" altLang="en-US" smtClean="0"/>
              <a:pPr/>
              <a:t>126</a:t>
            </a:fld>
            <a:endParaRPr lang="en-GB" altLang="en-US" dirty="0"/>
          </a:p>
        </p:txBody>
      </p:sp>
      <p:sp>
        <p:nvSpPr>
          <p:cNvPr id="5" name="Объект 7">
            <a:extLst>
              <a:ext uri="{FF2B5EF4-FFF2-40B4-BE49-F238E27FC236}">
                <a16:creationId xmlns:a16="http://schemas.microsoft.com/office/drawing/2014/main" id="{BE317B3A-EB66-4852-872D-D79B84463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8388424" cy="550884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Do;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IAsyncResult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action.BeginInvoke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WorkCompleted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"Ожидание окончания выполнения делегата."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action.EndInvoke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(result);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Do()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"Выполняется метод </a:t>
            </a:r>
            <a:r>
              <a:rPr lang="ru-RU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Do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.Sleep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1000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WorkCompleted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state)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Работа выполнена."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061469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9C3A67-099C-4DF1-B38E-78E9F4FA1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7920880" cy="4896544"/>
          </a:xfrm>
        </p:spPr>
        <p:txBody>
          <a:bodyPr>
            <a:normAutofit/>
          </a:bodyPr>
          <a:lstStyle/>
          <a:p>
            <a:r>
              <a:rPr lang="ru-RU" sz="2000" dirty="0"/>
              <a:t>Нет стандартных средств возврата результата работы.</a:t>
            </a:r>
          </a:p>
          <a:p>
            <a:r>
              <a:rPr lang="ru-RU" sz="2000" dirty="0"/>
              <a:t>Нет стандартных средств возврата информации об ошибке.</a:t>
            </a:r>
          </a:p>
          <a:p>
            <a:r>
              <a:rPr lang="ru-RU" sz="2000" dirty="0"/>
              <a:t>Нет стандартных средств ожидания завершения.</a:t>
            </a:r>
          </a:p>
          <a:p>
            <a:r>
              <a:rPr lang="ru-RU" sz="2000" dirty="0"/>
              <a:t>Нет стандартных средств досрочного прерывания работы.</a:t>
            </a:r>
          </a:p>
          <a:p>
            <a:r>
              <a:rPr lang="ru-RU" sz="2000" dirty="0"/>
              <a:t>Нет стандартных средств ограничения степени параллелизма.</a:t>
            </a:r>
          </a:p>
          <a:p>
            <a:r>
              <a:rPr lang="ru-RU" sz="2000" dirty="0"/>
              <a:t>Нет планирования и распределения процессорного времени.</a:t>
            </a:r>
          </a:p>
          <a:p>
            <a:r>
              <a:rPr lang="ru-RU" sz="2000" dirty="0"/>
              <a:t>Нет возможности асинхронного (пошагового) выполнения в контексте одного (главного) потока.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C35161-0852-4656-89CA-A4B2BEF2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900336"/>
          </a:xfrm>
        </p:spPr>
        <p:txBody>
          <a:bodyPr>
            <a:noAutofit/>
          </a:bodyPr>
          <a:lstStyle/>
          <a:p>
            <a:r>
              <a:rPr lang="ru-RU" sz="2800" dirty="0"/>
              <a:t>Проблемы (асинхронных) делегатов, выполняемых с помощью пула потоков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BB63F-B9B4-42E2-B43C-DBB1090F9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F98FEB75-3658-43C1-8FDC-70455A414BAE}" type="slidenum">
              <a:rPr lang="en-GB" altLang="en-US" smtClean="0"/>
              <a:pPr/>
              <a:t>127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2942346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9C3A67-099C-4DF1-B38E-78E9F4FA1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8064896" cy="5184576"/>
          </a:xfrm>
        </p:spPr>
        <p:txBody>
          <a:bodyPr>
            <a:normAutofit fontScale="92500" lnSpcReduction="10000"/>
          </a:bodyPr>
          <a:lstStyle/>
          <a:p>
            <a:r>
              <a:rPr lang="ru-RU" sz="1800" dirty="0"/>
              <a:t>Свойство </a:t>
            </a:r>
            <a:r>
              <a:rPr lang="en-US" sz="1800" dirty="0"/>
              <a:t>Result </a:t>
            </a:r>
            <a:r>
              <a:rPr lang="ru-RU" sz="1800" dirty="0"/>
              <a:t>для хранения и возврата результата работы.</a:t>
            </a:r>
          </a:p>
          <a:p>
            <a:r>
              <a:rPr lang="ru-RU" sz="1800" dirty="0"/>
              <a:t>Свойство </a:t>
            </a:r>
            <a:r>
              <a:rPr lang="en-US" sz="1800" dirty="0"/>
              <a:t>Exception </a:t>
            </a:r>
            <a:r>
              <a:rPr lang="ru-RU" sz="1800" dirty="0"/>
              <a:t>для хранения и возврата информации об ошибке.</a:t>
            </a:r>
          </a:p>
          <a:p>
            <a:r>
              <a:rPr lang="ru-RU" sz="1800" dirty="0"/>
              <a:t>Метод </a:t>
            </a:r>
            <a:r>
              <a:rPr lang="en-US" sz="1800" dirty="0"/>
              <a:t>Wait </a:t>
            </a:r>
            <a:r>
              <a:rPr lang="ru-RU" sz="1800" dirty="0"/>
              <a:t>для ожидания завершения задачи.</a:t>
            </a:r>
          </a:p>
          <a:p>
            <a:r>
              <a:rPr lang="ru-RU" sz="1800" dirty="0"/>
              <a:t>Параметр с типом </a:t>
            </a:r>
            <a:r>
              <a:rPr lang="en-US" sz="1800" dirty="0" err="1"/>
              <a:t>CancellationToken</a:t>
            </a:r>
            <a:r>
              <a:rPr lang="en-US" sz="1800" dirty="0"/>
              <a:t> </a:t>
            </a:r>
            <a:r>
              <a:rPr lang="ru-RU" sz="1800" dirty="0"/>
              <a:t>для досрочного прерывания работы.</a:t>
            </a:r>
          </a:p>
          <a:p>
            <a:r>
              <a:rPr lang="ru-RU" sz="1800" dirty="0"/>
              <a:t>Классы </a:t>
            </a:r>
            <a:r>
              <a:rPr lang="en-US" sz="1800" dirty="0"/>
              <a:t>Parallel </a:t>
            </a:r>
            <a:r>
              <a:rPr lang="ru-RU" sz="1800" dirty="0"/>
              <a:t>и </a:t>
            </a:r>
            <a:r>
              <a:rPr lang="en-US" sz="1800" dirty="0" err="1"/>
              <a:t>ParallelQuery</a:t>
            </a:r>
            <a:r>
              <a:rPr lang="en-US" sz="1800" dirty="0"/>
              <a:t> </a:t>
            </a:r>
            <a:r>
              <a:rPr lang="ru-RU" sz="1800" dirty="0"/>
              <a:t>для моделирования систем массового обслуживания (СМО) и выполнения задач с заданной степенью параллелизма.</a:t>
            </a:r>
          </a:p>
          <a:p>
            <a:r>
              <a:rPr lang="ru-RU" sz="1800" dirty="0"/>
              <a:t>Класс </a:t>
            </a:r>
            <a:r>
              <a:rPr lang="en-US" sz="1800" dirty="0" err="1"/>
              <a:t>TaskScheduler</a:t>
            </a:r>
            <a:r>
              <a:rPr lang="en-US" sz="1800" dirty="0"/>
              <a:t> </a:t>
            </a:r>
            <a:r>
              <a:rPr lang="ru-RU" sz="1800" dirty="0"/>
              <a:t>для нестандартного планирования и распределения процессорного времени.</a:t>
            </a:r>
          </a:p>
          <a:p>
            <a:r>
              <a:rPr lang="en-US" sz="1800" dirty="0"/>
              <a:t>Async-</a:t>
            </a:r>
            <a:r>
              <a:rPr lang="ru-RU" sz="1800" dirty="0"/>
              <a:t>методы и оператор </a:t>
            </a:r>
            <a:r>
              <a:rPr lang="en-US" sz="1800" dirty="0"/>
              <a:t>await </a:t>
            </a:r>
            <a:r>
              <a:rPr lang="ru-RU" sz="1800" dirty="0"/>
              <a:t>в языке </a:t>
            </a:r>
            <a:r>
              <a:rPr lang="en-US" sz="1800" dirty="0"/>
              <a:t>C# </a:t>
            </a:r>
            <a:r>
              <a:rPr lang="ru-RU" sz="1800" dirty="0"/>
              <a:t>и компиляторе для асинхронного (пошагового) выполнения в контексте одного (например, главного) потока.</a:t>
            </a:r>
          </a:p>
          <a:p>
            <a:r>
              <a:rPr lang="ru-RU" sz="1800" dirty="0"/>
              <a:t>Аналогами класса </a:t>
            </a:r>
            <a:r>
              <a:rPr lang="en-US" sz="1800" dirty="0"/>
              <a:t>Task </a:t>
            </a:r>
            <a:r>
              <a:rPr lang="ru-RU" sz="1800" dirty="0"/>
              <a:t>в языках </a:t>
            </a:r>
            <a:r>
              <a:rPr lang="en-US" sz="1800" dirty="0"/>
              <a:t>Java </a:t>
            </a:r>
            <a:r>
              <a:rPr lang="ru-RU" sz="1800" dirty="0"/>
              <a:t>и </a:t>
            </a:r>
            <a:r>
              <a:rPr lang="en-US" sz="1800" dirty="0"/>
              <a:t>JavaScript </a:t>
            </a:r>
            <a:r>
              <a:rPr lang="ru-RU" sz="1800" dirty="0"/>
              <a:t>являются классы </a:t>
            </a:r>
            <a:r>
              <a:rPr lang="en-US" sz="1800" dirty="0"/>
              <a:t>Future </a:t>
            </a:r>
            <a:r>
              <a:rPr lang="ru-RU" sz="1800" dirty="0"/>
              <a:t>и </a:t>
            </a:r>
            <a:r>
              <a:rPr lang="en-US" sz="1800" dirty="0"/>
              <a:t>Promise </a:t>
            </a:r>
            <a:r>
              <a:rPr lang="ru-RU" sz="1800" dirty="0"/>
              <a:t>соответственно.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C35161-0852-4656-89CA-A4B2BEF2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Параллельные</a:t>
            </a:r>
            <a:r>
              <a:rPr lang="en-US" sz="2800" dirty="0"/>
              <a:t> </a:t>
            </a:r>
            <a:r>
              <a:rPr lang="ru-RU" sz="2800" dirty="0"/>
              <a:t>и асинхронные задачи на основе класса </a:t>
            </a:r>
            <a:r>
              <a:rPr lang="en-US" sz="2800" dirty="0"/>
              <a:t>Task</a:t>
            </a:r>
            <a:endParaRPr lang="ru-RU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BB63F-B9B4-42E2-B43C-DBB1090F9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128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69175658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>
            <a:extLst>
              <a:ext uri="{FF2B5EF4-FFF2-40B4-BE49-F238E27FC236}">
                <a16:creationId xmlns:a16="http://schemas.microsoft.com/office/drawing/2014/main" id="{F11D9A45-09C0-4B14-8148-11D9791C0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8388424" cy="5508848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IAsyncResult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IDisposable</a:t>
            </a:r>
            <a:endParaRPr lang="en-US" sz="1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action);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action,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state,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CancellationToken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cancellationToken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TaskCreationOptions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creationOptions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TaskCreationOptions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CreationOptions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AggregateException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Exception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IsCompleted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IsCanceled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AsyncState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IsCompletedSuccessfully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IsFaulted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TaskStatus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Status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Start();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Start(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TaskScheduler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scheduler);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Wait();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Wait(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millisecondsTimeout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CancellationToken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cancellationToken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RunSynchronously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TaskAwaiter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GetAwaiter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ConfiguredTaskAwaitable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continueOnCapturedContext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ContinueWith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continuationAction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: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Result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081DE65-D1A0-44EF-B218-E9279479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altLang="en-US" dirty="0"/>
              <a:t>Классы </a:t>
            </a:r>
            <a:r>
              <a:rPr lang="en-US" altLang="en-US" dirty="0"/>
              <a:t>Task</a:t>
            </a:r>
            <a:r>
              <a:rPr lang="ru-RU" altLang="en-US" dirty="0"/>
              <a:t> и </a:t>
            </a:r>
            <a:r>
              <a:rPr lang="en-US" altLang="en-US" dirty="0"/>
              <a:t>Task&lt;</a:t>
            </a:r>
            <a:r>
              <a:rPr lang="en-US" altLang="en-US" dirty="0" err="1"/>
              <a:t>TResult</a:t>
            </a:r>
            <a:r>
              <a:rPr lang="en-US" altLang="en-US" dirty="0"/>
              <a:t>&gt;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A837B2-DE72-4220-AB96-278BBCE29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129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106697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FD592B5F-BA3A-45CF-AE37-BF7AB07C2D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altLang="en-US" sz="2800" dirty="0"/>
              <a:t>Небезопасный код (</a:t>
            </a:r>
            <a:r>
              <a:rPr lang="en-US" altLang="en-US" sz="2800" dirty="0"/>
              <a:t>unsafe</a:t>
            </a:r>
            <a:r>
              <a:rPr lang="ru-RU" altLang="en-US" sz="2800" dirty="0"/>
              <a:t>). Адресная арифметика разрешена</a:t>
            </a:r>
          </a:p>
        </p:txBody>
      </p:sp>
      <p:sp>
        <p:nvSpPr>
          <p:cNvPr id="1638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8A664D2-DFDB-4C39-BB38-C28D6AD52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724" y="1196752"/>
            <a:ext cx="7632700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UnsafeToLower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array)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unsafe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fixed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 a = &amp;array[0])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* p = a;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(*p != </a:t>
            </a:r>
            <a:r>
              <a:rPr lang="en-US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*p = </a:t>
            </a:r>
            <a:r>
              <a:rPr lang="en-US" alt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.ToLower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(*p);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p++;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BE8A436-3288-48C9-91EB-F00FDFE74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13</a:t>
            </a:fld>
            <a:endParaRPr lang="en-GB" altLang="en-US" dirty="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>
            <a:extLst>
              <a:ext uri="{FF2B5EF4-FFF2-40B4-BE49-F238E27FC236}">
                <a16:creationId xmlns:a16="http://schemas.microsoft.com/office/drawing/2014/main" id="{F11D9A45-09C0-4B14-8148-11D9791C0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8388424" cy="5508848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count)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previous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nn-NO" sz="1400" dirty="0">
                <a:solidFill>
                  <a:srgbClr val="A31515"/>
                </a:solidFill>
                <a:latin typeface="Consolas" panose="020B0609020204030204" pitchFamily="49" charset="0"/>
              </a:rPr>
              <a:t>0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; i &lt; count; i++)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 = previous + result;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previous = result;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result = s;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ThreadId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во время работы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Fibonachi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: {0}"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.CurrentThread.ManagedThreadId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count)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task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&gt;(() =&gt;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(count));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task.Start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task;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task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Запустили задачу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FibonachiTask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task.Wait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"Дождались задачу 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Fibonachi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Task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, результат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: {0}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081DE65-D1A0-44EF-B218-E9279479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altLang="en-US" sz="2800" dirty="0"/>
              <a:t>Параллельные задачи, выполняемые в пуле потоков</a:t>
            </a:r>
            <a:endParaRPr lang="en-US" altLang="en-US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A837B2-DE72-4220-AB96-278BBCE29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130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78992467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>
            <a:extLst>
              <a:ext uri="{FF2B5EF4-FFF2-40B4-BE49-F238E27FC236}">
                <a16:creationId xmlns:a16="http://schemas.microsoft.com/office/drawing/2014/main" id="{F11D9A45-09C0-4B14-8148-11D9791C0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8388424" cy="550884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count)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ThreadId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во время работы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FibonachiAsync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: {0}"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.CurrentThread.ManagedThreadId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result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(count);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result;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Запускаем задачу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FibonachiAsync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GetAwaiter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"Дождались задачу </a:t>
            </a:r>
            <a:r>
              <a:rPr lang="ru-RU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FibonachiAsync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, результат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: {0}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081DE65-D1A0-44EF-B218-E9279479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altLang="en-US" sz="2800" dirty="0"/>
              <a:t>Асинхронные задачи, не требующие пула потоков</a:t>
            </a:r>
            <a:endParaRPr lang="en-US" altLang="en-US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A837B2-DE72-4220-AB96-278BBCE29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131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5066259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>
            <a:extLst>
              <a:ext uri="{FF2B5EF4-FFF2-40B4-BE49-F238E27FC236}">
                <a16:creationId xmlns:a16="http://schemas.microsoft.com/office/drawing/2014/main" id="{F11D9A45-09C0-4B14-8148-11D9791C0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8388424" cy="550884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OutputPageText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HttpClient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httpClient.GetStringAsync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ContinueWith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(task =&gt;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task.Result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OutputPageTextAsync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HttpClient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httpClient.GetStringAsync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(result);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081DE65-D1A0-44EF-B218-E9279479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altLang="en-US" sz="2800" dirty="0"/>
              <a:t>Асинхронное выполнение цепочки задач</a:t>
            </a:r>
            <a:endParaRPr lang="en-US" altLang="en-US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A837B2-DE72-4220-AB96-278BBCE29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132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5037464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>
            <a:extLst>
              <a:ext uri="{FF2B5EF4-FFF2-40B4-BE49-F238E27FC236}">
                <a16:creationId xmlns:a16="http://schemas.microsoft.com/office/drawing/2014/main" id="{F11D9A45-09C0-4B14-8148-11D9791C0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8388424" cy="550884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OutputPageTextAsync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HttpClient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httpClient.GetStringAsync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(result);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OutputPageTextAsync_Compiled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stateMachine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_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OutputPageTextAsync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_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stateMachine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._builder =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AsyncTaskMethodBuilder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_stateMachine.url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_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stateMachine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._state =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_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stateMachine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._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builder.Start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stateMachine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stateMachine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._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builder.Task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081DE65-D1A0-44EF-B218-E9279479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altLang="en-US" sz="2800" dirty="0"/>
              <a:t>Компиляция асинхронных</a:t>
            </a:r>
            <a:r>
              <a:rPr lang="en-US" altLang="en-US" sz="2800" dirty="0"/>
              <a:t> (async</a:t>
            </a:r>
            <a:r>
              <a:rPr lang="ru-RU" altLang="en-US" sz="2800" dirty="0"/>
              <a:t>-</a:t>
            </a:r>
            <a:r>
              <a:rPr lang="en-US" altLang="en-US" sz="2800" dirty="0"/>
              <a:t>)</a:t>
            </a:r>
            <a:r>
              <a:rPr lang="ru-RU" altLang="en-US" sz="2800" dirty="0"/>
              <a:t> методов в конечный автомат</a:t>
            </a:r>
            <a:endParaRPr lang="en-US" altLang="en-US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A837B2-DE72-4220-AB96-278BBCE29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133</a:t>
            </a:fld>
            <a:endParaRPr lang="en-GB" altLang="en-US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2B9B1BE7-7D14-4F40-927E-73BF38F1EAF1}"/>
              </a:ext>
            </a:extLst>
          </p:cNvPr>
          <p:cNvSpPr/>
          <p:nvPr/>
        </p:nvSpPr>
        <p:spPr bwMode="auto">
          <a:xfrm>
            <a:off x="4391980" y="2969717"/>
            <a:ext cx="360040" cy="504056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30388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>
            <a:extLst>
              <a:ext uri="{FF2B5EF4-FFF2-40B4-BE49-F238E27FC236}">
                <a16:creationId xmlns:a16="http://schemas.microsoft.com/office/drawing/2014/main" id="{F11D9A45-09C0-4B14-8148-11D9791C0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8388424" cy="5508848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sealed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_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OutputPageTextAsync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IAsyncStateMachine</a:t>
            </a:r>
            <a:endParaRPr lang="en-US" sz="18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HttpClient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ru-RU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   // Состояние конечного автомата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_state;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Хранит объект Task, возвращаемый из метода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OutputPageText</a:t>
            </a:r>
            <a:endParaRPr lang="ru-RU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AsyncTaskMethodBuilder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_builder;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Объект, который служит для ожидания подзадач</a:t>
            </a:r>
            <a:endParaRPr lang="ru-RU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TaskAwaiter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_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awaiter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...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SetStateMachine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IAsyncStateMachine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stateMachine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081DE65-D1A0-44EF-B218-E9279479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altLang="en-US" sz="3200" dirty="0"/>
              <a:t>Конечный автомат</a:t>
            </a:r>
            <a:endParaRPr lang="en-US" altLang="en-US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A837B2-DE72-4220-AB96-278BBCE29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134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04514653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>
            <a:extLst>
              <a:ext uri="{FF2B5EF4-FFF2-40B4-BE49-F238E27FC236}">
                <a16:creationId xmlns:a16="http://schemas.microsoft.com/office/drawing/2014/main" id="{F11D9A45-09C0-4B14-8148-11D9791C0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196752"/>
            <a:ext cx="8388424" cy="5508848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MoveNext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try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TaskAwaiter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awaiter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(_state != </a:t>
            </a:r>
            <a:r>
              <a:rPr lang="en-US" sz="1200" dirty="0">
                <a:solidFill>
                  <a:srgbClr val="A50021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Код, запускаемый до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await: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HttpClient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Код, соответствующий оператору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await: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awaiter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httpClient.GetStringAsync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GetAwaiter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awaiter.IsCompleted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_state = </a:t>
            </a:r>
            <a:r>
              <a:rPr lang="en-US" sz="1200" dirty="0">
                <a:solidFill>
                  <a:srgbClr val="A50021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awaiter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awaiter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OutputPageText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stateMachine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В очередь к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задаче ставится вызов этого же метода (</a:t>
            </a:r>
            <a:r>
              <a:rPr lang="ru-RU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MoveNext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builder.AwaitUnsafeOnCompleted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awaiter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stateMachine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else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awaiter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_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awaiter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_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awaiter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TaskAwaiter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_state = </a:t>
            </a:r>
            <a:r>
              <a:rPr lang="en-US" sz="1200" dirty="0">
                <a:solidFill>
                  <a:srgbClr val="A50021"/>
                </a:solidFill>
                <a:latin typeface="Consolas" panose="020B0609020204030204" pitchFamily="49" charset="0"/>
              </a:rPr>
              <a:t>-1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result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awaiter.GetResult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Код, запускаемый после оператора </a:t>
            </a:r>
            <a:r>
              <a:rPr lang="ru-RU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await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(result);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081DE65-D1A0-44EF-B218-E9279479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altLang="en-US" sz="3200" dirty="0"/>
              <a:t>Конечный автомат</a:t>
            </a:r>
            <a:r>
              <a:rPr lang="en-US" altLang="en-US" sz="3200" dirty="0"/>
              <a:t>. </a:t>
            </a:r>
            <a:r>
              <a:rPr lang="ru-RU" altLang="en-US" sz="3200" dirty="0"/>
              <a:t>Метод </a:t>
            </a:r>
            <a:r>
              <a:rPr lang="en-US" altLang="en-US" sz="3200" dirty="0" err="1"/>
              <a:t>MoveNext</a:t>
            </a:r>
            <a:endParaRPr lang="en-US" altLang="en-US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A837B2-DE72-4220-AB96-278BBCE29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135</a:t>
            </a:fld>
            <a:endParaRPr lang="en-GB" altLang="en-US" dirty="0"/>
          </a:p>
        </p:txBody>
      </p:sp>
      <p:sp>
        <p:nvSpPr>
          <p:cNvPr id="5" name="Объект 7">
            <a:extLst>
              <a:ext uri="{FF2B5EF4-FFF2-40B4-BE49-F238E27FC236}">
                <a16:creationId xmlns:a16="http://schemas.microsoft.com/office/drawing/2014/main" id="{B9452EAC-D1CD-47F5-956C-8AA70292E405}"/>
              </a:ext>
            </a:extLst>
          </p:cNvPr>
          <p:cNvSpPr txBox="1">
            <a:spLocks/>
          </p:cNvSpPr>
          <p:nvPr/>
        </p:nvSpPr>
        <p:spPr bwMode="auto">
          <a:xfrm>
            <a:off x="5940152" y="1196752"/>
            <a:ext cx="3347864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Tahoma" panose="020B060403050404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Font typeface="Tahoma" panose="020B0604030504040204" pitchFamily="34" charset="0"/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catch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exception)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Tahoma" panose="020B060403050404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Tahoma" panose="020B060403050404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_state = </a:t>
            </a:r>
            <a:r>
              <a:rPr lang="en-US" sz="1200" dirty="0">
                <a:solidFill>
                  <a:srgbClr val="A50021"/>
                </a:solidFill>
                <a:latin typeface="Consolas" panose="020B0609020204030204" pitchFamily="49" charset="0"/>
              </a:rPr>
              <a:t>-2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Tahoma" panose="020B060403050404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Tahoma" panose="020B060403050404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result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Tahoma" panose="020B0604030504040204" pitchFamily="34" charset="0"/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Завершение задачи с ошибкой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Tahoma" panose="020B060403050404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_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builder.SetException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(exception);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Tahoma" panose="020B0604030504040204" pitchFamily="34" charset="0"/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Tahoma" panose="020B060403050404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Tahoma" panose="020B060403050404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_state = </a:t>
            </a:r>
            <a:r>
              <a:rPr lang="en-US" sz="1200" dirty="0">
                <a:solidFill>
                  <a:srgbClr val="A50021"/>
                </a:solidFill>
                <a:latin typeface="Consolas" panose="020B0609020204030204" pitchFamily="49" charset="0"/>
              </a:rPr>
              <a:t>-2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Tahoma" panose="020B060403050404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Tahoma" panose="020B060403050404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result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Tahoma" panose="020B0604030504040204" pitchFamily="34" charset="0"/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Успешное завершение задачи: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Tahoma" panose="020B060403050404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_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builder.SetResult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Tahoma" panose="020B060403050404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Tahoma" panose="020B0604030504040204" pitchFamily="34" charset="0"/>
              <a:buNone/>
            </a:pPr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42286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9C3A67-099C-4DF1-B38E-78E9F4FA1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8064896" cy="1800200"/>
          </a:xfrm>
        </p:spPr>
        <p:txBody>
          <a:bodyPr>
            <a:normAutofit/>
          </a:bodyPr>
          <a:lstStyle/>
          <a:p>
            <a:r>
              <a:rPr lang="ru-RU" sz="1800" dirty="0"/>
              <a:t>Итератор – приём программирования для единообразной обработки элементов коллекций независимо от их разновидности и реализации (массив, связный список, словарь, множество).</a:t>
            </a:r>
          </a:p>
          <a:p>
            <a:r>
              <a:rPr lang="ru-RU" sz="1800" dirty="0"/>
              <a:t>Оператор </a:t>
            </a:r>
            <a:r>
              <a:rPr lang="en-US" sz="1800" dirty="0"/>
              <a:t>foreach </a:t>
            </a:r>
            <a:r>
              <a:rPr lang="ru-RU" sz="1800" dirty="0"/>
              <a:t>транслируется компилятором языка </a:t>
            </a:r>
            <a:r>
              <a:rPr lang="en-US" sz="1800" dirty="0"/>
              <a:t>C# </a:t>
            </a:r>
            <a:r>
              <a:rPr lang="ru-RU" sz="1800" dirty="0"/>
              <a:t>в цикл </a:t>
            </a:r>
            <a:r>
              <a:rPr lang="en-US" sz="1800" dirty="0"/>
              <a:t>while, </a:t>
            </a:r>
            <a:r>
              <a:rPr lang="ru-RU" sz="1800" dirty="0"/>
              <a:t>использующий итератор.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C35161-0852-4656-89CA-A4B2BEF2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Итераторы: интерфейсы</a:t>
            </a:r>
            <a:r>
              <a:rPr lang="en-US" sz="2800" dirty="0"/>
              <a:t> </a:t>
            </a:r>
            <a:r>
              <a:rPr lang="en-US" sz="2800" dirty="0" err="1"/>
              <a:t>IEnumerator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en-US" sz="2800" dirty="0" err="1"/>
              <a:t>IEnumerable</a:t>
            </a:r>
            <a:r>
              <a:rPr lang="ru-RU" sz="2800" dirty="0"/>
              <a:t>, оператор </a:t>
            </a:r>
            <a:r>
              <a:rPr lang="en-US" sz="2800" dirty="0"/>
              <a:t>foreach</a:t>
            </a:r>
            <a:endParaRPr lang="ru-RU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BB63F-B9B4-42E2-B43C-DBB1090F9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136</a:t>
            </a:fld>
            <a:endParaRPr lang="en-GB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481744-81E3-4ED3-83D2-5FFC12865310}"/>
              </a:ext>
            </a:extLst>
          </p:cNvPr>
          <p:cNvSpPr txBox="1"/>
          <p:nvPr/>
        </p:nvSpPr>
        <p:spPr>
          <a:xfrm>
            <a:off x="1115616" y="3053016"/>
            <a:ext cx="770485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: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IDisposable</a:t>
            </a:r>
            <a:endParaRPr lang="en-US" sz="18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Current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Reset();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424548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A987546D-399C-4DE6-945C-29DABBF01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202296"/>
            <a:ext cx="7920880" cy="489654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numbers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5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{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numbers)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numbers.GetEnumerator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it.MoveNext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 =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it.Current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C35161-0852-4656-89CA-A4B2BEF2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/>
              <a:t>Оператор </a:t>
            </a:r>
            <a:r>
              <a:rPr lang="en-US" sz="2800"/>
              <a:t>foreach </a:t>
            </a:r>
            <a:r>
              <a:rPr lang="ru-RU" sz="2800"/>
              <a:t>для массива</a:t>
            </a:r>
            <a:endParaRPr lang="ru-RU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BB63F-B9B4-42E2-B43C-DBB1090F9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137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48788022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A987546D-399C-4DE6-945C-29DABBF01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7920880" cy="550884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{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foreach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it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numberList.GetEnumerator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it.MoveNext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it.Current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C35161-0852-4656-89CA-A4B2BEF2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Оператор </a:t>
            </a:r>
            <a:r>
              <a:rPr lang="en-US" sz="2800" dirty="0"/>
              <a:t>foreach </a:t>
            </a:r>
            <a:r>
              <a:rPr lang="ru-RU" sz="2800" dirty="0"/>
              <a:t>для списка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BB63F-B9B4-42E2-B43C-DBB1090F9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138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8736161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A987546D-399C-4DE6-945C-29DABBF01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8280920" cy="4896544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GetTop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topCount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StringListTopCountEnumerable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topCount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StringListTopCountEnumerable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topCount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StringListTopCountEnumerable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topCount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.stringList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.topCount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topCount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StringListTopCountEnumerator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topCount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.GetEnumerator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C35161-0852-4656-89CA-A4B2BEF2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Пример создания итератора для списка строк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BB63F-B9B4-42E2-B43C-DBB1090F9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139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55663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3E60C75-6A27-4F68-8658-213396D2B4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576" y="1196752"/>
            <a:ext cx="7920880" cy="4896544"/>
          </a:xfrm>
        </p:spPr>
        <p:txBody>
          <a:bodyPr>
            <a:normAutofit fontScale="62500" lnSpcReduction="20000"/>
          </a:bodyPr>
          <a:lstStyle/>
          <a:p>
            <a:r>
              <a:rPr lang="ru-RU" altLang="en-US" dirty="0"/>
              <a:t>Типы данных</a:t>
            </a:r>
            <a:r>
              <a:rPr lang="en-US" altLang="en-US" dirty="0"/>
              <a:t> </a:t>
            </a:r>
            <a:r>
              <a:rPr lang="ru-RU" altLang="en-US" dirty="0"/>
              <a:t>в</a:t>
            </a:r>
            <a:r>
              <a:rPr lang="en-US" altLang="en-US" dirty="0"/>
              <a:t> </a:t>
            </a:r>
            <a:r>
              <a:rPr lang="ru-RU" altLang="en-US" dirty="0"/>
              <a:t>С/С++:</a:t>
            </a:r>
            <a:endParaRPr lang="en-US" altLang="en-US" dirty="0"/>
          </a:p>
          <a:p>
            <a:pPr lvl="1"/>
            <a:r>
              <a:rPr lang="en-US" altLang="en-US" sz="2100" b="1" dirty="0"/>
              <a:t>char</a:t>
            </a:r>
            <a:r>
              <a:rPr lang="en-US" altLang="en-US" sz="2100" dirty="0"/>
              <a:t> c1; </a:t>
            </a:r>
            <a:r>
              <a:rPr lang="en-US" altLang="en-US" sz="2100" dirty="0">
                <a:solidFill>
                  <a:srgbClr val="008000"/>
                </a:solidFill>
              </a:rPr>
              <a:t>// </a:t>
            </a:r>
            <a:r>
              <a:rPr lang="ru-RU" altLang="en-US" sz="2100" dirty="0">
                <a:solidFill>
                  <a:srgbClr val="008000"/>
                </a:solidFill>
              </a:rPr>
              <a:t>символ знаковый или беззнаковый, </a:t>
            </a:r>
            <a:r>
              <a:rPr lang="en-US" altLang="en-US" sz="2100" dirty="0">
                <a:solidFill>
                  <a:srgbClr val="008000"/>
                </a:solidFill>
              </a:rPr>
              <a:t>1 </a:t>
            </a:r>
            <a:r>
              <a:rPr lang="ru-RU" altLang="en-US" sz="2100" dirty="0">
                <a:solidFill>
                  <a:srgbClr val="008000"/>
                </a:solidFill>
              </a:rPr>
              <a:t>байт</a:t>
            </a:r>
            <a:endParaRPr lang="en-US" altLang="en-US" sz="2100" dirty="0">
              <a:solidFill>
                <a:srgbClr val="008000"/>
              </a:solidFill>
            </a:endParaRPr>
          </a:p>
          <a:p>
            <a:pPr lvl="1"/>
            <a:r>
              <a:rPr lang="en-US" altLang="en-US" sz="2100" b="1" dirty="0" err="1"/>
              <a:t>wchar_t</a:t>
            </a:r>
            <a:r>
              <a:rPr lang="en-US" altLang="en-US" sz="2100" dirty="0"/>
              <a:t> wc1; </a:t>
            </a:r>
            <a:r>
              <a:rPr lang="en-US" altLang="en-US" sz="2100" dirty="0">
                <a:solidFill>
                  <a:srgbClr val="008000"/>
                </a:solidFill>
              </a:rPr>
              <a:t>//</a:t>
            </a:r>
            <a:r>
              <a:rPr lang="ru-RU" altLang="en-US" sz="2100" dirty="0">
                <a:solidFill>
                  <a:srgbClr val="008000"/>
                </a:solidFill>
              </a:rPr>
              <a:t> символ беззнаковый,</a:t>
            </a:r>
            <a:r>
              <a:rPr lang="en-US" altLang="en-US" sz="2100" dirty="0">
                <a:solidFill>
                  <a:srgbClr val="008000"/>
                </a:solidFill>
              </a:rPr>
              <a:t> 2 </a:t>
            </a:r>
            <a:r>
              <a:rPr lang="ru-RU" altLang="en-US" sz="2100" dirty="0">
                <a:solidFill>
                  <a:srgbClr val="008000"/>
                </a:solidFill>
              </a:rPr>
              <a:t>байта (</a:t>
            </a:r>
            <a:r>
              <a:rPr lang="en-US" altLang="en-US" sz="2100" dirty="0">
                <a:solidFill>
                  <a:srgbClr val="008000"/>
                </a:solidFill>
              </a:rPr>
              <a:t>Windows</a:t>
            </a:r>
            <a:r>
              <a:rPr lang="ru-RU" altLang="en-US" sz="2100" dirty="0">
                <a:solidFill>
                  <a:srgbClr val="008000"/>
                </a:solidFill>
              </a:rPr>
              <a:t>)</a:t>
            </a:r>
            <a:r>
              <a:rPr lang="en-US" altLang="en-US" sz="2100" dirty="0">
                <a:solidFill>
                  <a:srgbClr val="008000"/>
                </a:solidFill>
              </a:rPr>
              <a:t> </a:t>
            </a:r>
            <a:r>
              <a:rPr lang="ru-RU" altLang="en-US" sz="2100" dirty="0">
                <a:solidFill>
                  <a:srgbClr val="008000"/>
                </a:solidFill>
              </a:rPr>
              <a:t>или</a:t>
            </a:r>
            <a:r>
              <a:rPr lang="en-US" altLang="en-US" sz="2100" dirty="0">
                <a:solidFill>
                  <a:srgbClr val="008000"/>
                </a:solidFill>
              </a:rPr>
              <a:t> </a:t>
            </a:r>
            <a:r>
              <a:rPr lang="ru-RU" altLang="en-US" sz="2100" dirty="0">
                <a:solidFill>
                  <a:srgbClr val="008000"/>
                </a:solidFill>
              </a:rPr>
              <a:t>4 байта (</a:t>
            </a:r>
            <a:r>
              <a:rPr lang="en-US" altLang="en-US" sz="2100" dirty="0">
                <a:solidFill>
                  <a:srgbClr val="008000"/>
                </a:solidFill>
              </a:rPr>
              <a:t>Linux)</a:t>
            </a:r>
            <a:endParaRPr lang="ru-RU" altLang="en-US" sz="2100" dirty="0">
              <a:solidFill>
                <a:srgbClr val="008000"/>
              </a:solidFill>
            </a:endParaRPr>
          </a:p>
          <a:p>
            <a:pPr lvl="1"/>
            <a:r>
              <a:rPr lang="en-US" altLang="en-US" sz="2100" b="1" dirty="0"/>
              <a:t>int</a:t>
            </a:r>
            <a:r>
              <a:rPr lang="en-US" altLang="en-US" sz="2100" dirty="0"/>
              <a:t> n1; </a:t>
            </a:r>
            <a:r>
              <a:rPr lang="en-US" altLang="en-US" sz="2100" dirty="0">
                <a:solidFill>
                  <a:srgbClr val="008000"/>
                </a:solidFill>
              </a:rPr>
              <a:t>// </a:t>
            </a:r>
            <a:r>
              <a:rPr lang="ru-RU" altLang="en-US" sz="2100" dirty="0">
                <a:solidFill>
                  <a:srgbClr val="008000"/>
                </a:solidFill>
              </a:rPr>
              <a:t>знаковое целое, </a:t>
            </a:r>
            <a:r>
              <a:rPr lang="en-US" altLang="en-US" sz="2100" dirty="0">
                <a:solidFill>
                  <a:srgbClr val="008000"/>
                </a:solidFill>
              </a:rPr>
              <a:t>2 </a:t>
            </a:r>
            <a:r>
              <a:rPr lang="ru-RU" altLang="en-US" sz="2100" dirty="0">
                <a:solidFill>
                  <a:srgbClr val="008000"/>
                </a:solidFill>
              </a:rPr>
              <a:t>байта</a:t>
            </a:r>
            <a:r>
              <a:rPr lang="en-US" altLang="en-US" sz="2100" dirty="0">
                <a:solidFill>
                  <a:srgbClr val="008000"/>
                </a:solidFill>
              </a:rPr>
              <a:t> (16 </a:t>
            </a:r>
            <a:r>
              <a:rPr lang="ru-RU" altLang="en-US" sz="2100" dirty="0">
                <a:solidFill>
                  <a:srgbClr val="008000"/>
                </a:solidFill>
              </a:rPr>
              <a:t>битов</a:t>
            </a:r>
            <a:r>
              <a:rPr lang="en-US" altLang="en-US" sz="2100" dirty="0">
                <a:solidFill>
                  <a:srgbClr val="008000"/>
                </a:solidFill>
              </a:rPr>
              <a:t>)</a:t>
            </a:r>
            <a:r>
              <a:rPr lang="ru-RU" altLang="en-US" sz="2100" dirty="0">
                <a:solidFill>
                  <a:srgbClr val="008000"/>
                </a:solidFill>
              </a:rPr>
              <a:t> или 4 байта</a:t>
            </a:r>
            <a:r>
              <a:rPr lang="en-US" altLang="en-US" sz="2100" dirty="0">
                <a:solidFill>
                  <a:srgbClr val="008000"/>
                </a:solidFill>
              </a:rPr>
              <a:t> (</a:t>
            </a:r>
            <a:r>
              <a:rPr lang="ru-RU" altLang="en-US" sz="2100" dirty="0">
                <a:solidFill>
                  <a:srgbClr val="008000"/>
                </a:solidFill>
              </a:rPr>
              <a:t>32</a:t>
            </a:r>
            <a:r>
              <a:rPr lang="en-US" altLang="en-US" sz="2100" dirty="0">
                <a:solidFill>
                  <a:srgbClr val="008000"/>
                </a:solidFill>
              </a:rPr>
              <a:t> </a:t>
            </a:r>
            <a:r>
              <a:rPr lang="ru-RU" altLang="en-US" sz="2100" dirty="0">
                <a:solidFill>
                  <a:srgbClr val="008000"/>
                </a:solidFill>
              </a:rPr>
              <a:t>бита</a:t>
            </a:r>
            <a:r>
              <a:rPr lang="en-US" altLang="en-US" sz="2100" dirty="0">
                <a:solidFill>
                  <a:srgbClr val="008000"/>
                </a:solidFill>
              </a:rPr>
              <a:t>)</a:t>
            </a:r>
          </a:p>
          <a:p>
            <a:pPr lvl="1"/>
            <a:r>
              <a:rPr lang="en-US" altLang="en-US" sz="2100" b="1" dirty="0"/>
              <a:t>long</a:t>
            </a:r>
            <a:r>
              <a:rPr lang="en-US" altLang="en-US" sz="2100" dirty="0"/>
              <a:t> n2; </a:t>
            </a:r>
            <a:r>
              <a:rPr lang="en-US" altLang="en-US" sz="2100" dirty="0">
                <a:solidFill>
                  <a:srgbClr val="008000"/>
                </a:solidFill>
              </a:rPr>
              <a:t>// </a:t>
            </a:r>
            <a:r>
              <a:rPr lang="ru-RU" altLang="en-US" sz="2100" dirty="0">
                <a:solidFill>
                  <a:srgbClr val="008000"/>
                </a:solidFill>
              </a:rPr>
              <a:t>знаковое целое, 4 байта</a:t>
            </a:r>
            <a:r>
              <a:rPr lang="en-US" altLang="en-US" sz="2100" dirty="0">
                <a:solidFill>
                  <a:srgbClr val="008000"/>
                </a:solidFill>
              </a:rPr>
              <a:t> (</a:t>
            </a:r>
            <a:r>
              <a:rPr lang="ru-RU" altLang="en-US" sz="2100" dirty="0">
                <a:solidFill>
                  <a:srgbClr val="008000"/>
                </a:solidFill>
              </a:rPr>
              <a:t>32</a:t>
            </a:r>
            <a:r>
              <a:rPr lang="en-US" altLang="en-US" sz="2100" dirty="0">
                <a:solidFill>
                  <a:srgbClr val="008000"/>
                </a:solidFill>
              </a:rPr>
              <a:t> </a:t>
            </a:r>
            <a:r>
              <a:rPr lang="ru-RU" altLang="en-US" sz="2100" dirty="0">
                <a:solidFill>
                  <a:srgbClr val="008000"/>
                </a:solidFill>
              </a:rPr>
              <a:t>бита</a:t>
            </a:r>
            <a:r>
              <a:rPr lang="en-US" altLang="en-US" sz="2100" dirty="0">
                <a:solidFill>
                  <a:srgbClr val="008000"/>
                </a:solidFill>
              </a:rPr>
              <a:t>)</a:t>
            </a:r>
            <a:endParaRPr lang="ru-RU" altLang="en-US" sz="2100" dirty="0">
              <a:solidFill>
                <a:srgbClr val="008000"/>
              </a:solidFill>
            </a:endParaRPr>
          </a:p>
          <a:p>
            <a:pPr lvl="1"/>
            <a:r>
              <a:rPr lang="en-US" altLang="en-US" sz="2100" b="1" dirty="0"/>
              <a:t>long</a:t>
            </a:r>
            <a:r>
              <a:rPr lang="ru-RU" altLang="en-US" sz="2100" dirty="0"/>
              <a:t> </a:t>
            </a:r>
            <a:r>
              <a:rPr lang="en-US" altLang="en-US" sz="2100" b="1" dirty="0"/>
              <a:t>long</a:t>
            </a:r>
            <a:r>
              <a:rPr lang="en-US" altLang="en-US" sz="2100" dirty="0"/>
              <a:t> n3; </a:t>
            </a:r>
            <a:r>
              <a:rPr lang="en-US" altLang="en-US" sz="2100" dirty="0">
                <a:solidFill>
                  <a:srgbClr val="008000"/>
                </a:solidFill>
              </a:rPr>
              <a:t>// </a:t>
            </a:r>
            <a:r>
              <a:rPr lang="ru-RU" altLang="en-US" sz="2100" dirty="0">
                <a:solidFill>
                  <a:srgbClr val="008000"/>
                </a:solidFill>
              </a:rPr>
              <a:t>знаковое целое, </a:t>
            </a:r>
            <a:r>
              <a:rPr lang="en-US" altLang="en-US" sz="2100" dirty="0">
                <a:solidFill>
                  <a:srgbClr val="008000"/>
                </a:solidFill>
              </a:rPr>
              <a:t>8</a:t>
            </a:r>
            <a:r>
              <a:rPr lang="ru-RU" altLang="en-US" sz="2100" dirty="0">
                <a:solidFill>
                  <a:srgbClr val="008000"/>
                </a:solidFill>
              </a:rPr>
              <a:t> байт</a:t>
            </a:r>
            <a:r>
              <a:rPr lang="en-US" altLang="en-US" sz="2100" dirty="0">
                <a:solidFill>
                  <a:srgbClr val="008000"/>
                </a:solidFill>
              </a:rPr>
              <a:t> (6</a:t>
            </a:r>
            <a:r>
              <a:rPr lang="ru-RU" altLang="en-US" sz="2100" dirty="0">
                <a:solidFill>
                  <a:srgbClr val="008000"/>
                </a:solidFill>
              </a:rPr>
              <a:t>4</a:t>
            </a:r>
            <a:r>
              <a:rPr lang="en-US" altLang="en-US" sz="2100" dirty="0">
                <a:solidFill>
                  <a:srgbClr val="008000"/>
                </a:solidFill>
              </a:rPr>
              <a:t> </a:t>
            </a:r>
            <a:r>
              <a:rPr lang="ru-RU" altLang="en-US" sz="2100" dirty="0">
                <a:solidFill>
                  <a:srgbClr val="008000"/>
                </a:solidFill>
              </a:rPr>
              <a:t>бита</a:t>
            </a:r>
            <a:r>
              <a:rPr lang="en-US" altLang="en-US" sz="2100" dirty="0">
                <a:solidFill>
                  <a:srgbClr val="008000"/>
                </a:solidFill>
              </a:rPr>
              <a:t>)</a:t>
            </a:r>
            <a:endParaRPr lang="ru-RU" altLang="en-US" sz="2100" dirty="0">
              <a:solidFill>
                <a:srgbClr val="008000"/>
              </a:solidFill>
            </a:endParaRPr>
          </a:p>
          <a:p>
            <a:r>
              <a:rPr lang="ru-RU" altLang="en-US" dirty="0"/>
              <a:t>Типы данных в </a:t>
            </a:r>
            <a:r>
              <a:rPr lang="en-US" altLang="en-US" dirty="0"/>
              <a:t>C#/.NET</a:t>
            </a:r>
            <a:endParaRPr lang="ru-RU" altLang="en-US" dirty="0"/>
          </a:p>
          <a:p>
            <a:pPr lvl="1"/>
            <a:r>
              <a:rPr lang="en-US" altLang="en-US" sz="2100" b="1" dirty="0"/>
              <a:t>char</a:t>
            </a:r>
            <a:r>
              <a:rPr lang="en-US" altLang="en-US" sz="2100" dirty="0"/>
              <a:t> c1; </a:t>
            </a:r>
            <a:r>
              <a:rPr lang="ru-RU" altLang="en-US" sz="2100" dirty="0"/>
              <a:t>эквивалентно </a:t>
            </a:r>
            <a:r>
              <a:rPr lang="en-US" altLang="en-US" sz="2100" b="1" dirty="0" err="1"/>
              <a:t>System.Char</a:t>
            </a:r>
            <a:r>
              <a:rPr lang="en-US" altLang="en-US" sz="2100" b="1" dirty="0"/>
              <a:t> </a:t>
            </a:r>
            <a:r>
              <a:rPr lang="en-US" altLang="en-US" sz="2100" dirty="0"/>
              <a:t>c1; </a:t>
            </a:r>
            <a:r>
              <a:rPr lang="en-US" altLang="en-US" sz="2100" dirty="0">
                <a:solidFill>
                  <a:srgbClr val="008000"/>
                </a:solidFill>
              </a:rPr>
              <a:t>// </a:t>
            </a:r>
            <a:r>
              <a:rPr lang="ru-RU" altLang="en-US" sz="2100" dirty="0">
                <a:solidFill>
                  <a:srgbClr val="008000"/>
                </a:solidFill>
              </a:rPr>
              <a:t>символ </a:t>
            </a:r>
            <a:r>
              <a:rPr lang="en-US" altLang="en-US" sz="2100" dirty="0">
                <a:solidFill>
                  <a:srgbClr val="008000"/>
                </a:solidFill>
              </a:rPr>
              <a:t>UTF-16</a:t>
            </a:r>
            <a:r>
              <a:rPr lang="ru-RU" altLang="en-US" sz="2100" dirty="0">
                <a:solidFill>
                  <a:srgbClr val="008000"/>
                </a:solidFill>
              </a:rPr>
              <a:t>, </a:t>
            </a:r>
            <a:r>
              <a:rPr lang="en-US" altLang="en-US" sz="2100" dirty="0">
                <a:solidFill>
                  <a:srgbClr val="008000"/>
                </a:solidFill>
              </a:rPr>
              <a:t>2 </a:t>
            </a:r>
            <a:r>
              <a:rPr lang="ru-RU" altLang="en-US" sz="2100" dirty="0">
                <a:solidFill>
                  <a:srgbClr val="008000"/>
                </a:solidFill>
              </a:rPr>
              <a:t>байта</a:t>
            </a:r>
            <a:endParaRPr lang="en-US" altLang="en-US" sz="2100" dirty="0">
              <a:solidFill>
                <a:srgbClr val="008000"/>
              </a:solidFill>
            </a:endParaRPr>
          </a:p>
          <a:p>
            <a:pPr lvl="1"/>
            <a:r>
              <a:rPr lang="en-US" altLang="en-US" sz="2100" b="1" dirty="0"/>
              <a:t>byte</a:t>
            </a:r>
            <a:r>
              <a:rPr lang="en-US" altLang="en-US" sz="2100" dirty="0"/>
              <a:t> b1; </a:t>
            </a:r>
            <a:r>
              <a:rPr lang="ru-RU" altLang="en-US" sz="2100" dirty="0"/>
              <a:t>эквивалентно </a:t>
            </a:r>
            <a:r>
              <a:rPr lang="en-US" altLang="en-US" sz="2100" b="1" dirty="0" err="1"/>
              <a:t>System.Byte</a:t>
            </a:r>
            <a:r>
              <a:rPr lang="en-US" altLang="en-US" sz="2100" b="1" dirty="0"/>
              <a:t> </a:t>
            </a:r>
            <a:r>
              <a:rPr lang="en-US" altLang="en-US" sz="2100" dirty="0"/>
              <a:t>b1; </a:t>
            </a:r>
            <a:r>
              <a:rPr lang="en-US" altLang="en-US" sz="2100" dirty="0">
                <a:solidFill>
                  <a:srgbClr val="008000"/>
                </a:solidFill>
              </a:rPr>
              <a:t>// </a:t>
            </a:r>
            <a:r>
              <a:rPr lang="ru-RU" altLang="en-US" sz="2100" dirty="0">
                <a:solidFill>
                  <a:srgbClr val="008000"/>
                </a:solidFill>
              </a:rPr>
              <a:t>знаковое целое, 1 байт</a:t>
            </a:r>
            <a:r>
              <a:rPr lang="en-US" altLang="en-US" sz="2100" dirty="0">
                <a:solidFill>
                  <a:srgbClr val="008000"/>
                </a:solidFill>
              </a:rPr>
              <a:t> (</a:t>
            </a:r>
            <a:r>
              <a:rPr lang="ru-RU" altLang="en-US" sz="2100" dirty="0">
                <a:solidFill>
                  <a:srgbClr val="008000"/>
                </a:solidFill>
              </a:rPr>
              <a:t>8</a:t>
            </a:r>
            <a:r>
              <a:rPr lang="en-US" altLang="en-US" sz="2100" dirty="0">
                <a:solidFill>
                  <a:srgbClr val="008000"/>
                </a:solidFill>
              </a:rPr>
              <a:t> </a:t>
            </a:r>
            <a:r>
              <a:rPr lang="ru-RU" altLang="en-US" sz="2100" dirty="0">
                <a:solidFill>
                  <a:srgbClr val="008000"/>
                </a:solidFill>
              </a:rPr>
              <a:t>битов</a:t>
            </a:r>
            <a:r>
              <a:rPr lang="en-US" altLang="en-US" sz="2100" dirty="0">
                <a:solidFill>
                  <a:srgbClr val="008000"/>
                </a:solidFill>
              </a:rPr>
              <a:t>)</a:t>
            </a:r>
            <a:endParaRPr lang="ru-RU" altLang="en-US" sz="2100" dirty="0">
              <a:solidFill>
                <a:srgbClr val="008000"/>
              </a:solidFill>
            </a:endParaRPr>
          </a:p>
          <a:p>
            <a:pPr lvl="1"/>
            <a:r>
              <a:rPr lang="en-US" altLang="en-US" sz="2100" b="1" dirty="0"/>
              <a:t>short</a:t>
            </a:r>
            <a:r>
              <a:rPr lang="en-US" altLang="en-US" sz="2100" dirty="0"/>
              <a:t> n1;</a:t>
            </a:r>
            <a:r>
              <a:rPr lang="ru-RU" altLang="en-US" sz="2100" dirty="0"/>
              <a:t> эквивалентно </a:t>
            </a:r>
            <a:r>
              <a:rPr lang="en-US" altLang="en-US" sz="2100" b="1" dirty="0"/>
              <a:t>System.Int16 </a:t>
            </a:r>
            <a:r>
              <a:rPr lang="en-US" altLang="en-US" sz="2100" dirty="0"/>
              <a:t>n1; </a:t>
            </a:r>
            <a:r>
              <a:rPr lang="en-US" altLang="en-US" sz="2100" dirty="0">
                <a:solidFill>
                  <a:srgbClr val="008000"/>
                </a:solidFill>
              </a:rPr>
              <a:t>// </a:t>
            </a:r>
            <a:r>
              <a:rPr lang="ru-RU" altLang="en-US" sz="2100" dirty="0">
                <a:solidFill>
                  <a:srgbClr val="008000"/>
                </a:solidFill>
              </a:rPr>
              <a:t>знаковое целое, </a:t>
            </a:r>
            <a:r>
              <a:rPr lang="en-US" altLang="en-US" sz="2100" dirty="0">
                <a:solidFill>
                  <a:srgbClr val="008000"/>
                </a:solidFill>
              </a:rPr>
              <a:t>2</a:t>
            </a:r>
            <a:r>
              <a:rPr lang="ru-RU" altLang="en-US" sz="2100" dirty="0">
                <a:solidFill>
                  <a:srgbClr val="008000"/>
                </a:solidFill>
              </a:rPr>
              <a:t> байта</a:t>
            </a:r>
            <a:r>
              <a:rPr lang="en-US" altLang="en-US" sz="2100" dirty="0">
                <a:solidFill>
                  <a:srgbClr val="008000"/>
                </a:solidFill>
              </a:rPr>
              <a:t> (</a:t>
            </a:r>
            <a:r>
              <a:rPr lang="ru-RU" altLang="en-US" sz="2100" dirty="0">
                <a:solidFill>
                  <a:srgbClr val="008000"/>
                </a:solidFill>
              </a:rPr>
              <a:t>16</a:t>
            </a:r>
            <a:r>
              <a:rPr lang="en-US" altLang="en-US" sz="2100" dirty="0">
                <a:solidFill>
                  <a:srgbClr val="008000"/>
                </a:solidFill>
              </a:rPr>
              <a:t> </a:t>
            </a:r>
            <a:r>
              <a:rPr lang="ru-RU" altLang="en-US" sz="2100" dirty="0">
                <a:solidFill>
                  <a:srgbClr val="008000"/>
                </a:solidFill>
              </a:rPr>
              <a:t>битов</a:t>
            </a:r>
            <a:r>
              <a:rPr lang="en-US" altLang="en-US" sz="2100" dirty="0">
                <a:solidFill>
                  <a:srgbClr val="008000"/>
                </a:solidFill>
              </a:rPr>
              <a:t>)</a:t>
            </a:r>
          </a:p>
          <a:p>
            <a:pPr lvl="1"/>
            <a:r>
              <a:rPr lang="en-US" altLang="en-US" sz="2100" b="1" dirty="0"/>
              <a:t>int</a:t>
            </a:r>
            <a:r>
              <a:rPr lang="en-US" altLang="en-US" sz="2100" dirty="0"/>
              <a:t> n2;</a:t>
            </a:r>
            <a:r>
              <a:rPr lang="ru-RU" altLang="en-US" sz="2100" dirty="0"/>
              <a:t> эквивалентно</a:t>
            </a:r>
            <a:r>
              <a:rPr lang="en-US" altLang="en-US" sz="2100" dirty="0"/>
              <a:t> </a:t>
            </a:r>
            <a:r>
              <a:rPr lang="en-US" altLang="en-US" sz="2100" b="1" dirty="0"/>
              <a:t>System.Int32 </a:t>
            </a:r>
            <a:r>
              <a:rPr lang="en-US" altLang="en-US" sz="2100" dirty="0"/>
              <a:t>n2; </a:t>
            </a:r>
            <a:r>
              <a:rPr lang="en-US" altLang="en-US" sz="2100" dirty="0">
                <a:solidFill>
                  <a:srgbClr val="008000"/>
                </a:solidFill>
              </a:rPr>
              <a:t>// </a:t>
            </a:r>
            <a:r>
              <a:rPr lang="ru-RU" altLang="en-US" sz="2100" dirty="0">
                <a:solidFill>
                  <a:srgbClr val="008000"/>
                </a:solidFill>
              </a:rPr>
              <a:t>знаковое целое, 4 байта</a:t>
            </a:r>
            <a:r>
              <a:rPr lang="en-US" altLang="en-US" sz="2100" dirty="0">
                <a:solidFill>
                  <a:srgbClr val="008000"/>
                </a:solidFill>
              </a:rPr>
              <a:t> (</a:t>
            </a:r>
            <a:r>
              <a:rPr lang="ru-RU" altLang="en-US" sz="2100" dirty="0">
                <a:solidFill>
                  <a:srgbClr val="008000"/>
                </a:solidFill>
              </a:rPr>
              <a:t>32</a:t>
            </a:r>
            <a:r>
              <a:rPr lang="en-US" altLang="en-US" sz="2100" dirty="0">
                <a:solidFill>
                  <a:srgbClr val="008000"/>
                </a:solidFill>
              </a:rPr>
              <a:t> </a:t>
            </a:r>
            <a:r>
              <a:rPr lang="ru-RU" altLang="en-US" sz="2100" dirty="0">
                <a:solidFill>
                  <a:srgbClr val="008000"/>
                </a:solidFill>
              </a:rPr>
              <a:t>бита</a:t>
            </a:r>
            <a:r>
              <a:rPr lang="en-US" altLang="en-US" sz="2100" dirty="0">
                <a:solidFill>
                  <a:srgbClr val="008000"/>
                </a:solidFill>
              </a:rPr>
              <a:t>)</a:t>
            </a:r>
            <a:endParaRPr lang="ru-RU" altLang="en-US" sz="2100" dirty="0">
              <a:solidFill>
                <a:srgbClr val="008000"/>
              </a:solidFill>
            </a:endParaRPr>
          </a:p>
          <a:p>
            <a:pPr lvl="1"/>
            <a:r>
              <a:rPr lang="en-US" altLang="en-US" sz="2100" b="1" dirty="0"/>
              <a:t>long</a:t>
            </a:r>
            <a:r>
              <a:rPr lang="en-US" altLang="en-US" sz="2100" dirty="0"/>
              <a:t> n</a:t>
            </a:r>
            <a:r>
              <a:rPr lang="ru-RU" altLang="en-US" sz="2100" dirty="0"/>
              <a:t>3</a:t>
            </a:r>
            <a:r>
              <a:rPr lang="en-US" altLang="en-US" sz="2100" dirty="0"/>
              <a:t>;</a:t>
            </a:r>
            <a:r>
              <a:rPr lang="ru-RU" altLang="en-US" sz="2100" dirty="0"/>
              <a:t> эквивалентно</a:t>
            </a:r>
            <a:r>
              <a:rPr lang="en-US" altLang="en-US" sz="2100" dirty="0"/>
              <a:t> </a:t>
            </a:r>
            <a:r>
              <a:rPr lang="en-US" altLang="en-US" sz="2100" b="1" dirty="0" err="1"/>
              <a:t>System.Int</a:t>
            </a:r>
            <a:r>
              <a:rPr lang="ru-RU" altLang="en-US" sz="2100" b="1" dirty="0"/>
              <a:t>64</a:t>
            </a:r>
            <a:r>
              <a:rPr lang="en-US" altLang="en-US" sz="2100" b="1" dirty="0"/>
              <a:t> </a:t>
            </a:r>
            <a:r>
              <a:rPr lang="en-US" altLang="en-US" sz="2100" dirty="0"/>
              <a:t>n</a:t>
            </a:r>
            <a:r>
              <a:rPr lang="ru-RU" altLang="en-US" sz="2100" dirty="0"/>
              <a:t>3</a:t>
            </a:r>
            <a:r>
              <a:rPr lang="en-US" altLang="en-US" sz="2100" dirty="0"/>
              <a:t>; </a:t>
            </a:r>
            <a:r>
              <a:rPr lang="en-US" altLang="en-US" sz="2100" dirty="0">
                <a:solidFill>
                  <a:srgbClr val="008000"/>
                </a:solidFill>
              </a:rPr>
              <a:t>// </a:t>
            </a:r>
            <a:r>
              <a:rPr lang="ru-RU" altLang="en-US" sz="2100" dirty="0">
                <a:solidFill>
                  <a:srgbClr val="008000"/>
                </a:solidFill>
              </a:rPr>
              <a:t>знаковое целое, 8 байтов</a:t>
            </a:r>
            <a:r>
              <a:rPr lang="en-US" altLang="en-US" sz="2100" dirty="0">
                <a:solidFill>
                  <a:srgbClr val="008000"/>
                </a:solidFill>
              </a:rPr>
              <a:t> (</a:t>
            </a:r>
            <a:r>
              <a:rPr lang="ru-RU" altLang="en-US" sz="2100" dirty="0">
                <a:solidFill>
                  <a:srgbClr val="008000"/>
                </a:solidFill>
              </a:rPr>
              <a:t>64</a:t>
            </a:r>
            <a:r>
              <a:rPr lang="en-US" altLang="en-US" sz="2100" dirty="0">
                <a:solidFill>
                  <a:srgbClr val="008000"/>
                </a:solidFill>
              </a:rPr>
              <a:t> </a:t>
            </a:r>
            <a:r>
              <a:rPr lang="ru-RU" altLang="en-US" sz="2100" dirty="0">
                <a:solidFill>
                  <a:srgbClr val="008000"/>
                </a:solidFill>
              </a:rPr>
              <a:t>бита</a:t>
            </a:r>
            <a:r>
              <a:rPr lang="en-US" altLang="en-US" sz="2100" dirty="0">
                <a:solidFill>
                  <a:srgbClr val="008000"/>
                </a:solidFill>
              </a:rPr>
              <a:t>)</a:t>
            </a:r>
            <a:endParaRPr lang="ru-RU" altLang="en-US" sz="2100" dirty="0">
              <a:solidFill>
                <a:srgbClr val="008000"/>
              </a:solidFill>
            </a:endParaRPr>
          </a:p>
          <a:p>
            <a:r>
              <a:rPr lang="ru-RU" altLang="en-US" dirty="0"/>
              <a:t>Переносимость кода</a:t>
            </a:r>
            <a:r>
              <a:rPr lang="en-US" altLang="en-US" dirty="0"/>
              <a:t> </a:t>
            </a:r>
            <a:r>
              <a:rPr lang="ru-RU" altLang="en-US" dirty="0"/>
              <a:t>и данных</a:t>
            </a:r>
            <a:r>
              <a:rPr lang="en-US" altLang="en-US" dirty="0"/>
              <a:t> </a:t>
            </a:r>
            <a:r>
              <a:rPr lang="ru-RU" altLang="en-US" dirty="0"/>
              <a:t>в</a:t>
            </a:r>
            <a:r>
              <a:rPr lang="en-US" altLang="en-US" dirty="0"/>
              <a:t> </a:t>
            </a:r>
            <a:r>
              <a:rPr lang="ru-RU" altLang="en-US" dirty="0"/>
              <a:t>С/С++:</a:t>
            </a:r>
          </a:p>
          <a:p>
            <a:pPr lvl="1"/>
            <a:r>
              <a:rPr lang="ru-RU" altLang="en-US" dirty="0"/>
              <a:t>Код программы переносим на уровне исходных текстов</a:t>
            </a:r>
          </a:p>
          <a:p>
            <a:pPr lvl="1"/>
            <a:r>
              <a:rPr lang="ru-RU" altLang="en-US" dirty="0"/>
              <a:t>Данные на внешних носителях не переносимы между аппаратными платформами</a:t>
            </a:r>
          </a:p>
          <a:p>
            <a:r>
              <a:rPr lang="ru-RU" altLang="en-US" dirty="0"/>
              <a:t>Переносимость кода</a:t>
            </a:r>
            <a:r>
              <a:rPr lang="en-US" altLang="en-US" dirty="0"/>
              <a:t> </a:t>
            </a:r>
            <a:r>
              <a:rPr lang="ru-RU" altLang="en-US" dirty="0"/>
              <a:t>и данных</a:t>
            </a:r>
            <a:r>
              <a:rPr lang="en-US" altLang="en-US" dirty="0"/>
              <a:t> </a:t>
            </a:r>
            <a:r>
              <a:rPr lang="ru-RU" altLang="en-US" dirty="0"/>
              <a:t>в</a:t>
            </a:r>
            <a:r>
              <a:rPr lang="en-US" altLang="en-US" dirty="0"/>
              <a:t> C#/.NET</a:t>
            </a:r>
            <a:r>
              <a:rPr lang="ru-RU" altLang="en-US" dirty="0"/>
              <a:t>:</a:t>
            </a:r>
          </a:p>
          <a:p>
            <a:pPr lvl="1"/>
            <a:r>
              <a:rPr lang="ru-RU" altLang="en-US" dirty="0"/>
              <a:t>Код программы переносим на уровне промежуточного кода </a:t>
            </a:r>
            <a:r>
              <a:rPr lang="en-US" altLang="en-US" dirty="0"/>
              <a:t>IL</a:t>
            </a:r>
            <a:r>
              <a:rPr lang="ru-RU" altLang="en-US" dirty="0"/>
              <a:t> </a:t>
            </a:r>
            <a:r>
              <a:rPr lang="en-US" altLang="en-US" dirty="0"/>
              <a:t>(</a:t>
            </a:r>
            <a:r>
              <a:rPr lang="ru-RU" altLang="en-US" dirty="0"/>
              <a:t>в компилированном виде)</a:t>
            </a:r>
          </a:p>
          <a:p>
            <a:pPr lvl="1"/>
            <a:r>
              <a:rPr lang="ru-RU" altLang="en-US" dirty="0"/>
              <a:t>Данные на внешних носителях переносимы между аппаратными платформами</a:t>
            </a:r>
          </a:p>
          <a:p>
            <a:endParaRPr lang="ru-RU" altLang="en-US" dirty="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C9000F01-2739-40B4-B8B1-898071DDED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00336"/>
          </a:xfrm>
        </p:spPr>
        <p:txBody>
          <a:bodyPr>
            <a:normAutofit fontScale="90000"/>
          </a:bodyPr>
          <a:lstStyle/>
          <a:p>
            <a:r>
              <a:rPr lang="ru-RU" altLang="en-US"/>
              <a:t>Переносимость программ на</a:t>
            </a:r>
            <a:r>
              <a:rPr lang="en-US" altLang="en-US"/>
              <a:t> </a:t>
            </a:r>
            <a:r>
              <a:rPr lang="ru-RU" altLang="en-US"/>
              <a:t>языке </a:t>
            </a:r>
            <a:r>
              <a:rPr lang="en-US" altLang="en-US"/>
              <a:t>C/C++</a:t>
            </a:r>
            <a:r>
              <a:rPr lang="ru-RU" altLang="en-US"/>
              <a:t> и на платформе </a:t>
            </a:r>
            <a:r>
              <a:rPr lang="en-US" altLang="en-US"/>
              <a:t>C#</a:t>
            </a:r>
            <a:r>
              <a:rPr lang="ru-RU" altLang="en-US"/>
              <a:t>/</a:t>
            </a:r>
            <a:r>
              <a:rPr lang="en-US" altLang="en-US"/>
              <a:t>.NET</a:t>
            </a:r>
            <a:endParaRPr lang="ru-RU" altLang="en-US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8371F98-469F-427D-876C-F00695287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F98FEB75-3658-43C1-8FDC-70455A414BAE}" type="slidenum">
              <a:rPr lang="en-GB" altLang="en-US" smtClean="0"/>
              <a:pPr/>
              <a:t>14</a:t>
            </a:fld>
            <a:endParaRPr lang="en-GB" altLang="en-US" dirty="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A987546D-399C-4DE6-945C-29DABBF01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8280920" cy="54006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StringListTopCountEnumerator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topCount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StringListTopCountEnumerator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topCount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.stringList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.topCount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topCount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-1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Current =&gt;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.Current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=&gt; Current;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stringList.Count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&amp;&amp;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topCount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Reset()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-1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Dispose()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C35161-0852-4656-89CA-A4B2BEF2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Пример создания итератора для списка строк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BB63F-B9B4-42E2-B43C-DBB1090F9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140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7113020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A987546D-399C-4DE6-945C-29DABBF01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8280920" cy="5400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topCount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 =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Math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(Count,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topCount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nn-NO" sz="1800" dirty="0">
                <a:solidFill>
                  <a:srgbClr val="A31515"/>
                </a:solidFill>
                <a:latin typeface="Consolas" panose="020B0609020204030204" pitchFamily="49" charset="0"/>
              </a:rPr>
              <a:t>0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; i &lt; count;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C35161-0852-4656-89CA-A4B2BEF2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Оператор </a:t>
            </a:r>
            <a:r>
              <a:rPr lang="en-US" sz="3200" dirty="0"/>
              <a:t>yield return</a:t>
            </a:r>
            <a:endParaRPr lang="ru-RU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BB63F-B9B4-42E2-B43C-DBB1090F9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141</a:t>
            </a:fld>
            <a:endParaRPr lang="en-GB" alt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5D6ED4-82BC-42E7-8A41-8DF54E6F9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3852054"/>
            <a:ext cx="3960440" cy="300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5804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FDD4A973-A8EF-4F63-8002-B37DDD8AB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7920880" cy="1944216"/>
          </a:xfrm>
        </p:spPr>
        <p:txBody>
          <a:bodyPr/>
          <a:lstStyle/>
          <a:p>
            <a:r>
              <a:rPr lang="ru-RU" dirty="0"/>
              <a:t>Асинхронные итераторы – это асинхронные методы на основе оператора </a:t>
            </a:r>
            <a:r>
              <a:rPr lang="en-US" dirty="0"/>
              <a:t>yield return</a:t>
            </a:r>
            <a:r>
              <a:rPr lang="ru-RU" dirty="0"/>
              <a:t>.</a:t>
            </a:r>
          </a:p>
          <a:p>
            <a:r>
              <a:rPr lang="ru-RU" dirty="0"/>
              <a:t>Асинхронное итерирование с ожиданием выполняется с помощью оператора </a:t>
            </a:r>
            <a:r>
              <a:rPr lang="en-US" dirty="0"/>
              <a:t>await foreach.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C35161-0852-4656-89CA-A4B2BEF2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Асинхронные итераторы. Интерфейсы </a:t>
            </a:r>
            <a:r>
              <a:rPr lang="en-US" sz="2800" dirty="0" err="1"/>
              <a:t>IAsyncEnumerable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en-US" sz="2800" dirty="0" err="1"/>
              <a:t>IAsyncEnumerator</a:t>
            </a:r>
            <a:endParaRPr lang="ru-RU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BB63F-B9B4-42E2-B43C-DBB1090F9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142</a:t>
            </a:fld>
            <a:endParaRPr lang="en-GB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5DA5E-70B9-4E91-81F7-33F13101EACC}"/>
              </a:ext>
            </a:extLst>
          </p:cNvPr>
          <p:cNvSpPr txBox="1"/>
          <p:nvPr/>
        </p:nvSpPr>
        <p:spPr>
          <a:xfrm>
            <a:off x="1115616" y="3115999"/>
            <a:ext cx="77768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IAsyncEnumerator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: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IAsyncDisposable</a:t>
            </a:r>
            <a:endParaRPr lang="en-US" sz="18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Current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ValueTask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MoveNextAsync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IAsyncEnumerable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IAsyncEnumerator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&lt;T&gt;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GetAsyncEnumerator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CancellationToken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cancellationToken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2372119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C35161-0852-4656-89CA-A4B2BEF2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Асинхронные итераторы. Пример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BB63F-B9B4-42E2-B43C-DBB1090F9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143</a:t>
            </a:fld>
            <a:endParaRPr lang="en-GB" altLang="en-US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E7265BD-FB57-43BA-9F10-602E596B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7920880" cy="5256584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IAsyncEnumerable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GetFibonachiList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count)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nn-NO" sz="1600" dirty="0">
                <a:solidFill>
                  <a:srgbClr val="A31515"/>
                </a:solidFill>
                <a:latin typeface="Consolas" panose="020B0609020204030204" pitchFamily="49" charset="0"/>
              </a:rPr>
              <a:t>0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i &lt; count; i++)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WriteFibonachiList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count)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stream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GetFibonachiList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(count);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stream)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Fibonachi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x);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WriteFibonachiList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count)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stream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GetFibonachiList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(count);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IAsyncEnumerator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enumerator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stream.GetAsyncEnumerator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enumerator.MoveNextAsync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enumerator.Current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Fibonachi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x);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919910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FDD4A973-A8EF-4F63-8002-B37DDD8AB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7920880" cy="5051648"/>
          </a:xfrm>
        </p:spPr>
        <p:txBody>
          <a:bodyPr>
            <a:normAutofit/>
          </a:bodyPr>
          <a:lstStyle/>
          <a:p>
            <a:r>
              <a:rPr lang="ru-RU" dirty="0"/>
              <a:t>Находятся в пространстве имён </a:t>
            </a:r>
            <a:r>
              <a:rPr lang="en-US" dirty="0" err="1"/>
              <a:t>System.Collections.Concurrent</a:t>
            </a:r>
            <a:r>
              <a:rPr lang="ru-RU" dirty="0"/>
              <a:t> и имеют имена, начинающиеся со слова </a:t>
            </a:r>
            <a:r>
              <a:rPr lang="en-US" dirty="0"/>
              <a:t>Concurrent:</a:t>
            </a:r>
          </a:p>
          <a:p>
            <a:pPr lvl="1"/>
            <a:r>
              <a:rPr lang="en-US" dirty="0" err="1"/>
              <a:t>ConcurrentDictionary</a:t>
            </a:r>
            <a:r>
              <a:rPr lang="en-US" dirty="0"/>
              <a:t> – </a:t>
            </a:r>
            <a:r>
              <a:rPr lang="ru-RU" dirty="0"/>
              <a:t>словарь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ConcurrentQueue</a:t>
            </a:r>
            <a:r>
              <a:rPr lang="en-US" dirty="0"/>
              <a:t> – </a:t>
            </a:r>
            <a:r>
              <a:rPr lang="ru-RU" dirty="0"/>
              <a:t>очередь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ConcurrentStack</a:t>
            </a:r>
            <a:r>
              <a:rPr lang="en-US" dirty="0"/>
              <a:t> – </a:t>
            </a:r>
            <a:r>
              <a:rPr lang="ru-RU" dirty="0"/>
              <a:t>стек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ConcurrentBag</a:t>
            </a:r>
            <a:r>
              <a:rPr lang="en-US" dirty="0"/>
              <a:t> – </a:t>
            </a:r>
            <a:r>
              <a:rPr lang="ru-RU" dirty="0"/>
              <a:t>неупорядоченная коллекция с поддержкой дубликатов.</a:t>
            </a:r>
          </a:p>
          <a:p>
            <a:r>
              <a:rPr lang="ru-RU" dirty="0"/>
              <a:t>Как правило работают более</a:t>
            </a:r>
            <a:r>
              <a:rPr lang="en-US" dirty="0"/>
              <a:t> </a:t>
            </a:r>
            <a:r>
              <a:rPr lang="ru-RU" dirty="0"/>
              <a:t>эффективно, чем коллекции, над которыми применяется оператор </a:t>
            </a:r>
            <a:r>
              <a:rPr lang="en-US" dirty="0"/>
              <a:t>lock.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C35161-0852-4656-89CA-A4B2BEF2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Коллекции со встроенными средствами синхронизации доступа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BB63F-B9B4-42E2-B43C-DBB1090F9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144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5470316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C35161-0852-4656-89CA-A4B2BEF2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Особенности работы с</a:t>
            </a:r>
            <a:r>
              <a:rPr lang="en-US" sz="2800" dirty="0"/>
              <a:t> </a:t>
            </a:r>
            <a:r>
              <a:rPr lang="ru-RU" sz="2800" dirty="0"/>
              <a:t>коллекцией </a:t>
            </a:r>
            <a:r>
              <a:rPr lang="en-US" sz="2800" dirty="0" err="1"/>
              <a:t>ConcurrentDictionary</a:t>
            </a:r>
            <a:endParaRPr lang="ru-RU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BB63F-B9B4-42E2-B43C-DBB1090F9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145</a:t>
            </a:fld>
            <a:endParaRPr lang="en-GB" altLang="en-US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E7265BD-FB57-43BA-9F10-602E596B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8496944" cy="525658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collection =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</a:rPr>
              <a:t>ConcurrentDictionary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string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collection.GetOrAdd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5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700" dirty="0">
                <a:solidFill>
                  <a:srgbClr val="A31515"/>
                </a:solidFill>
                <a:latin typeface="Consolas" panose="020B0609020204030204" pitchFamily="49" charset="0"/>
              </a:rPr>
              <a:t>Невод"</a:t>
            </a: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(value);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newValue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700" dirty="0">
                <a:solidFill>
                  <a:srgbClr val="A31515"/>
                </a:solidFill>
                <a:latin typeface="Consolas" panose="020B0609020204030204" pitchFamily="49" charset="0"/>
              </a:rPr>
              <a:t>Незабудка"</a:t>
            </a: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collection.AddOrUpdate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5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newValue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  (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key,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oldValue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 =&gt;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1700" dirty="0">
                <a:solidFill>
                  <a:srgbClr val="A31515"/>
                </a:solidFill>
                <a:latin typeface="Consolas" panose="020B0609020204030204" pitchFamily="49" charset="0"/>
              </a:rPr>
              <a:t>Заменяем</a:t>
            </a: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oldValue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ru-RU" sz="1700" dirty="0">
                <a:solidFill>
                  <a:srgbClr val="A31515"/>
                </a:solidFill>
                <a:latin typeface="Consolas" panose="020B0609020204030204" pitchFamily="49" charset="0"/>
              </a:rPr>
              <a:t>на</a:t>
            </a: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newValue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newValue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  });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collection.TryGetValue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5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out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value))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7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(value);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15747141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C35161-0852-4656-89CA-A4B2BEF2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Использование класса </a:t>
            </a:r>
            <a:r>
              <a:rPr lang="en-US" sz="3200" dirty="0" err="1"/>
              <a:t>ParallelQuery</a:t>
            </a:r>
            <a:endParaRPr lang="ru-RU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BB63F-B9B4-42E2-B43C-DBB1090F9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146</a:t>
            </a:fld>
            <a:endParaRPr lang="en-GB" altLang="en-US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E7265BD-FB57-43BA-9F10-602E596B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8136904" cy="525658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numbers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5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6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7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8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9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result = numbers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AsParallel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WithDegreeOfParallelism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.Where(n =&gt; n % </a:t>
            </a:r>
            <a:r>
              <a:rPr lang="pt-BR" sz="1800" dirty="0">
                <a:solidFill>
                  <a:srgbClr val="A31515"/>
                </a:solidFill>
                <a:latin typeface="Consolas" panose="020B0609020204030204" pitchFamily="49" charset="0"/>
              </a:rPr>
              <a:t>2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1800" dirty="0">
                <a:solidFill>
                  <a:srgbClr val="A31515"/>
                </a:solidFill>
                <a:latin typeface="Consolas" panose="020B0609020204030204" pitchFamily="49" charset="0"/>
              </a:rPr>
              <a:t>0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.Select(Square).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result.ForEach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(x));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Square(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Обработка {0} потоком {1}"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n,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.CurrentThread.ManagedThreadId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 * 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525434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FDD4A973-A8EF-4F63-8002-B37DDD8AB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7920880" cy="505164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В программах с пользовательским интерфейсом только один поток создает элементы пользовательского интерфейса и выполняет цикл обработки сообщений окна.</a:t>
            </a:r>
          </a:p>
          <a:p>
            <a:r>
              <a:rPr lang="ru-RU" dirty="0"/>
              <a:t>Для выполнения длительных действий без остановки обработки сообщений (без блокировки пользовательского интерфейса) используются дополнительные потоки.</a:t>
            </a:r>
          </a:p>
          <a:p>
            <a:r>
              <a:rPr lang="ru-RU" dirty="0"/>
              <a:t>Обращаться к элементам пользовательского интерфейса можно только из потока, который их создал (главного потока). Поэтому отображение на экране результатов длительных действий необходимо выполнять только в контексте главного потока.</a:t>
            </a:r>
          </a:p>
          <a:p>
            <a:r>
              <a:rPr lang="ru-RU" dirty="0"/>
              <a:t>Контекст синхронизации позволяет выполнять действия в контексте главного потока:</a:t>
            </a:r>
          </a:p>
          <a:p>
            <a:pPr lvl="1"/>
            <a:r>
              <a:rPr lang="ru-RU" dirty="0"/>
              <a:t>С помощью метода </a:t>
            </a:r>
            <a:r>
              <a:rPr lang="en-US" dirty="0"/>
              <a:t>Send </a:t>
            </a:r>
            <a:r>
              <a:rPr lang="ru-RU" dirty="0"/>
              <a:t>в очередь сообщений окна ставится специальное сообщение со ссылкой на заданный делегат.</a:t>
            </a:r>
          </a:p>
          <a:p>
            <a:pPr lvl="1"/>
            <a:r>
              <a:rPr lang="ru-RU" dirty="0"/>
              <a:t>При обработке такого сообщения главным потоком вызывается делегат, содержащийся в параметрах сообщения.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C35161-0852-4656-89CA-A4B2BEF2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Контекст синхронизации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BB63F-B9B4-42E2-B43C-DBB1090F9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147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3562229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C35161-0852-4656-89CA-A4B2BEF2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Контекст синхронизации</a:t>
            </a:r>
            <a:r>
              <a:rPr lang="en-US" sz="2800" dirty="0"/>
              <a:t> </a:t>
            </a:r>
            <a:r>
              <a:rPr lang="ru-RU" sz="2800" dirty="0"/>
              <a:t>в</a:t>
            </a:r>
            <a:r>
              <a:rPr lang="en-US" sz="2800" dirty="0"/>
              <a:t> </a:t>
            </a:r>
            <a:r>
              <a:rPr lang="ru-RU" sz="2800" dirty="0"/>
              <a:t>пользовательском интерфейса на основе библиотеки </a:t>
            </a:r>
            <a:r>
              <a:rPr lang="en-US" sz="2800" dirty="0"/>
              <a:t>WPF</a:t>
            </a:r>
            <a:endParaRPr lang="ru-RU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BB63F-B9B4-42E2-B43C-DBB1090F9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148</a:t>
            </a:fld>
            <a:endParaRPr lang="en-GB" altLang="en-US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E7265BD-FB57-43BA-9F10-602E596B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8064896" cy="5256584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MainWindow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Window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MainWindow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AddItemViaSynchronizationContext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state)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context = 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SynchronizationContext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)state;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((x) =&gt;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ListBox1.Items.Add(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"text"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Button_Click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RoutedEventArgs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ThreadPool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.QueueUserWorkItem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AddItemViaSynchronizationContext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SynchronizationContext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.Current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5207436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C35161-0852-4656-89CA-A4B2BEF2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Контекст синхронизации</a:t>
            </a:r>
            <a:r>
              <a:rPr lang="en-US" sz="2800" dirty="0"/>
              <a:t> </a:t>
            </a:r>
            <a:r>
              <a:rPr lang="ru-RU" sz="2800" dirty="0"/>
              <a:t>в</a:t>
            </a:r>
            <a:r>
              <a:rPr lang="en-US" sz="2800" dirty="0"/>
              <a:t> </a:t>
            </a:r>
            <a:r>
              <a:rPr lang="ru-RU" sz="2800" dirty="0"/>
              <a:t>пользовательском интерфейса на основе библиотеки </a:t>
            </a:r>
            <a:r>
              <a:rPr lang="en-US" sz="2800" dirty="0"/>
              <a:t>WPF</a:t>
            </a:r>
            <a:endParaRPr lang="ru-RU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BB63F-B9B4-42E2-B43C-DBB1090F9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149</a:t>
            </a:fld>
            <a:endParaRPr lang="en-GB" altLang="en-US" dirty="0"/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7FA1F613-600A-4369-90DE-296D87041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650" y="1225624"/>
            <a:ext cx="7920038" cy="4838551"/>
          </a:xfrm>
        </p:spPr>
      </p:pic>
    </p:spTree>
    <p:extLst>
      <p:ext uri="{BB962C8B-B14F-4D97-AF65-F5344CB8AC3E}">
        <p14:creationId xmlns:p14="http://schemas.microsoft.com/office/powerpoint/2010/main" val="4146848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4984F4B7-949B-4098-8E65-5616255BC1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en-US" dirty="0"/>
              <a:t>Системные возможности платформы </a:t>
            </a:r>
            <a:r>
              <a:rPr lang="en-US" altLang="en-US" dirty="0"/>
              <a:t>C#</a:t>
            </a:r>
            <a:r>
              <a:rPr lang="ru-RU" altLang="en-US" dirty="0"/>
              <a:t>/</a:t>
            </a:r>
            <a:r>
              <a:rPr lang="en-US" altLang="en-US" dirty="0"/>
              <a:t>.NET</a:t>
            </a:r>
            <a:r>
              <a:rPr lang="ru-RU" altLang="en-US" dirty="0"/>
              <a:t>, отсутствующие в</a:t>
            </a:r>
            <a:r>
              <a:rPr lang="en-US" altLang="en-US" dirty="0"/>
              <a:t> </a:t>
            </a:r>
            <a:r>
              <a:rPr lang="ru-RU" altLang="en-US" dirty="0"/>
              <a:t>языке </a:t>
            </a:r>
            <a:r>
              <a:rPr lang="en-US" altLang="en-US" dirty="0"/>
              <a:t>C/C++</a:t>
            </a:r>
            <a:endParaRPr lang="ru-RU" altLang="en-US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6458169-64AB-4842-8CFF-1A16B2DDD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8FEB75-3658-43C1-8FDC-70455A414BAE}" type="slidenum">
              <a:rPr lang="en-GB" altLang="en-US" smtClean="0"/>
              <a:pPr/>
              <a:t>15</a:t>
            </a:fld>
            <a:endParaRPr lang="en-GB" altLang="en-US" dirty="0"/>
          </a:p>
        </p:txBody>
      </p:sp>
      <p:sp>
        <p:nvSpPr>
          <p:cNvPr id="1843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7C54E00-CC57-4F28-A9D5-8D450F4B5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208" y="1206500"/>
            <a:ext cx="7632700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TakePercentChecked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value,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percent)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checked</a:t>
            </a:r>
            <a:r>
              <a:rPr lang="ru-RU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В языке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C#</a:t>
            </a:r>
            <a:r>
              <a:rPr lang="ru-RU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в отличие от С++, имеется контроль переполнения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value * percent / 100;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TakePercentUnchecked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value,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percent)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unchecked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value * percent / 100;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percent =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TakePercentUnchecked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.MaxValue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50);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(percent);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Результат 0</a:t>
            </a:r>
            <a:endParaRPr lang="ru-RU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percent =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TakePercentChecked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.MaxValue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50);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Исключение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ru-RU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alt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percent</a:t>
            </a:r>
            <a:r>
              <a:rPr lang="ru-RU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ru-RU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Этот оператор никогда не выполнится</a:t>
            </a:r>
            <a:endParaRPr lang="ru-RU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OverflowException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ex)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(ex);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ru-RU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ru-RU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FDD4A973-A8EF-4F63-8002-B37DDD8AB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7992888" cy="505164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StructLayout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LayoutKind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.Sequential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SystemTime</a:t>
            </a:r>
            <a:endParaRPr lang="en-US" sz="1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UInt16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wYear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UInt16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wMonth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UInt16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wDayOfWeek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UInt16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wDay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UInt16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wHour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UInt16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wMinute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UInt16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wSecond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UInt16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wMilliseconds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DllImport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"kernel32"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EntryPoint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GetSystemTime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CallingConvention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CallingConvention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.Winapi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CharSet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CharSet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.Unicode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Get(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SystemTime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result);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C35161-0852-4656-89CA-A4B2BEF2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8066856" cy="900336"/>
          </a:xfrm>
        </p:spPr>
        <p:txBody>
          <a:bodyPr>
            <a:noAutofit/>
          </a:bodyPr>
          <a:lstStyle/>
          <a:p>
            <a:r>
              <a:rPr lang="ru-RU" sz="3200" dirty="0"/>
              <a:t>Взаимодействие с неуправляемым кодом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BB63F-B9B4-42E2-B43C-DBB1090F9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150</a:t>
            </a:fld>
            <a:endParaRPr lang="en-GB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7E5DE1-E7F5-47F3-8162-537AEE1894FE}"/>
              </a:ext>
            </a:extLst>
          </p:cNvPr>
          <p:cNvSpPr txBox="1"/>
          <p:nvPr/>
        </p:nvSpPr>
        <p:spPr>
          <a:xfrm>
            <a:off x="4639780" y="1196752"/>
            <a:ext cx="4504220" cy="3176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SystemTime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SystemTime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"{0}-{1}-{2} {3}:{4}:{5}"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t.wDay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t.wMonth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t.wYear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t.wHour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t.wMinute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t.wSecond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8556893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FDD4A973-A8EF-4F63-8002-B37DDD8AB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7992888" cy="505164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StructLayout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LayoutKind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.Explicit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TwoBytes</a:t>
            </a:r>
            <a:endParaRPr lang="en-US" sz="18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FieldOffset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FirstByte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FieldOffset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SecondByte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FieldOffset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ushort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Word;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IsLittleEndian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twoBytes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TwoBytes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Word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twoBytes.FirstByte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C35161-0852-4656-89CA-A4B2BEF2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8066856" cy="900336"/>
          </a:xfrm>
        </p:spPr>
        <p:txBody>
          <a:bodyPr>
            <a:noAutofit/>
          </a:bodyPr>
          <a:lstStyle/>
          <a:p>
            <a:r>
              <a:rPr lang="ru-RU" sz="2800" dirty="0"/>
              <a:t>Наложение разнотипных полей друг на друга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BB63F-B9B4-42E2-B43C-DBB1090F9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151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2036896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B39B83F0-D564-4E9C-963A-41CD4F17D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Применение типизации для объектов с типом </a:t>
            </a:r>
            <a:r>
              <a:rPr lang="en-US" dirty="0"/>
              <a:t>dynamic </a:t>
            </a:r>
            <a:r>
              <a:rPr lang="ru-RU" dirty="0"/>
              <a:t>выполняется динамически во время работы программы.</a:t>
            </a:r>
          </a:p>
          <a:p>
            <a:r>
              <a:rPr lang="ru-RU" dirty="0"/>
              <a:t>Обращение к свойству или методу транслируется компилятором в вызов диспетчера с передачей имени и другой информации, необходимой для поиска свойства или метода.</a:t>
            </a:r>
          </a:p>
          <a:p>
            <a:r>
              <a:rPr lang="ru-RU" dirty="0"/>
              <a:t>Допускается создание типов данных, реализующих собственную логику диспетчеризации доступа к методам и свойствам. Такие типы данных должны быть производными от </a:t>
            </a:r>
            <a:r>
              <a:rPr lang="en-US" dirty="0" err="1"/>
              <a:t>DynamicObject</a:t>
            </a:r>
            <a:r>
              <a:rPr lang="en-US" dirty="0"/>
              <a:t>.</a:t>
            </a:r>
            <a:endParaRPr lang="ru-RU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C35161-0852-4656-89CA-A4B2BEF2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900336"/>
          </a:xfrm>
        </p:spPr>
        <p:txBody>
          <a:bodyPr>
            <a:noAutofit/>
          </a:bodyPr>
          <a:lstStyle/>
          <a:p>
            <a:r>
              <a:rPr lang="ru-RU" dirty="0"/>
              <a:t>Тип данных </a:t>
            </a:r>
            <a:r>
              <a:rPr lang="en-US" dirty="0"/>
              <a:t>dynamic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BB63F-B9B4-42E2-B43C-DBB1090F9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F98FEB75-3658-43C1-8FDC-70455A414BAE}" type="slidenum">
              <a:rPr lang="en-GB" altLang="en-US" smtClean="0"/>
              <a:pPr/>
              <a:t>152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113478377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FDD4A973-A8EF-4F63-8002-B37DDD8AB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8066856" cy="505164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json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"{\"Country\": \"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Беларусь\", \"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City\": \"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Минск\"}"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obj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Newtonsoft.Json.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JsonConvert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.DeserializeObject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(json);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obj.Country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obj.City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C35161-0852-4656-89CA-A4B2BEF2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8066856" cy="900336"/>
          </a:xfrm>
        </p:spPr>
        <p:txBody>
          <a:bodyPr>
            <a:noAutofit/>
          </a:bodyPr>
          <a:lstStyle/>
          <a:p>
            <a:r>
              <a:rPr lang="ru-RU" sz="2800" dirty="0"/>
              <a:t>Использование </a:t>
            </a:r>
            <a:r>
              <a:rPr lang="en-US" sz="2800" dirty="0"/>
              <a:t>dynamic</a:t>
            </a:r>
            <a:r>
              <a:rPr lang="ru-RU" sz="2800" dirty="0"/>
              <a:t>-объектов</a:t>
            </a:r>
            <a:r>
              <a:rPr lang="en-US" sz="2800" dirty="0"/>
              <a:t> </a:t>
            </a:r>
            <a:r>
              <a:rPr lang="ru-RU" sz="2800" dirty="0"/>
              <a:t>для работы с данными в формате </a:t>
            </a:r>
            <a:r>
              <a:rPr lang="en-US" sz="2800" dirty="0"/>
              <a:t>JSON</a:t>
            </a:r>
            <a:endParaRPr lang="ru-RU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BB63F-B9B4-42E2-B43C-DBB1090F9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153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242958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FDD4A973-A8EF-4F63-8002-B37DDD8AB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8066856" cy="5051648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DynamicWriter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DynamicObject</a:t>
            </a:r>
            <a:endParaRPr lang="en-US" sz="16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WriteLine(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Вызван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WriteLine"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TryInvokeMember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InvokeMemberBinder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binder,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result)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memberFound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result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binder.Name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"WriteLine"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Вызван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TryInvokeMember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memberFound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memberFound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C35161-0852-4656-89CA-A4B2BEF2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8066856" cy="900336"/>
          </a:xfrm>
        </p:spPr>
        <p:txBody>
          <a:bodyPr>
            <a:noAutofit/>
          </a:bodyPr>
          <a:lstStyle/>
          <a:p>
            <a:r>
              <a:rPr lang="ru-RU" sz="2800" dirty="0"/>
              <a:t>Реализация собственного </a:t>
            </a:r>
            <a:r>
              <a:rPr lang="en-US" sz="2800" dirty="0"/>
              <a:t>dynamic-</a:t>
            </a:r>
            <a:r>
              <a:rPr lang="ru-RU" sz="2800" dirty="0"/>
              <a:t>объекта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BB63F-B9B4-42E2-B43C-DBB1090F9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154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9006727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B39B83F0-D564-4E9C-963A-41CD4F17D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Дерево выражения – это дерево, кодирующее синтаксис выражения на высокоуровневом языке программирования</a:t>
            </a:r>
            <a:r>
              <a:rPr lang="en-US" dirty="0"/>
              <a:t>, </a:t>
            </a:r>
            <a:r>
              <a:rPr lang="ru-RU" dirty="0"/>
              <a:t>который схож с языком </a:t>
            </a:r>
            <a:r>
              <a:rPr lang="en-US" dirty="0"/>
              <a:t>C#.</a:t>
            </a:r>
            <a:endParaRPr lang="ru-RU" dirty="0"/>
          </a:p>
          <a:p>
            <a:r>
              <a:rPr lang="ru-RU" dirty="0"/>
              <a:t>Для кодирования используется иерархия классов</a:t>
            </a:r>
            <a:r>
              <a:rPr lang="en-US" dirty="0"/>
              <a:t>, </a:t>
            </a:r>
            <a:r>
              <a:rPr lang="ru-RU" dirty="0"/>
              <a:t>производных от класса </a:t>
            </a:r>
            <a:r>
              <a:rPr lang="en-US" dirty="0"/>
              <a:t>Expression </a:t>
            </a:r>
            <a:r>
              <a:rPr lang="ru-RU" dirty="0"/>
              <a:t>в пространстве имен </a:t>
            </a:r>
            <a:r>
              <a:rPr lang="en-US" dirty="0" err="1"/>
              <a:t>System.Linq.Expressions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Корневым узлом дерева выражения является так называемое «лямбда-выражение», которое можно скомпилировать в подпрограмму с параметрами и результатом.</a:t>
            </a:r>
          </a:p>
          <a:p>
            <a:r>
              <a:rPr lang="ru-RU" dirty="0"/>
              <a:t>Компилятор </a:t>
            </a:r>
            <a:r>
              <a:rPr lang="en-US" dirty="0"/>
              <a:t>C# </a:t>
            </a:r>
            <a:r>
              <a:rPr lang="ru-RU" dirty="0"/>
              <a:t>поддерживает конструирование деревьев выражений из фрагментов программного кода.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C35161-0852-4656-89CA-A4B2BEF2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900336"/>
          </a:xfrm>
        </p:spPr>
        <p:txBody>
          <a:bodyPr>
            <a:noAutofit/>
          </a:bodyPr>
          <a:lstStyle/>
          <a:p>
            <a:r>
              <a:rPr lang="ru-RU" sz="2800" dirty="0"/>
              <a:t>Динамическая генерация кода на основе деревьев выражений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BB63F-B9B4-42E2-B43C-DBB1090F9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F98FEB75-3658-43C1-8FDC-70455A414BAE}" type="slidenum">
              <a:rPr lang="en-GB" altLang="en-US" smtClean="0"/>
              <a:pPr/>
              <a:t>155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951978313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FDD4A973-A8EF-4F63-8002-B37DDD8AB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8352928" cy="505164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CreateFunctionFromCSharp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rgbClr val="2B91AF"/>
                </a:solidFill>
                <a:latin typeface="Consolas" panose="020B0609020204030204" pitchFamily="49" charset="0"/>
              </a:rPr>
              <a:t>Expression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&lt;Func&lt;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lambda = num =&gt; num &lt; 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5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function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lambda.Compile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function;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CreateFunctionUsingExpressionsAPI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ParameterExpression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numParam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Expression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.Parameter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"num"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ConstantExpression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five =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Expression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.Constant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(5,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BinaryExpression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numLessThanFive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Expression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.LessThan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numParam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five);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Expression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lambda =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Expression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.Lambda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numLessThanFive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numParam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function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lambda.Compile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function;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C35161-0852-4656-89CA-A4B2BEF2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8066856" cy="900336"/>
          </a:xfrm>
        </p:spPr>
        <p:txBody>
          <a:bodyPr>
            <a:noAutofit/>
          </a:bodyPr>
          <a:lstStyle/>
          <a:p>
            <a:r>
              <a:rPr lang="ru-RU" sz="2800" dirty="0"/>
              <a:t>Динамическая генерация кода на основе деревьев выражений. Пример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BB63F-B9B4-42E2-B43C-DBB1090F9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156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2379693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FDD4A973-A8EF-4F63-8002-B37DDD8AB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8388424" cy="550884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CreateProcedureFromCSharp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Expression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lambda =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=&gt;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procedure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lambda.Compile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procedure;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CreateProcedureUsingExpressionsAPI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ParameterExpression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param =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Expression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.Parameter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arg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MethodCallExpression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methodCall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Expression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.Call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GetMethod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"WriteLine"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}), param);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>
                <a:solidFill>
                  <a:srgbClr val="2B91AF"/>
                </a:solidFill>
                <a:latin typeface="Consolas" panose="020B0609020204030204" pitchFamily="49" charset="0"/>
              </a:rPr>
              <a:t>Expression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lambda = </a:t>
            </a:r>
            <a:r>
              <a:rPr lang="fr-FR" sz="1400" dirty="0">
                <a:solidFill>
                  <a:srgbClr val="2B91AF"/>
                </a:solidFill>
                <a:latin typeface="Consolas" panose="020B0609020204030204" pitchFamily="49" charset="0"/>
              </a:rPr>
              <a:t>Expression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.Lambda&lt;</a:t>
            </a:r>
            <a:r>
              <a:rPr lang="fr-FR" sz="1400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methodCall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param);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procedure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lambda.Compile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procedure;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C35161-0852-4656-89CA-A4B2BEF2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8066856" cy="900336"/>
          </a:xfrm>
        </p:spPr>
        <p:txBody>
          <a:bodyPr>
            <a:noAutofit/>
          </a:bodyPr>
          <a:lstStyle/>
          <a:p>
            <a:r>
              <a:rPr lang="ru-RU" sz="2800" dirty="0"/>
              <a:t>Динамическая генерация кода на основе деревьев выражений. Пример вызова метода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BB63F-B9B4-42E2-B43C-DBB1090F9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157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1125195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FDD4A973-A8EF-4F63-8002-B37DDD8AB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8388424" cy="5508848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Factorial(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(value &gt;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result *= value--;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ru-RU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CreateFactorialProcedure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ParameterExpression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value =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Expression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.Parameter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"value"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ParameterExpression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result =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Expression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.Parameter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"result"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LabelTarget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label =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Expression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.Label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BlockExpression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block =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Expression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.Block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{ result },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Expression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.Assign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(result,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Expression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.Constant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)),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Expression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.Loop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Expression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.IfThenElse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Expression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.GreaterThan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(value,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Expression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.Constant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)),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Expression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.MultiplyAssign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(result,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Expression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.PostDecrementAssign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(value)),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Expression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(label, result)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),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label)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lambda =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Expression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.Lambda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&gt;&gt;(block, value);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procedure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lambda.Compile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procedure;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C35161-0852-4656-89CA-A4B2BEF2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8066856" cy="900336"/>
          </a:xfrm>
        </p:spPr>
        <p:txBody>
          <a:bodyPr>
            <a:noAutofit/>
          </a:bodyPr>
          <a:lstStyle/>
          <a:p>
            <a:r>
              <a:rPr lang="ru-RU" sz="2800" dirty="0"/>
              <a:t>Динамическая генерация кода на основе деревьев выражений. Пример блока кода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BB63F-B9B4-42E2-B43C-DBB1090F9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158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6014674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2C3E25F-E954-4AA7-832A-58469F066C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7772400" cy="3886200"/>
          </a:xfrm>
        </p:spPr>
        <p:txBody>
          <a:bodyPr>
            <a:normAutofit/>
          </a:bodyPr>
          <a:lstStyle/>
          <a:p>
            <a:pPr algn="ctr" eaLnBrk="1" hangingPunct="1">
              <a:buFont typeface="Wingdings" panose="05000000000000000000" pitchFamily="2" charset="2"/>
              <a:buNone/>
              <a:tabLst>
                <a:tab pos="714375" algn="l"/>
                <a:tab pos="3409950" algn="l"/>
              </a:tabLst>
              <a:defRPr/>
            </a:pPr>
            <a:r>
              <a:rPr lang="ru-RU" altLang="en-US" sz="6000" dirty="0">
                <a:solidFill>
                  <a:srgbClr val="A50021"/>
                </a:solidFill>
              </a:rPr>
              <a:t>Конец</a:t>
            </a:r>
            <a:endParaRPr lang="en-US" altLang="en-US" sz="6000" dirty="0">
              <a:solidFill>
                <a:srgbClr val="A50021"/>
              </a:solidFill>
            </a:endParaRPr>
          </a:p>
          <a:p>
            <a:pPr algn="ctr" eaLnBrk="1" hangingPunct="1">
              <a:buFont typeface="Wingdings" panose="05000000000000000000" pitchFamily="2" charset="2"/>
              <a:buNone/>
              <a:tabLst>
                <a:tab pos="714375" algn="l"/>
                <a:tab pos="3409950" algn="l"/>
              </a:tabLst>
              <a:defRPr/>
            </a:pPr>
            <a:endParaRPr lang="ru-RU" altLang="en-US" sz="24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1" hangingPunct="1">
              <a:buFont typeface="Wingdings" panose="05000000000000000000" pitchFamily="2" charset="2"/>
              <a:buNone/>
              <a:tabLst>
                <a:tab pos="714375" algn="l"/>
                <a:tab pos="3409950" algn="l"/>
              </a:tabLst>
              <a:defRPr/>
            </a:pPr>
            <a:endParaRPr lang="ru-RU" alt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buFont typeface="Wingdings" panose="05000000000000000000" pitchFamily="2" charset="2"/>
              <a:buNone/>
              <a:tabLst>
                <a:tab pos="714375" algn="l"/>
                <a:tab pos="3409950" algn="l"/>
              </a:tabLst>
              <a:defRPr/>
            </a:pPr>
            <a:r>
              <a:rPr lang="ru-RU" altLang="en-US" sz="2400" dirty="0"/>
              <a:t>		Д.А. Сурков:	</a:t>
            </a:r>
            <a:r>
              <a:rPr lang="en-US" altLang="en-US" sz="2400" dirty="0">
                <a:hlinkClick r:id="rId2"/>
              </a:rPr>
              <a:t>dmitry.surkov@gmail.com</a:t>
            </a:r>
            <a:endParaRPr lang="en-US" altLang="en-US" sz="2400" dirty="0"/>
          </a:p>
          <a:p>
            <a:pPr eaLnBrk="1" hangingPunct="1">
              <a:buNone/>
              <a:tabLst>
                <a:tab pos="714375" algn="l"/>
                <a:tab pos="3409950" algn="l"/>
              </a:tabLst>
              <a:defRPr/>
            </a:pPr>
            <a:r>
              <a:rPr lang="ru-RU" altLang="en-US" sz="2400" dirty="0"/>
              <a:t>		И.В. </a:t>
            </a:r>
            <a:r>
              <a:rPr lang="ru-RU" altLang="en-US" sz="2400" dirty="0" err="1"/>
              <a:t>Шимко</a:t>
            </a:r>
            <a:r>
              <a:rPr lang="ru-RU" altLang="en-US" sz="2400" dirty="0"/>
              <a:t>:	</a:t>
            </a:r>
            <a:r>
              <a:rPr lang="en-US" altLang="en-US" sz="2400" dirty="0">
                <a:hlinkClick r:id="rId3"/>
              </a:rPr>
              <a:t>bsuir@ishimko.me</a:t>
            </a:r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None/>
              <a:tabLst>
                <a:tab pos="714375" algn="l"/>
                <a:tab pos="3409950" algn="l"/>
              </a:tabLst>
              <a:defRPr/>
            </a:pPr>
            <a:endParaRPr lang="en-US" altLang="en-US" sz="24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6572694-7990-45AB-9A84-AB148324D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159</a:t>
            </a:fld>
            <a:endParaRPr lang="en-GB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A1F241D-DEB1-4D1B-864E-6C530D2DB9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576" y="1196752"/>
            <a:ext cx="7920880" cy="4896544"/>
          </a:xfrm>
        </p:spPr>
        <p:txBody>
          <a:bodyPr/>
          <a:lstStyle/>
          <a:p>
            <a:r>
              <a:rPr lang="ru-RU" altLang="en-US" dirty="0"/>
              <a:t>«На лету»</a:t>
            </a:r>
            <a:r>
              <a:rPr lang="en-US" altLang="en-US" dirty="0"/>
              <a:t> (</a:t>
            </a:r>
            <a:r>
              <a:rPr lang="ru-RU" altLang="en-US" dirty="0"/>
              <a:t>англ. </a:t>
            </a:r>
            <a:r>
              <a:rPr lang="en-US" altLang="en-US" dirty="0"/>
              <a:t>just-in-time</a:t>
            </a:r>
            <a:r>
              <a:rPr lang="ru-RU" altLang="en-US" dirty="0"/>
              <a:t> – </a:t>
            </a:r>
            <a:r>
              <a:rPr lang="en-US" altLang="en-US" dirty="0"/>
              <a:t>JIT)</a:t>
            </a:r>
            <a:endParaRPr lang="ru-RU" altLang="en-US" dirty="0"/>
          </a:p>
          <a:p>
            <a:pPr lvl="1"/>
            <a:r>
              <a:rPr lang="ru-RU" altLang="en-US" dirty="0"/>
              <a:t>Выполняется по мере загрузки модулей (сборок) и вызова процедур (методов)</a:t>
            </a:r>
            <a:endParaRPr lang="en-US" altLang="en-US" dirty="0"/>
          </a:p>
          <a:p>
            <a:r>
              <a:rPr lang="ru-RU" altLang="en-US" dirty="0"/>
              <a:t>Заранее или в момент установки программы</a:t>
            </a:r>
            <a:r>
              <a:rPr lang="en-US" altLang="en-US" dirty="0"/>
              <a:t> (</a:t>
            </a:r>
            <a:r>
              <a:rPr lang="ru-RU" altLang="en-US" dirty="0"/>
              <a:t>англ. </a:t>
            </a:r>
            <a:r>
              <a:rPr lang="en-US" altLang="en-US" dirty="0"/>
              <a:t>ahead-of-time – AOT)</a:t>
            </a:r>
            <a:endParaRPr lang="ru-RU" altLang="en-US" dirty="0"/>
          </a:p>
          <a:p>
            <a:pPr lvl="1"/>
            <a:r>
              <a:rPr lang="ru-RU" altLang="en-US" dirty="0"/>
              <a:t>Выполняется утилитами </a:t>
            </a:r>
            <a:r>
              <a:rPr lang="en-US" altLang="en-US" dirty="0"/>
              <a:t>NGEN (.NET Framework) </a:t>
            </a:r>
            <a:r>
              <a:rPr lang="ru-RU" altLang="en-US" dirty="0"/>
              <a:t>или </a:t>
            </a:r>
            <a:r>
              <a:rPr lang="en-US" altLang="en-US" dirty="0" err="1"/>
              <a:t>CrossGen</a:t>
            </a:r>
            <a:r>
              <a:rPr lang="en-US" altLang="en-US" dirty="0"/>
              <a:t> (.NET Core, .NET 5)</a:t>
            </a: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036B9A9C-54C4-466C-8BCB-CBBC3829E2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00336"/>
          </a:xfrm>
        </p:spPr>
        <p:txBody>
          <a:bodyPr/>
          <a:lstStyle/>
          <a:p>
            <a:r>
              <a:rPr lang="ru-RU" altLang="en-US"/>
              <a:t>Динамическая компиляция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CBFFFA5-478D-4ED6-AE74-19278D996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F98FEB75-3658-43C1-8FDC-70455A414BAE}" type="slidenum">
              <a:rPr lang="en-GB" altLang="en-US" smtClean="0"/>
              <a:pPr/>
              <a:t>16</a:t>
            </a:fld>
            <a:endParaRPr lang="en-GB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036B9A9C-54C4-466C-8BCB-CBBC3829E2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399"/>
            <a:ext cx="7772400" cy="891953"/>
          </a:xfrm>
        </p:spPr>
        <p:txBody>
          <a:bodyPr/>
          <a:lstStyle/>
          <a:p>
            <a:r>
              <a:rPr lang="ru-RU" altLang="en-US"/>
              <a:t>Динамическая компиляция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3801345-A403-47D9-887D-B5FD0954C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F98FEB75-3658-43C1-8FDC-70455A414BAE}" type="slidenum">
              <a:rPr lang="en-GB" altLang="en-US" smtClean="0"/>
              <a:pPr/>
              <a:t>17</a:t>
            </a:fld>
            <a:endParaRPr lang="en-GB" altLang="en-US"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4FF300B-535F-447C-B0B7-44669C44384B}"/>
              </a:ext>
            </a:extLst>
          </p:cNvPr>
          <p:cNvGrpSpPr/>
          <p:nvPr/>
        </p:nvGrpSpPr>
        <p:grpSpPr>
          <a:xfrm>
            <a:off x="683568" y="1516116"/>
            <a:ext cx="3816424" cy="1440160"/>
            <a:chOff x="660534" y="4725144"/>
            <a:chExt cx="4920633" cy="144016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A4F1E79E-DC53-4077-B28C-BAC55A2CD8CA}"/>
                </a:ext>
              </a:extLst>
            </p:cNvPr>
            <p:cNvSpPr/>
            <p:nvPr/>
          </p:nvSpPr>
          <p:spPr bwMode="auto">
            <a:xfrm>
              <a:off x="660534" y="4725144"/>
              <a:ext cx="4920633" cy="144016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0808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</a:rPr>
                <a:t>Сборка</a:t>
              </a: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F5AD5A-14DF-45AB-B553-EAC39BB69D8F}"/>
                </a:ext>
              </a:extLst>
            </p:cNvPr>
            <p:cNvSpPr txBox="1"/>
            <p:nvPr/>
          </p:nvSpPr>
          <p:spPr>
            <a:xfrm>
              <a:off x="809128" y="5113473"/>
              <a:ext cx="4586356" cy="7386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txBody>
            <a:bodyPr wrap="square">
              <a:spAutoFit/>
            </a:bodyPr>
            <a:lstStyle/>
            <a:p>
              <a:pPr marL="0" indent="0">
                <a:buFont typeface="Wingdings" panose="05000000000000000000" pitchFamily="2" charset="2"/>
                <a:buNone/>
                <a:defRPr/>
              </a:pP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static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Main(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[] 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args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marL="0" indent="0">
                <a:buFont typeface="Wingdings" panose="05000000000000000000" pitchFamily="2" charset="2"/>
                <a:buNone/>
                <a:defRPr/>
              </a:pPr>
              <a:r>
                <a:rPr lang="ru-RU" sz="14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.WriteLine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"Hello!!!"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ru-RU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indent="0">
                <a:buFont typeface="Wingdings" panose="05000000000000000000" pitchFamily="2" charset="2"/>
                <a:buNone/>
                <a:defRPr/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</p:grp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AABE20C-C402-47BC-A0D6-635E31213DA0}"/>
              </a:ext>
            </a:extLst>
          </p:cNvPr>
          <p:cNvSpPr/>
          <p:nvPr/>
        </p:nvSpPr>
        <p:spPr bwMode="auto">
          <a:xfrm>
            <a:off x="683568" y="3827140"/>
            <a:ext cx="3312368" cy="20882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JIT</a:t>
            </a:r>
            <a:r>
              <a:rPr kumimoji="0" 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-компилятор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300" dirty="0"/>
              <a:t>1. Найти в сборке </a:t>
            </a:r>
            <a:r>
              <a:rPr lang="en-US" sz="1300" dirty="0"/>
              <a:t>IL-</a:t>
            </a:r>
            <a:r>
              <a:rPr lang="ru-RU" sz="1300" dirty="0"/>
              <a:t>код 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300" dirty="0"/>
              <a:t>вызываемого метода.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2. Выделить память для нового метода.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300" dirty="0"/>
              <a:t>3. Скомпилировать </a:t>
            </a:r>
            <a:r>
              <a:rPr lang="en-US" sz="1300" dirty="0"/>
              <a:t>IL-</a:t>
            </a:r>
            <a:r>
              <a:rPr lang="ru-RU" sz="1300" dirty="0"/>
              <a:t>код в машинный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код в области памяти из шага 2.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300" dirty="0"/>
              <a:t>4. Заменить указатель в точке входа </a:t>
            </a:r>
            <a:br>
              <a:rPr lang="ru-RU" sz="1300" dirty="0"/>
            </a:br>
            <a:r>
              <a:rPr lang="ru-RU" sz="1300" dirty="0"/>
              <a:t>для метода с адреса </a:t>
            </a:r>
            <a:r>
              <a:rPr lang="en-US" sz="1300" dirty="0"/>
              <a:t>JIT-</a:t>
            </a:r>
            <a:r>
              <a:rPr lang="ru-RU" sz="1300" dirty="0"/>
              <a:t>компилятора на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300" dirty="0"/>
              <a:t>адрес скомпилированного метода.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300" dirty="0"/>
              <a:t>5. Перейти к скомпилированному методу.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2B953180-8970-4864-98FB-39AD11250105}"/>
              </a:ext>
            </a:extLst>
          </p:cNvPr>
          <p:cNvGrpSpPr/>
          <p:nvPr/>
        </p:nvGrpSpPr>
        <p:grpSpPr>
          <a:xfrm>
            <a:off x="5652120" y="1156075"/>
            <a:ext cx="3096344" cy="2926543"/>
            <a:chOff x="5436096" y="1484783"/>
            <a:chExt cx="3096344" cy="2926543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D11B85B8-D979-4E7C-90B3-7C28C988A539}"/>
                </a:ext>
              </a:extLst>
            </p:cNvPr>
            <p:cNvSpPr/>
            <p:nvPr/>
          </p:nvSpPr>
          <p:spPr bwMode="auto">
            <a:xfrm>
              <a:off x="5436096" y="1484783"/>
              <a:ext cx="3096344" cy="292654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</a:rPr>
                <a:t>Класс </a:t>
              </a: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</a:rPr>
                <a:t>Console </a:t>
              </a:r>
              <a:r>
                <a:rPr kumimoji="0" lang="ru-RU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</a:rPr>
                <a:t>в памяти</a:t>
              </a: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endParaRPr>
            </a:p>
          </p:txBody>
        </p:sp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BFFAC65F-5851-4694-B17C-058ED20EE80C}"/>
                </a:ext>
              </a:extLst>
            </p:cNvPr>
            <p:cNvGrpSpPr/>
            <p:nvPr/>
          </p:nvGrpSpPr>
          <p:grpSpPr>
            <a:xfrm>
              <a:off x="5733891" y="1925376"/>
              <a:ext cx="2500754" cy="615554"/>
              <a:chOff x="5733891" y="1925376"/>
              <a:chExt cx="2500754" cy="615554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3C2AF7-9C6D-4593-BDD7-E0CF7186E728}"/>
                  </a:ext>
                </a:extLst>
              </p:cNvPr>
              <p:cNvSpPr txBox="1"/>
              <p:nvPr/>
            </p:nvSpPr>
            <p:spPr>
              <a:xfrm>
                <a:off x="5733891" y="1925376"/>
                <a:ext cx="250075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Font typeface="Wingdings" panose="05000000000000000000" pitchFamily="2" charset="2"/>
                  <a:buNone/>
                  <a:defRPr/>
                </a:pP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static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WriteLine()</a:t>
                </a:r>
              </a:p>
            </p:txBody>
          </p:sp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9371F6AA-8752-469C-89AD-F283DFBBCE93}"/>
                  </a:ext>
                </a:extLst>
              </p:cNvPr>
              <p:cNvSpPr/>
              <p:nvPr/>
            </p:nvSpPr>
            <p:spPr bwMode="auto">
              <a:xfrm>
                <a:off x="5796136" y="2233153"/>
                <a:ext cx="2304256" cy="307777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</a:rPr>
                  <a:t>JIT-</a:t>
                </a:r>
                <a:r>
                  <a:rPr kumimoji="0" lang="ru-RU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</a:rPr>
                  <a:t>компилятор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2E05869A-E68B-4C4A-9E8F-AC80B493235B}"/>
                </a:ext>
              </a:extLst>
            </p:cNvPr>
            <p:cNvGrpSpPr/>
            <p:nvPr/>
          </p:nvGrpSpPr>
          <p:grpSpPr>
            <a:xfrm>
              <a:off x="5508104" y="2855871"/>
              <a:ext cx="2950095" cy="615554"/>
              <a:chOff x="5733891" y="1925376"/>
              <a:chExt cx="2500754" cy="615554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07C55B-1888-4490-AAD4-D280EA96C0F0}"/>
                  </a:ext>
                </a:extLst>
              </p:cNvPr>
              <p:cNvSpPr txBox="1"/>
              <p:nvPr/>
            </p:nvSpPr>
            <p:spPr>
              <a:xfrm>
                <a:off x="5733891" y="1925376"/>
                <a:ext cx="2500754" cy="300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Font typeface="Wingdings" panose="05000000000000000000" pitchFamily="2" charset="2"/>
                  <a:buNone/>
                  <a:defRPr/>
                </a:pPr>
                <a:r>
                  <a:rPr lang="en-US" sz="135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static</a:t>
                </a:r>
                <a:r>
                  <a:rPr lang="en-US" sz="135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35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void </a:t>
                </a:r>
                <a:r>
                  <a:rPr lang="en-US" sz="135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WriteLine(string)</a:t>
                </a:r>
              </a:p>
            </p:txBody>
          </p:sp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3AEC9109-5039-4E1D-AD36-6B4BBF2D0F77}"/>
                  </a:ext>
                </a:extLst>
              </p:cNvPr>
              <p:cNvSpPr/>
              <p:nvPr/>
            </p:nvSpPr>
            <p:spPr bwMode="auto">
              <a:xfrm>
                <a:off x="5978051" y="2233153"/>
                <a:ext cx="1953285" cy="307777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</a:rPr>
                  <a:t>JIT-</a:t>
                </a:r>
                <a:r>
                  <a:rPr kumimoji="0" lang="ru-RU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</a:rPr>
                  <a:t>компилятор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</a:endParaRPr>
              </a:p>
            </p:txBody>
          </p:sp>
        </p:grpSp>
      </p:grpSp>
      <p:cxnSp>
        <p:nvCxnSpPr>
          <p:cNvPr id="18" name="Соединитель: уступ 17">
            <a:extLst>
              <a:ext uri="{FF2B5EF4-FFF2-40B4-BE49-F238E27FC236}">
                <a16:creationId xmlns:a16="http://schemas.microsoft.com/office/drawing/2014/main" id="{26DB2367-CCB2-4131-BED9-C3CD65F44FCD}"/>
              </a:ext>
            </a:extLst>
          </p:cNvPr>
          <p:cNvCxnSpPr>
            <a:cxnSpLocks/>
            <a:stCxn id="7" idx="3"/>
            <a:endCxn id="23" idx="1"/>
          </p:cNvCxnSpPr>
          <p:nvPr/>
        </p:nvCxnSpPr>
        <p:spPr bwMode="auto">
          <a:xfrm>
            <a:off x="4355977" y="2273777"/>
            <a:ext cx="1656182" cy="71505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58D4D727-9E29-4B5D-AF57-868EB6C1A7A7}"/>
              </a:ext>
            </a:extLst>
          </p:cNvPr>
          <p:cNvSpPr/>
          <p:nvPr/>
        </p:nvSpPr>
        <p:spPr bwMode="auto">
          <a:xfrm>
            <a:off x="5652120" y="4572690"/>
            <a:ext cx="2376264" cy="60607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Скомпилированный </a:t>
            </a:r>
            <a:r>
              <a:rPr lang="ru-RU" sz="1400" dirty="0"/>
              <a:t>метод </a:t>
            </a:r>
            <a:br>
              <a:rPr lang="ru-RU" sz="1400" dirty="0"/>
            </a:br>
            <a:r>
              <a:rPr lang="ru-RU" sz="1400" dirty="0"/>
              <a:t>(машинный код)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52" name="Соединитель: изогнутый 51">
            <a:extLst>
              <a:ext uri="{FF2B5EF4-FFF2-40B4-BE49-F238E27FC236}">
                <a16:creationId xmlns:a16="http://schemas.microsoft.com/office/drawing/2014/main" id="{7AB8E4A7-AEE4-4568-BD9F-88810E8E836C}"/>
              </a:ext>
            </a:extLst>
          </p:cNvPr>
          <p:cNvCxnSpPr>
            <a:cxnSpLocks/>
            <a:stCxn id="23" idx="3"/>
            <a:endCxn id="15" idx="2"/>
          </p:cNvCxnSpPr>
          <p:nvPr/>
        </p:nvCxnSpPr>
        <p:spPr bwMode="auto">
          <a:xfrm flipH="1">
            <a:off x="2339752" y="2988829"/>
            <a:ext cx="5976663" cy="2926543"/>
          </a:xfrm>
          <a:prstGeom prst="curvedConnector4">
            <a:avLst>
              <a:gd name="adj1" fmla="val -11645"/>
              <a:gd name="adj2" fmla="val 11510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Соединитель: изогнутый 57">
            <a:extLst>
              <a:ext uri="{FF2B5EF4-FFF2-40B4-BE49-F238E27FC236}">
                <a16:creationId xmlns:a16="http://schemas.microsoft.com/office/drawing/2014/main" id="{E282E0F0-0267-4BE8-B4AB-0C161D5061A6}"/>
              </a:ext>
            </a:extLst>
          </p:cNvPr>
          <p:cNvCxnSpPr>
            <a:cxnSpLocks/>
            <a:stCxn id="15" idx="3"/>
            <a:endCxn id="34" idx="1"/>
          </p:cNvCxnSpPr>
          <p:nvPr/>
        </p:nvCxnSpPr>
        <p:spPr bwMode="auto">
          <a:xfrm>
            <a:off x="3995936" y="4871256"/>
            <a:ext cx="1656184" cy="4470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85" name="Полилиния: фигура 19484">
            <a:extLst>
              <a:ext uri="{FF2B5EF4-FFF2-40B4-BE49-F238E27FC236}">
                <a16:creationId xmlns:a16="http://schemas.microsoft.com/office/drawing/2014/main" id="{1D6D4582-0E81-402F-A0C3-535DC5D6C163}"/>
              </a:ext>
            </a:extLst>
          </p:cNvPr>
          <p:cNvSpPr/>
          <p:nvPr/>
        </p:nvSpPr>
        <p:spPr bwMode="auto">
          <a:xfrm>
            <a:off x="4355976" y="2409413"/>
            <a:ext cx="2500754" cy="2163277"/>
          </a:xfrm>
          <a:custGeom>
            <a:avLst/>
            <a:gdLst>
              <a:gd name="connsiteX0" fmla="*/ 2286000 w 2286000"/>
              <a:gd name="connsiteY0" fmla="*/ 2804160 h 2804160"/>
              <a:gd name="connsiteX1" fmla="*/ 558800 w 2286000"/>
              <a:gd name="connsiteY1" fmla="*/ 2240280 h 2804160"/>
              <a:gd name="connsiteX2" fmla="*/ 680720 w 2286000"/>
              <a:gd name="connsiteY2" fmla="*/ 452120 h 2804160"/>
              <a:gd name="connsiteX3" fmla="*/ 0 w 2286000"/>
              <a:gd name="connsiteY3" fmla="*/ 0 h 280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2804160">
                <a:moveTo>
                  <a:pt x="2286000" y="2804160"/>
                </a:moveTo>
                <a:cubicBezTo>
                  <a:pt x="1556173" y="2718223"/>
                  <a:pt x="826347" y="2632287"/>
                  <a:pt x="558800" y="2240280"/>
                </a:cubicBezTo>
                <a:cubicBezTo>
                  <a:pt x="291253" y="1848273"/>
                  <a:pt x="773853" y="825500"/>
                  <a:pt x="680720" y="452120"/>
                </a:cubicBezTo>
                <a:cubicBezTo>
                  <a:pt x="587587" y="78740"/>
                  <a:pt x="102447" y="62653"/>
                  <a:pt x="0" y="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79795442-1605-482F-9123-96B008C653E9}"/>
              </a:ext>
            </a:extLst>
          </p:cNvPr>
          <p:cNvSpPr/>
          <p:nvPr/>
        </p:nvSpPr>
        <p:spPr bwMode="auto">
          <a:xfrm>
            <a:off x="6012159" y="3568244"/>
            <a:ext cx="2304256" cy="30777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. . .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039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036B9A9C-54C4-466C-8BCB-CBBC3829E2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399"/>
            <a:ext cx="7772400" cy="891953"/>
          </a:xfrm>
        </p:spPr>
        <p:txBody>
          <a:bodyPr/>
          <a:lstStyle/>
          <a:p>
            <a:r>
              <a:rPr lang="ru-RU" altLang="en-US"/>
              <a:t>Динамическая компиляция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3801345-A403-47D9-887D-B5FD0954C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F98FEB75-3658-43C1-8FDC-70455A414BAE}" type="slidenum">
              <a:rPr lang="en-GB" altLang="en-US" smtClean="0"/>
              <a:pPr/>
              <a:t>18</a:t>
            </a:fld>
            <a:endParaRPr lang="en-GB" altLang="en-US"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4FF300B-535F-447C-B0B7-44669C44384B}"/>
              </a:ext>
            </a:extLst>
          </p:cNvPr>
          <p:cNvGrpSpPr/>
          <p:nvPr/>
        </p:nvGrpSpPr>
        <p:grpSpPr>
          <a:xfrm>
            <a:off x="683568" y="1516116"/>
            <a:ext cx="3816424" cy="1440160"/>
            <a:chOff x="660534" y="4725144"/>
            <a:chExt cx="4920633" cy="144016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A4F1E79E-DC53-4077-B28C-BAC55A2CD8CA}"/>
                </a:ext>
              </a:extLst>
            </p:cNvPr>
            <p:cNvSpPr/>
            <p:nvPr/>
          </p:nvSpPr>
          <p:spPr bwMode="auto">
            <a:xfrm>
              <a:off x="660534" y="4725144"/>
              <a:ext cx="4920633" cy="144016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0808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</a:rPr>
                <a:t>Сборка</a:t>
              </a: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F5AD5A-14DF-45AB-B553-EAC39BB69D8F}"/>
                </a:ext>
              </a:extLst>
            </p:cNvPr>
            <p:cNvSpPr txBox="1"/>
            <p:nvPr/>
          </p:nvSpPr>
          <p:spPr>
            <a:xfrm>
              <a:off x="809128" y="5113473"/>
              <a:ext cx="4586356" cy="7386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txBody>
            <a:bodyPr wrap="square">
              <a:spAutoFit/>
            </a:bodyPr>
            <a:lstStyle/>
            <a:p>
              <a:pPr marL="0" indent="0">
                <a:buFont typeface="Wingdings" panose="05000000000000000000" pitchFamily="2" charset="2"/>
                <a:buNone/>
                <a:defRPr/>
              </a:pP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static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Main(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[] 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args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marL="0" indent="0">
                <a:buFont typeface="Wingdings" panose="05000000000000000000" pitchFamily="2" charset="2"/>
                <a:buNone/>
                <a:defRPr/>
              </a:pPr>
              <a:r>
                <a:rPr lang="ru-RU" sz="14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.WriteLine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"Hello!!!"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ru-RU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indent="0">
                <a:buFont typeface="Wingdings" panose="05000000000000000000" pitchFamily="2" charset="2"/>
                <a:buNone/>
                <a:defRPr/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</p:grp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AABE20C-C402-47BC-A0D6-635E31213DA0}"/>
              </a:ext>
            </a:extLst>
          </p:cNvPr>
          <p:cNvSpPr/>
          <p:nvPr/>
        </p:nvSpPr>
        <p:spPr bwMode="auto">
          <a:xfrm>
            <a:off x="683568" y="3827140"/>
            <a:ext cx="3312368" cy="20882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JIT</a:t>
            </a:r>
            <a:r>
              <a:rPr kumimoji="0" 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-компилятор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300" dirty="0"/>
              <a:t>1. Найти в сборке </a:t>
            </a:r>
            <a:r>
              <a:rPr lang="en-US" sz="1300" dirty="0"/>
              <a:t>IL-</a:t>
            </a:r>
            <a:r>
              <a:rPr lang="ru-RU" sz="1300" dirty="0"/>
              <a:t>код 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300" dirty="0"/>
              <a:t>вызываемого метода.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2. Выделить память для нового метода.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300" dirty="0"/>
              <a:t>3. Скомпилировать </a:t>
            </a:r>
            <a:r>
              <a:rPr lang="en-US" sz="1300" dirty="0"/>
              <a:t>IL-</a:t>
            </a:r>
            <a:r>
              <a:rPr lang="ru-RU" sz="1300" dirty="0"/>
              <a:t>код в машинный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код в области памяти из шага 2.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300" dirty="0"/>
              <a:t>4. Заменить указатель в точке входа </a:t>
            </a:r>
            <a:br>
              <a:rPr lang="ru-RU" sz="1300" dirty="0"/>
            </a:br>
            <a:r>
              <a:rPr lang="ru-RU" sz="1300" dirty="0"/>
              <a:t>для метода с адреса </a:t>
            </a:r>
            <a:r>
              <a:rPr lang="en-US" sz="1300" dirty="0"/>
              <a:t>JIT-</a:t>
            </a:r>
            <a:r>
              <a:rPr lang="ru-RU" sz="1300" dirty="0"/>
              <a:t>компилятора на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300" dirty="0"/>
              <a:t>адрес скомпилированного метода.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300" dirty="0"/>
              <a:t>5. Перейти к скомпилированному методу.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2B953180-8970-4864-98FB-39AD11250105}"/>
              </a:ext>
            </a:extLst>
          </p:cNvPr>
          <p:cNvGrpSpPr/>
          <p:nvPr/>
        </p:nvGrpSpPr>
        <p:grpSpPr>
          <a:xfrm>
            <a:off x="5652120" y="1156075"/>
            <a:ext cx="3096344" cy="2926543"/>
            <a:chOff x="5436096" y="1484783"/>
            <a:chExt cx="3096344" cy="2926543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D11B85B8-D979-4E7C-90B3-7C28C988A539}"/>
                </a:ext>
              </a:extLst>
            </p:cNvPr>
            <p:cNvSpPr/>
            <p:nvPr/>
          </p:nvSpPr>
          <p:spPr bwMode="auto">
            <a:xfrm>
              <a:off x="5436096" y="1484783"/>
              <a:ext cx="3096344" cy="292654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</a:rPr>
                <a:t>Класс </a:t>
              </a: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</a:rPr>
                <a:t>Console </a:t>
              </a:r>
              <a:r>
                <a:rPr kumimoji="0" lang="ru-RU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</a:rPr>
                <a:t>в памяти</a:t>
              </a: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endParaRPr>
            </a:p>
          </p:txBody>
        </p:sp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BFFAC65F-5851-4694-B17C-058ED20EE80C}"/>
                </a:ext>
              </a:extLst>
            </p:cNvPr>
            <p:cNvGrpSpPr/>
            <p:nvPr/>
          </p:nvGrpSpPr>
          <p:grpSpPr>
            <a:xfrm>
              <a:off x="5733891" y="1925376"/>
              <a:ext cx="2500754" cy="615554"/>
              <a:chOff x="5733891" y="1925376"/>
              <a:chExt cx="2500754" cy="615554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3C2AF7-9C6D-4593-BDD7-E0CF7186E728}"/>
                  </a:ext>
                </a:extLst>
              </p:cNvPr>
              <p:cNvSpPr txBox="1"/>
              <p:nvPr/>
            </p:nvSpPr>
            <p:spPr>
              <a:xfrm>
                <a:off x="5733891" y="1925376"/>
                <a:ext cx="250075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Font typeface="Wingdings" panose="05000000000000000000" pitchFamily="2" charset="2"/>
                  <a:buNone/>
                  <a:defRPr/>
                </a:pP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static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WriteLine()</a:t>
                </a:r>
              </a:p>
            </p:txBody>
          </p:sp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9371F6AA-8752-469C-89AD-F283DFBBCE93}"/>
                  </a:ext>
                </a:extLst>
              </p:cNvPr>
              <p:cNvSpPr/>
              <p:nvPr/>
            </p:nvSpPr>
            <p:spPr bwMode="auto">
              <a:xfrm>
                <a:off x="5796136" y="2233153"/>
                <a:ext cx="2304256" cy="307777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</a:rPr>
                  <a:t>JIT-</a:t>
                </a:r>
                <a:r>
                  <a:rPr kumimoji="0" lang="ru-RU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</a:rPr>
                  <a:t>компилятор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07C55B-1888-4490-AAD4-D280EA96C0F0}"/>
                </a:ext>
              </a:extLst>
            </p:cNvPr>
            <p:cNvSpPr txBox="1"/>
            <p:nvPr/>
          </p:nvSpPr>
          <p:spPr>
            <a:xfrm>
              <a:off x="5508104" y="2855871"/>
              <a:ext cx="2950095" cy="3000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Font typeface="Wingdings" panose="05000000000000000000" pitchFamily="2" charset="2"/>
                <a:buNone/>
                <a:defRPr/>
              </a:pPr>
              <a:r>
                <a:rPr lang="en-US" sz="135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static</a:t>
              </a:r>
              <a:r>
                <a:rPr lang="en-US" sz="13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35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 </a:t>
              </a:r>
              <a:r>
                <a:rPr lang="en-US" sz="13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WriteLine(string)</a:t>
              </a:r>
            </a:p>
          </p:txBody>
        </p:sp>
      </p:grpSp>
      <p:cxnSp>
        <p:nvCxnSpPr>
          <p:cNvPr id="18" name="Соединитель: уступ 17">
            <a:extLst>
              <a:ext uri="{FF2B5EF4-FFF2-40B4-BE49-F238E27FC236}">
                <a16:creationId xmlns:a16="http://schemas.microsoft.com/office/drawing/2014/main" id="{26DB2367-CCB2-4131-BED9-C3CD65F44FCD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4355977" y="2273777"/>
            <a:ext cx="1656182" cy="71505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58D4D727-9E29-4B5D-AF57-868EB6C1A7A7}"/>
              </a:ext>
            </a:extLst>
          </p:cNvPr>
          <p:cNvSpPr/>
          <p:nvPr/>
        </p:nvSpPr>
        <p:spPr bwMode="auto">
          <a:xfrm>
            <a:off x="6012159" y="2807838"/>
            <a:ext cx="2304256" cy="5503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Скомпилированный </a:t>
            </a:r>
            <a:r>
              <a:rPr lang="ru-RU" sz="1400" dirty="0"/>
              <a:t>метод </a:t>
            </a:r>
            <a:br>
              <a:rPr lang="ru-RU" sz="1400" dirty="0"/>
            </a:br>
            <a:r>
              <a:rPr lang="ru-RU" sz="1400" dirty="0"/>
              <a:t>(машинный код)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79795442-1605-482F-9123-96B008C653E9}"/>
              </a:ext>
            </a:extLst>
          </p:cNvPr>
          <p:cNvSpPr/>
          <p:nvPr/>
        </p:nvSpPr>
        <p:spPr bwMode="auto">
          <a:xfrm>
            <a:off x="6012159" y="3568244"/>
            <a:ext cx="2304256" cy="30777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. . .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803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CB1F0AA-4562-41A0-898D-E416517403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576" y="1196752"/>
            <a:ext cx="7920880" cy="4896544"/>
          </a:xfrm>
        </p:spPr>
        <p:txBody>
          <a:bodyPr>
            <a:normAutofit/>
          </a:bodyPr>
          <a:lstStyle/>
          <a:p>
            <a:r>
              <a:rPr lang="ru-RU" altLang="en-US" sz="2800" dirty="0"/>
              <a:t>Сборка = модуль. Состав модуля</a:t>
            </a:r>
          </a:p>
          <a:p>
            <a:r>
              <a:rPr lang="ru-RU" altLang="en-US" sz="2800" dirty="0"/>
              <a:t>Пример модуля на языке </a:t>
            </a:r>
            <a:r>
              <a:rPr lang="en-US" altLang="en-US" sz="2800" dirty="0"/>
              <a:t>C#</a:t>
            </a:r>
            <a:endParaRPr lang="ru-RU" altLang="en-US" sz="2800" dirty="0"/>
          </a:p>
          <a:p>
            <a:r>
              <a:rPr lang="ru-RU" altLang="en-US" sz="2800" dirty="0"/>
              <a:t>Управление версиями, строго именованные сборки</a:t>
            </a:r>
          </a:p>
          <a:p>
            <a:r>
              <a:rPr lang="ru-RU" altLang="en-US" sz="2800" dirty="0"/>
              <a:t>Глобальный кэш сборок (</a:t>
            </a:r>
            <a:r>
              <a:rPr lang="en-US" altLang="en-US" sz="2800" dirty="0"/>
              <a:t>GAC)</a:t>
            </a:r>
            <a:r>
              <a:rPr lang="ru-RU" altLang="en-US" sz="2800" dirty="0"/>
              <a:t> </a:t>
            </a:r>
            <a:r>
              <a:rPr lang="en-US" altLang="en-US" sz="2800" dirty="0"/>
              <a:t>—</a:t>
            </a:r>
            <a:r>
              <a:rPr lang="ru-RU" altLang="en-US" sz="2800" dirty="0"/>
              <a:t> </a:t>
            </a:r>
            <a:r>
              <a:rPr lang="en-US" altLang="en-US" sz="2800" dirty="0"/>
              <a:t>.NET Framework</a:t>
            </a:r>
          </a:p>
          <a:p>
            <a:r>
              <a:rPr lang="en-US" altLang="en-US" sz="2800" dirty="0"/>
              <a:t>Runtime package store — .NET Core, .NET 5+</a:t>
            </a:r>
            <a:endParaRPr lang="ru-RU" altLang="en-US" sz="2800" dirty="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DC1DE223-B280-4516-9AD2-BCE5B96B45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00336"/>
          </a:xfrm>
        </p:spPr>
        <p:txBody>
          <a:bodyPr>
            <a:noAutofit/>
          </a:bodyPr>
          <a:lstStyle/>
          <a:p>
            <a:r>
              <a:rPr lang="ru-RU" altLang="en-US" sz="2800" dirty="0"/>
              <a:t>Модульное программирование – сборки (</a:t>
            </a:r>
            <a:r>
              <a:rPr lang="en-US" altLang="en-US" sz="2800" dirty="0"/>
              <a:t>Assembly</a:t>
            </a:r>
            <a:r>
              <a:rPr lang="ru-RU" altLang="en-US" sz="2800" dirty="0"/>
              <a:t>)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05B3519-A42B-41C7-92A9-404548F4F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F98FEB75-3658-43C1-8FDC-70455A414BAE}" type="slidenum">
              <a:rPr lang="en-GB" altLang="en-US" smtClean="0"/>
              <a:pPr/>
              <a:t>19</a:t>
            </a:fld>
            <a:endParaRPr lang="en-GB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2A215BA-DAEA-4FB6-BD52-6D3CE32C7A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576" y="1196752"/>
            <a:ext cx="7920880" cy="4896544"/>
          </a:xfrm>
          <a:noFill/>
        </p:spPr>
        <p:txBody>
          <a:bodyPr>
            <a:normAutofit/>
          </a:bodyPr>
          <a:lstStyle/>
          <a:p>
            <a:r>
              <a:rPr lang="ru-RU" altLang="en-US" dirty="0"/>
              <a:t>Конспект лекций с примерами программ</a:t>
            </a:r>
            <a:endParaRPr lang="en-US" altLang="en-US" dirty="0"/>
          </a:p>
          <a:p>
            <a:r>
              <a:rPr lang="ru-RU" altLang="en-US" dirty="0"/>
              <a:t>Д.А. Сурков, К.А. Сурков, Ю.М. Четырько </a:t>
            </a:r>
            <a:r>
              <a:rPr lang="en-US" altLang="en-US" dirty="0"/>
              <a:t>— </a:t>
            </a:r>
            <a:r>
              <a:rPr lang="ru-RU" altLang="en-US" dirty="0"/>
              <a:t>Модели утилизации динамической памяти</a:t>
            </a:r>
          </a:p>
          <a:p>
            <a:r>
              <a:rPr lang="ru-RU" altLang="en-US" dirty="0"/>
              <a:t>Джеффри Рихтер </a:t>
            </a:r>
            <a:r>
              <a:rPr lang="en-US" altLang="en-US" dirty="0"/>
              <a:t>—</a:t>
            </a:r>
            <a:r>
              <a:rPr lang="ru-RU" altLang="en-US" dirty="0"/>
              <a:t> «CLR </a:t>
            </a:r>
            <a:r>
              <a:rPr lang="ru-RU" altLang="en-US" dirty="0" err="1"/>
              <a:t>via</a:t>
            </a:r>
            <a:r>
              <a:rPr lang="ru-RU" altLang="en-US" dirty="0"/>
              <a:t> C#. Программирование на платформе Microsoft .NET Framework 4.5 на языке C#»</a:t>
            </a:r>
            <a:endParaRPr lang="en-US" altLang="en-US" dirty="0"/>
          </a:p>
          <a:p>
            <a:r>
              <a:rPr lang="en-US" altLang="en-US" dirty="0"/>
              <a:t>https://docs.microsoft.com/dotnet/</a:t>
            </a:r>
          </a:p>
          <a:p>
            <a:r>
              <a:rPr lang="ru-RU" altLang="en-US" dirty="0"/>
              <a:t>Борис Бабаян </a:t>
            </a:r>
            <a:r>
              <a:rPr lang="en-US" altLang="en-US" dirty="0"/>
              <a:t>—</a:t>
            </a:r>
            <a:r>
              <a:rPr lang="ru-RU" altLang="en-US" dirty="0"/>
              <a:t> Защищённые информационные системы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ru-RU" altLang="en-US" dirty="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625AA80-D1AF-44EB-B8CD-F0CE223475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00336"/>
          </a:xfrm>
        </p:spPr>
        <p:txBody>
          <a:bodyPr>
            <a:normAutofit/>
          </a:bodyPr>
          <a:lstStyle/>
          <a:p>
            <a:r>
              <a:rPr lang="ru-RU" altLang="en-US" dirty="0"/>
              <a:t>Источники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11BAC1-7455-455C-A15F-30CB4ECB6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F98FEB75-3658-43C1-8FDC-70455A414BAE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194FBD6-A7BF-4570-BA50-0148063B5C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576" y="1196752"/>
            <a:ext cx="7920880" cy="4896544"/>
          </a:xfrm>
        </p:spPr>
        <p:txBody>
          <a:bodyPr>
            <a:normAutofit/>
          </a:bodyPr>
          <a:lstStyle/>
          <a:p>
            <a:r>
              <a:rPr lang="ru-RU" altLang="en-US" sz="2600" dirty="0"/>
              <a:t>Общая система типов данных</a:t>
            </a:r>
            <a:endParaRPr lang="en-US" altLang="en-US" sz="2600" dirty="0"/>
          </a:p>
          <a:p>
            <a:r>
              <a:rPr lang="ru-RU" altLang="en-US" sz="2600" dirty="0"/>
              <a:t>Тип данных </a:t>
            </a:r>
            <a:r>
              <a:rPr lang="en-US" altLang="en-US" sz="2600" dirty="0"/>
              <a:t>Object</a:t>
            </a:r>
          </a:p>
          <a:p>
            <a:r>
              <a:rPr lang="ru-RU" altLang="en-US" sz="2600" dirty="0"/>
              <a:t>Ссылочные и скалярные (</a:t>
            </a:r>
            <a:r>
              <a:rPr lang="ru-RU" altLang="en-US" sz="2600" dirty="0" err="1"/>
              <a:t>value-type</a:t>
            </a:r>
            <a:r>
              <a:rPr lang="ru-RU" altLang="en-US" sz="2600" dirty="0"/>
              <a:t>) типы данных</a:t>
            </a:r>
            <a:endParaRPr lang="en-US" altLang="en-US" sz="2600" dirty="0"/>
          </a:p>
          <a:p>
            <a:r>
              <a:rPr lang="ru-RU" altLang="en-US" sz="2600" dirty="0"/>
              <a:t>Упаковка и распаковка скалярных типов данных в среде</a:t>
            </a: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07322E93-B230-416B-9A75-883FFF8441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10872" cy="900113"/>
          </a:xfrm>
        </p:spPr>
        <p:txBody>
          <a:bodyPr>
            <a:noAutofit/>
          </a:bodyPr>
          <a:lstStyle/>
          <a:p>
            <a:r>
              <a:rPr lang="ru-RU" altLang="en-US" sz="3100" dirty="0"/>
              <a:t>Объектная модель в среде .</a:t>
            </a:r>
            <a:r>
              <a:rPr lang="en-US" altLang="en-US" sz="3100" dirty="0"/>
              <a:t>NET</a:t>
            </a:r>
            <a:r>
              <a:rPr lang="ru-RU" altLang="en-US" sz="3100" dirty="0"/>
              <a:t> и языке </a:t>
            </a:r>
            <a:r>
              <a:rPr lang="en-US" altLang="en-US" sz="3100" dirty="0"/>
              <a:t>C</a:t>
            </a:r>
            <a:r>
              <a:rPr lang="ru-RU" altLang="en-US" sz="3100" dirty="0"/>
              <a:t>#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ADBEE37-CBAE-4A90-9E6F-999D820BC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F98FEB75-3658-43C1-8FDC-70455A414BAE}" type="slidenum">
              <a:rPr lang="en-GB" altLang="en-US" smtClean="0"/>
              <a:pPr/>
              <a:t>20</a:t>
            </a:fld>
            <a:endParaRPr lang="en-GB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36F40B36-6123-4EFD-A2DB-112B8BAE6B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altLang="en-US" sz="3600"/>
              <a:t>Тип данных </a:t>
            </a:r>
            <a:r>
              <a:rPr lang="en-US" altLang="en-US" sz="3600"/>
              <a:t>Object</a:t>
            </a:r>
            <a:endParaRPr lang="ru-RU" altLang="en-US" sz="360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E3D92C3-9B73-4710-A34C-BD0E7D279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21</a:t>
            </a:fld>
            <a:endParaRPr lang="en-GB" altLang="en-US" dirty="0"/>
          </a:p>
        </p:txBody>
      </p:sp>
      <p:sp>
        <p:nvSpPr>
          <p:cNvPr id="2253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D749E09-4B6B-4F58-A41D-59C66804C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1160462"/>
            <a:ext cx="8357046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800" dirty="0">
                <a:solidFill>
                  <a:srgbClr val="2B91AF"/>
                </a:solidFill>
                <a:latin typeface="Consolas" panose="020B0609020204030204" pitchFamily="49" charset="0"/>
              </a:rPr>
              <a:t>Object</a:t>
            </a:r>
            <a:endParaRPr lang="en-US" alt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ru-RU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800" dirty="0">
                <a:solidFill>
                  <a:srgbClr val="2B91AF"/>
                </a:solidFill>
                <a:latin typeface="Consolas" panose="020B0609020204030204" pitchFamily="49" charset="0"/>
              </a:rPr>
              <a:t>Object</a:t>
            </a: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~</a:t>
            </a:r>
            <a:r>
              <a:rPr lang="en-US" altLang="ru-RU" sz="1800" dirty="0">
                <a:solidFill>
                  <a:srgbClr val="2B91AF"/>
                </a:solidFill>
                <a:latin typeface="Consolas" panose="020B0609020204030204" pitchFamily="49" charset="0"/>
              </a:rPr>
              <a:t>Object</a:t>
            </a: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virtual void Finalize();</a:t>
            </a:r>
            <a:endParaRPr lang="en-US" alt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Equals(</a:t>
            </a:r>
            <a:r>
              <a:rPr lang="en-US" altLang="ru-RU" sz="1800" dirty="0">
                <a:solidFill>
                  <a:srgbClr val="2B91AF"/>
                </a:solidFill>
                <a:latin typeface="Consolas" panose="020B0609020204030204" pitchFamily="49" charset="0"/>
              </a:rPr>
              <a:t>Object</a:t>
            </a: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objA</a:t>
            </a: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ru-RU" sz="1800" dirty="0">
                <a:solidFill>
                  <a:srgbClr val="2B91AF"/>
                </a:solidFill>
                <a:latin typeface="Consolas" panose="020B0609020204030204" pitchFamily="49" charset="0"/>
              </a:rPr>
              <a:t>Object</a:t>
            </a: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objB</a:t>
            </a: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ReferenceEquals</a:t>
            </a: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ru-RU" sz="1800" dirty="0">
                <a:solidFill>
                  <a:srgbClr val="2B91AF"/>
                </a:solidFill>
                <a:latin typeface="Consolas" panose="020B0609020204030204" pitchFamily="49" charset="0"/>
              </a:rPr>
              <a:t>Object</a:t>
            </a: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objA</a:t>
            </a: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ru-RU" sz="1800" dirty="0">
                <a:solidFill>
                  <a:srgbClr val="2B91AF"/>
                </a:solidFill>
                <a:latin typeface="Consolas" panose="020B0609020204030204" pitchFamily="49" charset="0"/>
              </a:rPr>
              <a:t>Object</a:t>
            </a: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objB</a:t>
            </a: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Equals(</a:t>
            </a:r>
            <a:r>
              <a:rPr lang="en-US" altLang="ru-RU" sz="1800" dirty="0">
                <a:solidFill>
                  <a:srgbClr val="2B91AF"/>
                </a:solidFill>
                <a:latin typeface="Consolas" panose="020B0609020204030204" pitchFamily="49" charset="0"/>
              </a:rPr>
              <a:t>Object</a:t>
            </a: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obj);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GetHashCode</a:t>
            </a: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8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GetType</a:t>
            </a: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800" dirty="0">
                <a:solidFill>
                  <a:srgbClr val="2B91AF"/>
                </a:solidFill>
                <a:latin typeface="Consolas" panose="020B0609020204030204" pitchFamily="49" charset="0"/>
              </a:rPr>
              <a:t>Object</a:t>
            </a: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MemberwiseClone</a:t>
            </a: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17EDE496-D819-4452-9699-214A1CD45A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altLang="en-US" sz="3000" dirty="0"/>
              <a:t>Ссылочные и скалярные (</a:t>
            </a:r>
            <a:r>
              <a:rPr lang="en-US" altLang="en-US" sz="3000" dirty="0"/>
              <a:t>value-type</a:t>
            </a:r>
            <a:r>
              <a:rPr lang="ru-RU" altLang="en-US" sz="3000" dirty="0"/>
              <a:t>) типы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F7F6676-DF5B-4A9F-95B9-ED73BD4A8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8FEB75-3658-43C1-8FDC-70455A414BAE}" type="slidenum">
              <a:rPr lang="en-GB" altLang="en-US" smtClean="0"/>
              <a:pPr/>
              <a:t>22</a:t>
            </a:fld>
            <a:endParaRPr lang="en-GB" altLang="en-US" dirty="0"/>
          </a:p>
        </p:txBody>
      </p:sp>
      <p:sp>
        <p:nvSpPr>
          <p:cNvPr id="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6FC3290-8A49-4AEA-B381-BC453AA79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239614"/>
            <a:ext cx="7632700" cy="45370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"({0},{1})"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X, Y);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"[{0};{1}]"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A, B);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9BE42A-B9EF-469A-95FB-F78B21A42D11}"/>
              </a:ext>
            </a:extLst>
          </p:cNvPr>
          <p:cNvSpPr/>
          <p:nvPr/>
        </p:nvSpPr>
        <p:spPr bwMode="auto">
          <a:xfrm>
            <a:off x="5003726" y="1528539"/>
            <a:ext cx="1223962" cy="3333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X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369AE3-E591-4C5A-B3EB-5B4D866767AE}"/>
              </a:ext>
            </a:extLst>
          </p:cNvPr>
          <p:cNvSpPr/>
          <p:nvPr/>
        </p:nvSpPr>
        <p:spPr bwMode="auto">
          <a:xfrm>
            <a:off x="5003726" y="1857152"/>
            <a:ext cx="1223962" cy="3349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Y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5C83E-3858-4551-B648-7F0ECD61A64E}"/>
              </a:ext>
            </a:extLst>
          </p:cNvPr>
          <p:cNvSpPr/>
          <p:nvPr/>
        </p:nvSpPr>
        <p:spPr bwMode="auto">
          <a:xfrm>
            <a:off x="6549951" y="4238402"/>
            <a:ext cx="1223962" cy="6667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1C2B03-CABB-4916-8250-4CDC68FCF834}"/>
              </a:ext>
            </a:extLst>
          </p:cNvPr>
          <p:cNvSpPr/>
          <p:nvPr/>
        </p:nvSpPr>
        <p:spPr bwMode="auto">
          <a:xfrm>
            <a:off x="6549951" y="4905152"/>
            <a:ext cx="1223962" cy="6667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356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E8911C2-D84F-4EF1-98DD-504091C9F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288" y="1196752"/>
            <a:ext cx="30956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ru-RU" sz="14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p = </a:t>
            </a:r>
            <a:r>
              <a:rPr lang="en-US" alt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altLang="ru-RU" sz="14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2356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7030FEC-CEF0-472F-9949-A1FC67DEE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4188" y="3546252"/>
            <a:ext cx="35274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ru-RU" sz="140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en-US" altLang="ru-RU" sz="1400">
                <a:solidFill>
                  <a:srgbClr val="000000"/>
                </a:solidFill>
                <a:latin typeface="Consolas" panose="020B0609020204030204" pitchFamily="49" charset="0"/>
              </a:rPr>
              <a:t> r = </a:t>
            </a:r>
            <a:r>
              <a:rPr lang="en-US" altLang="ru-RU" sz="140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altLang="ru-RU" sz="140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en-US" altLang="ru-RU" sz="14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FAF7F0-1F88-4392-B9BA-5A29C1D139EE}"/>
              </a:ext>
            </a:extLst>
          </p:cNvPr>
          <p:cNvSpPr/>
          <p:nvPr/>
        </p:nvSpPr>
        <p:spPr bwMode="auto">
          <a:xfrm>
            <a:off x="5002138" y="3903439"/>
            <a:ext cx="1223963" cy="3349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3564" name="Straight Arrow Connector 9">
            <a:extLst>
              <a:ext uri="{FF2B5EF4-FFF2-40B4-BE49-F238E27FC236}">
                <a16:creationId xmlns:a16="http://schemas.microsoft.com/office/drawing/2014/main" id="{E59C9526-9A64-4417-BCB9-7A6C11983AC3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>
            <a:off x="5613326" y="4068539"/>
            <a:ext cx="936625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90CD514-8BC6-4BD2-AD8B-36816702496A}"/>
              </a:ext>
            </a:extLst>
          </p:cNvPr>
          <p:cNvSpPr/>
          <p:nvPr/>
        </p:nvSpPr>
        <p:spPr bwMode="auto">
          <a:xfrm>
            <a:off x="6549951" y="3903439"/>
            <a:ext cx="1223962" cy="3349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23566" name="Straight Arrow Connector 24">
            <a:extLst>
              <a:ext uri="{FF2B5EF4-FFF2-40B4-BE49-F238E27FC236}">
                <a16:creationId xmlns:a16="http://schemas.microsoft.com/office/drawing/2014/main" id="{4192510F-3AAC-4C35-A65F-787D95B2338C}"/>
              </a:ext>
            </a:extLst>
          </p:cNvPr>
          <p:cNvCxnSpPr>
            <a:cxnSpLocks/>
          </p:cNvCxnSpPr>
          <p:nvPr/>
        </p:nvCxnSpPr>
        <p:spPr bwMode="auto">
          <a:xfrm flipV="1">
            <a:off x="7197651" y="4068539"/>
            <a:ext cx="900112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6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ECFD0C3-5982-4ABC-862E-75F55835D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9351" y="3898677"/>
            <a:ext cx="64928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ru-RU" sz="140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endParaRPr lang="en-US" altLang="ru-RU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F3113508-1217-4C08-9FE0-079E987066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altLang="en-US" sz="3200"/>
              <a:t>Упаковка и распаковка скалярных типов данных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D9D50FD-4223-4C23-8EEB-FF7EA310C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23</a:t>
            </a:fld>
            <a:endParaRPr lang="en-GB" altLang="en-US" dirty="0"/>
          </a:p>
        </p:txBody>
      </p:sp>
      <p:sp>
        <p:nvSpPr>
          <p:cNvPr id="2458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12B1AD1-3502-483B-B21D-C3B00C506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377838"/>
            <a:ext cx="76327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ru-R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p = a;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a = 20;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b = (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)p;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it-IT" alt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Console.WriteLine(</a:t>
            </a:r>
            <a:r>
              <a:rPr lang="it-IT" altLang="ru-RU" sz="2000" dirty="0">
                <a:solidFill>
                  <a:srgbClr val="A31515"/>
                </a:solidFill>
                <a:latin typeface="Consolas" panose="020B0609020204030204" pitchFamily="49" charset="0"/>
              </a:rPr>
              <a:t>"a = {0}"</a:t>
            </a:r>
            <a:r>
              <a:rPr lang="it-IT" alt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ru-R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ru-RU" sz="2000" dirty="0">
                <a:solidFill>
                  <a:srgbClr val="A31515"/>
                </a:solidFill>
                <a:latin typeface="Consolas" panose="020B0609020204030204" pitchFamily="49" charset="0"/>
              </a:rPr>
              <a:t>"b = {0}"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, b);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71A503-A1B9-4538-9614-388191918DBE}"/>
              </a:ext>
            </a:extLst>
          </p:cNvPr>
          <p:cNvSpPr/>
          <p:nvPr/>
        </p:nvSpPr>
        <p:spPr bwMode="auto">
          <a:xfrm>
            <a:off x="6000229" y="2131900"/>
            <a:ext cx="1223963" cy="3333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10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4582" name="TextBox 18">
            <a:extLst>
              <a:ext uri="{FF2B5EF4-FFF2-40B4-BE49-F238E27FC236}">
                <a16:creationId xmlns:a16="http://schemas.microsoft.com/office/drawing/2014/main" id="{D678F755-0521-4722-B621-DB5DC7FAD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2098563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/>
              <a:t>a:</a:t>
            </a:r>
            <a:endParaRPr lang="ru-RU" altLang="ru-RU" sz="2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AC0DBA-96DC-47E9-901F-F87BF518BC28}"/>
              </a:ext>
            </a:extLst>
          </p:cNvPr>
          <p:cNvSpPr/>
          <p:nvPr/>
        </p:nvSpPr>
        <p:spPr bwMode="auto">
          <a:xfrm>
            <a:off x="6000229" y="2524013"/>
            <a:ext cx="1223963" cy="3333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4584" name="TextBox 20">
            <a:extLst>
              <a:ext uri="{FF2B5EF4-FFF2-40B4-BE49-F238E27FC236}">
                <a16:creationId xmlns:a16="http://schemas.microsoft.com/office/drawing/2014/main" id="{EF67B0D5-9A6A-4693-8A00-42B8D0118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2490675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/>
              <a:t>p:</a:t>
            </a:r>
            <a:endParaRPr lang="ru-RU" altLang="ru-RU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9190F7-65C0-4DBE-9284-7BCC44D961E2}"/>
              </a:ext>
            </a:extLst>
          </p:cNvPr>
          <p:cNvSpPr/>
          <p:nvPr/>
        </p:nvSpPr>
        <p:spPr bwMode="auto">
          <a:xfrm>
            <a:off x="7524229" y="2524013"/>
            <a:ext cx="1223963" cy="3333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10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24586" name="Straight Arrow Connector 9">
            <a:extLst>
              <a:ext uri="{FF2B5EF4-FFF2-40B4-BE49-F238E27FC236}">
                <a16:creationId xmlns:a16="http://schemas.microsoft.com/office/drawing/2014/main" id="{DC9C7409-D074-49EC-934F-DAA635F189A8}"/>
              </a:ext>
            </a:extLst>
          </p:cNvPr>
          <p:cNvCxnSpPr>
            <a:cxnSpLocks noChangeShapeType="1"/>
            <a:stCxn id="20" idx="3"/>
            <a:endCxn id="22" idx="1"/>
          </p:cNvCxnSpPr>
          <p:nvPr/>
        </p:nvCxnSpPr>
        <p:spPr bwMode="auto">
          <a:xfrm flipV="1">
            <a:off x="7224192" y="2690700"/>
            <a:ext cx="3000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2C1232D-9FBB-4071-AA5D-0DCEF9A76BDB}"/>
              </a:ext>
            </a:extLst>
          </p:cNvPr>
          <p:cNvSpPr/>
          <p:nvPr/>
        </p:nvSpPr>
        <p:spPr bwMode="auto">
          <a:xfrm>
            <a:off x="6000229" y="2924063"/>
            <a:ext cx="1223963" cy="3333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20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4588" name="TextBox 27">
            <a:extLst>
              <a:ext uri="{FF2B5EF4-FFF2-40B4-BE49-F238E27FC236}">
                <a16:creationId xmlns:a16="http://schemas.microsoft.com/office/drawing/2014/main" id="{D7D2A6F7-3F02-4963-B04B-D485139A9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2890725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/>
              <a:t>a:</a:t>
            </a:r>
            <a:endParaRPr lang="ru-RU" altLang="ru-RU" sz="20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DB902B-9A11-4E5B-A1E7-58B4BC7EC44F}"/>
              </a:ext>
            </a:extLst>
          </p:cNvPr>
          <p:cNvSpPr/>
          <p:nvPr/>
        </p:nvSpPr>
        <p:spPr bwMode="auto">
          <a:xfrm>
            <a:off x="6000229" y="3325700"/>
            <a:ext cx="1223963" cy="3333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10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4590" name="TextBox 29">
            <a:extLst>
              <a:ext uri="{FF2B5EF4-FFF2-40B4-BE49-F238E27FC236}">
                <a16:creationId xmlns:a16="http://schemas.microsoft.com/office/drawing/2014/main" id="{1EFEAFDC-A353-4E7E-BE9C-E9D2BF307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3292363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/>
              <a:t>b:</a:t>
            </a:r>
            <a:endParaRPr lang="ru-RU" altLang="ru-RU" sz="2000"/>
          </a:p>
        </p:txBody>
      </p:sp>
      <p:cxnSp>
        <p:nvCxnSpPr>
          <p:cNvPr id="24591" name="Straight Arrow Connector 13">
            <a:extLst>
              <a:ext uri="{FF2B5EF4-FFF2-40B4-BE49-F238E27FC236}">
                <a16:creationId xmlns:a16="http://schemas.microsoft.com/office/drawing/2014/main" id="{A35AC658-E0FA-4035-B58D-4A8875C26A2B}"/>
              </a:ext>
            </a:extLst>
          </p:cNvPr>
          <p:cNvCxnSpPr>
            <a:cxnSpLocks noChangeShapeType="1"/>
            <a:endCxn id="22" idx="0"/>
          </p:cNvCxnSpPr>
          <p:nvPr/>
        </p:nvCxnSpPr>
        <p:spPr bwMode="auto">
          <a:xfrm>
            <a:off x="7224192" y="2314463"/>
            <a:ext cx="911225" cy="209550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92" name="Straight Arrow Connector 13">
            <a:extLst>
              <a:ext uri="{FF2B5EF4-FFF2-40B4-BE49-F238E27FC236}">
                <a16:creationId xmlns:a16="http://schemas.microsoft.com/office/drawing/2014/main" id="{89F9E41C-0596-42D8-87CE-22A04C3274FE}"/>
              </a:ext>
            </a:extLst>
          </p:cNvPr>
          <p:cNvCxnSpPr>
            <a:cxnSpLocks noChangeShapeType="1"/>
            <a:stCxn id="22" idx="2"/>
            <a:endCxn id="29" idx="3"/>
          </p:cNvCxnSpPr>
          <p:nvPr/>
        </p:nvCxnSpPr>
        <p:spPr bwMode="auto">
          <a:xfrm rot="5400000">
            <a:off x="7362305" y="2719275"/>
            <a:ext cx="635000" cy="911225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3BD1BEAF-3748-4FE9-9B6A-E63EA76684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en-US"/>
              <a:t>Представление ссылочных типов данных в динамической памяти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7471134-A669-4511-990A-3BC353EBA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8FEB75-3658-43C1-8FDC-70455A414BAE}" type="slidenum">
              <a:rPr lang="en-GB" altLang="en-US" smtClean="0"/>
              <a:pPr/>
              <a:t>24</a:t>
            </a:fld>
            <a:endParaRPr lang="en-GB" altLang="en-US" dirty="0"/>
          </a:p>
        </p:txBody>
      </p:sp>
      <p:sp>
        <p:nvSpPr>
          <p:cNvPr id="2560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3667F2C-0A6B-4148-8512-009D2D6E8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357201"/>
            <a:ext cx="76327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ru-RU" sz="180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en-US" altLang="ru-RU" sz="1800">
                <a:solidFill>
                  <a:srgbClr val="000000"/>
                </a:solidFill>
                <a:latin typeface="Consolas" panose="020B0609020204030204" pitchFamily="49" charset="0"/>
              </a:rPr>
              <a:t> rect = </a:t>
            </a:r>
            <a:r>
              <a:rPr lang="en-US" altLang="ru-RU" sz="180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altLang="ru-RU" sz="180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en-US" altLang="ru-RU" sz="18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D06A67-0FD3-426F-92B3-324F32C45301}"/>
              </a:ext>
            </a:extLst>
          </p:cNvPr>
          <p:cNvSpPr/>
          <p:nvPr/>
        </p:nvSpPr>
        <p:spPr bwMode="auto">
          <a:xfrm>
            <a:off x="3563417" y="3241564"/>
            <a:ext cx="2016125" cy="11255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ru-RU" sz="1400" dirty="0">
                <a:solidFill>
                  <a:schemeClr val="tx1"/>
                </a:solidFill>
              </a:rPr>
              <a:t>Поля объекта</a:t>
            </a:r>
            <a:r>
              <a:rPr lang="en-US" sz="1400" dirty="0">
                <a:solidFill>
                  <a:schemeClr val="tx1"/>
                </a:solidFill>
              </a:rPr>
              <a:t> (A </a:t>
            </a:r>
            <a:r>
              <a:rPr lang="ru-RU" sz="1400" dirty="0">
                <a:solidFill>
                  <a:schemeClr val="tx1"/>
                </a:solidFill>
              </a:rPr>
              <a:t>и </a:t>
            </a:r>
            <a:r>
              <a:rPr lang="en-US" sz="1400" dirty="0">
                <a:solidFill>
                  <a:schemeClr val="tx1"/>
                </a:solidFill>
              </a:rPr>
              <a:t>B)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8BBBCF-FC03-457C-82B4-ADC1CECBDCFA}"/>
              </a:ext>
            </a:extLst>
          </p:cNvPr>
          <p:cNvSpPr/>
          <p:nvPr/>
        </p:nvSpPr>
        <p:spPr bwMode="auto">
          <a:xfrm>
            <a:off x="899592" y="2206514"/>
            <a:ext cx="2016125" cy="5016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ru-RU" sz="1400" dirty="0">
                <a:solidFill>
                  <a:schemeClr val="tx1"/>
                </a:solidFill>
              </a:rPr>
              <a:t>Переменная (</a:t>
            </a:r>
            <a:r>
              <a:rPr lang="en-US" sz="1400" dirty="0" err="1">
                <a:solidFill>
                  <a:schemeClr val="tx1"/>
                </a:solidFill>
              </a:rPr>
              <a:t>rect</a:t>
            </a:r>
            <a:r>
              <a:rPr lang="ru-RU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5607" name="Straight Arrow Connector 9">
            <a:extLst>
              <a:ext uri="{FF2B5EF4-FFF2-40B4-BE49-F238E27FC236}">
                <a16:creationId xmlns:a16="http://schemas.microsoft.com/office/drawing/2014/main" id="{09CE25A8-512F-4147-94ED-624AB2AF1979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 bwMode="auto">
          <a:xfrm>
            <a:off x="2915717" y="2457339"/>
            <a:ext cx="647700" cy="6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FAACAED-048A-4FFC-B551-54DB026DCD86}"/>
              </a:ext>
            </a:extLst>
          </p:cNvPr>
          <p:cNvSpPr/>
          <p:nvPr/>
        </p:nvSpPr>
        <p:spPr bwMode="auto">
          <a:xfrm>
            <a:off x="3563417" y="2212864"/>
            <a:ext cx="2016125" cy="5016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ru-RU" sz="1400" dirty="0">
                <a:solidFill>
                  <a:schemeClr val="tx1"/>
                </a:solidFill>
              </a:rPr>
              <a:t>Ссылка на тип</a:t>
            </a:r>
          </a:p>
        </p:txBody>
      </p:sp>
      <p:cxnSp>
        <p:nvCxnSpPr>
          <p:cNvPr id="25609" name="Straight Arrow Connector 24">
            <a:extLst>
              <a:ext uri="{FF2B5EF4-FFF2-40B4-BE49-F238E27FC236}">
                <a16:creationId xmlns:a16="http://schemas.microsoft.com/office/drawing/2014/main" id="{6C460C75-5700-42C4-A3B5-A01A1599E8F0}"/>
              </a:ext>
            </a:extLst>
          </p:cNvPr>
          <p:cNvCxnSpPr>
            <a:cxnSpLocks/>
            <a:stCxn id="16" idx="3"/>
            <a:endCxn id="34" idx="1"/>
          </p:cNvCxnSpPr>
          <p:nvPr/>
        </p:nvCxnSpPr>
        <p:spPr bwMode="auto">
          <a:xfrm>
            <a:off x="5579542" y="2463689"/>
            <a:ext cx="6477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1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CADE051-80B3-4103-B052-06DEB74C3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242" y="1869964"/>
            <a:ext cx="20161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ru-RU" sz="1400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altLang="ru-RU" sz="140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en-US" altLang="ru-RU" sz="140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en-US" altLang="ru-RU" sz="140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B4CDCD-69B9-440C-AC0C-B25609A228F0}"/>
              </a:ext>
            </a:extLst>
          </p:cNvPr>
          <p:cNvSpPr/>
          <p:nvPr/>
        </p:nvSpPr>
        <p:spPr bwMode="auto">
          <a:xfrm>
            <a:off x="3563417" y="2714514"/>
            <a:ext cx="2016125" cy="5254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ru-RU" sz="1400" dirty="0">
                <a:solidFill>
                  <a:schemeClr val="tx1"/>
                </a:solidFill>
              </a:rPr>
              <a:t>Номер объекта 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синхронизации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46054F-7A7E-4E05-96CD-E397B9783FA9}"/>
              </a:ext>
            </a:extLst>
          </p:cNvPr>
          <p:cNvSpPr/>
          <p:nvPr/>
        </p:nvSpPr>
        <p:spPr bwMode="auto">
          <a:xfrm>
            <a:off x="6227242" y="3243151"/>
            <a:ext cx="2016125" cy="1123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ru-RU" sz="1400" dirty="0">
                <a:solidFill>
                  <a:schemeClr val="tx1"/>
                </a:solidFill>
              </a:rPr>
              <a:t>Статические поля 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класса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EBC1997-C176-4452-8354-BE088D4F3D3D}"/>
              </a:ext>
            </a:extLst>
          </p:cNvPr>
          <p:cNvSpPr/>
          <p:nvPr/>
        </p:nvSpPr>
        <p:spPr bwMode="auto">
          <a:xfrm>
            <a:off x="6227242" y="2212864"/>
            <a:ext cx="2016125" cy="503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ru-RU" sz="1400" dirty="0">
                <a:solidFill>
                  <a:schemeClr val="tx1"/>
                </a:solidFill>
              </a:rPr>
              <a:t>Ссылка на тип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D067A84-5798-44ED-8B7F-2EE43DC7FE43}"/>
              </a:ext>
            </a:extLst>
          </p:cNvPr>
          <p:cNvSpPr/>
          <p:nvPr/>
        </p:nvSpPr>
        <p:spPr bwMode="auto">
          <a:xfrm>
            <a:off x="6227242" y="2716101"/>
            <a:ext cx="2016125" cy="5238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ru-RU" sz="1400" dirty="0">
                <a:solidFill>
                  <a:schemeClr val="tx1"/>
                </a:solidFill>
              </a:rPr>
              <a:t>Номер объекта 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синхронизации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142411-A5B9-40DD-98E9-D13E5D39D1AC}"/>
              </a:ext>
            </a:extLst>
          </p:cNvPr>
          <p:cNvSpPr/>
          <p:nvPr/>
        </p:nvSpPr>
        <p:spPr bwMode="auto">
          <a:xfrm>
            <a:off x="6227242" y="4367101"/>
            <a:ext cx="2016125" cy="1123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ru-RU" sz="1400" dirty="0">
                <a:solidFill>
                  <a:schemeClr val="tx1"/>
                </a:solidFill>
              </a:rPr>
              <a:t>Методы объекта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(</a:t>
            </a:r>
            <a:r>
              <a:rPr lang="en-US" sz="1400" dirty="0">
                <a:solidFill>
                  <a:schemeClr val="tx1"/>
                </a:solidFill>
              </a:rPr>
              <a:t>Equals, </a:t>
            </a:r>
            <a:r>
              <a:rPr lang="en-US" sz="1400" dirty="0" err="1">
                <a:solidFill>
                  <a:schemeClr val="tx1"/>
                </a:solidFill>
              </a:rPr>
              <a:t>GetHashCode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ToString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ru-RU" sz="1400" dirty="0">
                <a:solidFill>
                  <a:schemeClr val="tx1"/>
                </a:solidFill>
              </a:rPr>
              <a:t>и др.)</a:t>
            </a:r>
          </a:p>
        </p:txBody>
      </p:sp>
      <p:sp>
        <p:nvSpPr>
          <p:cNvPr id="2561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4E99AD3-4121-47C7-A376-5DD03B372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417" y="1869964"/>
            <a:ext cx="16557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ru-RU" sz="140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endParaRPr lang="en-US" altLang="ru-RU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F3113508-1217-4C08-9FE0-079E987066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altLang="en-US" sz="2800" dirty="0"/>
              <a:t>Вызов переопределенного виртуального метода для скалярных типов данных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839431C-CC8A-4B2B-95EB-BF60309A9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8FEB75-3658-43C1-8FDC-70455A414BAE}" type="slidenum">
              <a:rPr lang="en-GB" altLang="en-US" smtClean="0"/>
              <a:pPr/>
              <a:t>25</a:t>
            </a:fld>
            <a:endParaRPr lang="en-GB" altLang="en-US" dirty="0"/>
          </a:p>
        </p:txBody>
      </p:sp>
      <p:sp>
        <p:nvSpPr>
          <p:cNvPr id="2458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12B1AD1-3502-483B-B21D-C3B00C506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863" y="1328246"/>
            <a:ext cx="3811959" cy="1331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p)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p.ToString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48CA9C-480B-407B-AAF6-F46587D64AFB}"/>
              </a:ext>
            </a:extLst>
          </p:cNvPr>
          <p:cNvSpPr txBox="1"/>
          <p:nvPr/>
        </p:nvSpPr>
        <p:spPr>
          <a:xfrm>
            <a:off x="642590" y="2996952"/>
            <a:ext cx="70503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8000"/>
                </a:solidFill>
                <a:effectLst/>
              </a:rPr>
              <a:t>.method</a:t>
            </a:r>
            <a:r>
              <a:rPr lang="en-US" sz="1500" dirty="0"/>
              <a:t> </a:t>
            </a:r>
            <a:r>
              <a:rPr lang="en-US" sz="1500" b="1" dirty="0">
                <a:solidFill>
                  <a:srgbClr val="0000FF"/>
                </a:solidFill>
                <a:effectLst/>
              </a:rPr>
              <a:t>private</a:t>
            </a:r>
            <a:r>
              <a:rPr lang="en-US" sz="1500" dirty="0"/>
              <a:t> </a:t>
            </a:r>
            <a:r>
              <a:rPr lang="en-US" sz="1500" b="1" dirty="0" err="1">
                <a:solidFill>
                  <a:srgbClr val="0000FF"/>
                </a:solidFill>
                <a:effectLst/>
              </a:rPr>
              <a:t>hidebysig</a:t>
            </a:r>
            <a:r>
              <a:rPr lang="en-US" sz="1500" dirty="0"/>
              <a:t> </a:t>
            </a:r>
            <a:r>
              <a:rPr lang="en-US" sz="1500" b="1" dirty="0">
                <a:solidFill>
                  <a:srgbClr val="0000FF"/>
                </a:solidFill>
                <a:effectLst/>
              </a:rPr>
              <a:t>static</a:t>
            </a:r>
            <a:r>
              <a:rPr lang="en-US" sz="1500" dirty="0"/>
              <a:t> </a:t>
            </a:r>
            <a:br>
              <a:rPr lang="en-US" sz="1500" dirty="0"/>
            </a:br>
            <a:r>
              <a:rPr lang="en-US" sz="1500" dirty="0"/>
              <a:t>    </a:t>
            </a:r>
            <a:r>
              <a:rPr lang="en-US" sz="1500" b="1" dirty="0">
                <a:solidFill>
                  <a:srgbClr val="0000FF"/>
                </a:solidFill>
                <a:effectLst/>
              </a:rPr>
              <a:t>string</a:t>
            </a:r>
            <a:r>
              <a:rPr lang="en-US" sz="1500" dirty="0"/>
              <a:t> </a:t>
            </a:r>
            <a:r>
              <a:rPr lang="en-US" sz="1500" dirty="0" err="1"/>
              <a:t>GetString</a:t>
            </a:r>
            <a:r>
              <a:rPr lang="en-US" sz="1500" dirty="0"/>
              <a:t> (</a:t>
            </a:r>
            <a:br>
              <a:rPr lang="en-US" sz="1500" dirty="0"/>
            </a:br>
            <a:r>
              <a:rPr lang="en-US" sz="1500" dirty="0"/>
              <a:t>        </a:t>
            </a:r>
            <a:r>
              <a:rPr lang="en-US" sz="1500" b="1" dirty="0" err="1">
                <a:solidFill>
                  <a:srgbClr val="0000FF"/>
                </a:solidFill>
                <a:effectLst/>
              </a:rPr>
              <a:t>valuetype</a:t>
            </a:r>
            <a:r>
              <a:rPr lang="en-US" sz="1500" dirty="0"/>
              <a:t> Example1.Point p</a:t>
            </a:r>
            <a:br>
              <a:rPr lang="en-US" sz="1500" dirty="0"/>
            </a:br>
            <a:r>
              <a:rPr lang="en-US" sz="1500" dirty="0"/>
              <a:t>    ) </a:t>
            </a:r>
            <a:r>
              <a:rPr lang="en-US" sz="1500" b="1" dirty="0" err="1">
                <a:solidFill>
                  <a:srgbClr val="0000FF"/>
                </a:solidFill>
                <a:effectLst/>
              </a:rPr>
              <a:t>cil</a:t>
            </a:r>
            <a:r>
              <a:rPr lang="en-US" sz="1500" dirty="0"/>
              <a:t> </a:t>
            </a:r>
            <a:r>
              <a:rPr lang="en-US" sz="1500" b="1" dirty="0">
                <a:solidFill>
                  <a:srgbClr val="0000FF"/>
                </a:solidFill>
                <a:effectLst/>
              </a:rPr>
              <a:t>managed</a:t>
            </a:r>
            <a:r>
              <a:rPr lang="en-US" sz="1500" dirty="0"/>
              <a:t> </a:t>
            </a:r>
            <a:br>
              <a:rPr lang="en-US" sz="1500" dirty="0"/>
            </a:br>
            <a:r>
              <a:rPr lang="en-US" sz="1500" dirty="0"/>
              <a:t>{</a:t>
            </a:r>
            <a:br>
              <a:rPr lang="en-US" sz="1500" dirty="0"/>
            </a:br>
            <a:r>
              <a:rPr lang="en-US" sz="1500" dirty="0"/>
              <a:t>    </a:t>
            </a:r>
            <a:r>
              <a:rPr lang="en-US" sz="1500" b="1" dirty="0">
                <a:solidFill>
                  <a:srgbClr val="008000"/>
                </a:solidFill>
                <a:effectLst/>
              </a:rPr>
              <a:t>.</a:t>
            </a:r>
            <a:r>
              <a:rPr lang="en-US" sz="1500" b="1" dirty="0" err="1">
                <a:solidFill>
                  <a:srgbClr val="008000"/>
                </a:solidFill>
                <a:effectLst/>
              </a:rPr>
              <a:t>maxstack</a:t>
            </a:r>
            <a:r>
              <a:rPr lang="en-US" sz="1500" dirty="0"/>
              <a:t> 8</a:t>
            </a:r>
            <a:br>
              <a:rPr lang="en-US" sz="1500" dirty="0"/>
            </a:br>
            <a:br>
              <a:rPr lang="en-US" sz="1500" dirty="0"/>
            </a:br>
            <a:r>
              <a:rPr lang="en-US" sz="1500" dirty="0"/>
              <a:t>    IL_0000: </a:t>
            </a:r>
            <a:r>
              <a:rPr lang="en-US" sz="1500" dirty="0" err="1">
                <a:solidFill>
                  <a:srgbClr val="0000FF"/>
                </a:solidFill>
                <a:effectLst/>
              </a:rPr>
              <a:t>ldarga.s</a:t>
            </a:r>
            <a:r>
              <a:rPr lang="en-US" sz="1500" dirty="0"/>
              <a:t> p</a:t>
            </a:r>
            <a:br>
              <a:rPr lang="en-US" sz="1500" dirty="0"/>
            </a:br>
            <a:r>
              <a:rPr lang="en-US" sz="1500" dirty="0"/>
              <a:t>    IL_0002: constrained. Example1.Point</a:t>
            </a:r>
            <a:br>
              <a:rPr lang="en-US" sz="1500" dirty="0"/>
            </a:br>
            <a:r>
              <a:rPr lang="en-US" sz="1500" dirty="0"/>
              <a:t>    IL_0008: </a:t>
            </a:r>
            <a:r>
              <a:rPr lang="en-US" sz="1500" dirty="0" err="1">
                <a:solidFill>
                  <a:srgbClr val="0000FF"/>
                </a:solidFill>
                <a:effectLst/>
              </a:rPr>
              <a:t>callvirt</a:t>
            </a:r>
            <a:r>
              <a:rPr lang="en-US" sz="1500" dirty="0"/>
              <a:t> </a:t>
            </a:r>
            <a:r>
              <a:rPr lang="en-US" sz="1500" b="1" dirty="0">
                <a:solidFill>
                  <a:srgbClr val="0000FF"/>
                </a:solidFill>
                <a:effectLst/>
              </a:rPr>
              <a:t>instance</a:t>
            </a:r>
            <a:r>
              <a:rPr lang="en-US" sz="1500" dirty="0"/>
              <a:t> </a:t>
            </a:r>
            <a:r>
              <a:rPr lang="en-US" sz="1500" b="1" dirty="0">
                <a:solidFill>
                  <a:srgbClr val="0000FF"/>
                </a:solidFill>
                <a:effectLst/>
              </a:rPr>
              <a:t>string</a:t>
            </a:r>
            <a:r>
              <a:rPr lang="en-US" sz="1500" dirty="0"/>
              <a:t> [</a:t>
            </a:r>
            <a:r>
              <a:rPr lang="en-US" sz="1500" dirty="0" err="1"/>
              <a:t>System.Runtime</a:t>
            </a:r>
            <a:r>
              <a:rPr lang="en-US" sz="1500" dirty="0"/>
              <a:t>]</a:t>
            </a:r>
            <a:r>
              <a:rPr lang="en-US" sz="1500" dirty="0" err="1"/>
              <a:t>System.Object</a:t>
            </a:r>
            <a:r>
              <a:rPr lang="en-US" sz="1500" dirty="0"/>
              <a:t>::</a:t>
            </a:r>
            <a:r>
              <a:rPr lang="en-US" sz="1500" dirty="0" err="1"/>
              <a:t>ToString</a:t>
            </a:r>
            <a:r>
              <a:rPr lang="en-US" sz="1500" dirty="0"/>
              <a:t>()</a:t>
            </a:r>
            <a:br>
              <a:rPr lang="en-US" sz="1500" dirty="0"/>
            </a:br>
            <a:r>
              <a:rPr lang="en-US" sz="1500" dirty="0"/>
              <a:t>    IL_000d: </a:t>
            </a:r>
            <a:r>
              <a:rPr lang="en-US" sz="1500" dirty="0">
                <a:solidFill>
                  <a:srgbClr val="0000FF"/>
                </a:solidFill>
                <a:effectLst/>
              </a:rPr>
              <a:t>ret</a:t>
            </a:r>
            <a:br>
              <a:rPr lang="en-US" sz="1500" dirty="0"/>
            </a:br>
            <a:r>
              <a:rPr lang="en-US" sz="1500" dirty="0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83FF4F-6F71-4566-8C31-ED7CE5E15CEA}"/>
              </a:ext>
            </a:extLst>
          </p:cNvPr>
          <p:cNvSpPr txBox="1"/>
          <p:nvPr/>
        </p:nvSpPr>
        <p:spPr>
          <a:xfrm>
            <a:off x="4603030" y="1328246"/>
            <a:ext cx="435800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"({0},{1})"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X, Y);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8390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47C9618C-F475-4D1D-9447-9D99541C33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en-US" dirty="0"/>
              <a:t>Доступ к метаданным во время работы программы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6EA9D42-FC27-4E9A-9123-E7B00C373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8FEB75-3658-43C1-8FDC-70455A414BAE}" type="slidenum">
              <a:rPr lang="en-GB" altLang="en-US" smtClean="0"/>
              <a:pPr/>
              <a:t>26</a:t>
            </a:fld>
            <a:endParaRPr lang="en-GB" altLang="en-US" dirty="0"/>
          </a:p>
        </p:txBody>
      </p:sp>
      <p:sp>
        <p:nvSpPr>
          <p:cNvPr id="2662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9B51F78-5B0B-4F07-84BF-C51245F1B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340768"/>
            <a:ext cx="7632700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800" dirty="0">
                <a:solidFill>
                  <a:srgbClr val="2B91AF"/>
                </a:solidFill>
                <a:latin typeface="Consolas" panose="020B0609020204030204" pitchFamily="49" charset="0"/>
              </a:rPr>
              <a:t>Object</a:t>
            </a:r>
            <a:endParaRPr lang="en-US" alt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r = </a:t>
            </a:r>
            <a:r>
              <a:rPr lang="en-US" alt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800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Font typeface="Wingdings" panose="05000000000000000000" pitchFamily="2" charset="2"/>
              <a:buNone/>
            </a:pPr>
            <a:endParaRPr lang="ru-RU" alt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ru-RU" sz="18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t = </a:t>
            </a:r>
            <a:r>
              <a:rPr lang="en-US" alt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r.GetType</a:t>
            </a: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altLang="ru-RU" sz="1800" dirty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pt-BR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.WriteLine(t.Name);</a:t>
            </a:r>
          </a:p>
          <a:p>
            <a:pPr>
              <a:buFont typeface="Wingdings" panose="05000000000000000000" pitchFamily="2" charset="2"/>
              <a:buNone/>
            </a:pPr>
            <a:endParaRPr lang="pt-BR" alt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ru-RU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MemberInfo</a:t>
            </a: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[] members = </a:t>
            </a:r>
            <a:r>
              <a:rPr lang="en-US" alt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t.GetMembers</a:t>
            </a: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ru-RU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MemberInfo</a:t>
            </a: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m </a:t>
            </a:r>
            <a:r>
              <a:rPr lang="en-US" alt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members)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ru-RU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alt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m.ToString</a:t>
            </a: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A039F19A-5049-4AEB-910D-AC3968E69D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en-US"/>
              <a:t>Пользовательские метаданные на примере автоматизации тестирования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ED34E22-60B1-47E7-AE16-9949AB22D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8FEB75-3658-43C1-8FDC-70455A414BAE}" type="slidenum">
              <a:rPr lang="en-GB" altLang="en-US" smtClean="0"/>
              <a:pPr/>
              <a:t>27</a:t>
            </a:fld>
            <a:endParaRPr lang="en-GB" altLang="en-US" dirty="0"/>
          </a:p>
        </p:txBody>
      </p:sp>
      <p:sp>
        <p:nvSpPr>
          <p:cNvPr id="2765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458C57E-7E65-444B-9D15-605238C0C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79525"/>
            <a:ext cx="8134672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AttributeUsage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AttributeTargets</a:t>
            </a:r>
            <a:r>
              <a:rPr lang="en-US" alt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.Method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AllowMultiple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Inherited = </a:t>
            </a:r>
            <a:r>
              <a:rPr lang="en-US" alt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TestMethodAttribute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Attribute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TestMethodAttribute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TestMethodAttribute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category)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Category = category;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Category { </a:t>
            </a:r>
            <a:r>
              <a:rPr lang="en-US" alt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Priority { </a:t>
            </a:r>
            <a:r>
              <a:rPr lang="en-US" alt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Tests</a:t>
            </a:r>
            <a:endParaRPr lang="en-US" alt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alt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TestMethod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alt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Функциональность</a:t>
            </a:r>
            <a:r>
              <a:rPr lang="en-US" alt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Priority = 1)]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// var </a:t>
            </a:r>
            <a:r>
              <a:rPr lang="en-US" altLang="en-US" sz="1300" dirty="0" err="1">
                <a:solidFill>
                  <a:srgbClr val="008000"/>
                </a:solidFill>
                <a:latin typeface="Consolas" panose="020B0609020204030204" pitchFamily="49" charset="0"/>
              </a:rPr>
              <a:t>attr</a:t>
            </a:r>
            <a:r>
              <a:rPr lang="en-US" alt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 = new </a:t>
            </a:r>
            <a:r>
              <a:rPr lang="en-US" altLang="en-US" sz="1300" dirty="0" err="1">
                <a:solidFill>
                  <a:srgbClr val="008000"/>
                </a:solidFill>
                <a:latin typeface="Consolas" panose="020B0609020204030204" pitchFamily="49" charset="0"/>
              </a:rPr>
              <a:t>TestMethodAttribute</a:t>
            </a:r>
            <a:r>
              <a:rPr lang="en-US" alt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("</a:t>
            </a:r>
            <a:r>
              <a:rPr lang="ru-RU" alt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Функциональность</a:t>
            </a:r>
            <a:r>
              <a:rPr lang="en-US" alt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");</a:t>
            </a:r>
            <a:endParaRPr lang="en-US" alt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1300" dirty="0" err="1">
                <a:solidFill>
                  <a:srgbClr val="008000"/>
                </a:solidFill>
                <a:latin typeface="Consolas" panose="020B0609020204030204" pitchFamily="49" charset="0"/>
              </a:rPr>
              <a:t>attr.Priority</a:t>
            </a:r>
            <a:r>
              <a:rPr lang="en-US" alt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 = 1;</a:t>
            </a:r>
            <a:endParaRPr lang="en-US" alt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TestOne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alt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nameof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TestOne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ru-RU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TestMethod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alt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Функциональность</a:t>
            </a:r>
            <a:r>
              <a:rPr lang="en-US" alt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Priority = 1)]</a:t>
            </a:r>
            <a:endParaRPr lang="ru-RU" alt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TestTwo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alt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nameof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TestTwo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E8BF2C94-AFA5-4DBF-87EF-26297DC11F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altLang="en-US" sz="3200" dirty="0"/>
              <a:t>Пользовательские метаданные на примере </a:t>
            </a:r>
            <a:r>
              <a:rPr lang="ru-RU" altLang="en-US" sz="3100" dirty="0"/>
              <a:t>автоматизации</a:t>
            </a:r>
            <a:r>
              <a:rPr lang="ru-RU" altLang="en-US" sz="3200" dirty="0"/>
              <a:t> тестирования (продолжение)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AD3325C-04E6-4F63-9B08-1F573C1C2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28</a:t>
            </a:fld>
            <a:endParaRPr lang="en-GB" altLang="en-US" dirty="0"/>
          </a:p>
        </p:txBody>
      </p:sp>
      <p:sp>
        <p:nvSpPr>
          <p:cNvPr id="2867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6B277C4-9892-4CC8-8F0E-85247A3B2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626" y="1206500"/>
            <a:ext cx="8208962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alt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MethodInfo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GetTestMethods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Assembly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assembly)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MethodInfo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testMethods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MethodInfo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[] types = </a:t>
            </a:r>
            <a:r>
              <a:rPr lang="en-US" alt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assembly.GetExportedTypes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types)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MethodInfo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[] methods = </a:t>
            </a:r>
            <a:r>
              <a:rPr lang="en-US" alt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type.GetMethods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BindingFlags</a:t>
            </a:r>
            <a:r>
              <a:rPr lang="en-US" alt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.Public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alt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BindingFlags</a:t>
            </a:r>
            <a:r>
              <a:rPr lang="en-US" alt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.NonPublic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alt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BindingFlags</a:t>
            </a:r>
            <a:r>
              <a:rPr lang="en-US" alt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.Static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MethodInfo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method </a:t>
            </a:r>
            <a:r>
              <a:rPr lang="en-US" alt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methods)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TestMethodAttribute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[] attributes = (</a:t>
            </a:r>
            <a:r>
              <a:rPr lang="en-US" alt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TestMethodAttribute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[])method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.</a:t>
            </a:r>
            <a:r>
              <a:rPr lang="en-US" alt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GetCustomAttributes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TestMethodAttribute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(attributes != </a:t>
            </a:r>
            <a:r>
              <a:rPr lang="en-US" alt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attributes.Length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testMethods.Add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(method);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testMethods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Assembly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assembly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Assembly</a:t>
            </a:r>
            <a:r>
              <a:rPr lang="en-US" alt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.GetExecutingAssembly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MethodInfo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 methods = </a:t>
            </a:r>
            <a:r>
              <a:rPr lang="en-US" alt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GetTestMethods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(assembly);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MethodInfo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method </a:t>
            </a:r>
            <a:r>
              <a:rPr lang="en-US" alt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methods)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testAction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alt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Delegate</a:t>
            </a:r>
            <a:r>
              <a:rPr lang="en-US" alt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.CreateDelegate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), method);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testAction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ru-RU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AD72843-CC3A-4A40-80B4-3C8380A485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576" y="1196752"/>
            <a:ext cx="7920880" cy="4896544"/>
          </a:xfrm>
        </p:spPr>
        <p:txBody>
          <a:bodyPr>
            <a:noAutofit/>
          </a:bodyPr>
          <a:lstStyle/>
          <a:p>
            <a:r>
              <a:rPr lang="ru-RU" sz="2800" dirty="0"/>
              <a:t>Модель с явным освобождением памяти</a:t>
            </a:r>
          </a:p>
          <a:p>
            <a:r>
              <a:rPr lang="ru-RU" sz="2800" dirty="0"/>
              <a:t>Модель со счетчиками ссылок</a:t>
            </a:r>
          </a:p>
          <a:p>
            <a:r>
              <a:rPr lang="ru-RU" sz="2800" dirty="0"/>
              <a:t>Модель с иерархией владения</a:t>
            </a:r>
          </a:p>
          <a:p>
            <a:r>
              <a:rPr lang="ru-RU" sz="2800" dirty="0"/>
              <a:t>Модель с владеющими ссылками</a:t>
            </a:r>
          </a:p>
          <a:p>
            <a:r>
              <a:rPr lang="ru-RU" sz="2800" dirty="0"/>
              <a:t>Модель с автоматической сборкой мусора</a:t>
            </a:r>
          </a:p>
          <a:p>
            <a:r>
              <a:rPr lang="ru-RU" sz="2800" dirty="0"/>
              <a:t>Модель с автоматической сборкой мусора и явным освобождением памяти</a:t>
            </a:r>
            <a:endParaRPr lang="ru-RU" altLang="en-US" sz="2800" dirty="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7D72D1EE-8FCC-478D-BC1E-54C9FEF049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00336"/>
          </a:xfrm>
        </p:spPr>
        <p:txBody>
          <a:bodyPr>
            <a:noAutofit/>
          </a:bodyPr>
          <a:lstStyle/>
          <a:p>
            <a:r>
              <a:rPr lang="ru-RU" altLang="en-US" sz="3200" dirty="0"/>
              <a:t>Модели утилизации динамической памяти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843E329-7100-45CC-AD1C-AA015FB41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F98FEB75-3658-43C1-8FDC-70455A414BAE}" type="slidenum">
              <a:rPr lang="en-GB" altLang="en-US" smtClean="0"/>
              <a:pPr/>
              <a:t>29</a:t>
            </a:fld>
            <a:endParaRPr lang="en-GB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2DDF26B-4837-4FDC-9131-149BDC3121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576" y="1196752"/>
            <a:ext cx="7920880" cy="4896544"/>
          </a:xfrm>
        </p:spPr>
        <p:txBody>
          <a:bodyPr>
            <a:noAutofit/>
          </a:bodyPr>
          <a:lstStyle/>
          <a:p>
            <a:r>
              <a:rPr lang="ru-RU" altLang="en-US" dirty="0"/>
              <a:t>Повышение уровня абстракции:</a:t>
            </a:r>
          </a:p>
          <a:p>
            <a:r>
              <a:rPr lang="ru-RU" altLang="en-US" dirty="0"/>
              <a:t>Концепции языков высокого уровня на уровне исполняющей системы</a:t>
            </a:r>
          </a:p>
          <a:p>
            <a:r>
              <a:rPr lang="ru-RU" altLang="en-US" dirty="0"/>
              <a:t>Автоматическое управление памятью</a:t>
            </a:r>
          </a:p>
          <a:p>
            <a:r>
              <a:rPr lang="ru-RU" altLang="en-US" dirty="0"/>
              <a:t>Промежуточный язык и динамическая компиляция</a:t>
            </a:r>
          </a:p>
          <a:p>
            <a:r>
              <a:rPr lang="ru-RU" altLang="en-US" dirty="0"/>
              <a:t>Информация о типах в исполняемых модулях</a:t>
            </a:r>
          </a:p>
          <a:p>
            <a:r>
              <a:rPr lang="ru-RU" altLang="en-US" dirty="0"/>
              <a:t>Безопасность и верифицируемость кода</a:t>
            </a: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97F3EC30-1607-44B5-BB64-8A92A0EA61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00336"/>
          </a:xfrm>
        </p:spPr>
        <p:txBody>
          <a:bodyPr>
            <a:normAutofit fontScale="90000"/>
          </a:bodyPr>
          <a:lstStyle/>
          <a:p>
            <a:r>
              <a:rPr lang="ru-RU" altLang="en-US" dirty="0"/>
              <a:t>Направление развития платформ</a:t>
            </a:r>
            <a:r>
              <a:rPr lang="en-US" altLang="en-US" dirty="0"/>
              <a:t> </a:t>
            </a:r>
            <a:r>
              <a:rPr lang="ru-RU" altLang="en-US" dirty="0"/>
              <a:t>программирования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B5E9880-6DD1-4786-9E18-63DB131BF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F98FEB75-3658-43C1-8FDC-70455A414BAE}" type="slidenum">
              <a:rPr lang="en-GB" altLang="en-US" smtClean="0"/>
              <a:pPr/>
              <a:t>3</a:t>
            </a:fld>
            <a:endParaRPr lang="en-GB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088B9B2-7EC6-475B-BE71-1DEE54C17D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1196975"/>
            <a:ext cx="8064822" cy="4895850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ru-RU" sz="1800" dirty="0"/>
              <a:t>Программист сам заботится о выделении и утилизации объектов </a:t>
            </a:r>
          </a:p>
          <a:p>
            <a:pPr>
              <a:spcBef>
                <a:spcPts val="1200"/>
              </a:spcBef>
            </a:pPr>
            <a:r>
              <a:rPr lang="en-US" altLang="en-US" sz="1800" dirty="0"/>
              <a:t>malloc</a:t>
            </a:r>
            <a:r>
              <a:rPr lang="ru-RU" altLang="en-US" sz="1800" dirty="0"/>
              <a:t> и</a:t>
            </a:r>
            <a:r>
              <a:rPr lang="en-US" altLang="en-US" sz="1800" dirty="0"/>
              <a:t> free</a:t>
            </a:r>
            <a:r>
              <a:rPr lang="ru-RU" altLang="en-US" sz="1800" dirty="0"/>
              <a:t> в </a:t>
            </a:r>
            <a:r>
              <a:rPr lang="en-US" altLang="en-US" sz="1800" dirty="0"/>
              <a:t>C</a:t>
            </a:r>
            <a:r>
              <a:rPr lang="ru-RU" altLang="en-US" sz="1800" dirty="0"/>
              <a:t>,</a:t>
            </a:r>
            <a:r>
              <a:rPr lang="en-US" altLang="en-US" sz="1800" dirty="0"/>
              <a:t> new</a:t>
            </a:r>
            <a:r>
              <a:rPr lang="ru-RU" altLang="en-US" sz="1800" dirty="0"/>
              <a:t> и </a:t>
            </a:r>
            <a:r>
              <a:rPr lang="en-US" altLang="en-US" sz="1800" dirty="0"/>
              <a:t>delete</a:t>
            </a:r>
            <a:r>
              <a:rPr lang="ru-RU" altLang="en-US" sz="1800" dirty="0"/>
              <a:t> в </a:t>
            </a:r>
            <a:r>
              <a:rPr lang="en-US" altLang="en-US" sz="1800" dirty="0"/>
              <a:t>C++</a:t>
            </a:r>
            <a:endParaRPr lang="ru-RU" altLang="en-US" sz="1800" dirty="0"/>
          </a:p>
          <a:p>
            <a:pPr>
              <a:spcBef>
                <a:spcPts val="1200"/>
              </a:spcBef>
            </a:pPr>
            <a:r>
              <a:rPr lang="ru-RU" altLang="en-US" sz="1800" dirty="0"/>
              <a:t>Список свободных блоков обычно </a:t>
            </a:r>
            <a:r>
              <a:rPr lang="ru-RU" sz="1800" dirty="0"/>
              <a:t>двусвязный и хранится внутри свободной памяти</a:t>
            </a:r>
          </a:p>
          <a:p>
            <a:pPr>
              <a:spcBef>
                <a:spcPts val="1200"/>
              </a:spcBef>
            </a:pPr>
            <a:r>
              <a:rPr lang="ru-RU" altLang="en-US" sz="1800" dirty="0"/>
              <a:t>Достоинство – детерминизм.</a:t>
            </a:r>
          </a:p>
          <a:p>
            <a:pPr lvl="1">
              <a:spcBef>
                <a:spcPts val="1200"/>
              </a:spcBef>
            </a:pPr>
            <a:r>
              <a:rPr lang="ru-RU" sz="1600" dirty="0"/>
              <a:t>Предсказуемы временные задержки на выделение и освобождение памяти</a:t>
            </a:r>
          </a:p>
          <a:p>
            <a:pPr lvl="1">
              <a:spcBef>
                <a:spcPts val="1200"/>
              </a:spcBef>
            </a:pPr>
            <a:r>
              <a:rPr lang="ru-RU" sz="1600" dirty="0"/>
              <a:t>Предсказуем порядок работы конструкторов и деструкторов и связанные с этим накладные расходы</a:t>
            </a:r>
          </a:p>
          <a:p>
            <a:pPr>
              <a:spcBef>
                <a:spcPts val="1200"/>
              </a:spcBef>
            </a:pPr>
            <a:r>
              <a:rPr lang="ru-RU" sz="1800" dirty="0"/>
              <a:t>Недостаток </a:t>
            </a:r>
            <a:r>
              <a:rPr lang="ru-RU" altLang="en-US" sz="1800" dirty="0"/>
              <a:t>–</a:t>
            </a:r>
            <a:r>
              <a:rPr lang="ru-RU" sz="1800" dirty="0"/>
              <a:t> ненадежность и подверженность ошибкам:</a:t>
            </a:r>
          </a:p>
          <a:p>
            <a:pPr lvl="1">
              <a:spcBef>
                <a:spcPts val="1200"/>
              </a:spcBef>
            </a:pPr>
            <a:r>
              <a:rPr lang="ru-RU" sz="1600" dirty="0"/>
              <a:t>«Утечка» памяти</a:t>
            </a:r>
          </a:p>
          <a:p>
            <a:pPr lvl="1">
              <a:spcBef>
                <a:spcPts val="1200"/>
              </a:spcBef>
            </a:pPr>
            <a:r>
              <a:rPr lang="ru-RU" sz="1600" dirty="0"/>
              <a:t>«Зависание» ссылок</a:t>
            </a:r>
            <a:endParaRPr lang="en-US" sz="1600" dirty="0"/>
          </a:p>
          <a:p>
            <a:pPr lvl="1">
              <a:spcBef>
                <a:spcPts val="1200"/>
              </a:spcBef>
            </a:pPr>
            <a:r>
              <a:rPr lang="ru-RU" sz="1600" dirty="0"/>
              <a:t>Повторное удаление объектов</a:t>
            </a:r>
          </a:p>
          <a:p>
            <a:pPr lvl="1">
              <a:spcBef>
                <a:spcPts val="1200"/>
              </a:spcBef>
            </a:pPr>
            <a:r>
              <a:rPr lang="ru-RU" sz="1600" dirty="0"/>
              <a:t>Сильная фрагментация (объекты нельзя перемещать в адресном пространстве)</a:t>
            </a:r>
            <a:endParaRPr lang="ru-RU" altLang="en-US" sz="1600" dirty="0"/>
          </a:p>
          <a:p>
            <a:pPr>
              <a:spcBef>
                <a:spcPts val="1200"/>
              </a:spcBef>
            </a:pPr>
            <a:endParaRPr lang="ru-RU" altLang="en-US" sz="1800" dirty="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FCD91F0-7305-4BFE-ABAE-BA312B0476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00336"/>
          </a:xfrm>
        </p:spPr>
        <p:txBody>
          <a:bodyPr>
            <a:normAutofit fontScale="90000"/>
          </a:bodyPr>
          <a:lstStyle/>
          <a:p>
            <a:r>
              <a:rPr lang="ru-RU" dirty="0"/>
              <a:t>Модель с явным освобождением памяти</a:t>
            </a:r>
            <a:endParaRPr lang="ru-RU" altLang="en-US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48E707D-03C6-42DA-BA88-E8E7EA3C9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F98FEB75-3658-43C1-8FDC-70455A414BAE}" type="slidenum">
              <a:rPr lang="en-GB" altLang="en-US" smtClean="0"/>
              <a:pPr/>
              <a:t>30</a:t>
            </a:fld>
            <a:endParaRPr lang="en-GB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088B9B2-7EC6-475B-BE71-1DEE54C17D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1196976"/>
            <a:ext cx="7920038" cy="266155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1800" dirty="0"/>
              <a:t>Менеджер памяти использует память уничтоженных объектов для организации списка свободных блоков. </a:t>
            </a:r>
          </a:p>
          <a:p>
            <a:pPr>
              <a:spcBef>
                <a:spcPts val="1200"/>
              </a:spcBef>
            </a:pPr>
            <a:r>
              <a:rPr lang="ru-RU" sz="1800" dirty="0"/>
              <a:t>«Зависшая» ссылка – ссылка на уничтоженный объект. Обращение по «зависшей» ссылке как правило портит список свободных блоков менеджера памяти.</a:t>
            </a:r>
          </a:p>
          <a:p>
            <a:pPr lvl="1"/>
            <a:r>
              <a:rPr lang="ru-RU" sz="1400" dirty="0"/>
              <a:t>Возникающие сбои происходят не сразу, а спустя некоторое время, когда уже непонятно, какая подпрограмма нарушила целостность данных менеджера памяти.</a:t>
            </a:r>
          </a:p>
          <a:p>
            <a:pPr>
              <a:spcBef>
                <a:spcPts val="1200"/>
              </a:spcBef>
            </a:pPr>
            <a:r>
              <a:rPr lang="ru-RU" altLang="en-US" sz="1800" dirty="0"/>
              <a:t>Повторное удаление объекта тоже портит список свободных блоков.</a:t>
            </a: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FCD91F0-7305-4BFE-ABAE-BA312B0476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82880" cy="900336"/>
          </a:xfrm>
        </p:spPr>
        <p:txBody>
          <a:bodyPr>
            <a:noAutofit/>
          </a:bodyPr>
          <a:lstStyle/>
          <a:p>
            <a:r>
              <a:rPr lang="ru-RU" sz="3200" dirty="0"/>
              <a:t>Модель с явным освобождением памяти</a:t>
            </a:r>
            <a:r>
              <a:rPr lang="en-US" sz="3200" dirty="0"/>
              <a:t>. </a:t>
            </a:r>
            <a:br>
              <a:rPr lang="ru-RU" sz="3200" dirty="0"/>
            </a:br>
            <a:r>
              <a:rPr lang="ru-RU" sz="3200" dirty="0"/>
              <a:t>Проблемы применения</a:t>
            </a:r>
            <a:endParaRPr lang="ru-RU" altLang="en-US" sz="32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48E707D-03C6-42DA-BA88-E8E7EA3C9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F98FEB75-3658-43C1-8FDC-70455A414BAE}" type="slidenum">
              <a:rPr lang="en-GB" altLang="en-US" smtClean="0"/>
              <a:pPr/>
              <a:t>31</a:t>
            </a:fld>
            <a:endParaRPr lang="en-GB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F91ED3-16A0-42B2-889B-2336F7039923}"/>
              </a:ext>
            </a:extLst>
          </p:cNvPr>
          <p:cNvSpPr/>
          <p:nvPr/>
        </p:nvSpPr>
        <p:spPr bwMode="auto">
          <a:xfrm>
            <a:off x="1430022" y="5085643"/>
            <a:ext cx="1409065" cy="1007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A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4A01C3-03F0-4E4E-9D13-E1EAF7D078B1}"/>
              </a:ext>
            </a:extLst>
          </p:cNvPr>
          <p:cNvSpPr/>
          <p:nvPr/>
        </p:nvSpPr>
        <p:spPr bwMode="auto">
          <a:xfrm>
            <a:off x="1430022" y="5089283"/>
            <a:ext cx="504056" cy="2652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&amp;C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55DC2C-03F6-42B0-A820-FE054857DA8B}"/>
              </a:ext>
            </a:extLst>
          </p:cNvPr>
          <p:cNvSpPr/>
          <p:nvPr/>
        </p:nvSpPr>
        <p:spPr bwMode="auto">
          <a:xfrm>
            <a:off x="1934077" y="5088464"/>
            <a:ext cx="504056" cy="2652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en-US" sz="1400">
                <a:solidFill>
                  <a:schemeClr val="tx1"/>
                </a:solidFill>
              </a:rPr>
              <a:t>n</a:t>
            </a:r>
            <a:r>
              <a:rPr lang="en-US" sz="1400" dirty="0">
                <a:solidFill>
                  <a:schemeClr val="tx1"/>
                </a:solidFill>
              </a:rPr>
              <a:t>ull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EA51883F-EEA0-4B1D-88A0-7C2768C54979}"/>
              </a:ext>
            </a:extLst>
          </p:cNvPr>
          <p:cNvCxnSpPr>
            <a:cxnSpLocks/>
            <a:stCxn id="82" idx="3"/>
          </p:cNvCxnSpPr>
          <p:nvPr/>
        </p:nvCxnSpPr>
        <p:spPr bwMode="auto">
          <a:xfrm>
            <a:off x="1247456" y="4576196"/>
            <a:ext cx="231479" cy="519077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CBEC88F3-05FA-46A3-8978-FAE64CD01B04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2952821" y="3683767"/>
            <a:ext cx="360" cy="2810673"/>
          </a:xfrm>
          <a:prstGeom prst="curvedConnector3">
            <a:avLst>
              <a:gd name="adj1" fmla="val 187425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142CF43-AFD4-4503-BA41-11D0144D48C5}"/>
              </a:ext>
            </a:extLst>
          </p:cNvPr>
          <p:cNvSpPr/>
          <p:nvPr/>
        </p:nvSpPr>
        <p:spPr bwMode="auto">
          <a:xfrm>
            <a:off x="2839088" y="5086003"/>
            <a:ext cx="1404154" cy="100729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B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BA97139-9554-4F7C-915A-9E244B72D01F}"/>
              </a:ext>
            </a:extLst>
          </p:cNvPr>
          <p:cNvSpPr/>
          <p:nvPr/>
        </p:nvSpPr>
        <p:spPr bwMode="auto">
          <a:xfrm>
            <a:off x="743400" y="4443554"/>
            <a:ext cx="504056" cy="2652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&amp;A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1FB4BF9-F3D7-490D-944E-FBF40FB1EC45}"/>
              </a:ext>
            </a:extLst>
          </p:cNvPr>
          <p:cNvSpPr/>
          <p:nvPr/>
        </p:nvSpPr>
        <p:spPr bwMode="auto">
          <a:xfrm>
            <a:off x="4240695" y="5085283"/>
            <a:ext cx="1409065" cy="1007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C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6791757-0DFE-4855-9F2C-07A354B055BB}"/>
              </a:ext>
            </a:extLst>
          </p:cNvPr>
          <p:cNvSpPr/>
          <p:nvPr/>
        </p:nvSpPr>
        <p:spPr bwMode="auto">
          <a:xfrm>
            <a:off x="4240695" y="5088923"/>
            <a:ext cx="504056" cy="2652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&amp;E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D537BF4-8293-4497-87A5-7FEA5B67C986}"/>
              </a:ext>
            </a:extLst>
          </p:cNvPr>
          <p:cNvSpPr/>
          <p:nvPr/>
        </p:nvSpPr>
        <p:spPr bwMode="auto">
          <a:xfrm>
            <a:off x="4744750" y="5088104"/>
            <a:ext cx="504056" cy="2652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en-US" sz="1400">
                <a:solidFill>
                  <a:schemeClr val="tx1"/>
                </a:solidFill>
              </a:rPr>
              <a:t>&amp;</a:t>
            </a:r>
            <a:r>
              <a:rPr lang="en-US" sz="1400" dirty="0">
                <a:solidFill>
                  <a:schemeClr val="tx1"/>
                </a:solidFill>
              </a:rPr>
              <a:t>A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F889F8F-A115-462B-A912-8B5668EA264B}"/>
              </a:ext>
            </a:extLst>
          </p:cNvPr>
          <p:cNvSpPr/>
          <p:nvPr/>
        </p:nvSpPr>
        <p:spPr bwMode="auto">
          <a:xfrm>
            <a:off x="5649761" y="5085643"/>
            <a:ext cx="1404154" cy="100729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D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05E8C92-D62A-4936-A3A7-A914D08F7C7E}"/>
              </a:ext>
            </a:extLst>
          </p:cNvPr>
          <p:cNvSpPr/>
          <p:nvPr/>
        </p:nvSpPr>
        <p:spPr bwMode="auto">
          <a:xfrm>
            <a:off x="7051367" y="5085283"/>
            <a:ext cx="1409065" cy="1007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E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37A4CDB-6817-46AD-81F5-95FFB2E62B53}"/>
              </a:ext>
            </a:extLst>
          </p:cNvPr>
          <p:cNvSpPr/>
          <p:nvPr/>
        </p:nvSpPr>
        <p:spPr bwMode="auto">
          <a:xfrm>
            <a:off x="7051367" y="5088923"/>
            <a:ext cx="504056" cy="2652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null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40CBE59-D2E5-42B8-8858-F09DD5ED09A1}"/>
              </a:ext>
            </a:extLst>
          </p:cNvPr>
          <p:cNvSpPr/>
          <p:nvPr/>
        </p:nvSpPr>
        <p:spPr bwMode="auto">
          <a:xfrm>
            <a:off x="7555422" y="5088104"/>
            <a:ext cx="504056" cy="2652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en-US" sz="1400">
                <a:solidFill>
                  <a:schemeClr val="tx1"/>
                </a:solidFill>
              </a:rPr>
              <a:t>&amp;</a:t>
            </a:r>
            <a:r>
              <a:rPr lang="en-US" sz="1400" dirty="0">
                <a:solidFill>
                  <a:schemeClr val="tx1"/>
                </a:solidFill>
              </a:rPr>
              <a:t>C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F1CD9F80-2C49-4222-A99C-817A4D78053B}"/>
              </a:ext>
            </a:extLst>
          </p:cNvPr>
          <p:cNvCxnSpPr>
            <a:cxnSpLocks/>
            <a:stCxn id="94" idx="0"/>
            <a:endCxn id="98" idx="0"/>
          </p:cNvCxnSpPr>
          <p:nvPr/>
        </p:nvCxnSpPr>
        <p:spPr bwMode="auto">
          <a:xfrm rot="5400000" flipH="1" flipV="1">
            <a:off x="5898059" y="3683587"/>
            <a:ext cx="12700" cy="2810672"/>
          </a:xfrm>
          <a:prstGeom prst="curvedConnector3">
            <a:avLst>
              <a:gd name="adj1" fmla="val 516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698FCEA2-61CF-420E-A61A-3622432FAF8F}"/>
              </a:ext>
            </a:extLst>
          </p:cNvPr>
          <p:cNvCxnSpPr>
            <a:cxnSpLocks/>
          </p:cNvCxnSpPr>
          <p:nvPr/>
        </p:nvCxnSpPr>
        <p:spPr bwMode="auto">
          <a:xfrm rot="5400000" flipH="1">
            <a:off x="6121146" y="3563793"/>
            <a:ext cx="264465" cy="3314727"/>
          </a:xfrm>
          <a:prstGeom prst="curvedConnector5">
            <a:avLst>
              <a:gd name="adj1" fmla="val -86439"/>
              <a:gd name="adj2" fmla="val 50000"/>
              <a:gd name="adj3" fmla="val 18643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93EA39E4-2EA4-4A7C-A631-2886D574B3B4}"/>
              </a:ext>
            </a:extLst>
          </p:cNvPr>
          <p:cNvCxnSpPr>
            <a:cxnSpLocks/>
          </p:cNvCxnSpPr>
          <p:nvPr/>
        </p:nvCxnSpPr>
        <p:spPr bwMode="auto">
          <a:xfrm rot="5400000" flipH="1">
            <a:off x="3243366" y="3563972"/>
            <a:ext cx="264105" cy="3314728"/>
          </a:xfrm>
          <a:prstGeom prst="curvedConnector5">
            <a:avLst>
              <a:gd name="adj1" fmla="val -86556"/>
              <a:gd name="adj2" fmla="val 50000"/>
              <a:gd name="adj3" fmla="val 18655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2FF7F87-77EA-4E43-ABDA-104D3C89A6D8}"/>
              </a:ext>
            </a:extLst>
          </p:cNvPr>
          <p:cNvSpPr/>
          <p:nvPr/>
        </p:nvSpPr>
        <p:spPr bwMode="auto">
          <a:xfrm>
            <a:off x="747956" y="4105969"/>
            <a:ext cx="504056" cy="2652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&amp;E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6B0CF8C8-F004-433A-9B1A-502779493583}"/>
              </a:ext>
            </a:extLst>
          </p:cNvPr>
          <p:cNvCxnSpPr>
            <a:cxnSpLocks/>
            <a:stCxn id="114" idx="3"/>
          </p:cNvCxnSpPr>
          <p:nvPr/>
        </p:nvCxnSpPr>
        <p:spPr bwMode="auto">
          <a:xfrm>
            <a:off x="1252012" y="4238611"/>
            <a:ext cx="5899747" cy="850312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BD240EF-5D98-43B4-A0BE-6FBAA3DB06A7}"/>
              </a:ext>
            </a:extLst>
          </p:cNvPr>
          <p:cNvSpPr/>
          <p:nvPr/>
        </p:nvSpPr>
        <p:spPr bwMode="auto">
          <a:xfrm>
            <a:off x="2947098" y="5680274"/>
            <a:ext cx="504056" cy="265284"/>
          </a:xfrm>
          <a:prstGeom prst="rect">
            <a:avLst/>
          </a:prstGeom>
          <a:solidFill>
            <a:srgbClr val="FF9BAE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&amp;C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134" name="Connector: Curved 133">
            <a:extLst>
              <a:ext uri="{FF2B5EF4-FFF2-40B4-BE49-F238E27FC236}">
                <a16:creationId xmlns:a16="http://schemas.microsoft.com/office/drawing/2014/main" id="{C3C33662-E28A-4991-9D34-B85389167F49}"/>
              </a:ext>
            </a:extLst>
          </p:cNvPr>
          <p:cNvCxnSpPr>
            <a:cxnSpLocks/>
            <a:stCxn id="133" idx="3"/>
            <a:endCxn id="94" idx="1"/>
          </p:cNvCxnSpPr>
          <p:nvPr/>
        </p:nvCxnSpPr>
        <p:spPr bwMode="auto">
          <a:xfrm flipV="1">
            <a:off x="3451154" y="5221565"/>
            <a:ext cx="789541" cy="59135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39951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81E3AE1-1B84-425D-9574-C96C718145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1196974"/>
            <a:ext cx="7920038" cy="5256361"/>
          </a:xfrm>
        </p:spPr>
        <p:txBody>
          <a:bodyPr>
            <a:noAutofit/>
          </a:bodyPr>
          <a:lstStyle/>
          <a:p>
            <a:r>
              <a:rPr lang="ru-RU" altLang="en-US" sz="1400" dirty="0"/>
              <a:t>Обычно надстраивается над моделью с явным освобождением памяти</a:t>
            </a:r>
          </a:p>
          <a:p>
            <a:r>
              <a:rPr lang="ru-RU" altLang="en-US" sz="1400" dirty="0"/>
              <a:t>С каждым объектом ассоциируется целочисленный счетчик ссылок</a:t>
            </a:r>
          </a:p>
          <a:p>
            <a:pPr lvl="1"/>
            <a:r>
              <a:rPr lang="ru-RU" altLang="en-US" sz="1200" dirty="0"/>
              <a:t>Счётчик ссылок хранится либо в одном из полей объекта, либо «навешен» снаружи.</a:t>
            </a:r>
          </a:p>
          <a:p>
            <a:pPr lvl="1"/>
            <a:r>
              <a:rPr lang="ru-RU" altLang="en-US" sz="1200" dirty="0"/>
              <a:t>При создании объекта счетчик устанавливается в значение 0.</a:t>
            </a:r>
          </a:p>
          <a:p>
            <a:pPr lvl="1"/>
            <a:r>
              <a:rPr lang="ru-RU" altLang="en-US" sz="1200" dirty="0"/>
              <a:t>Счётчик увеличивается на единицу при создании каждой новой ссылки на объект</a:t>
            </a:r>
            <a:r>
              <a:rPr lang="en-US" altLang="en-US" sz="1200" dirty="0"/>
              <a:t>: </a:t>
            </a:r>
            <a:r>
              <a:rPr lang="ru-RU" altLang="en-US" sz="1200" dirty="0"/>
              <a:t>присваивание переменной и передача ссылки в аргументах подпрограммы.</a:t>
            </a:r>
          </a:p>
          <a:p>
            <a:pPr lvl="1"/>
            <a:r>
              <a:rPr lang="ru-RU" altLang="en-US" sz="1200" dirty="0"/>
              <a:t>При пропадании каждой ссылки значение счетчика уменьшается на единицу.</a:t>
            </a:r>
          </a:p>
          <a:p>
            <a:pPr lvl="1"/>
            <a:r>
              <a:rPr lang="ru-RU" altLang="en-US" sz="1200" dirty="0"/>
              <a:t>Когда значение счётчика становится равным нулю, объект уничтожается (оператором </a:t>
            </a:r>
            <a:r>
              <a:rPr lang="ru-RU" altLang="en-US" sz="1200" dirty="0" err="1"/>
              <a:t>delete</a:t>
            </a:r>
            <a:r>
              <a:rPr lang="ru-RU" altLang="en-US" sz="1200" dirty="0"/>
              <a:t>).</a:t>
            </a:r>
            <a:endParaRPr lang="en-US" altLang="en-US" sz="1200" dirty="0"/>
          </a:p>
          <a:p>
            <a:pPr lvl="1"/>
            <a:r>
              <a:rPr lang="ru-RU" altLang="en-US" sz="1200" dirty="0"/>
              <a:t>Применяется в технологии </a:t>
            </a:r>
            <a:r>
              <a:rPr lang="en-US" altLang="en-US" sz="1200" dirty="0"/>
              <a:t>COM </a:t>
            </a:r>
            <a:r>
              <a:rPr lang="ru-RU" altLang="en-US" sz="1200" dirty="0"/>
              <a:t>и в ряде языков программирования (</a:t>
            </a:r>
            <a:r>
              <a:rPr lang="en-US" altLang="en-US" sz="1200" dirty="0"/>
              <a:t>Object Pascal, Objective-C, Swift, Python).</a:t>
            </a:r>
            <a:endParaRPr lang="ru-RU" altLang="en-US" sz="1200" dirty="0"/>
          </a:p>
          <a:p>
            <a:r>
              <a:rPr lang="ru-RU" altLang="en-US" sz="1400" dirty="0"/>
              <a:t>Для решения проблемы циклических связей ссылки делят на «сильные» и «слабые». </a:t>
            </a:r>
          </a:p>
          <a:p>
            <a:pPr lvl="1"/>
            <a:r>
              <a:rPr lang="ru-RU" altLang="en-US" sz="1200" dirty="0"/>
              <a:t>Сильные ссылки влияют на счетчик ссылок, а слабые ссылки — нет. </a:t>
            </a:r>
          </a:p>
          <a:p>
            <a:pPr lvl="1"/>
            <a:r>
              <a:rPr lang="ru-RU" altLang="en-US" sz="1200" dirty="0"/>
              <a:t>При уничтожении объекта слабые ссылки автоматически обнуляются. </a:t>
            </a:r>
          </a:p>
          <a:p>
            <a:pPr lvl="1"/>
            <a:r>
              <a:rPr lang="ru-RU" altLang="en-US" sz="1200" dirty="0"/>
              <a:t>Для доступа к объекту слабую ссылку нужно предварительно превратить в сильную ссылку.</a:t>
            </a:r>
          </a:p>
          <a:p>
            <a:pPr lvl="1"/>
            <a:r>
              <a:rPr lang="ru-RU" altLang="en-US" sz="1200" dirty="0"/>
              <a:t>Применяется в языках </a:t>
            </a:r>
            <a:r>
              <a:rPr lang="en-US" altLang="en-US" sz="1200" dirty="0"/>
              <a:t>Objective-C,</a:t>
            </a:r>
            <a:r>
              <a:rPr lang="ru-RU" altLang="en-US" sz="1200" dirty="0"/>
              <a:t> </a:t>
            </a:r>
            <a:r>
              <a:rPr lang="en-US" altLang="en-US" sz="1200" dirty="0"/>
              <a:t>Swift</a:t>
            </a:r>
            <a:r>
              <a:rPr lang="ru-RU" altLang="en-US" sz="1200" dirty="0"/>
              <a:t>.</a:t>
            </a:r>
          </a:p>
          <a:p>
            <a:r>
              <a:rPr lang="ru-RU" altLang="en-US" sz="1400" dirty="0"/>
              <a:t>Для решения проблемы циклических связей</a:t>
            </a:r>
            <a:r>
              <a:rPr lang="en-US" altLang="en-US" sz="1400" dirty="0"/>
              <a:t> </a:t>
            </a:r>
            <a:r>
              <a:rPr lang="ru-RU" altLang="en-US" sz="1400" dirty="0"/>
              <a:t>также может использоваться вспомогательный сборщик мусора.</a:t>
            </a:r>
          </a:p>
          <a:p>
            <a:pPr lvl="1"/>
            <a:r>
              <a:rPr lang="ru-RU" altLang="en-US" sz="1200" dirty="0"/>
              <a:t>Применяется в языке</a:t>
            </a:r>
            <a:r>
              <a:rPr lang="en-US" altLang="en-US" sz="1200" dirty="0"/>
              <a:t> Python</a:t>
            </a:r>
            <a:r>
              <a:rPr lang="ru-RU" altLang="en-US" sz="1200" dirty="0"/>
              <a:t>.</a:t>
            </a: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5DBAD3A6-5CE4-4323-8A0D-2BDB42787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00336"/>
          </a:xfrm>
        </p:spPr>
        <p:txBody>
          <a:bodyPr>
            <a:normAutofit/>
          </a:bodyPr>
          <a:lstStyle/>
          <a:p>
            <a:r>
              <a:rPr lang="ru-RU" altLang="en-US" dirty="0"/>
              <a:t>Модель со счетчиками ссылок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7BE20FC-962E-4279-BCFD-116E51DFD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F98FEB75-3658-43C1-8FDC-70455A414BAE}" type="slidenum">
              <a:rPr lang="en-GB" altLang="en-US" smtClean="0"/>
              <a:pPr/>
              <a:t>32</a:t>
            </a:fld>
            <a:endParaRPr lang="en-GB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81E3AE1-1B84-425D-9574-C96C718145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576" y="1196752"/>
            <a:ext cx="7920880" cy="1496069"/>
          </a:xfrm>
        </p:spPr>
        <p:txBody>
          <a:bodyPr>
            <a:normAutofit/>
          </a:bodyPr>
          <a:lstStyle/>
          <a:p>
            <a:r>
              <a:rPr lang="ru-RU" altLang="en-US" sz="1400" dirty="0"/>
              <a:t>Достоинство – детерминизм.</a:t>
            </a:r>
          </a:p>
          <a:p>
            <a:pPr>
              <a:spcBef>
                <a:spcPts val="1200"/>
              </a:spcBef>
            </a:pPr>
            <a:r>
              <a:rPr lang="ru-RU" altLang="en-US" sz="1400" dirty="0"/>
              <a:t>Недостатки</a:t>
            </a:r>
          </a:p>
          <a:p>
            <a:pPr lvl="1"/>
            <a:r>
              <a:rPr lang="ru-RU" altLang="en-US" sz="1200" dirty="0"/>
              <a:t>Дополнительные накладные расходы на элементарное копирование ссылок.</a:t>
            </a:r>
          </a:p>
          <a:p>
            <a:pPr lvl="1"/>
            <a:r>
              <a:rPr lang="ru-RU" altLang="en-US" sz="1200" dirty="0"/>
              <a:t>Ошибки в выборе между «сильными» и «слабыми» ссылками приводят либо к утечкам памяти, либо к преждевременному уничтожению объектов.</a:t>
            </a:r>
          </a:p>
          <a:p>
            <a:pPr>
              <a:spcBef>
                <a:spcPts val="600"/>
              </a:spcBef>
            </a:pPr>
            <a:endParaRPr lang="ru-RU" altLang="en-US" sz="1400" dirty="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5DBAD3A6-5CE4-4323-8A0D-2BDB42787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00336"/>
          </a:xfrm>
        </p:spPr>
        <p:txBody>
          <a:bodyPr>
            <a:noAutofit/>
          </a:bodyPr>
          <a:lstStyle/>
          <a:p>
            <a:r>
              <a:rPr lang="ru-RU" altLang="en-US" sz="3200" dirty="0"/>
              <a:t>Модель со счетчиками ссылок</a:t>
            </a:r>
            <a:r>
              <a:rPr lang="en-US" altLang="en-US" sz="3200" dirty="0"/>
              <a:t>. </a:t>
            </a:r>
            <a:br>
              <a:rPr lang="ru-RU" altLang="en-US" sz="3200" dirty="0"/>
            </a:br>
            <a:r>
              <a:rPr lang="ru-RU" altLang="en-US" sz="3200" dirty="0"/>
              <a:t>Проблема применения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7BE20FC-962E-4279-BCFD-116E51DFD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F98FEB75-3658-43C1-8FDC-70455A414BAE}" type="slidenum">
              <a:rPr lang="en-GB" altLang="en-US" smtClean="0"/>
              <a:pPr/>
              <a:t>33</a:t>
            </a:fld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4B8126-4276-4726-82AD-8849F35FE521}"/>
              </a:ext>
            </a:extLst>
          </p:cNvPr>
          <p:cNvSpPr/>
          <p:nvPr/>
        </p:nvSpPr>
        <p:spPr bwMode="auto">
          <a:xfrm>
            <a:off x="1743487" y="3628760"/>
            <a:ext cx="1409065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t"/>
          <a:lstStyle/>
          <a:p>
            <a:pPr algn="ctr" eaLnBrk="1" hangingPunct="1"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Window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0AB568-1BC9-4341-9D69-31DD7E5E9805}"/>
              </a:ext>
            </a:extLst>
          </p:cNvPr>
          <p:cNvSpPr/>
          <p:nvPr/>
        </p:nvSpPr>
        <p:spPr bwMode="auto">
          <a:xfrm>
            <a:off x="1742908" y="3363476"/>
            <a:ext cx="1409064" cy="265284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 err="1">
                <a:solidFill>
                  <a:schemeClr val="tx1"/>
                </a:solidFill>
              </a:rPr>
              <a:t>RefCount</a:t>
            </a:r>
            <a:r>
              <a:rPr lang="en-US" sz="1400" dirty="0">
                <a:solidFill>
                  <a:schemeClr val="tx1"/>
                </a:solidFill>
              </a:rPr>
              <a:t> = 2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F92C81-762E-4DB4-9170-F3E9183B4B27}"/>
              </a:ext>
            </a:extLst>
          </p:cNvPr>
          <p:cNvSpPr/>
          <p:nvPr/>
        </p:nvSpPr>
        <p:spPr bwMode="auto">
          <a:xfrm>
            <a:off x="1747942" y="5306873"/>
            <a:ext cx="1409065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t"/>
          <a:lstStyle/>
          <a:p>
            <a:pPr algn="ctr" eaLnBrk="1" hangingPunct="1"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Button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77D581-648B-46F0-A042-6C83FEBB6A00}"/>
              </a:ext>
            </a:extLst>
          </p:cNvPr>
          <p:cNvSpPr/>
          <p:nvPr/>
        </p:nvSpPr>
        <p:spPr bwMode="auto">
          <a:xfrm>
            <a:off x="1747363" y="5041589"/>
            <a:ext cx="1409064" cy="265284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 err="1">
                <a:solidFill>
                  <a:schemeClr val="tx1"/>
                </a:solidFill>
              </a:rPr>
              <a:t>RefCount</a:t>
            </a:r>
            <a:r>
              <a:rPr lang="en-US" sz="1400" dirty="0">
                <a:solidFill>
                  <a:schemeClr val="tx1"/>
                </a:solidFill>
              </a:rPr>
              <a:t> = 1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4194BB7-9B57-48B7-AC19-037D48E7017B}"/>
              </a:ext>
            </a:extLst>
          </p:cNvPr>
          <p:cNvCxnSpPr>
            <a:cxnSpLocks/>
            <a:stCxn id="56" idx="2"/>
            <a:endCxn id="11" idx="0"/>
          </p:cNvCxnSpPr>
          <p:nvPr/>
        </p:nvCxnSpPr>
        <p:spPr bwMode="auto">
          <a:xfrm rot="16200000" flipH="1">
            <a:off x="2039686" y="4629380"/>
            <a:ext cx="636988" cy="18743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DB99FC26-D6A7-4428-A0A0-88FD3CC330F4}"/>
              </a:ext>
            </a:extLst>
          </p:cNvPr>
          <p:cNvCxnSpPr>
            <a:cxnSpLocks/>
            <a:stCxn id="59" idx="2"/>
            <a:endCxn id="8" idx="1"/>
          </p:cNvCxnSpPr>
          <p:nvPr/>
        </p:nvCxnSpPr>
        <p:spPr bwMode="auto">
          <a:xfrm rot="5400000" flipH="1">
            <a:off x="709876" y="4529150"/>
            <a:ext cx="2587620" cy="521556"/>
          </a:xfrm>
          <a:prstGeom prst="curvedConnector4">
            <a:avLst>
              <a:gd name="adj1" fmla="val -8834"/>
              <a:gd name="adj2" fmla="val 20621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CCF03A45-30A4-43C3-B4B6-B21690654EAA}"/>
              </a:ext>
            </a:extLst>
          </p:cNvPr>
          <p:cNvCxnSpPr>
            <a:cxnSpLocks/>
            <a:stCxn id="12" idx="3"/>
            <a:endCxn id="8" idx="0"/>
          </p:cNvCxnSpPr>
          <p:nvPr/>
        </p:nvCxnSpPr>
        <p:spPr bwMode="auto">
          <a:xfrm>
            <a:off x="1767411" y="2922346"/>
            <a:ext cx="680029" cy="44113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473A2FF-93C4-43FE-9BAD-2AED1E5372D9}"/>
              </a:ext>
            </a:extLst>
          </p:cNvPr>
          <p:cNvSpPr/>
          <p:nvPr/>
        </p:nvSpPr>
        <p:spPr bwMode="auto">
          <a:xfrm>
            <a:off x="4434568" y="3628760"/>
            <a:ext cx="1409065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t"/>
          <a:lstStyle/>
          <a:p>
            <a:pPr algn="ctr" eaLnBrk="1" hangingPunct="1"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Window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11F1F9-CB11-40A1-A0D2-F2C28ABCA395}"/>
              </a:ext>
            </a:extLst>
          </p:cNvPr>
          <p:cNvSpPr/>
          <p:nvPr/>
        </p:nvSpPr>
        <p:spPr bwMode="auto">
          <a:xfrm>
            <a:off x="4433989" y="3363476"/>
            <a:ext cx="1409064" cy="265284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 err="1">
                <a:solidFill>
                  <a:schemeClr val="tx1"/>
                </a:solidFill>
              </a:rPr>
              <a:t>RefCount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b="1" dirty="0">
                <a:solidFill>
                  <a:srgbClr val="C00000"/>
                </a:solidFill>
              </a:rPr>
              <a:t>1</a:t>
            </a:r>
            <a:endParaRPr lang="ru-RU" sz="1400" b="1" dirty="0">
              <a:solidFill>
                <a:srgbClr val="C0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DDFC7A-85E6-403F-983A-4F7BEFAAE7EF}"/>
              </a:ext>
            </a:extLst>
          </p:cNvPr>
          <p:cNvSpPr/>
          <p:nvPr/>
        </p:nvSpPr>
        <p:spPr bwMode="auto">
          <a:xfrm>
            <a:off x="4439023" y="5306873"/>
            <a:ext cx="1409065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t"/>
          <a:lstStyle/>
          <a:p>
            <a:pPr algn="ctr" eaLnBrk="1" hangingPunct="1"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Button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03AD86-A602-44F8-8F16-F1942B2D9DE8}"/>
              </a:ext>
            </a:extLst>
          </p:cNvPr>
          <p:cNvSpPr/>
          <p:nvPr/>
        </p:nvSpPr>
        <p:spPr bwMode="auto">
          <a:xfrm>
            <a:off x="4438444" y="5041589"/>
            <a:ext cx="1409064" cy="265284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 err="1">
                <a:solidFill>
                  <a:schemeClr val="tx1"/>
                </a:solidFill>
              </a:rPr>
              <a:t>RefCount</a:t>
            </a:r>
            <a:r>
              <a:rPr lang="en-US" sz="1400" dirty="0">
                <a:solidFill>
                  <a:schemeClr val="tx1"/>
                </a:solidFill>
              </a:rPr>
              <a:t> = 1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B5A7BED6-4BC9-41F8-82F5-472464420EAC}"/>
              </a:ext>
            </a:extLst>
          </p:cNvPr>
          <p:cNvCxnSpPr>
            <a:cxnSpLocks/>
            <a:endCxn id="39" idx="0"/>
          </p:cNvCxnSpPr>
          <p:nvPr/>
        </p:nvCxnSpPr>
        <p:spPr bwMode="auto">
          <a:xfrm rot="16200000" flipH="1">
            <a:off x="4724105" y="4622718"/>
            <a:ext cx="643200" cy="19454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FD1F48C3-5032-4F0F-BB42-4D1659CFA704}"/>
              </a:ext>
            </a:extLst>
          </p:cNvPr>
          <p:cNvCxnSpPr>
            <a:cxnSpLocks/>
          </p:cNvCxnSpPr>
          <p:nvPr/>
        </p:nvCxnSpPr>
        <p:spPr bwMode="auto">
          <a:xfrm rot="5400000" flipH="1">
            <a:off x="3386452" y="4527555"/>
            <a:ext cx="2590158" cy="518900"/>
          </a:xfrm>
          <a:prstGeom prst="curvedConnector4">
            <a:avLst>
              <a:gd name="adj1" fmla="val -8826"/>
              <a:gd name="adj2" fmla="val 203588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1F62DEB4-4C93-4A53-AD7A-F50262A5DA68}"/>
              </a:ext>
            </a:extLst>
          </p:cNvPr>
          <p:cNvCxnSpPr>
            <a:cxnSpLocks/>
            <a:stCxn id="44" idx="3"/>
            <a:endCxn id="36" idx="0"/>
          </p:cNvCxnSpPr>
          <p:nvPr/>
        </p:nvCxnSpPr>
        <p:spPr bwMode="auto">
          <a:xfrm>
            <a:off x="4433989" y="2922346"/>
            <a:ext cx="704532" cy="44113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2DAEDBB8-6E3A-42F9-BFEE-C02680D36CE0}"/>
              </a:ext>
            </a:extLst>
          </p:cNvPr>
          <p:cNvSpPr/>
          <p:nvPr/>
        </p:nvSpPr>
        <p:spPr bwMode="auto">
          <a:xfrm>
            <a:off x="4696931" y="2836585"/>
            <a:ext cx="370355" cy="370355"/>
          </a:xfrm>
          <a:prstGeom prst="mathMultiply">
            <a:avLst/>
          </a:prstGeom>
          <a:solidFill>
            <a:srgbClr val="C000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5E0A9B8-0DF5-4643-81DD-FA8C5AB6B632}"/>
              </a:ext>
            </a:extLst>
          </p:cNvPr>
          <p:cNvSpPr/>
          <p:nvPr/>
        </p:nvSpPr>
        <p:spPr bwMode="auto">
          <a:xfrm>
            <a:off x="7130103" y="3624568"/>
            <a:ext cx="1409065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t"/>
          <a:lstStyle/>
          <a:p>
            <a:pPr algn="ctr" eaLnBrk="1" hangingPunct="1"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Window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933930-7EEB-4CD7-807B-1BC8865B88A6}"/>
              </a:ext>
            </a:extLst>
          </p:cNvPr>
          <p:cNvSpPr/>
          <p:nvPr/>
        </p:nvSpPr>
        <p:spPr bwMode="auto">
          <a:xfrm>
            <a:off x="7129524" y="3359284"/>
            <a:ext cx="1409064" cy="265284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 err="1">
                <a:solidFill>
                  <a:schemeClr val="tx1"/>
                </a:solidFill>
              </a:rPr>
              <a:t>RefCount</a:t>
            </a:r>
            <a:r>
              <a:rPr lang="en-US" sz="1400" dirty="0">
                <a:solidFill>
                  <a:schemeClr val="tx1"/>
                </a:solidFill>
              </a:rPr>
              <a:t> = 1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E036158-FE45-4F8D-924D-85E2D19032B1}"/>
              </a:ext>
            </a:extLst>
          </p:cNvPr>
          <p:cNvSpPr/>
          <p:nvPr/>
        </p:nvSpPr>
        <p:spPr bwMode="auto">
          <a:xfrm>
            <a:off x="7134558" y="5302681"/>
            <a:ext cx="1409065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t"/>
          <a:lstStyle/>
          <a:p>
            <a:pPr algn="ctr" eaLnBrk="1" hangingPunct="1"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Button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DBBF1DD-211E-4DD5-B489-8CB2A919F6B9}"/>
              </a:ext>
            </a:extLst>
          </p:cNvPr>
          <p:cNvSpPr/>
          <p:nvPr/>
        </p:nvSpPr>
        <p:spPr bwMode="auto">
          <a:xfrm>
            <a:off x="7133979" y="5037397"/>
            <a:ext cx="1409064" cy="265284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 err="1">
                <a:solidFill>
                  <a:schemeClr val="tx1"/>
                </a:solidFill>
              </a:rPr>
              <a:t>RefCount</a:t>
            </a:r>
            <a:r>
              <a:rPr lang="en-US" sz="1400" dirty="0">
                <a:solidFill>
                  <a:schemeClr val="tx1"/>
                </a:solidFill>
              </a:rPr>
              <a:t> = 1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D31615BA-5C74-4F8D-88F4-840ADB9E668F}"/>
              </a:ext>
            </a:extLst>
          </p:cNvPr>
          <p:cNvCxnSpPr>
            <a:cxnSpLocks/>
            <a:stCxn id="58" idx="2"/>
            <a:endCxn id="50" idx="0"/>
          </p:cNvCxnSpPr>
          <p:nvPr/>
        </p:nvCxnSpPr>
        <p:spPr bwMode="auto">
          <a:xfrm rot="16200000" flipH="1">
            <a:off x="7428850" y="4627736"/>
            <a:ext cx="629234" cy="19008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92F26C56-9DDD-45EF-BEE6-3FFC2871FD9C}"/>
              </a:ext>
            </a:extLst>
          </p:cNvPr>
          <p:cNvCxnSpPr>
            <a:cxnSpLocks/>
            <a:stCxn id="66" idx="2"/>
            <a:endCxn id="47" idx="1"/>
          </p:cNvCxnSpPr>
          <p:nvPr/>
        </p:nvCxnSpPr>
        <p:spPr bwMode="auto">
          <a:xfrm rot="5400000" flipH="1">
            <a:off x="6095120" y="4526330"/>
            <a:ext cx="2585481" cy="516674"/>
          </a:xfrm>
          <a:prstGeom prst="curvedConnector4">
            <a:avLst>
              <a:gd name="adj1" fmla="val -8842"/>
              <a:gd name="adj2" fmla="val 209615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2CA5A818-F144-4B90-8C26-41A3CEAA62F3}"/>
              </a:ext>
            </a:extLst>
          </p:cNvPr>
          <p:cNvCxnSpPr>
            <a:cxnSpLocks/>
            <a:stCxn id="55" idx="3"/>
            <a:endCxn id="47" idx="0"/>
          </p:cNvCxnSpPr>
          <p:nvPr/>
        </p:nvCxnSpPr>
        <p:spPr bwMode="auto">
          <a:xfrm>
            <a:off x="7143508" y="2927661"/>
            <a:ext cx="690548" cy="431623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DBAC8FD-2EB6-4518-9FF9-03E9C4914523}"/>
              </a:ext>
            </a:extLst>
          </p:cNvPr>
          <p:cNvSpPr/>
          <p:nvPr/>
        </p:nvSpPr>
        <p:spPr bwMode="auto">
          <a:xfrm>
            <a:off x="924095" y="2789704"/>
            <a:ext cx="843316" cy="265284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Control</a:t>
            </a:r>
            <a:endParaRPr lang="ru-RU" sz="1400" dirty="0">
              <a:latin typeface="+mn-lt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BC1A66E7-651E-46CE-B033-E6D0072C0E45}"/>
              </a:ext>
            </a:extLst>
          </p:cNvPr>
          <p:cNvSpPr/>
          <p:nvPr/>
        </p:nvSpPr>
        <p:spPr bwMode="auto">
          <a:xfrm>
            <a:off x="3590673" y="2789704"/>
            <a:ext cx="843316" cy="265284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en-US" sz="1400">
                <a:solidFill>
                  <a:schemeClr val="tx1"/>
                </a:solidFill>
              </a:rPr>
              <a:t>Control</a:t>
            </a:r>
            <a:endParaRPr lang="ru-RU" sz="1400">
              <a:latin typeface="+mn-lt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BD89E8A-240A-47B2-B707-D301A65B483D}"/>
              </a:ext>
            </a:extLst>
          </p:cNvPr>
          <p:cNvSpPr/>
          <p:nvPr/>
        </p:nvSpPr>
        <p:spPr bwMode="auto">
          <a:xfrm>
            <a:off x="6300192" y="2795019"/>
            <a:ext cx="843316" cy="265284"/>
          </a:xfrm>
          <a:prstGeom prst="roundRect">
            <a:avLst/>
          </a:prstGeom>
          <a:solidFill>
            <a:schemeClr val="bg1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Control</a:t>
            </a:r>
            <a:endParaRPr lang="ru-RU" sz="1400" dirty="0">
              <a:latin typeface="+mn-lt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D03E628-B5FC-4C50-91C0-8CF9658DC471}"/>
              </a:ext>
            </a:extLst>
          </p:cNvPr>
          <p:cNvSpPr/>
          <p:nvPr/>
        </p:nvSpPr>
        <p:spPr bwMode="auto">
          <a:xfrm>
            <a:off x="1842807" y="4139317"/>
            <a:ext cx="843316" cy="265284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en-US" sz="1400" dirty="0">
                <a:latin typeface="+mn-lt"/>
              </a:rPr>
              <a:t>Child</a:t>
            </a:r>
            <a:endParaRPr lang="ru-RU" sz="1400" dirty="0">
              <a:latin typeface="+mn-lt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2264EAAE-9426-4EA0-9AFE-19034EA1C1A7}"/>
              </a:ext>
            </a:extLst>
          </p:cNvPr>
          <p:cNvSpPr/>
          <p:nvPr/>
        </p:nvSpPr>
        <p:spPr bwMode="auto">
          <a:xfrm>
            <a:off x="4531231" y="4142879"/>
            <a:ext cx="843316" cy="265284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en-US" sz="1400" dirty="0">
                <a:latin typeface="+mn-lt"/>
              </a:rPr>
              <a:t>Child</a:t>
            </a:r>
            <a:endParaRPr lang="ru-RU" sz="1400" dirty="0">
              <a:latin typeface="+mn-lt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627D03A-DDBB-49F3-BF4E-AA945EB721E0}"/>
              </a:ext>
            </a:extLst>
          </p:cNvPr>
          <p:cNvSpPr/>
          <p:nvPr/>
        </p:nvSpPr>
        <p:spPr bwMode="auto">
          <a:xfrm>
            <a:off x="7226766" y="4142879"/>
            <a:ext cx="843316" cy="265284"/>
          </a:xfrm>
          <a:prstGeom prst="roundRect">
            <a:avLst/>
          </a:prstGeom>
          <a:solidFill>
            <a:schemeClr val="bg1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en-US" sz="1400" dirty="0">
                <a:latin typeface="+mn-lt"/>
              </a:rPr>
              <a:t>Child</a:t>
            </a:r>
            <a:endParaRPr lang="ru-RU" sz="1400" dirty="0">
              <a:latin typeface="+mn-lt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A64785C-6BC8-454E-B4F3-A7E158FD1474}"/>
              </a:ext>
            </a:extLst>
          </p:cNvPr>
          <p:cNvSpPr/>
          <p:nvPr/>
        </p:nvSpPr>
        <p:spPr bwMode="auto">
          <a:xfrm>
            <a:off x="1842806" y="5818454"/>
            <a:ext cx="843316" cy="265284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en-US" sz="1400" dirty="0">
                <a:latin typeface="+mn-lt"/>
              </a:rPr>
              <a:t>Parent</a:t>
            </a:r>
            <a:endParaRPr lang="ru-RU" sz="1400" dirty="0">
              <a:latin typeface="+mn-lt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36D65A7-FAB7-4DAD-8A1C-80D09BDC8D62}"/>
              </a:ext>
            </a:extLst>
          </p:cNvPr>
          <p:cNvSpPr/>
          <p:nvPr/>
        </p:nvSpPr>
        <p:spPr bwMode="auto">
          <a:xfrm>
            <a:off x="4531231" y="5820992"/>
            <a:ext cx="843316" cy="265284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en-US" sz="1400" dirty="0">
                <a:latin typeface="+mn-lt"/>
              </a:rPr>
              <a:t>Parent</a:t>
            </a:r>
            <a:endParaRPr lang="ru-RU" sz="1400" dirty="0">
              <a:latin typeface="+mn-lt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6FB347FE-AACF-4642-8C30-A923F5302F4C}"/>
              </a:ext>
            </a:extLst>
          </p:cNvPr>
          <p:cNvSpPr/>
          <p:nvPr/>
        </p:nvSpPr>
        <p:spPr bwMode="auto">
          <a:xfrm>
            <a:off x="7224540" y="5812123"/>
            <a:ext cx="843316" cy="265284"/>
          </a:xfrm>
          <a:prstGeom prst="roundRect">
            <a:avLst/>
          </a:prstGeom>
          <a:solidFill>
            <a:schemeClr val="bg1"/>
          </a:solidFill>
          <a:ln>
            <a:prstDash val="lg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en-US" sz="1400" dirty="0">
                <a:latin typeface="+mn-lt"/>
              </a:rPr>
              <a:t>Parent</a:t>
            </a:r>
            <a:endParaRPr lang="ru-RU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8657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6D7B5EA-8638-48FE-AC8B-80F8419D3D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576" y="1196752"/>
            <a:ext cx="7920880" cy="4896544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ru-RU" altLang="en-US" sz="1400" dirty="0"/>
              <a:t>Обычно надстраивается над моделью с явным освобождением памяти</a:t>
            </a:r>
          </a:p>
          <a:p>
            <a:pPr>
              <a:spcBef>
                <a:spcPts val="600"/>
              </a:spcBef>
            </a:pPr>
            <a:r>
              <a:rPr lang="ru-RU" altLang="en-US" sz="1400" dirty="0"/>
              <a:t>Каждому объекту при создании назначается объект-владелец</a:t>
            </a:r>
          </a:p>
          <a:p>
            <a:pPr lvl="1"/>
            <a:r>
              <a:rPr lang="ru-RU" altLang="en-US" sz="1200" dirty="0"/>
              <a:t>Владелец отвечает за уничтожение подчиненных объектов.</a:t>
            </a:r>
          </a:p>
          <a:p>
            <a:pPr lvl="1"/>
            <a:r>
              <a:rPr lang="ru-RU" altLang="en-US" sz="1200" dirty="0"/>
              <a:t>Можно не заботиться о том, что ссылки на объект пропадут, и произойдет утечка памяти.</a:t>
            </a:r>
          </a:p>
          <a:p>
            <a:pPr lvl="1"/>
            <a:r>
              <a:rPr lang="ru-RU" altLang="en-US" sz="1200" dirty="0"/>
              <a:t>Объект можно уничтожить принудительно, даже если у него есть владелец. При этом объект либо изымается из списка подчиненных объектов своего владельца, либо помечается как уничтоженный для предотвращения повторного уничтожения.</a:t>
            </a:r>
          </a:p>
          <a:p>
            <a:pPr lvl="1"/>
            <a:r>
              <a:rPr lang="ru-RU" altLang="en-US" sz="1200" dirty="0"/>
              <a:t>Объект может быть создан без владельца, в этом случае он требует явного уничтожения. Это ничем не отличается от уже рассмотренной модели с ручным освобождением памяти.</a:t>
            </a:r>
          </a:p>
          <a:p>
            <a:pPr>
              <a:spcBef>
                <a:spcPts val="600"/>
              </a:spcBef>
            </a:pPr>
            <a:r>
              <a:rPr lang="ru-RU" altLang="en-US" sz="1400" dirty="0"/>
              <a:t>Применяется:</a:t>
            </a:r>
          </a:p>
          <a:p>
            <a:pPr lvl="1"/>
            <a:r>
              <a:rPr lang="ru-RU" altLang="en-US" sz="1200" dirty="0"/>
              <a:t>В библиотеках визуального программирования (для управления компонентами)</a:t>
            </a:r>
          </a:p>
          <a:p>
            <a:pPr lvl="1"/>
            <a:r>
              <a:rPr lang="ru-RU" altLang="en-US" sz="1200" dirty="0"/>
              <a:t>Может совмещаться с моделью на основе счетчиков ссылок. Такая гибридная модель используется, например, в новейшей технологии драйверов для ОС </a:t>
            </a:r>
            <a:r>
              <a:rPr lang="ru-RU" altLang="en-US" sz="1200" dirty="0" err="1"/>
              <a:t>Windows</a:t>
            </a:r>
            <a:r>
              <a:rPr lang="ru-RU" altLang="en-US" sz="1200" dirty="0"/>
              <a:t>.</a:t>
            </a:r>
          </a:p>
          <a:p>
            <a:pPr>
              <a:spcBef>
                <a:spcPts val="600"/>
              </a:spcBef>
            </a:pPr>
            <a:r>
              <a:rPr lang="ru-RU" altLang="en-US" sz="1400" dirty="0"/>
              <a:t>Достоинства</a:t>
            </a:r>
          </a:p>
          <a:p>
            <a:pPr lvl="1"/>
            <a:r>
              <a:rPr lang="ru-RU" altLang="en-US" sz="1200" dirty="0"/>
              <a:t>Значительно сокращает риск утечек памяти.</a:t>
            </a:r>
          </a:p>
          <a:p>
            <a:pPr lvl="1"/>
            <a:r>
              <a:rPr lang="ru-RU" altLang="en-US" sz="1200" dirty="0"/>
              <a:t>Позволяет более успешно бороться с зависшими указателями, например, путем рассылки сообщений об уничтожении объектов по иерархии. Обрабатывая эти сообщения, объекты-получатели могут обнулять сохраненные ссылки на уничтожаемые объекты.</a:t>
            </a:r>
            <a:endParaRPr lang="en-US" altLang="en-US" sz="1200" dirty="0"/>
          </a:p>
          <a:p>
            <a:pPr>
              <a:spcBef>
                <a:spcPts val="600"/>
              </a:spcBef>
            </a:pPr>
            <a:r>
              <a:rPr lang="ru-RU" altLang="en-US" sz="1400" dirty="0"/>
              <a:t>Недостатки:</a:t>
            </a:r>
          </a:p>
          <a:p>
            <a:pPr lvl="1"/>
            <a:r>
              <a:rPr lang="ru-RU" altLang="en-US" sz="1200" dirty="0"/>
              <a:t>Программист полностью не избавляется от необходимости явно освобождать память</a:t>
            </a:r>
          </a:p>
          <a:p>
            <a:pPr lvl="1"/>
            <a:r>
              <a:rPr lang="ru-RU" altLang="en-US" sz="1200" dirty="0"/>
              <a:t>Не решается проблема фрагментации памяти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E843CB26-56E7-4298-9235-5806FA8127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00336"/>
          </a:xfrm>
        </p:spPr>
        <p:txBody>
          <a:bodyPr>
            <a:normAutofit/>
          </a:bodyPr>
          <a:lstStyle/>
          <a:p>
            <a:r>
              <a:rPr lang="ru-RU" altLang="en-US"/>
              <a:t>Модель с</a:t>
            </a:r>
            <a:r>
              <a:rPr lang="en-US" altLang="en-US"/>
              <a:t> </a:t>
            </a:r>
            <a:r>
              <a:rPr lang="ru-RU" altLang="en-US"/>
              <a:t>иерархией владения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72463B2-FC30-490A-838C-A8AEA03F6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F98FEB75-3658-43C1-8FDC-70455A414BAE}" type="slidenum">
              <a:rPr lang="en-GB" altLang="en-US" smtClean="0"/>
              <a:pPr/>
              <a:t>34</a:t>
            </a:fld>
            <a:endParaRPr lang="en-GB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6D7B5EA-8638-48FE-AC8B-80F8419D3D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576" y="1196752"/>
            <a:ext cx="7920880" cy="244535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ru-RU" altLang="en-US" sz="1500" dirty="0"/>
              <a:t>Ссылки «владеют» своими объектами</a:t>
            </a:r>
            <a:r>
              <a:rPr lang="en-US" altLang="en-US" sz="1500" dirty="0"/>
              <a:t>: </a:t>
            </a:r>
            <a:r>
              <a:rPr lang="ru-RU" altLang="en-US" sz="1500" dirty="0"/>
              <a:t>у каждого объекта в один момент времени может быть только один владелец.</a:t>
            </a:r>
          </a:p>
          <a:p>
            <a:pPr>
              <a:spcBef>
                <a:spcPts val="600"/>
              </a:spcBef>
            </a:pPr>
            <a:r>
              <a:rPr lang="ru-RU" altLang="en-US" sz="1500" dirty="0"/>
              <a:t>Присваивание ссылки имеет семантику передачи владения.</a:t>
            </a:r>
          </a:p>
          <a:p>
            <a:pPr>
              <a:spcBef>
                <a:spcPts val="600"/>
              </a:spcBef>
            </a:pPr>
            <a:r>
              <a:rPr lang="ru-RU" altLang="en-US" sz="1500" dirty="0"/>
              <a:t>Компилятор следит за существованием владельца объекта и за передачей владения между ссылками.</a:t>
            </a:r>
          </a:p>
          <a:p>
            <a:pPr lvl="1"/>
            <a:r>
              <a:rPr lang="ru-RU" altLang="en-US" sz="1200" dirty="0"/>
              <a:t>Когда владеющая ссылка пропадает (например, выходит из области видимости), объект уничтожается.</a:t>
            </a:r>
          </a:p>
          <a:p>
            <a:pPr lvl="1"/>
            <a:r>
              <a:rPr lang="ru-RU" altLang="en-US" sz="1200" dirty="0"/>
              <a:t>Попытка использовать предыдущую ссылку после передачи владения приводит к ошибке компиляции.</a:t>
            </a:r>
          </a:p>
          <a:p>
            <a:pPr>
              <a:spcBef>
                <a:spcPts val="600"/>
              </a:spcBef>
            </a:pPr>
            <a:r>
              <a:rPr lang="ru-RU" altLang="en-US" sz="1500" dirty="0"/>
              <a:t>Можно создавать «</a:t>
            </a:r>
            <a:r>
              <a:rPr lang="ru-RU" altLang="en-US" sz="1500" dirty="0" err="1"/>
              <a:t>невладеющие</a:t>
            </a:r>
            <a:r>
              <a:rPr lang="ru-RU" altLang="en-US" sz="1500" dirty="0"/>
              <a:t>» ссылки, которые в реализации являются ссылками на владеющие.</a:t>
            </a:r>
            <a:endParaRPr lang="en-US" altLang="en-US" sz="1500" dirty="0"/>
          </a:p>
          <a:p>
            <a:pPr>
              <a:spcBef>
                <a:spcPts val="600"/>
              </a:spcBef>
            </a:pPr>
            <a:r>
              <a:rPr lang="ru-RU" altLang="en-US" sz="1500" dirty="0"/>
              <a:t>Применяется в языке программирования </a:t>
            </a:r>
            <a:r>
              <a:rPr lang="en-US" altLang="en-US" sz="1500" dirty="0"/>
              <a:t>Rust.</a:t>
            </a:r>
            <a:r>
              <a:rPr lang="ru-RU" altLang="en-US" sz="1500" dirty="0"/>
              <a:t> Сильно усложняет программирование.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E843CB26-56E7-4298-9235-5806FA8127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00336"/>
          </a:xfrm>
        </p:spPr>
        <p:txBody>
          <a:bodyPr>
            <a:normAutofit/>
          </a:bodyPr>
          <a:lstStyle/>
          <a:p>
            <a:r>
              <a:rPr lang="ru-RU" altLang="en-US" dirty="0"/>
              <a:t>Модель с</a:t>
            </a:r>
            <a:r>
              <a:rPr lang="en-US" altLang="en-US" dirty="0"/>
              <a:t> </a:t>
            </a:r>
            <a:r>
              <a:rPr lang="ru-RU" altLang="en-US" dirty="0"/>
              <a:t>владеющими ссылками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72463B2-FC30-490A-838C-A8AEA03F6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F98FEB75-3658-43C1-8FDC-70455A414BAE}" type="slidenum">
              <a:rPr lang="en-GB" altLang="en-US" smtClean="0"/>
              <a:pPr/>
              <a:t>35</a:t>
            </a:fld>
            <a:endParaRPr lang="en-GB" altLang="en-US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8AD680F8-3155-4F86-9AFE-46358EA4B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026123"/>
              </p:ext>
            </p:extLst>
          </p:nvPr>
        </p:nvGraphicFramePr>
        <p:xfrm>
          <a:off x="827584" y="4158314"/>
          <a:ext cx="180020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23739675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466990256"/>
                    </a:ext>
                  </a:extLst>
                </a:gridCol>
              </a:tblGrid>
              <a:tr h="3028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799340"/>
                  </a:ext>
                </a:extLst>
              </a:tr>
              <a:tr h="3028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ptr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682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376BD44-CE79-4F8E-A5D0-6C240FE1DE22}"/>
              </a:ext>
            </a:extLst>
          </p:cNvPr>
          <p:cNvSpPr txBox="1"/>
          <p:nvPr/>
        </p:nvSpPr>
        <p:spPr>
          <a:xfrm>
            <a:off x="827584" y="3717032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&amp;String ref</a:t>
            </a:r>
          </a:p>
        </p:txBody>
      </p:sp>
      <p:graphicFrame>
        <p:nvGraphicFramePr>
          <p:cNvPr id="9" name="Таблица 4">
            <a:extLst>
              <a:ext uri="{FF2B5EF4-FFF2-40B4-BE49-F238E27FC236}">
                <a16:creationId xmlns:a16="http://schemas.microsoft.com/office/drawing/2014/main" id="{8377E911-178B-42B5-AE98-BF8CBF6A9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680881"/>
              </p:ext>
            </p:extLst>
          </p:nvPr>
        </p:nvGraphicFramePr>
        <p:xfrm>
          <a:off x="3671900" y="4158314"/>
          <a:ext cx="1836204" cy="13610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8102">
                  <a:extLst>
                    <a:ext uri="{9D8B030D-6E8A-4147-A177-3AD203B41FA5}">
                      <a16:colId xmlns:a16="http://schemas.microsoft.com/office/drawing/2014/main" val="2237396752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466990256"/>
                    </a:ext>
                  </a:extLst>
                </a:gridCol>
              </a:tblGrid>
              <a:tr h="3402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799340"/>
                  </a:ext>
                </a:extLst>
              </a:tr>
              <a:tr h="3402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ptr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68283"/>
                  </a:ext>
                </a:extLst>
              </a:tr>
              <a:tr h="3402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014531"/>
                  </a:ext>
                </a:extLst>
              </a:tr>
              <a:tr h="3402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capacity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3657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7049012-CA89-48B3-991E-89CBD182DFE1}"/>
              </a:ext>
            </a:extLst>
          </p:cNvPr>
          <p:cNvSpPr txBox="1"/>
          <p:nvPr/>
        </p:nvSpPr>
        <p:spPr>
          <a:xfrm>
            <a:off x="3671900" y="3717862"/>
            <a:ext cx="1836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String s</a:t>
            </a:r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5BA0ED25-4D60-4F49-ABD4-9FB99CF1D803}"/>
              </a:ext>
            </a:extLst>
          </p:cNvPr>
          <p:cNvCxnSpPr/>
          <p:nvPr/>
        </p:nvCxnSpPr>
        <p:spPr bwMode="auto">
          <a:xfrm>
            <a:off x="2195736" y="4663250"/>
            <a:ext cx="1476164" cy="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3" name="Таблица 4">
            <a:extLst>
              <a:ext uri="{FF2B5EF4-FFF2-40B4-BE49-F238E27FC236}">
                <a16:creationId xmlns:a16="http://schemas.microsoft.com/office/drawing/2014/main" id="{D483B1A5-5D97-450D-B46A-5F5251134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516271"/>
              </p:ext>
            </p:extLst>
          </p:nvPr>
        </p:nvGraphicFramePr>
        <p:xfrm>
          <a:off x="6660232" y="4158314"/>
          <a:ext cx="1764196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2098">
                  <a:extLst>
                    <a:ext uri="{9D8B030D-6E8A-4147-A177-3AD203B41FA5}">
                      <a16:colId xmlns:a16="http://schemas.microsoft.com/office/drawing/2014/main" val="2237396752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466990256"/>
                    </a:ext>
                  </a:extLst>
                </a:gridCol>
              </a:tblGrid>
              <a:tr h="334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799340"/>
                  </a:ext>
                </a:extLst>
              </a:tr>
              <a:tr h="334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68283"/>
                  </a:ext>
                </a:extLst>
              </a:tr>
              <a:tr h="334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014531"/>
                  </a:ext>
                </a:extLst>
              </a:tr>
              <a:tr h="334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365728"/>
                  </a:ext>
                </a:extLst>
              </a:tr>
              <a:tr h="334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936957"/>
                  </a:ext>
                </a:extLst>
              </a:tr>
              <a:tr h="334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356858"/>
                  </a:ext>
                </a:extLst>
              </a:tr>
            </a:tbl>
          </a:graphicData>
        </a:graphic>
      </p:graphicFrame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37C96749-4622-4EA1-9461-FE79B482FC97}"/>
              </a:ext>
            </a:extLst>
          </p:cNvPr>
          <p:cNvCxnSpPr/>
          <p:nvPr/>
        </p:nvCxnSpPr>
        <p:spPr bwMode="auto">
          <a:xfrm>
            <a:off x="5076056" y="4667577"/>
            <a:ext cx="158417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7DD7435-CDBE-4E9E-A922-067FE5DD1390}"/>
              </a:ext>
            </a:extLst>
          </p:cNvPr>
          <p:cNvSpPr txBox="1"/>
          <p:nvPr/>
        </p:nvSpPr>
        <p:spPr>
          <a:xfrm>
            <a:off x="6660232" y="3717032"/>
            <a:ext cx="1764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Heap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646E2B-08F2-416B-9779-E80FFF7D9DF3}"/>
              </a:ext>
            </a:extLst>
          </p:cNvPr>
          <p:cNvSpPr txBox="1"/>
          <p:nvPr/>
        </p:nvSpPr>
        <p:spPr>
          <a:xfrm>
            <a:off x="512548" y="5689754"/>
            <a:ext cx="5355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9D00EC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s: String = </a:t>
            </a:r>
            <a:r>
              <a:rPr lang="en-US" sz="1800" b="0" i="0" dirty="0">
                <a:solidFill>
                  <a:srgbClr val="B21E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String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::from(</a:t>
            </a:r>
            <a:r>
              <a:rPr lang="en-US" sz="1800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"hello"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b="0" i="0" dirty="0">
                <a:solidFill>
                  <a:srgbClr val="9D00EC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ref: &amp;String = &amp;s;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process_string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(ref);</a:t>
            </a:r>
            <a:endParaRPr lang="en-US" sz="1800" b="0" i="0" dirty="0">
              <a:solidFill>
                <a:srgbClr val="000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196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A70DCA3-09FB-4302-BC2D-9A1B66F0C4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1196974"/>
            <a:ext cx="7992814" cy="5256361"/>
          </a:xfrm>
        </p:spPr>
        <p:txBody>
          <a:bodyPr>
            <a:normAutofit fontScale="92500"/>
          </a:bodyPr>
          <a:lstStyle/>
          <a:p>
            <a:pPr>
              <a:spcBef>
                <a:spcPts val="600"/>
              </a:spcBef>
            </a:pPr>
            <a:r>
              <a:rPr lang="ru-RU" altLang="en-US" sz="1600" dirty="0"/>
              <a:t>Предусматривает лишь возможность создавать объекты, но не уничтожать их.</a:t>
            </a:r>
          </a:p>
          <a:p>
            <a:pPr>
              <a:spcBef>
                <a:spcPts val="600"/>
              </a:spcBef>
            </a:pPr>
            <a:r>
              <a:rPr lang="ru-RU" altLang="en-US" sz="1600" dirty="0"/>
              <a:t>Система сама следит за тем, на какие объекты еще имеются ссылки, а на какие — уже нет.</a:t>
            </a:r>
          </a:p>
          <a:p>
            <a:pPr>
              <a:spcBef>
                <a:spcPts val="600"/>
              </a:spcBef>
            </a:pPr>
            <a:r>
              <a:rPr lang="ru-RU" altLang="en-US" sz="1600" dirty="0"/>
              <a:t>Когда объекты становятся недостижимы через имеющиеся в программе ссылки (превращаются в «мусор»), их память автоматически возвращается системе.</a:t>
            </a:r>
          </a:p>
          <a:p>
            <a:pPr>
              <a:spcBef>
                <a:spcPts val="600"/>
              </a:spcBef>
            </a:pPr>
            <a:r>
              <a:rPr lang="ru-RU" altLang="en-US" sz="1600" dirty="0"/>
              <a:t>Сборка мусора происходит в две фазы:</a:t>
            </a:r>
          </a:p>
          <a:p>
            <a:pPr lvl="1"/>
            <a:r>
              <a:rPr lang="ru-RU" altLang="en-US" sz="1100" dirty="0"/>
              <a:t>Сначала сборщик мусора находит все достижимые по ссылкам объекты и помечает их. Обход графа достижимых объектов начинается от «корней», к которым относятся все глобальные ссылки и ссылки в стеках имеющихся программных потоков. Анализируя метаданные (информацию о типах данных, которая размещается внутри выполняемых модулей), сборщик мусора выясняет, где внутри объектов имеются ссылки на другие объекты. Следуя по этим ссылкам, сборщик мусора обходит все цепочки объектов и выясняет, какие блоки памяти стали свободными.</a:t>
            </a:r>
          </a:p>
          <a:p>
            <a:pPr lvl="1"/>
            <a:r>
              <a:rPr lang="ru-RU" altLang="en-US" sz="1100" dirty="0"/>
              <a:t>Затем сборщик мусора перемещает объекты в адресном пространстве программы (с соответствующей корректировкой значений ссылок) для устранения фрагментации памяти.</a:t>
            </a:r>
          </a:p>
          <a:p>
            <a:pPr>
              <a:spcBef>
                <a:spcPts val="600"/>
              </a:spcBef>
            </a:pPr>
            <a:r>
              <a:rPr lang="ru-RU" altLang="en-US" sz="1600" dirty="0"/>
              <a:t>Достоинства</a:t>
            </a:r>
          </a:p>
          <a:p>
            <a:pPr lvl="1"/>
            <a:r>
              <a:rPr lang="ru-RU" altLang="en-US" sz="1100" dirty="0"/>
              <a:t>Нет утечек памяти, нет фрагментации памяти, нет зависших указателей.</a:t>
            </a:r>
          </a:p>
          <a:p>
            <a:pPr lvl="1"/>
            <a:r>
              <a:rPr lang="ru-RU" altLang="en-US" sz="1100" dirty="0"/>
              <a:t>По скорости выделения памяти данная модель сравнима со стеком, ведь выделение объекта — это, по сути, увеличение указателя свободной области памяти на размер размещаемого объекта.</a:t>
            </a:r>
            <a:endParaRPr lang="en-US" altLang="en-US" sz="1100" dirty="0"/>
          </a:p>
          <a:p>
            <a:pPr>
              <a:spcBef>
                <a:spcPts val="600"/>
              </a:spcBef>
            </a:pPr>
            <a:r>
              <a:rPr lang="ru-RU" altLang="en-US" sz="1600" dirty="0"/>
              <a:t>Недостатки</a:t>
            </a:r>
          </a:p>
          <a:p>
            <a:pPr lvl="1"/>
            <a:r>
              <a:rPr lang="ru-RU" altLang="en-US" sz="1100" dirty="0"/>
              <a:t>Периодическое устранение фрагментации может требовать много времени и привести к ощутимой задержке в работе программы. Плохо подходит для задач реального времени.</a:t>
            </a:r>
          </a:p>
          <a:p>
            <a:pPr lvl="1"/>
            <a:r>
              <a:rPr lang="ru-RU" altLang="en-US" sz="1100" dirty="0"/>
              <a:t>Легальная утечка ресурсов из-за забытых регистраций обработчиков событий. Программисты порой забывают отключать обработчики событий, в результате ассоциированные объекты остаются в памяти, несмотря на кажущееся отсутствие ссылок на них в программе.</a:t>
            </a:r>
          </a:p>
          <a:p>
            <a:pPr>
              <a:spcBef>
                <a:spcPts val="600"/>
              </a:spcBef>
            </a:pPr>
            <a:endParaRPr lang="ru-RU" altLang="en-US" sz="1600" dirty="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9DDF1D17-7917-49FD-A3C3-48257E3ABE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00336"/>
          </a:xfrm>
        </p:spPr>
        <p:txBody>
          <a:bodyPr>
            <a:noAutofit/>
          </a:bodyPr>
          <a:lstStyle/>
          <a:p>
            <a:r>
              <a:rPr lang="ru-RU" altLang="en-US" sz="3000" dirty="0"/>
              <a:t>Модель с автоматической сборкой мусора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78F62D-9546-4166-A987-0396F269B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F98FEB75-3658-43C1-8FDC-70455A414BAE}" type="slidenum">
              <a:rPr lang="en-GB" altLang="en-US" smtClean="0"/>
              <a:pPr/>
              <a:t>36</a:t>
            </a:fld>
            <a:endParaRPr lang="en-GB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9E0959F-085D-456A-83F0-6E050C6E1D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576" y="1196752"/>
            <a:ext cx="7920880" cy="4896544"/>
          </a:xfrm>
        </p:spPr>
        <p:txBody>
          <a:bodyPr>
            <a:normAutofit/>
          </a:bodyPr>
          <a:lstStyle/>
          <a:p>
            <a:r>
              <a:rPr lang="ru-RU" altLang="en-US" dirty="0"/>
              <a:t>В среде </a:t>
            </a:r>
            <a:r>
              <a:rPr lang="en-US" altLang="en-US" dirty="0"/>
              <a:t>.NET</a:t>
            </a:r>
          </a:p>
          <a:p>
            <a:pPr lvl="1"/>
            <a:r>
              <a:rPr lang="ru-RU" altLang="en-US" dirty="0"/>
              <a:t>Вся память делится на поколения (например, младшее, среднее, старшее). Объекты создаются в младшем поколении и перемещаются в среднее поколения, а затем в старшее поколения, пережив сборку мусора. Сборка мусора выполняется не во всей памяти, а лишь в тех поколениях, в которых исчерпалось свободное место.</a:t>
            </a:r>
          </a:p>
          <a:p>
            <a:r>
              <a:rPr lang="ru-RU" altLang="en-US" dirty="0"/>
              <a:t>В среде </a:t>
            </a:r>
            <a:r>
              <a:rPr lang="en-US" altLang="en-US" dirty="0"/>
              <a:t>Java (JRTS — Java Real-Time Specification)</a:t>
            </a:r>
            <a:endParaRPr lang="ru-RU" altLang="en-US" dirty="0"/>
          </a:p>
          <a:p>
            <a:pPr lvl="1"/>
            <a:r>
              <a:rPr lang="ru-RU" altLang="en-US" dirty="0"/>
              <a:t>Дефрагментация выполняется эпизодически и лишь в самом крайнем случае, когда не может быть найден свободный блок памяти нужного размера. Кроме того, сборка мусора выполняется в течение фиксированных интервалов времени (квантов), которые обязательно чередуются с квантами работы программы.</a:t>
            </a:r>
            <a:endParaRPr lang="en-US" altLang="en-US" dirty="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34CD9795-6367-4EEC-AE23-C30260A4B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066088" cy="900113"/>
          </a:xfrm>
        </p:spPr>
        <p:txBody>
          <a:bodyPr>
            <a:noAutofit/>
          </a:bodyPr>
          <a:lstStyle/>
          <a:p>
            <a:r>
              <a:rPr lang="ru-RU" altLang="en-US" sz="3000" dirty="0"/>
              <a:t>Амортизация задержек в сборщиках мусора 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EF35043-CC7E-4797-91F0-0C3F7E170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F98FEB75-3658-43C1-8FDC-70455A414BAE}" type="slidenum">
              <a:rPr lang="en-GB" altLang="en-US" smtClean="0"/>
              <a:pPr/>
              <a:t>37</a:t>
            </a:fld>
            <a:endParaRPr lang="en-GB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0903022-FC25-4183-9E1A-6E37676E3F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576" y="1196752"/>
            <a:ext cx="7920880" cy="4896544"/>
          </a:xfrm>
        </p:spPr>
        <p:txBody>
          <a:bodyPr>
            <a:normAutofit fontScale="77500" lnSpcReduction="20000"/>
          </a:bodyPr>
          <a:lstStyle/>
          <a:p>
            <a:r>
              <a:rPr lang="ru-RU" altLang="en-US" dirty="0"/>
              <a:t>Принцип поколений основан на наблюдении, что объекты, создаваемые раньше, как правило, живут дольше. </a:t>
            </a:r>
          </a:p>
          <a:p>
            <a:r>
              <a:rPr lang="ru-RU" altLang="en-US" dirty="0"/>
              <a:t>Количество поколений соответствует числу уровней кэширования с учетом ОЗУ. В современных архитектурах обычно три поколения: </a:t>
            </a:r>
          </a:p>
          <a:p>
            <a:pPr lvl="1"/>
            <a:r>
              <a:rPr lang="ru-RU" altLang="en-US" dirty="0"/>
              <a:t>Поколение 0 соответствует кэшу процессора,</a:t>
            </a:r>
            <a:r>
              <a:rPr lang="en-US" altLang="en-US" dirty="0"/>
              <a:t> ~</a:t>
            </a:r>
            <a:r>
              <a:rPr lang="ru-RU" altLang="en-US" dirty="0"/>
              <a:t> 256 КБ; </a:t>
            </a:r>
          </a:p>
          <a:p>
            <a:pPr lvl="1"/>
            <a:r>
              <a:rPr lang="ru-RU" altLang="en-US" dirty="0"/>
              <a:t>Поколение 1 соответствует кэшу ОЗУ, </a:t>
            </a:r>
            <a:r>
              <a:rPr lang="en-US" altLang="en-US" dirty="0"/>
              <a:t>~ 2</a:t>
            </a:r>
            <a:r>
              <a:rPr lang="ru-RU" altLang="en-US" dirty="0"/>
              <a:t> МБ;</a:t>
            </a:r>
          </a:p>
          <a:p>
            <a:pPr lvl="1"/>
            <a:r>
              <a:rPr lang="ru-RU" altLang="en-US" dirty="0"/>
              <a:t>Поколение 2 соответствует ОЗУ, </a:t>
            </a:r>
            <a:r>
              <a:rPr lang="en-US" altLang="en-US" dirty="0"/>
              <a:t>~</a:t>
            </a:r>
            <a:r>
              <a:rPr lang="ru-RU" altLang="en-US" dirty="0"/>
              <a:t> 10 МБ. </a:t>
            </a:r>
          </a:p>
          <a:p>
            <a:r>
              <a:rPr lang="ru-RU" altLang="en-US" dirty="0"/>
              <a:t>Объекты создаются в младшем поколении 0 и перемещаются в среднее поколение 1, а позже в старшее поколение 2, пережив сборку мусора.</a:t>
            </a:r>
          </a:p>
          <a:p>
            <a:r>
              <a:rPr lang="ru-RU" altLang="en-US" dirty="0"/>
              <a:t>Сборка мусора выполняется не во всей памяти, а лишь в тех поколениях, в которых исчерпалось свободное место — чаще в нулевом, реже в первом, и еще реже во втором поколении. </a:t>
            </a:r>
          </a:p>
          <a:p>
            <a:r>
              <a:rPr lang="ru-RU" altLang="en-US" dirty="0"/>
              <a:t>Сборка мусора выполняется часто, задержек при сборке мусора много, но их средняя длительность небольшая.</a:t>
            </a: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948F4349-36BA-4532-A6C0-1EC2A87635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00336"/>
          </a:xfrm>
        </p:spPr>
        <p:txBody>
          <a:bodyPr>
            <a:normAutofit fontScale="90000"/>
          </a:bodyPr>
          <a:lstStyle/>
          <a:p>
            <a:r>
              <a:rPr lang="ru-RU" altLang="en-US" dirty="0"/>
              <a:t>Механизм сборки мусора.</a:t>
            </a:r>
            <a:br>
              <a:rPr lang="en-US" altLang="en-US" dirty="0"/>
            </a:br>
            <a:r>
              <a:rPr lang="ru-RU" altLang="en-US" dirty="0"/>
              <a:t>Поколения объектов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6BB7396-C73E-4A31-9C8F-4618EBED2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F98FEB75-3658-43C1-8FDC-70455A414BAE}" type="slidenum">
              <a:rPr lang="en-GB" altLang="en-US" smtClean="0"/>
              <a:pPr/>
              <a:t>38</a:t>
            </a:fld>
            <a:endParaRPr lang="en-GB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>
            <a:extLst>
              <a:ext uri="{FF2B5EF4-FFF2-40B4-BE49-F238E27FC236}">
                <a16:creationId xmlns:a16="http://schemas.microsoft.com/office/drawing/2014/main" id="{20E5AE47-8261-4F4D-BDDE-920836046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altLang="en-US" sz="3200"/>
              <a:t>Механизм сборки мусора.</a:t>
            </a:r>
            <a:br>
              <a:rPr lang="en-US" altLang="en-US" sz="3200"/>
            </a:br>
            <a:r>
              <a:rPr lang="ru-RU" altLang="en-US" sz="3200"/>
              <a:t>Поколения объектов</a:t>
            </a:r>
            <a:r>
              <a:rPr lang="en-US" altLang="en-US" sz="3200"/>
              <a:t> (</a:t>
            </a:r>
            <a:r>
              <a:rPr lang="ru-RU" altLang="en-US" sz="3200"/>
              <a:t>продолжение</a:t>
            </a:r>
            <a:r>
              <a:rPr lang="en-US" altLang="en-US" sz="3200"/>
              <a:t>)</a:t>
            </a:r>
            <a:endParaRPr lang="ru-RU" altLang="en-US" sz="320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352F9E1-C820-4112-B083-F936C2A1C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39</a:t>
            </a:fld>
            <a:endParaRPr lang="en-GB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0432-405E-49F8-A1A9-9078589BB965}"/>
              </a:ext>
            </a:extLst>
          </p:cNvPr>
          <p:cNvSpPr/>
          <p:nvPr/>
        </p:nvSpPr>
        <p:spPr bwMode="auto">
          <a:xfrm>
            <a:off x="900113" y="2564904"/>
            <a:ext cx="431800" cy="503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A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A52892-7096-4699-86BD-3C8AC3966FAA}"/>
              </a:ext>
            </a:extLst>
          </p:cNvPr>
          <p:cNvSpPr/>
          <p:nvPr/>
        </p:nvSpPr>
        <p:spPr bwMode="auto">
          <a:xfrm>
            <a:off x="1325563" y="2564904"/>
            <a:ext cx="431800" cy="503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B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8C4502-3CF1-412A-8CDD-2527131A95AD}"/>
              </a:ext>
            </a:extLst>
          </p:cNvPr>
          <p:cNvSpPr/>
          <p:nvPr/>
        </p:nvSpPr>
        <p:spPr bwMode="auto">
          <a:xfrm>
            <a:off x="1757363" y="2564904"/>
            <a:ext cx="431800" cy="503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C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6A58CD-FAFC-4C7F-9AF0-6307F5522FFA}"/>
              </a:ext>
            </a:extLst>
          </p:cNvPr>
          <p:cNvSpPr/>
          <p:nvPr/>
        </p:nvSpPr>
        <p:spPr bwMode="auto">
          <a:xfrm>
            <a:off x="2182813" y="2564904"/>
            <a:ext cx="431800" cy="503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D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2E085F-5091-4F06-8DEB-59D4134AA442}"/>
              </a:ext>
            </a:extLst>
          </p:cNvPr>
          <p:cNvSpPr/>
          <p:nvPr/>
        </p:nvSpPr>
        <p:spPr bwMode="auto">
          <a:xfrm>
            <a:off x="2614613" y="2564904"/>
            <a:ext cx="431800" cy="503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E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11F934-F505-40F4-938A-3E3915BBBCB9}"/>
              </a:ext>
            </a:extLst>
          </p:cNvPr>
          <p:cNvSpPr/>
          <p:nvPr/>
        </p:nvSpPr>
        <p:spPr bwMode="auto">
          <a:xfrm>
            <a:off x="3046413" y="2564904"/>
            <a:ext cx="3973512" cy="503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36874" name="Straight Arrow Connector 9">
            <a:extLst>
              <a:ext uri="{FF2B5EF4-FFF2-40B4-BE49-F238E27FC236}">
                <a16:creationId xmlns:a16="http://schemas.microsoft.com/office/drawing/2014/main" id="{0DDDDB2B-FE5A-4D3D-985F-D725663F523D}"/>
              </a:ext>
            </a:extLst>
          </p:cNvPr>
          <p:cNvCxnSpPr>
            <a:cxnSpLocks/>
          </p:cNvCxnSpPr>
          <p:nvPr/>
        </p:nvCxnSpPr>
        <p:spPr bwMode="auto">
          <a:xfrm>
            <a:off x="900113" y="3285629"/>
            <a:ext cx="2146300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75" name="TextBox 31">
            <a:extLst>
              <a:ext uri="{FF2B5EF4-FFF2-40B4-BE49-F238E27FC236}">
                <a16:creationId xmlns:a16="http://schemas.microsoft.com/office/drawing/2014/main" id="{6DF4D82F-8774-4227-8415-0C54EFB6F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3311029"/>
            <a:ext cx="2146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/>
              <a:t>Поколение 0</a:t>
            </a:r>
          </a:p>
        </p:txBody>
      </p:sp>
      <p:sp>
        <p:nvSpPr>
          <p:cNvPr id="3687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FC74FB9-CDB9-4249-B68D-42F6B6AE3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1142009"/>
            <a:ext cx="7632700" cy="1235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20000"/>
              <a:buFont typeface="Tahoma" panose="020B0604030504040204" pitchFamily="34" charset="0"/>
              <a:buChar char="•"/>
            </a:pPr>
            <a:r>
              <a:rPr lang="ru-RU" altLang="en-US" sz="1800" dirty="0">
                <a:latin typeface="+mn-lt"/>
              </a:rPr>
              <a:t>Все новые объекты создаются в поколении 0 (изначально пустое).</a:t>
            </a:r>
          </a:p>
          <a:p>
            <a:pPr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20000"/>
              <a:buFont typeface="Tahoma" panose="020B0604030504040204" pitchFamily="34" charset="0"/>
              <a:buChar char="•"/>
            </a:pPr>
            <a:r>
              <a:rPr lang="ru-RU" altLang="en-US" sz="1800" dirty="0">
                <a:latin typeface="+mn-lt"/>
              </a:rPr>
              <a:t>Когда при очередном создании объекта оказывается, что поколение 0 исчерпало свой запас, запускается сборка мусора.</a:t>
            </a:r>
          </a:p>
        </p:txBody>
      </p:sp>
      <p:sp>
        <p:nvSpPr>
          <p:cNvPr id="3687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F37F9E1-021E-4496-8D3E-3B0B82865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3906839"/>
            <a:ext cx="76327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20000"/>
              <a:buFont typeface="Tahoma" panose="020B0604030504040204" pitchFamily="34" charset="0"/>
              <a:buChar char="•"/>
            </a:pPr>
            <a:r>
              <a:rPr lang="ru-RU" altLang="en-US" sz="1800" dirty="0">
                <a:latin typeface="+mn-lt"/>
              </a:rPr>
              <a:t>Достижимые объекты уплотняются и попадают в поколение 1.</a:t>
            </a:r>
          </a:p>
          <a:p>
            <a:pPr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20000"/>
              <a:buFont typeface="Tahoma" panose="020B0604030504040204" pitchFamily="34" charset="0"/>
              <a:buChar char="•"/>
            </a:pPr>
            <a:r>
              <a:rPr lang="ru-RU" altLang="en-US" sz="1800" dirty="0">
                <a:latin typeface="+mn-lt"/>
              </a:rPr>
              <a:t>Поколение 0 становится пустым и смещается в адресном пространстве в сторону больших адресов.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82BA60B-E3F7-476E-A5E2-A3EAF6BC4187}"/>
              </a:ext>
            </a:extLst>
          </p:cNvPr>
          <p:cNvSpPr/>
          <p:nvPr/>
        </p:nvSpPr>
        <p:spPr bwMode="auto">
          <a:xfrm>
            <a:off x="900113" y="5229225"/>
            <a:ext cx="431800" cy="5032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A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9F9EEC7-C1DE-436D-AEC8-FB2F2BBDB655}"/>
              </a:ext>
            </a:extLst>
          </p:cNvPr>
          <p:cNvSpPr/>
          <p:nvPr/>
        </p:nvSpPr>
        <p:spPr bwMode="auto">
          <a:xfrm>
            <a:off x="1325563" y="5229225"/>
            <a:ext cx="431800" cy="5032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B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6EB9F2F-5F07-4BF0-99ED-2FB9AE9D16EA}"/>
              </a:ext>
            </a:extLst>
          </p:cNvPr>
          <p:cNvSpPr/>
          <p:nvPr/>
        </p:nvSpPr>
        <p:spPr bwMode="auto">
          <a:xfrm>
            <a:off x="1757363" y="5229225"/>
            <a:ext cx="431800" cy="5032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D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73227E1-DC90-4527-957B-71BB5BB5A3AB}"/>
              </a:ext>
            </a:extLst>
          </p:cNvPr>
          <p:cNvSpPr/>
          <p:nvPr/>
        </p:nvSpPr>
        <p:spPr bwMode="auto">
          <a:xfrm>
            <a:off x="2189163" y="5229225"/>
            <a:ext cx="4830762" cy="5032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36882" name="Straight Arrow Connector 9">
            <a:extLst>
              <a:ext uri="{FF2B5EF4-FFF2-40B4-BE49-F238E27FC236}">
                <a16:creationId xmlns:a16="http://schemas.microsoft.com/office/drawing/2014/main" id="{54F6B6C3-01D4-4EAA-A27E-D85F9D638994}"/>
              </a:ext>
            </a:extLst>
          </p:cNvPr>
          <p:cNvCxnSpPr>
            <a:cxnSpLocks/>
          </p:cNvCxnSpPr>
          <p:nvPr/>
        </p:nvCxnSpPr>
        <p:spPr bwMode="auto">
          <a:xfrm>
            <a:off x="900113" y="5948363"/>
            <a:ext cx="1289050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83" name="TextBox 31">
            <a:extLst>
              <a:ext uri="{FF2B5EF4-FFF2-40B4-BE49-F238E27FC236}">
                <a16:creationId xmlns:a16="http://schemas.microsoft.com/office/drawing/2014/main" id="{39045489-EB7C-4E00-94EF-BB8727A37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5975350"/>
            <a:ext cx="13033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/>
              <a:t>Поколение </a:t>
            </a:r>
            <a:r>
              <a:rPr lang="en-US" altLang="en-US" sz="1400"/>
              <a:t>1</a:t>
            </a:r>
            <a:endParaRPr lang="ru-RU" altLang="en-US" sz="1400"/>
          </a:p>
        </p:txBody>
      </p:sp>
      <p:cxnSp>
        <p:nvCxnSpPr>
          <p:cNvPr id="36884" name="Straight Arrow Connector 9">
            <a:extLst>
              <a:ext uri="{FF2B5EF4-FFF2-40B4-BE49-F238E27FC236}">
                <a16:creationId xmlns:a16="http://schemas.microsoft.com/office/drawing/2014/main" id="{E1FC563B-C01E-4EBC-95AB-594CF51B5A16}"/>
              </a:ext>
            </a:extLst>
          </p:cNvPr>
          <p:cNvCxnSpPr>
            <a:cxnSpLocks/>
          </p:cNvCxnSpPr>
          <p:nvPr/>
        </p:nvCxnSpPr>
        <p:spPr bwMode="auto">
          <a:xfrm>
            <a:off x="2216150" y="5948363"/>
            <a:ext cx="2109788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885" name="TextBox 31">
            <a:extLst>
              <a:ext uri="{FF2B5EF4-FFF2-40B4-BE49-F238E27FC236}">
                <a16:creationId xmlns:a16="http://schemas.microsoft.com/office/drawing/2014/main" id="{E0AC70D5-FEB7-484C-A4A2-6D56C20FA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5975350"/>
            <a:ext cx="2160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/>
              <a:t>Поколение 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325CABE-F276-4A65-AD0D-17A7D72518D5}"/>
              </a:ext>
            </a:extLst>
          </p:cNvPr>
          <p:cNvSpPr/>
          <p:nvPr/>
        </p:nvSpPr>
        <p:spPr bwMode="auto">
          <a:xfrm>
            <a:off x="2189163" y="5229225"/>
            <a:ext cx="2136775" cy="5032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9B57DC-0AF0-4D16-9621-5EB0F4E18D1D}"/>
              </a:ext>
            </a:extLst>
          </p:cNvPr>
          <p:cNvSpPr/>
          <p:nvPr/>
        </p:nvSpPr>
        <p:spPr bwMode="auto">
          <a:xfrm>
            <a:off x="4486275" y="6423025"/>
            <a:ext cx="341313" cy="3079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6" name="TextBox 31">
            <a:extLst>
              <a:ext uri="{FF2B5EF4-FFF2-40B4-BE49-F238E27FC236}">
                <a16:creationId xmlns:a16="http://schemas.microsoft.com/office/drawing/2014/main" id="{B1D5777B-25B1-46A8-9B83-D0C0A4CDA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0" y="6364288"/>
            <a:ext cx="1114425" cy="4159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en-US" sz="1050" dirty="0"/>
              <a:t>Достижимые объекты</a:t>
            </a:r>
          </a:p>
        </p:txBody>
      </p:sp>
      <p:sp>
        <p:nvSpPr>
          <p:cNvPr id="12" name="TextBox 31">
            <a:extLst>
              <a:ext uri="{FF2B5EF4-FFF2-40B4-BE49-F238E27FC236}">
                <a16:creationId xmlns:a16="http://schemas.microsoft.com/office/drawing/2014/main" id="{EBEC45CE-D5AE-437D-8C8C-D30382EFD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313" y="6440488"/>
            <a:ext cx="854075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en-US" sz="1050" dirty="0"/>
              <a:t>«Мусор»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74A3A8-CA6E-40CF-8C7D-F2103EC83EAD}"/>
              </a:ext>
            </a:extLst>
          </p:cNvPr>
          <p:cNvSpPr/>
          <p:nvPr/>
        </p:nvSpPr>
        <p:spPr bwMode="auto">
          <a:xfrm>
            <a:off x="5969000" y="6418263"/>
            <a:ext cx="341313" cy="307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endParaRPr lang="ru-RU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542BACE-89F0-4D94-9E04-C51A2EA103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576" y="1196752"/>
            <a:ext cx="7920880" cy="4896544"/>
          </a:xfrm>
          <a:noFill/>
        </p:spPr>
        <p:txBody>
          <a:bodyPr>
            <a:normAutofit/>
          </a:bodyPr>
          <a:lstStyle/>
          <a:p>
            <a:r>
              <a:rPr lang="ru-RU" altLang="en-US" dirty="0"/>
              <a:t>Работы по теории программирования академика А.П. Ершова. Внутренний (промежуточный) язык. Лексикон.</a:t>
            </a:r>
          </a:p>
          <a:p>
            <a:r>
              <a:rPr lang="ru-RU" altLang="en-US" dirty="0"/>
              <a:t>Вычислительные системы Эльбрус</a:t>
            </a:r>
          </a:p>
          <a:p>
            <a:r>
              <a:rPr lang="ru-RU" altLang="en-US" dirty="0"/>
              <a:t>Система программирования Оберон</a:t>
            </a:r>
          </a:p>
          <a:p>
            <a:r>
              <a:rPr lang="ru-RU" altLang="en-US" dirty="0"/>
              <a:t>Платформа </a:t>
            </a:r>
            <a:r>
              <a:rPr lang="en-US" altLang="en-US" dirty="0"/>
              <a:t>Java</a:t>
            </a:r>
            <a:endParaRPr lang="ru-RU" altLang="en-US" dirty="0"/>
          </a:p>
          <a:p>
            <a:r>
              <a:rPr lang="ru-RU" altLang="en-US" dirty="0"/>
              <a:t>Платформа </a:t>
            </a:r>
            <a:r>
              <a:rPr lang="en-US" altLang="en-US" dirty="0"/>
              <a:t>.NET</a:t>
            </a:r>
          </a:p>
          <a:p>
            <a:r>
              <a:rPr lang="ru-RU" altLang="en-US" dirty="0"/>
              <a:t>Что дальше?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137693E5-C4B0-40E8-957D-76338D8A98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00336"/>
          </a:xfrm>
        </p:spPr>
        <p:txBody>
          <a:bodyPr>
            <a:normAutofit/>
          </a:bodyPr>
          <a:lstStyle/>
          <a:p>
            <a:r>
              <a:rPr lang="ru-RU" altLang="en-US" dirty="0"/>
              <a:t>Экскурс в историю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5EF77E1-DC21-437B-B8CC-C04E946FE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F98FEB75-3658-43C1-8FDC-70455A414BAE}" type="slidenum">
              <a:rPr lang="en-GB" altLang="en-US" smtClean="0"/>
              <a:pPr/>
              <a:t>4</a:t>
            </a:fld>
            <a:endParaRPr lang="en-GB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>
            <a:extLst>
              <a:ext uri="{FF2B5EF4-FFF2-40B4-BE49-F238E27FC236}">
                <a16:creationId xmlns:a16="http://schemas.microsoft.com/office/drawing/2014/main" id="{671F7F94-08DA-40C7-8783-D8E06639EF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399"/>
            <a:ext cx="7772400" cy="891953"/>
          </a:xfrm>
        </p:spPr>
        <p:txBody>
          <a:bodyPr>
            <a:normAutofit fontScale="90000"/>
          </a:bodyPr>
          <a:lstStyle/>
          <a:p>
            <a:r>
              <a:rPr lang="ru-RU" altLang="en-US"/>
              <a:t>Механизм сборки мусора.</a:t>
            </a:r>
            <a:br>
              <a:rPr lang="en-US" altLang="en-US"/>
            </a:br>
            <a:r>
              <a:rPr lang="ru-RU" altLang="en-US"/>
              <a:t>Поколения объектов</a:t>
            </a:r>
            <a:r>
              <a:rPr lang="en-US" altLang="en-US"/>
              <a:t> (</a:t>
            </a:r>
            <a:r>
              <a:rPr lang="ru-RU" altLang="en-US"/>
              <a:t>продолжение</a:t>
            </a:r>
            <a:r>
              <a:rPr lang="en-US" altLang="en-US"/>
              <a:t>)</a:t>
            </a:r>
            <a:endParaRPr lang="ru-RU" altLang="en-US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A5678A3-4D2E-4CF0-9C0C-F8AFA2196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F98FEB75-3658-43C1-8FDC-70455A414BAE}" type="slidenum">
              <a:rPr lang="en-GB" altLang="en-US" smtClean="0"/>
              <a:pPr/>
              <a:t>40</a:t>
            </a:fld>
            <a:endParaRPr lang="en-GB" alt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EB6BF0-1C7E-44AF-85EF-941E524087D7}"/>
              </a:ext>
            </a:extLst>
          </p:cNvPr>
          <p:cNvSpPr/>
          <p:nvPr/>
        </p:nvSpPr>
        <p:spPr bwMode="auto">
          <a:xfrm>
            <a:off x="898526" y="2114949"/>
            <a:ext cx="431800" cy="503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A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115F26-AD3D-4F06-B56B-007A6B474EA0}"/>
              </a:ext>
            </a:extLst>
          </p:cNvPr>
          <p:cNvSpPr/>
          <p:nvPr/>
        </p:nvSpPr>
        <p:spPr bwMode="auto">
          <a:xfrm>
            <a:off x="1323976" y="2114949"/>
            <a:ext cx="431800" cy="503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>
                <a:solidFill>
                  <a:schemeClr val="tx1"/>
                </a:solidFill>
              </a:rPr>
              <a:t>B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06A3878-F329-44CC-838E-46DFF04C9750}"/>
              </a:ext>
            </a:extLst>
          </p:cNvPr>
          <p:cNvSpPr/>
          <p:nvPr/>
        </p:nvSpPr>
        <p:spPr bwMode="auto">
          <a:xfrm>
            <a:off x="1755776" y="2114949"/>
            <a:ext cx="431800" cy="503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D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DC1D56-8B16-478B-9531-F7A25691F6AA}"/>
              </a:ext>
            </a:extLst>
          </p:cNvPr>
          <p:cNvSpPr/>
          <p:nvPr/>
        </p:nvSpPr>
        <p:spPr bwMode="auto">
          <a:xfrm>
            <a:off x="2187576" y="2114949"/>
            <a:ext cx="4830762" cy="503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37896" name="Straight Arrow Connector 9">
            <a:extLst>
              <a:ext uri="{FF2B5EF4-FFF2-40B4-BE49-F238E27FC236}">
                <a16:creationId xmlns:a16="http://schemas.microsoft.com/office/drawing/2014/main" id="{51CF64A8-B74E-44C7-82E3-DC76B6DCA59F}"/>
              </a:ext>
            </a:extLst>
          </p:cNvPr>
          <p:cNvCxnSpPr>
            <a:cxnSpLocks/>
          </p:cNvCxnSpPr>
          <p:nvPr/>
        </p:nvCxnSpPr>
        <p:spPr bwMode="auto">
          <a:xfrm>
            <a:off x="898526" y="2834086"/>
            <a:ext cx="1289050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897" name="TextBox 31">
            <a:extLst>
              <a:ext uri="{FF2B5EF4-FFF2-40B4-BE49-F238E27FC236}">
                <a16:creationId xmlns:a16="http://schemas.microsoft.com/office/drawing/2014/main" id="{6CF1BBAC-A9DD-489D-BE14-150C5E650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88" y="2861074"/>
            <a:ext cx="13033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/>
              <a:t>Поколение </a:t>
            </a:r>
            <a:r>
              <a:rPr lang="en-US" altLang="en-US" sz="1400"/>
              <a:t>1</a:t>
            </a:r>
            <a:endParaRPr lang="ru-RU" altLang="en-US" sz="1400"/>
          </a:p>
        </p:txBody>
      </p:sp>
      <p:cxnSp>
        <p:nvCxnSpPr>
          <p:cNvPr id="37898" name="Straight Arrow Connector 9">
            <a:extLst>
              <a:ext uri="{FF2B5EF4-FFF2-40B4-BE49-F238E27FC236}">
                <a16:creationId xmlns:a16="http://schemas.microsoft.com/office/drawing/2014/main" id="{525AFF34-FD9D-415B-8D11-F7133048A3FA}"/>
              </a:ext>
            </a:extLst>
          </p:cNvPr>
          <p:cNvCxnSpPr>
            <a:cxnSpLocks/>
          </p:cNvCxnSpPr>
          <p:nvPr/>
        </p:nvCxnSpPr>
        <p:spPr bwMode="auto">
          <a:xfrm>
            <a:off x="2214563" y="2834086"/>
            <a:ext cx="2125663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899" name="TextBox 31">
            <a:extLst>
              <a:ext uri="{FF2B5EF4-FFF2-40B4-BE49-F238E27FC236}">
                <a16:creationId xmlns:a16="http://schemas.microsoft.com/office/drawing/2014/main" id="{3ACCE599-4719-46CA-B4A8-B6B612CAA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6" y="2861074"/>
            <a:ext cx="2146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/>
              <a:t>Поколение 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0D1D5C-0903-43B0-9540-B99D1208D744}"/>
              </a:ext>
            </a:extLst>
          </p:cNvPr>
          <p:cNvSpPr/>
          <p:nvPr/>
        </p:nvSpPr>
        <p:spPr bwMode="auto">
          <a:xfrm>
            <a:off x="2187576" y="2114949"/>
            <a:ext cx="2136775" cy="503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18786B-5C47-4978-A216-BF9F74B41C06}"/>
              </a:ext>
            </a:extLst>
          </p:cNvPr>
          <p:cNvSpPr/>
          <p:nvPr/>
        </p:nvSpPr>
        <p:spPr bwMode="auto">
          <a:xfrm>
            <a:off x="3467101" y="2116536"/>
            <a:ext cx="431800" cy="5032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I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9BCE72-07BD-473A-AF73-00170197E8DE}"/>
              </a:ext>
            </a:extLst>
          </p:cNvPr>
          <p:cNvSpPr/>
          <p:nvPr/>
        </p:nvSpPr>
        <p:spPr bwMode="auto">
          <a:xfrm>
            <a:off x="3892551" y="2116536"/>
            <a:ext cx="431800" cy="503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>
                <a:solidFill>
                  <a:schemeClr val="tx1"/>
                </a:solidFill>
              </a:rPr>
              <a:t>J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77A859E-59FB-4AAF-A26A-A6CD4E3ABC5F}"/>
              </a:ext>
            </a:extLst>
          </p:cNvPr>
          <p:cNvSpPr/>
          <p:nvPr/>
        </p:nvSpPr>
        <p:spPr bwMode="auto">
          <a:xfrm>
            <a:off x="2187576" y="2114949"/>
            <a:ext cx="431800" cy="503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F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8EDA7D-1CF5-4442-891E-8DF8F000AB9F}"/>
              </a:ext>
            </a:extLst>
          </p:cNvPr>
          <p:cNvSpPr/>
          <p:nvPr/>
        </p:nvSpPr>
        <p:spPr bwMode="auto">
          <a:xfrm>
            <a:off x="2613026" y="2114949"/>
            <a:ext cx="431800" cy="503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G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4D5C247-8329-4F38-B54A-A4384B3CB529}"/>
              </a:ext>
            </a:extLst>
          </p:cNvPr>
          <p:cNvSpPr/>
          <p:nvPr/>
        </p:nvSpPr>
        <p:spPr bwMode="auto">
          <a:xfrm>
            <a:off x="3044826" y="2114949"/>
            <a:ext cx="431800" cy="503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H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F6110FB-77B1-45CE-A941-C68CCFE8A46B}"/>
              </a:ext>
            </a:extLst>
          </p:cNvPr>
          <p:cNvSpPr/>
          <p:nvPr/>
        </p:nvSpPr>
        <p:spPr bwMode="auto">
          <a:xfrm>
            <a:off x="925513" y="4869160"/>
            <a:ext cx="431800" cy="503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A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2802F15-4C9D-47CE-BB3A-FB27A85407AA}"/>
              </a:ext>
            </a:extLst>
          </p:cNvPr>
          <p:cNvSpPr/>
          <p:nvPr/>
        </p:nvSpPr>
        <p:spPr bwMode="auto">
          <a:xfrm>
            <a:off x="1350963" y="4869160"/>
            <a:ext cx="431800" cy="503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>
                <a:solidFill>
                  <a:schemeClr val="tx1"/>
                </a:solidFill>
              </a:rPr>
              <a:t>B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CD10A57-594A-499C-B814-D1649BE0C3A9}"/>
              </a:ext>
            </a:extLst>
          </p:cNvPr>
          <p:cNvSpPr/>
          <p:nvPr/>
        </p:nvSpPr>
        <p:spPr bwMode="auto">
          <a:xfrm>
            <a:off x="1782763" y="4869160"/>
            <a:ext cx="431800" cy="503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D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595E370-9659-4864-A5C5-AA6C07C98922}"/>
              </a:ext>
            </a:extLst>
          </p:cNvPr>
          <p:cNvSpPr/>
          <p:nvPr/>
        </p:nvSpPr>
        <p:spPr bwMode="auto">
          <a:xfrm>
            <a:off x="2214563" y="4869160"/>
            <a:ext cx="4830763" cy="503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37910" name="Straight Arrow Connector 9">
            <a:extLst>
              <a:ext uri="{FF2B5EF4-FFF2-40B4-BE49-F238E27FC236}">
                <a16:creationId xmlns:a16="http://schemas.microsoft.com/office/drawing/2014/main" id="{EDE2C5A9-4BAD-45CC-9BEB-9EE61CEE991D}"/>
              </a:ext>
            </a:extLst>
          </p:cNvPr>
          <p:cNvCxnSpPr>
            <a:cxnSpLocks/>
          </p:cNvCxnSpPr>
          <p:nvPr/>
        </p:nvCxnSpPr>
        <p:spPr bwMode="auto">
          <a:xfrm>
            <a:off x="925513" y="5589885"/>
            <a:ext cx="2587625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11" name="TextBox 31">
            <a:extLst>
              <a:ext uri="{FF2B5EF4-FFF2-40B4-BE49-F238E27FC236}">
                <a16:creationId xmlns:a16="http://schemas.microsoft.com/office/drawing/2014/main" id="{D4BE5806-3C7E-4398-B267-9663F377C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76" y="5615285"/>
            <a:ext cx="2590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/>
              <a:t>Поколение </a:t>
            </a:r>
            <a:r>
              <a:rPr lang="en-US" altLang="en-US" sz="1400"/>
              <a:t>1</a:t>
            </a:r>
            <a:endParaRPr lang="ru-RU" altLang="en-US" sz="1400"/>
          </a:p>
        </p:txBody>
      </p:sp>
      <p:cxnSp>
        <p:nvCxnSpPr>
          <p:cNvPr id="37912" name="Straight Arrow Connector 9">
            <a:extLst>
              <a:ext uri="{FF2B5EF4-FFF2-40B4-BE49-F238E27FC236}">
                <a16:creationId xmlns:a16="http://schemas.microsoft.com/office/drawing/2014/main" id="{CF7E4AF5-06F0-4F73-8CFF-975AAD5EC46A}"/>
              </a:ext>
            </a:extLst>
          </p:cNvPr>
          <p:cNvCxnSpPr>
            <a:cxnSpLocks/>
          </p:cNvCxnSpPr>
          <p:nvPr/>
        </p:nvCxnSpPr>
        <p:spPr bwMode="auto">
          <a:xfrm>
            <a:off x="3548063" y="5589885"/>
            <a:ext cx="2125663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13" name="TextBox 31">
            <a:extLst>
              <a:ext uri="{FF2B5EF4-FFF2-40B4-BE49-F238E27FC236}">
                <a16:creationId xmlns:a16="http://schemas.microsoft.com/office/drawing/2014/main" id="{DF6F900D-DA72-4530-9DED-CF2729269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3138" y="5615285"/>
            <a:ext cx="2146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/>
              <a:t>Поколение 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ECA5081-0871-4D14-AA27-F24EC2E0F614}"/>
              </a:ext>
            </a:extLst>
          </p:cNvPr>
          <p:cNvSpPr/>
          <p:nvPr/>
        </p:nvSpPr>
        <p:spPr bwMode="auto">
          <a:xfrm>
            <a:off x="2214563" y="4869160"/>
            <a:ext cx="1281113" cy="503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BFADB12-A0D4-4E5D-A1C6-CCBF43A9F5E8}"/>
              </a:ext>
            </a:extLst>
          </p:cNvPr>
          <p:cNvSpPr/>
          <p:nvPr/>
        </p:nvSpPr>
        <p:spPr bwMode="auto">
          <a:xfrm>
            <a:off x="2214563" y="4869160"/>
            <a:ext cx="431800" cy="503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F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4C98C6D-50DA-4544-AA58-29212CA19634}"/>
              </a:ext>
            </a:extLst>
          </p:cNvPr>
          <p:cNvSpPr/>
          <p:nvPr/>
        </p:nvSpPr>
        <p:spPr bwMode="auto">
          <a:xfrm>
            <a:off x="2640013" y="4869160"/>
            <a:ext cx="431800" cy="503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G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7D8F722-124B-4C7B-8CEE-72424EA7389A}"/>
              </a:ext>
            </a:extLst>
          </p:cNvPr>
          <p:cNvSpPr/>
          <p:nvPr/>
        </p:nvSpPr>
        <p:spPr bwMode="auto">
          <a:xfrm>
            <a:off x="3071813" y="4869160"/>
            <a:ext cx="431800" cy="503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I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791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6FB6BF7-0401-4DB6-B398-9ED331869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245396"/>
            <a:ext cx="7632700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20000"/>
              <a:buFont typeface="Tahoma" panose="020B0604030504040204" pitchFamily="34" charset="0"/>
              <a:buChar char="•"/>
            </a:pPr>
            <a:r>
              <a:rPr lang="ru-RU" altLang="en-US" sz="1800" dirty="0">
                <a:latin typeface="+mn-lt"/>
              </a:rPr>
              <a:t>Новые объекты создаются в поколении 0, и когда оно опять оказывается исчерпано, снова запускается сборка мусора.</a:t>
            </a:r>
          </a:p>
        </p:txBody>
      </p:sp>
      <p:sp>
        <p:nvSpPr>
          <p:cNvPr id="1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6580BC7-3056-446C-9EE0-8B5D34504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351412"/>
            <a:ext cx="7632700" cy="14239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  <a:buClr>
                <a:schemeClr val="tx1"/>
              </a:buClr>
              <a:buSzPct val="120000"/>
              <a:buFont typeface="Tahoma" panose="020B0604030504040204" pitchFamily="34" charset="0"/>
              <a:buChar char="•"/>
              <a:defRPr/>
            </a:pPr>
            <a:r>
              <a:rPr lang="ru-RU" altLang="en-US" sz="1800" dirty="0"/>
              <a:t>Сборка мусора выполняется только в исчерпавшихся поколениях.</a:t>
            </a:r>
          </a:p>
          <a:p>
            <a:pPr>
              <a:spcBef>
                <a:spcPts val="1800"/>
              </a:spcBef>
              <a:buClr>
                <a:schemeClr val="tx1"/>
              </a:buClr>
              <a:buSzPct val="120000"/>
              <a:buFont typeface="Tahoma" panose="020B0604030504040204" pitchFamily="34" charset="0"/>
              <a:buChar char="•"/>
              <a:defRPr/>
            </a:pPr>
            <a:r>
              <a:rPr lang="ru-RU" altLang="en-US" sz="1800" dirty="0"/>
              <a:t>Сборка мусора в поколении 1 выполняется только при сборке мусора в поколении 0 при условии, что при уплотнении и логическом перемещении объектов в поколение 1 это поколение исчерпало свой запас.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defRPr/>
            </a:pPr>
            <a:endParaRPr lang="ru-RU" altLang="en-US" sz="1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B48A90-076E-499C-84FD-F1162C6B6908}"/>
              </a:ext>
            </a:extLst>
          </p:cNvPr>
          <p:cNvSpPr/>
          <p:nvPr/>
        </p:nvSpPr>
        <p:spPr bwMode="auto">
          <a:xfrm>
            <a:off x="4513263" y="6134397"/>
            <a:ext cx="341313" cy="3079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23" name="TextBox 31">
            <a:extLst>
              <a:ext uri="{FF2B5EF4-FFF2-40B4-BE49-F238E27FC236}">
                <a16:creationId xmlns:a16="http://schemas.microsoft.com/office/drawing/2014/main" id="{23274244-AE3E-49BB-AE53-E7C3F4E4A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2988" y="6075660"/>
            <a:ext cx="1114425" cy="4159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en-US" sz="1050" dirty="0"/>
              <a:t>Достижимые объекты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B5CF9D37-35C7-4147-B803-1B40C1609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301" y="6151860"/>
            <a:ext cx="854075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en-US" sz="1050" dirty="0"/>
              <a:t>«Мусор»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3762EB-3B86-499E-8E69-CF35A84C6A88}"/>
              </a:ext>
            </a:extLst>
          </p:cNvPr>
          <p:cNvSpPr/>
          <p:nvPr/>
        </p:nvSpPr>
        <p:spPr bwMode="auto">
          <a:xfrm>
            <a:off x="5995988" y="6129635"/>
            <a:ext cx="341313" cy="307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endParaRPr lang="ru-RU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>
            <a:extLst>
              <a:ext uri="{FF2B5EF4-FFF2-40B4-BE49-F238E27FC236}">
                <a16:creationId xmlns:a16="http://schemas.microsoft.com/office/drawing/2014/main" id="{4BC9B923-E4C5-4C47-AD89-49F608CD3C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en-US" dirty="0"/>
              <a:t>Механизм сборки мусора.</a:t>
            </a:r>
            <a:br>
              <a:rPr lang="en-US" altLang="en-US" dirty="0"/>
            </a:br>
            <a:r>
              <a:rPr lang="ru-RU" altLang="en-US" dirty="0"/>
              <a:t>Поколения объектов</a:t>
            </a:r>
            <a:r>
              <a:rPr lang="en-US" altLang="en-US" dirty="0"/>
              <a:t> (</a:t>
            </a:r>
            <a:r>
              <a:rPr lang="ru-RU" altLang="en-US" dirty="0"/>
              <a:t>продолжение</a:t>
            </a:r>
            <a:r>
              <a:rPr lang="en-US" altLang="en-US" dirty="0"/>
              <a:t>)</a:t>
            </a:r>
            <a:endParaRPr lang="ru-RU" altLang="en-US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832BD1E-0787-4A4A-829D-18127466E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8FEB75-3658-43C1-8FDC-70455A414BAE}" type="slidenum">
              <a:rPr lang="en-GB" altLang="en-US" smtClean="0"/>
              <a:pPr/>
              <a:t>41</a:t>
            </a:fld>
            <a:endParaRPr lang="en-GB" alt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C0CAD25-70D6-4348-B882-B1DE96C38865}"/>
              </a:ext>
            </a:extLst>
          </p:cNvPr>
          <p:cNvSpPr/>
          <p:nvPr/>
        </p:nvSpPr>
        <p:spPr bwMode="auto">
          <a:xfrm>
            <a:off x="898524" y="1946164"/>
            <a:ext cx="431800" cy="503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A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ADDA929-FF35-466D-92BA-EC6FCC1F597C}"/>
              </a:ext>
            </a:extLst>
          </p:cNvPr>
          <p:cNvSpPr/>
          <p:nvPr/>
        </p:nvSpPr>
        <p:spPr bwMode="auto">
          <a:xfrm>
            <a:off x="1323974" y="1946164"/>
            <a:ext cx="431800" cy="503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B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5C819FF-184C-4448-B21F-75DB882D689D}"/>
              </a:ext>
            </a:extLst>
          </p:cNvPr>
          <p:cNvSpPr/>
          <p:nvPr/>
        </p:nvSpPr>
        <p:spPr bwMode="auto">
          <a:xfrm>
            <a:off x="1755774" y="1946164"/>
            <a:ext cx="431800" cy="503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D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51F8085-37F1-40DA-8BC5-14F93B481D0F}"/>
              </a:ext>
            </a:extLst>
          </p:cNvPr>
          <p:cNvSpPr/>
          <p:nvPr/>
        </p:nvSpPr>
        <p:spPr bwMode="auto">
          <a:xfrm>
            <a:off x="2187574" y="1946164"/>
            <a:ext cx="4830763" cy="503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38920" name="Straight Arrow Connector 9">
            <a:extLst>
              <a:ext uri="{FF2B5EF4-FFF2-40B4-BE49-F238E27FC236}">
                <a16:creationId xmlns:a16="http://schemas.microsoft.com/office/drawing/2014/main" id="{3ABB9A00-D4AD-4A71-8D4A-EEFCC183D485}"/>
              </a:ext>
            </a:extLst>
          </p:cNvPr>
          <p:cNvCxnSpPr>
            <a:cxnSpLocks/>
          </p:cNvCxnSpPr>
          <p:nvPr/>
        </p:nvCxnSpPr>
        <p:spPr bwMode="auto">
          <a:xfrm>
            <a:off x="898524" y="2666889"/>
            <a:ext cx="2587625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1" name="TextBox 31">
            <a:extLst>
              <a:ext uri="{FF2B5EF4-FFF2-40B4-BE49-F238E27FC236}">
                <a16:creationId xmlns:a16="http://schemas.microsoft.com/office/drawing/2014/main" id="{95516E76-9C69-4AB3-83CE-20C27C739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87" y="2692289"/>
            <a:ext cx="2590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/>
              <a:t>Поколение </a:t>
            </a:r>
            <a:r>
              <a:rPr lang="en-US" altLang="en-US" sz="1400"/>
              <a:t>1</a:t>
            </a:r>
            <a:endParaRPr lang="ru-RU" altLang="en-US" sz="1400"/>
          </a:p>
        </p:txBody>
      </p:sp>
      <p:cxnSp>
        <p:nvCxnSpPr>
          <p:cNvPr id="38922" name="Straight Arrow Connector 9">
            <a:extLst>
              <a:ext uri="{FF2B5EF4-FFF2-40B4-BE49-F238E27FC236}">
                <a16:creationId xmlns:a16="http://schemas.microsoft.com/office/drawing/2014/main" id="{BA774F77-6AB4-44E9-AF91-50BA0B0F22EC}"/>
              </a:ext>
            </a:extLst>
          </p:cNvPr>
          <p:cNvCxnSpPr>
            <a:cxnSpLocks/>
          </p:cNvCxnSpPr>
          <p:nvPr/>
        </p:nvCxnSpPr>
        <p:spPr bwMode="auto">
          <a:xfrm>
            <a:off x="3521074" y="2666889"/>
            <a:ext cx="2125663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3" name="TextBox 31">
            <a:extLst>
              <a:ext uri="{FF2B5EF4-FFF2-40B4-BE49-F238E27FC236}">
                <a16:creationId xmlns:a16="http://schemas.microsoft.com/office/drawing/2014/main" id="{5D10407C-69E4-4099-B056-A0F7C7EA2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49" y="2692289"/>
            <a:ext cx="2146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/>
              <a:t>Поколение 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60E2535-2B19-4054-9775-6F66EFD9C822}"/>
              </a:ext>
            </a:extLst>
          </p:cNvPr>
          <p:cNvSpPr/>
          <p:nvPr/>
        </p:nvSpPr>
        <p:spPr bwMode="auto">
          <a:xfrm>
            <a:off x="2187574" y="1946164"/>
            <a:ext cx="1281113" cy="503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20772DE-86AD-4C97-B2FC-7CCB88159CF2}"/>
              </a:ext>
            </a:extLst>
          </p:cNvPr>
          <p:cNvSpPr/>
          <p:nvPr/>
        </p:nvSpPr>
        <p:spPr bwMode="auto">
          <a:xfrm>
            <a:off x="2187574" y="1946164"/>
            <a:ext cx="431800" cy="503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F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300843D-381E-4F0E-A305-67D2C3632422}"/>
              </a:ext>
            </a:extLst>
          </p:cNvPr>
          <p:cNvSpPr/>
          <p:nvPr/>
        </p:nvSpPr>
        <p:spPr bwMode="auto">
          <a:xfrm>
            <a:off x="2613024" y="1946164"/>
            <a:ext cx="431800" cy="503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G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9EF8382-A862-4DE4-9EB3-2E20234A35F8}"/>
              </a:ext>
            </a:extLst>
          </p:cNvPr>
          <p:cNvSpPr/>
          <p:nvPr/>
        </p:nvSpPr>
        <p:spPr bwMode="auto">
          <a:xfrm>
            <a:off x="3044824" y="1946164"/>
            <a:ext cx="431800" cy="503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I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892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10D48F3-CCD7-4F59-BE1F-39E7FFFE9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211066"/>
            <a:ext cx="7632700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20000"/>
              <a:buFont typeface="Tahoma" panose="020B0604030504040204" pitchFamily="34" charset="0"/>
              <a:buChar char="•"/>
            </a:pPr>
            <a:r>
              <a:rPr lang="ru-RU" altLang="en-US" sz="1800" dirty="0">
                <a:latin typeface="+mn-lt"/>
              </a:rPr>
              <a:t>Новые объекты создаются в поколении 0, и когда оно опять оказывается исчерпано, снова запускается сборка мусора.</a:t>
            </a:r>
          </a:p>
        </p:txBody>
      </p:sp>
      <p:sp>
        <p:nvSpPr>
          <p:cNvPr id="1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EFA3F18-BBF9-46BD-81E7-79AF0AB28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1" y="3024925"/>
            <a:ext cx="7632700" cy="14239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  <a:buClr>
                <a:schemeClr val="tx1"/>
              </a:buClr>
              <a:buSzPct val="120000"/>
              <a:buFont typeface="Tahoma" panose="020B0604030504040204" pitchFamily="34" charset="0"/>
              <a:buChar char="•"/>
              <a:defRPr/>
            </a:pPr>
            <a:r>
              <a:rPr lang="ru-RU" altLang="en-US" sz="1800" dirty="0"/>
              <a:t>Сборка мусора выполняется только в исчерпавшихся поколениях.</a:t>
            </a:r>
          </a:p>
          <a:p>
            <a:pPr>
              <a:spcBef>
                <a:spcPts val="1800"/>
              </a:spcBef>
              <a:buClr>
                <a:schemeClr val="tx1"/>
              </a:buClr>
              <a:buSzPct val="120000"/>
              <a:buFont typeface="Tahoma" panose="020B0604030504040204" pitchFamily="34" charset="0"/>
              <a:buChar char="•"/>
              <a:defRPr/>
            </a:pPr>
            <a:r>
              <a:rPr lang="ru-RU" altLang="en-US" sz="1800" dirty="0"/>
              <a:t>Сборка мусора в поколении 1 выполняется только при сборке мусора в поколении 0 при условии, что при уплотнении и логическом перемещении объектов</a:t>
            </a:r>
            <a:r>
              <a:rPr lang="en-US" altLang="en-US" sz="1800" dirty="0"/>
              <a:t> </a:t>
            </a:r>
            <a:r>
              <a:rPr lang="ru-RU" altLang="en-US" sz="1800" dirty="0"/>
              <a:t>в поколение 1 это поколение исчерпало свой запас.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defRPr/>
            </a:pPr>
            <a:endParaRPr lang="ru-RU" altLang="en-US" sz="1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0E4D53-12E5-4AD5-8542-FD13E3F25CF4}"/>
              </a:ext>
            </a:extLst>
          </p:cNvPr>
          <p:cNvSpPr/>
          <p:nvPr/>
        </p:nvSpPr>
        <p:spPr bwMode="auto">
          <a:xfrm>
            <a:off x="4506564" y="5926112"/>
            <a:ext cx="341313" cy="3079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23" name="TextBox 31">
            <a:extLst>
              <a:ext uri="{FF2B5EF4-FFF2-40B4-BE49-F238E27FC236}">
                <a16:creationId xmlns:a16="http://schemas.microsoft.com/office/drawing/2014/main" id="{948F78C7-543A-43F5-80C4-703A769E3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289" y="5867375"/>
            <a:ext cx="1114425" cy="4159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en-US" sz="1050" dirty="0"/>
              <a:t>Достижимые объекты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EBB2A4E5-998E-4F11-9EE1-E22F9D5CA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0602" y="5943575"/>
            <a:ext cx="854075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en-US" sz="1050" dirty="0"/>
              <a:t>«Мусор»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4BFF5B-257D-4812-906E-8C85521674F9}"/>
              </a:ext>
            </a:extLst>
          </p:cNvPr>
          <p:cNvSpPr/>
          <p:nvPr/>
        </p:nvSpPr>
        <p:spPr bwMode="auto">
          <a:xfrm>
            <a:off x="5989289" y="5921350"/>
            <a:ext cx="341313" cy="307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EC23BA-7D5B-4D90-A109-591231D5F028}"/>
              </a:ext>
            </a:extLst>
          </p:cNvPr>
          <p:cNvSpPr/>
          <p:nvPr/>
        </p:nvSpPr>
        <p:spPr bwMode="auto">
          <a:xfrm>
            <a:off x="3476624" y="1946164"/>
            <a:ext cx="431800" cy="503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K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E0F7F4-716B-4428-AD3D-6C1FBEA4D2EB}"/>
              </a:ext>
            </a:extLst>
          </p:cNvPr>
          <p:cNvSpPr/>
          <p:nvPr/>
        </p:nvSpPr>
        <p:spPr bwMode="auto">
          <a:xfrm>
            <a:off x="3908424" y="1946164"/>
            <a:ext cx="431800" cy="503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>
                <a:solidFill>
                  <a:schemeClr val="tx1"/>
                </a:solidFill>
              </a:rPr>
              <a:t>L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4FFDD74-7A0C-441A-B2BC-28242E9FC5EA}"/>
              </a:ext>
            </a:extLst>
          </p:cNvPr>
          <p:cNvSpPr/>
          <p:nvPr/>
        </p:nvSpPr>
        <p:spPr bwMode="auto">
          <a:xfrm>
            <a:off x="4340224" y="1946164"/>
            <a:ext cx="431800" cy="503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>
                <a:solidFill>
                  <a:schemeClr val="tx1"/>
                </a:solidFill>
              </a:rPr>
              <a:t>M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404A9C-97CB-4F70-A029-DA53085CF9B6}"/>
              </a:ext>
            </a:extLst>
          </p:cNvPr>
          <p:cNvSpPr/>
          <p:nvPr/>
        </p:nvSpPr>
        <p:spPr bwMode="auto">
          <a:xfrm>
            <a:off x="4765674" y="1946164"/>
            <a:ext cx="431800" cy="503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N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D9DF206-8FEE-42E6-AD95-3E4A0C4D5461}"/>
              </a:ext>
            </a:extLst>
          </p:cNvPr>
          <p:cNvSpPr/>
          <p:nvPr/>
        </p:nvSpPr>
        <p:spPr bwMode="auto">
          <a:xfrm>
            <a:off x="5197474" y="1946164"/>
            <a:ext cx="431800" cy="503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O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58C1A2B-500A-47B1-9C3C-9044B0F965C6}"/>
              </a:ext>
            </a:extLst>
          </p:cNvPr>
          <p:cNvSpPr/>
          <p:nvPr/>
        </p:nvSpPr>
        <p:spPr bwMode="auto">
          <a:xfrm>
            <a:off x="918814" y="4654525"/>
            <a:ext cx="431800" cy="503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A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B8E7E8D-6DCD-432A-A44E-A13CE68D8335}"/>
              </a:ext>
            </a:extLst>
          </p:cNvPr>
          <p:cNvSpPr/>
          <p:nvPr/>
        </p:nvSpPr>
        <p:spPr bwMode="auto">
          <a:xfrm>
            <a:off x="1344264" y="4654525"/>
            <a:ext cx="431800" cy="503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B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09D7A47-A0A9-4374-B0C9-1FAD520AAD73}"/>
              </a:ext>
            </a:extLst>
          </p:cNvPr>
          <p:cNvSpPr/>
          <p:nvPr/>
        </p:nvSpPr>
        <p:spPr bwMode="auto">
          <a:xfrm>
            <a:off x="1776064" y="4654525"/>
            <a:ext cx="431800" cy="503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D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EDA6D0A-F4FC-4839-A1AE-90CF0B3DC3F8}"/>
              </a:ext>
            </a:extLst>
          </p:cNvPr>
          <p:cNvSpPr/>
          <p:nvPr/>
        </p:nvSpPr>
        <p:spPr bwMode="auto">
          <a:xfrm>
            <a:off x="2207864" y="4654525"/>
            <a:ext cx="4830763" cy="503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38943" name="Straight Arrow Connector 9">
            <a:extLst>
              <a:ext uri="{FF2B5EF4-FFF2-40B4-BE49-F238E27FC236}">
                <a16:creationId xmlns:a16="http://schemas.microsoft.com/office/drawing/2014/main" id="{48061328-6721-496F-90DC-4DE4617BC8B1}"/>
              </a:ext>
            </a:extLst>
          </p:cNvPr>
          <p:cNvCxnSpPr>
            <a:cxnSpLocks/>
          </p:cNvCxnSpPr>
          <p:nvPr/>
        </p:nvCxnSpPr>
        <p:spPr bwMode="auto">
          <a:xfrm>
            <a:off x="918814" y="5375250"/>
            <a:ext cx="3867150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44" name="TextBox 31">
            <a:extLst>
              <a:ext uri="{FF2B5EF4-FFF2-40B4-BE49-F238E27FC236}">
                <a16:creationId xmlns:a16="http://schemas.microsoft.com/office/drawing/2014/main" id="{04F21AA8-BF44-4E54-AF6A-66A17F5AE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177" y="5400650"/>
            <a:ext cx="3867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/>
              <a:t>Поколение </a:t>
            </a:r>
            <a:r>
              <a:rPr lang="en-US" altLang="en-US" sz="1400"/>
              <a:t>1</a:t>
            </a:r>
            <a:endParaRPr lang="ru-RU" altLang="en-US" sz="1400"/>
          </a:p>
        </p:txBody>
      </p:sp>
      <p:cxnSp>
        <p:nvCxnSpPr>
          <p:cNvPr id="38945" name="Straight Arrow Connector 9">
            <a:extLst>
              <a:ext uri="{FF2B5EF4-FFF2-40B4-BE49-F238E27FC236}">
                <a16:creationId xmlns:a16="http://schemas.microsoft.com/office/drawing/2014/main" id="{7EEF063B-AB6F-4AC2-91C9-C52FCAFFF052}"/>
              </a:ext>
            </a:extLst>
          </p:cNvPr>
          <p:cNvCxnSpPr>
            <a:cxnSpLocks/>
          </p:cNvCxnSpPr>
          <p:nvPr/>
        </p:nvCxnSpPr>
        <p:spPr bwMode="auto">
          <a:xfrm>
            <a:off x="4820889" y="5375250"/>
            <a:ext cx="2125663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46" name="TextBox 31">
            <a:extLst>
              <a:ext uri="{FF2B5EF4-FFF2-40B4-BE49-F238E27FC236}">
                <a16:creationId xmlns:a16="http://schemas.microsoft.com/office/drawing/2014/main" id="{E71475FD-155F-4AE5-92C3-EF03A8B25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5964" y="5400650"/>
            <a:ext cx="2146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/>
              <a:t>Поколение 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90D2229-3803-4D62-8567-A67C38B7553D}"/>
              </a:ext>
            </a:extLst>
          </p:cNvPr>
          <p:cNvSpPr/>
          <p:nvPr/>
        </p:nvSpPr>
        <p:spPr bwMode="auto">
          <a:xfrm>
            <a:off x="2207864" y="4654525"/>
            <a:ext cx="1281113" cy="503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E62EC0E-3F1A-43BE-BD77-68A6B936BD41}"/>
              </a:ext>
            </a:extLst>
          </p:cNvPr>
          <p:cNvSpPr/>
          <p:nvPr/>
        </p:nvSpPr>
        <p:spPr bwMode="auto">
          <a:xfrm>
            <a:off x="2207864" y="4654525"/>
            <a:ext cx="431800" cy="503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F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9A97373-57BE-4A4A-9613-C057FA13B6BA}"/>
              </a:ext>
            </a:extLst>
          </p:cNvPr>
          <p:cNvSpPr/>
          <p:nvPr/>
        </p:nvSpPr>
        <p:spPr bwMode="auto">
          <a:xfrm>
            <a:off x="2633314" y="4654525"/>
            <a:ext cx="431800" cy="503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G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32084D-E12D-4E30-8CE4-A881E817FDDB}"/>
              </a:ext>
            </a:extLst>
          </p:cNvPr>
          <p:cNvSpPr/>
          <p:nvPr/>
        </p:nvSpPr>
        <p:spPr bwMode="auto">
          <a:xfrm>
            <a:off x="3065114" y="4654525"/>
            <a:ext cx="431800" cy="503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I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CC93D1C-3B55-4E3E-BED0-77EB45DB7B0A}"/>
              </a:ext>
            </a:extLst>
          </p:cNvPr>
          <p:cNvSpPr/>
          <p:nvPr/>
        </p:nvSpPr>
        <p:spPr bwMode="auto">
          <a:xfrm>
            <a:off x="3496914" y="4654525"/>
            <a:ext cx="431800" cy="503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K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9B5DE1B-2972-4A53-97C4-C154336F9250}"/>
              </a:ext>
            </a:extLst>
          </p:cNvPr>
          <p:cNvSpPr/>
          <p:nvPr/>
        </p:nvSpPr>
        <p:spPr bwMode="auto">
          <a:xfrm>
            <a:off x="3928714" y="4654525"/>
            <a:ext cx="431800" cy="503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N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1835DFF-4FDF-4596-9F04-CFA0F2D3CBE9}"/>
              </a:ext>
            </a:extLst>
          </p:cNvPr>
          <p:cNvSpPr/>
          <p:nvPr/>
        </p:nvSpPr>
        <p:spPr bwMode="auto">
          <a:xfrm>
            <a:off x="4360514" y="4654525"/>
            <a:ext cx="431800" cy="503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O</a:t>
            </a:r>
            <a:endParaRPr lang="ru-RU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>
            <a:extLst>
              <a:ext uri="{FF2B5EF4-FFF2-40B4-BE49-F238E27FC236}">
                <a16:creationId xmlns:a16="http://schemas.microsoft.com/office/drawing/2014/main" id="{A4FB93FB-C093-474D-9448-7DB1FBCC8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en-US" dirty="0"/>
              <a:t>Механизм сборки мусора.</a:t>
            </a:r>
            <a:br>
              <a:rPr lang="en-US" altLang="en-US" dirty="0"/>
            </a:br>
            <a:r>
              <a:rPr lang="ru-RU" altLang="en-US" dirty="0"/>
              <a:t>Поколения объектов</a:t>
            </a:r>
            <a:r>
              <a:rPr lang="en-US" altLang="en-US" dirty="0"/>
              <a:t> (</a:t>
            </a:r>
            <a:r>
              <a:rPr lang="ru-RU" altLang="en-US" dirty="0"/>
              <a:t>продолжение</a:t>
            </a:r>
            <a:r>
              <a:rPr lang="en-US" altLang="en-US" dirty="0"/>
              <a:t>)</a:t>
            </a:r>
            <a:endParaRPr lang="ru-RU" altLang="en-US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2544928-11D3-47CB-9852-F54A57FF6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8FEB75-3658-43C1-8FDC-70455A414BAE}" type="slidenum">
              <a:rPr lang="en-GB" altLang="en-US" smtClean="0"/>
              <a:pPr/>
              <a:t>42</a:t>
            </a:fld>
            <a:endParaRPr lang="en-GB" alt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98562B0-8A1D-4DA0-BA29-CF0F73EE7B2C}"/>
              </a:ext>
            </a:extLst>
          </p:cNvPr>
          <p:cNvSpPr/>
          <p:nvPr/>
        </p:nvSpPr>
        <p:spPr bwMode="auto">
          <a:xfrm>
            <a:off x="898624" y="2006601"/>
            <a:ext cx="431800" cy="503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A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F94CEC-5D88-4B36-99DC-26AACDEB33B3}"/>
              </a:ext>
            </a:extLst>
          </p:cNvPr>
          <p:cNvSpPr/>
          <p:nvPr/>
        </p:nvSpPr>
        <p:spPr bwMode="auto">
          <a:xfrm>
            <a:off x="1324074" y="2006601"/>
            <a:ext cx="431800" cy="503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B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A4D3EF1-FC59-48CF-8442-CCF694A9DD4A}"/>
              </a:ext>
            </a:extLst>
          </p:cNvPr>
          <p:cNvSpPr/>
          <p:nvPr/>
        </p:nvSpPr>
        <p:spPr bwMode="auto">
          <a:xfrm>
            <a:off x="1755874" y="2006601"/>
            <a:ext cx="431800" cy="503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D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35894DD-87A2-4E2F-A724-369BE7632238}"/>
              </a:ext>
            </a:extLst>
          </p:cNvPr>
          <p:cNvSpPr/>
          <p:nvPr/>
        </p:nvSpPr>
        <p:spPr bwMode="auto">
          <a:xfrm>
            <a:off x="2187674" y="2006601"/>
            <a:ext cx="4830763" cy="503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39944" name="Straight Arrow Connector 9">
            <a:extLst>
              <a:ext uri="{FF2B5EF4-FFF2-40B4-BE49-F238E27FC236}">
                <a16:creationId xmlns:a16="http://schemas.microsoft.com/office/drawing/2014/main" id="{73C5BCB9-AB9F-4458-BDA3-D5B5A667B50E}"/>
              </a:ext>
            </a:extLst>
          </p:cNvPr>
          <p:cNvCxnSpPr>
            <a:cxnSpLocks/>
          </p:cNvCxnSpPr>
          <p:nvPr/>
        </p:nvCxnSpPr>
        <p:spPr bwMode="auto">
          <a:xfrm>
            <a:off x="898624" y="2727326"/>
            <a:ext cx="3873500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5" name="TextBox 31">
            <a:extLst>
              <a:ext uri="{FF2B5EF4-FFF2-40B4-BE49-F238E27FC236}">
                <a16:creationId xmlns:a16="http://schemas.microsoft.com/office/drawing/2014/main" id="{6C78F1C9-4F2E-4B3D-9CE9-22C080EC8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987" y="2752726"/>
            <a:ext cx="2590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/>
              <a:t>Поколение </a:t>
            </a:r>
            <a:r>
              <a:rPr lang="en-US" altLang="en-US" sz="1400"/>
              <a:t>1</a:t>
            </a:r>
            <a:endParaRPr lang="ru-RU" altLang="en-US" sz="1400"/>
          </a:p>
        </p:txBody>
      </p:sp>
      <p:cxnSp>
        <p:nvCxnSpPr>
          <p:cNvPr id="39946" name="Straight Arrow Connector 9">
            <a:extLst>
              <a:ext uri="{FF2B5EF4-FFF2-40B4-BE49-F238E27FC236}">
                <a16:creationId xmlns:a16="http://schemas.microsoft.com/office/drawing/2014/main" id="{1CB6DFA1-5E6E-4EA4-8A64-BF2E42BEAC85}"/>
              </a:ext>
            </a:extLst>
          </p:cNvPr>
          <p:cNvCxnSpPr>
            <a:cxnSpLocks/>
          </p:cNvCxnSpPr>
          <p:nvPr/>
        </p:nvCxnSpPr>
        <p:spPr bwMode="auto">
          <a:xfrm>
            <a:off x="4822924" y="2727326"/>
            <a:ext cx="2125663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7" name="TextBox 31">
            <a:extLst>
              <a:ext uri="{FF2B5EF4-FFF2-40B4-BE49-F238E27FC236}">
                <a16:creationId xmlns:a16="http://schemas.microsoft.com/office/drawing/2014/main" id="{1EF1C630-790D-40D5-BC56-D0E786556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99" y="2752726"/>
            <a:ext cx="2146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/>
              <a:t>Поколение 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BFDB2DA-8B3A-497D-85BB-B025582CBC2C}"/>
              </a:ext>
            </a:extLst>
          </p:cNvPr>
          <p:cNvSpPr/>
          <p:nvPr/>
        </p:nvSpPr>
        <p:spPr bwMode="auto">
          <a:xfrm>
            <a:off x="2187674" y="2006601"/>
            <a:ext cx="1281113" cy="503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58F7010-C3A0-45E7-8EE3-D0CF5A076F71}"/>
              </a:ext>
            </a:extLst>
          </p:cNvPr>
          <p:cNvSpPr/>
          <p:nvPr/>
        </p:nvSpPr>
        <p:spPr bwMode="auto">
          <a:xfrm>
            <a:off x="2187674" y="2006601"/>
            <a:ext cx="431800" cy="503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F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AC76DD9-7DBE-4D10-BF7B-41F37C6E2985}"/>
              </a:ext>
            </a:extLst>
          </p:cNvPr>
          <p:cNvSpPr/>
          <p:nvPr/>
        </p:nvSpPr>
        <p:spPr bwMode="auto">
          <a:xfrm>
            <a:off x="2613124" y="2006601"/>
            <a:ext cx="431800" cy="503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G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D9E79F4-1F97-4423-AF67-A67D43371D7A}"/>
              </a:ext>
            </a:extLst>
          </p:cNvPr>
          <p:cNvSpPr/>
          <p:nvPr/>
        </p:nvSpPr>
        <p:spPr bwMode="auto">
          <a:xfrm>
            <a:off x="3044924" y="2006601"/>
            <a:ext cx="431800" cy="503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I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995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613B8C2-A8D9-4AF8-ABA7-482952EC3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1217390"/>
            <a:ext cx="7632700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20000"/>
              <a:buFont typeface="Tahoma" panose="020B0604030504040204" pitchFamily="34" charset="0"/>
              <a:buChar char="•"/>
            </a:pPr>
            <a:r>
              <a:rPr lang="ru-RU" altLang="en-US" sz="1800" dirty="0">
                <a:latin typeface="+mn-lt"/>
              </a:rPr>
              <a:t>Новые объекты создаются в поколении 0, и когда оно опять оказывается исчерпано, снова запускается сборка мусора.</a:t>
            </a:r>
          </a:p>
        </p:txBody>
      </p:sp>
      <p:sp>
        <p:nvSpPr>
          <p:cNvPr id="1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9365CEE-34B8-4299-A991-516D77381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6" y="3216275"/>
            <a:ext cx="7632700" cy="14239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  <a:buClr>
                <a:schemeClr val="tx1"/>
              </a:buClr>
              <a:buSzPct val="120000"/>
              <a:buFont typeface="Tahoma" panose="020B0604030504040204" pitchFamily="34" charset="0"/>
              <a:buChar char="•"/>
              <a:defRPr/>
            </a:pPr>
            <a:r>
              <a:rPr lang="ru-RU" altLang="en-US" sz="1800" dirty="0"/>
              <a:t>Сборка мусора выполняется только в исчерпавшихся поколениях.</a:t>
            </a:r>
          </a:p>
          <a:p>
            <a:pPr>
              <a:spcBef>
                <a:spcPts val="1800"/>
              </a:spcBef>
              <a:buClr>
                <a:schemeClr val="tx1"/>
              </a:buClr>
              <a:buSzPct val="120000"/>
              <a:buFont typeface="Tahoma" panose="020B0604030504040204" pitchFamily="34" charset="0"/>
              <a:buChar char="•"/>
              <a:defRPr/>
            </a:pPr>
            <a:r>
              <a:rPr lang="ru-RU" altLang="en-US" sz="1800" dirty="0"/>
              <a:t>Сборка мусора в поколении </a:t>
            </a:r>
            <a:r>
              <a:rPr lang="en-US" altLang="en-US" sz="1800" dirty="0"/>
              <a:t>2</a:t>
            </a:r>
            <a:r>
              <a:rPr lang="ru-RU" altLang="en-US" sz="1800" dirty="0"/>
              <a:t> выполняется только при сборке мусора в поколении </a:t>
            </a:r>
            <a:r>
              <a:rPr lang="en-US" altLang="en-US" sz="1800" dirty="0"/>
              <a:t>1</a:t>
            </a:r>
            <a:r>
              <a:rPr lang="ru-RU" altLang="en-US" sz="1800" dirty="0"/>
              <a:t> при условии, что при уплотнении и логическом перемещении объектов в поколение 2 это поколение исчерпало свой запас.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defRPr/>
            </a:pPr>
            <a:endParaRPr lang="ru-RU" altLang="en-US" sz="1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CC523A-8ED9-41C6-B494-1249FADDC177}"/>
              </a:ext>
            </a:extLst>
          </p:cNvPr>
          <p:cNvSpPr/>
          <p:nvPr/>
        </p:nvSpPr>
        <p:spPr bwMode="auto">
          <a:xfrm>
            <a:off x="4494882" y="6051773"/>
            <a:ext cx="341313" cy="3079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23" name="TextBox 31">
            <a:extLst>
              <a:ext uri="{FF2B5EF4-FFF2-40B4-BE49-F238E27FC236}">
                <a16:creationId xmlns:a16="http://schemas.microsoft.com/office/drawing/2014/main" id="{2FE545D8-B171-42E4-9CC7-8F32DAEF4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4607" y="5993036"/>
            <a:ext cx="1114425" cy="4159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en-US" sz="1050" dirty="0"/>
              <a:t>Достижимые объекты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A4461BD6-FDEF-4618-9E8C-F7DCBBB8F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920" y="6069236"/>
            <a:ext cx="854075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en-US" sz="1050" dirty="0"/>
              <a:t>«Мусор»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DFB23B-F4C6-4A9D-8557-C39C0CE9855A}"/>
              </a:ext>
            </a:extLst>
          </p:cNvPr>
          <p:cNvSpPr/>
          <p:nvPr/>
        </p:nvSpPr>
        <p:spPr bwMode="auto">
          <a:xfrm>
            <a:off x="5977607" y="6047011"/>
            <a:ext cx="341313" cy="307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A01AB8-AB64-4899-955C-C7DD74A4672A}"/>
              </a:ext>
            </a:extLst>
          </p:cNvPr>
          <p:cNvSpPr/>
          <p:nvPr/>
        </p:nvSpPr>
        <p:spPr bwMode="auto">
          <a:xfrm>
            <a:off x="3476724" y="2006601"/>
            <a:ext cx="431800" cy="503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>
                <a:solidFill>
                  <a:schemeClr val="tx1"/>
                </a:solidFill>
              </a:rPr>
              <a:t>K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0B1CB6-5A99-40C5-B5A5-A0C92CDF2316}"/>
              </a:ext>
            </a:extLst>
          </p:cNvPr>
          <p:cNvSpPr/>
          <p:nvPr/>
        </p:nvSpPr>
        <p:spPr bwMode="auto">
          <a:xfrm>
            <a:off x="3908524" y="2006601"/>
            <a:ext cx="431800" cy="503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N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19A983-63EA-4517-B226-C36114F7E0AC}"/>
              </a:ext>
            </a:extLst>
          </p:cNvPr>
          <p:cNvSpPr/>
          <p:nvPr/>
        </p:nvSpPr>
        <p:spPr bwMode="auto">
          <a:xfrm>
            <a:off x="4340324" y="2006601"/>
            <a:ext cx="431800" cy="503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>
                <a:solidFill>
                  <a:schemeClr val="tx1"/>
                </a:solidFill>
              </a:rPr>
              <a:t>O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61285C9-D294-433B-B4F6-6B71A2305F1B}"/>
              </a:ext>
            </a:extLst>
          </p:cNvPr>
          <p:cNvSpPr/>
          <p:nvPr/>
        </p:nvSpPr>
        <p:spPr bwMode="auto">
          <a:xfrm>
            <a:off x="4765774" y="2006601"/>
            <a:ext cx="431800" cy="503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>
                <a:solidFill>
                  <a:schemeClr val="tx1"/>
                </a:solidFill>
              </a:rPr>
              <a:t>P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A8F7C2-4097-4273-9B66-BB1CED09F9B8}"/>
              </a:ext>
            </a:extLst>
          </p:cNvPr>
          <p:cNvSpPr/>
          <p:nvPr/>
        </p:nvSpPr>
        <p:spPr bwMode="auto">
          <a:xfrm>
            <a:off x="5197574" y="2006601"/>
            <a:ext cx="431800" cy="503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>
                <a:solidFill>
                  <a:schemeClr val="tx1"/>
                </a:solidFill>
              </a:rPr>
              <a:t>Q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F14E3F9-E644-42AB-942A-7308CE58AAF1}"/>
              </a:ext>
            </a:extLst>
          </p:cNvPr>
          <p:cNvSpPr/>
          <p:nvPr/>
        </p:nvSpPr>
        <p:spPr bwMode="auto">
          <a:xfrm>
            <a:off x="907132" y="4780186"/>
            <a:ext cx="431800" cy="503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D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77B40A5-3329-4B56-9FC1-1363F5DA52C9}"/>
              </a:ext>
            </a:extLst>
          </p:cNvPr>
          <p:cNvSpPr/>
          <p:nvPr/>
        </p:nvSpPr>
        <p:spPr bwMode="auto">
          <a:xfrm>
            <a:off x="1332582" y="4780186"/>
            <a:ext cx="431800" cy="503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F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7E0CF73-C195-454D-9D31-9878563F68D6}"/>
              </a:ext>
            </a:extLst>
          </p:cNvPr>
          <p:cNvSpPr/>
          <p:nvPr/>
        </p:nvSpPr>
        <p:spPr bwMode="auto">
          <a:xfrm>
            <a:off x="1764382" y="4780186"/>
            <a:ext cx="431800" cy="503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I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E3BCCA5-A53F-4D49-80FE-D4E719DB28AF}"/>
              </a:ext>
            </a:extLst>
          </p:cNvPr>
          <p:cNvSpPr/>
          <p:nvPr/>
        </p:nvSpPr>
        <p:spPr bwMode="auto">
          <a:xfrm>
            <a:off x="2196182" y="4780186"/>
            <a:ext cx="4830763" cy="503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39967" name="Straight Arrow Connector 9">
            <a:extLst>
              <a:ext uri="{FF2B5EF4-FFF2-40B4-BE49-F238E27FC236}">
                <a16:creationId xmlns:a16="http://schemas.microsoft.com/office/drawing/2014/main" id="{EECB70CD-E440-4214-9CF8-21546232F61A}"/>
              </a:ext>
            </a:extLst>
          </p:cNvPr>
          <p:cNvCxnSpPr>
            <a:cxnSpLocks/>
          </p:cNvCxnSpPr>
          <p:nvPr/>
        </p:nvCxnSpPr>
        <p:spPr bwMode="auto">
          <a:xfrm>
            <a:off x="3067720" y="5500911"/>
            <a:ext cx="84931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68" name="TextBox 31">
            <a:extLst>
              <a:ext uri="{FF2B5EF4-FFF2-40B4-BE49-F238E27FC236}">
                <a16:creationId xmlns:a16="http://schemas.microsoft.com/office/drawing/2014/main" id="{986EC88F-70ED-4D88-8072-BDB274442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820" y="5526311"/>
            <a:ext cx="13096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/>
              <a:t>Поколение </a:t>
            </a:r>
            <a:r>
              <a:rPr lang="en-US" altLang="en-US" sz="1400"/>
              <a:t>1</a:t>
            </a:r>
            <a:endParaRPr lang="ru-RU" altLang="en-US" sz="1400"/>
          </a:p>
        </p:txBody>
      </p:sp>
      <p:cxnSp>
        <p:nvCxnSpPr>
          <p:cNvPr id="39969" name="Straight Arrow Connector 9">
            <a:extLst>
              <a:ext uri="{FF2B5EF4-FFF2-40B4-BE49-F238E27FC236}">
                <a16:creationId xmlns:a16="http://schemas.microsoft.com/office/drawing/2014/main" id="{8D9C30B8-82D3-4775-9F88-BAE15436DEBC}"/>
              </a:ext>
            </a:extLst>
          </p:cNvPr>
          <p:cNvCxnSpPr>
            <a:cxnSpLocks/>
          </p:cNvCxnSpPr>
          <p:nvPr/>
        </p:nvCxnSpPr>
        <p:spPr bwMode="auto">
          <a:xfrm>
            <a:off x="3967832" y="5500911"/>
            <a:ext cx="2125663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70" name="TextBox 31">
            <a:extLst>
              <a:ext uri="{FF2B5EF4-FFF2-40B4-BE49-F238E27FC236}">
                <a16:creationId xmlns:a16="http://schemas.microsoft.com/office/drawing/2014/main" id="{4D7967F3-2F99-411B-B99B-8003C852D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907" y="5526311"/>
            <a:ext cx="2146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/>
              <a:t>Поколение 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FEA48BB-CDC4-451D-B200-48248F730AAE}"/>
              </a:ext>
            </a:extLst>
          </p:cNvPr>
          <p:cNvSpPr/>
          <p:nvPr/>
        </p:nvSpPr>
        <p:spPr bwMode="auto">
          <a:xfrm>
            <a:off x="2196182" y="4780186"/>
            <a:ext cx="1281113" cy="503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D528A95-A963-43FD-B772-DF22A1EC637F}"/>
              </a:ext>
            </a:extLst>
          </p:cNvPr>
          <p:cNvSpPr/>
          <p:nvPr/>
        </p:nvSpPr>
        <p:spPr bwMode="auto">
          <a:xfrm>
            <a:off x="2196182" y="4780186"/>
            <a:ext cx="431800" cy="503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N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81D64AF-A2DB-4A3C-BEB3-4E6A5C221E66}"/>
              </a:ext>
            </a:extLst>
          </p:cNvPr>
          <p:cNvSpPr/>
          <p:nvPr/>
        </p:nvSpPr>
        <p:spPr bwMode="auto">
          <a:xfrm>
            <a:off x="2621632" y="4780186"/>
            <a:ext cx="431800" cy="503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O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0E43FD0-9635-45F4-95EA-B23082618B18}"/>
              </a:ext>
            </a:extLst>
          </p:cNvPr>
          <p:cNvSpPr/>
          <p:nvPr/>
        </p:nvSpPr>
        <p:spPr bwMode="auto">
          <a:xfrm>
            <a:off x="3053432" y="4780186"/>
            <a:ext cx="431800" cy="503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Q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05AF6B3-677C-46D9-BDC9-F111B34F04C0}"/>
              </a:ext>
            </a:extLst>
          </p:cNvPr>
          <p:cNvSpPr/>
          <p:nvPr/>
        </p:nvSpPr>
        <p:spPr bwMode="auto">
          <a:xfrm>
            <a:off x="3485232" y="4780186"/>
            <a:ext cx="431800" cy="503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S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56B959-6E33-413E-889C-F0444749BB85}"/>
              </a:ext>
            </a:extLst>
          </p:cNvPr>
          <p:cNvSpPr/>
          <p:nvPr/>
        </p:nvSpPr>
        <p:spPr bwMode="auto">
          <a:xfrm>
            <a:off x="5623024" y="2006601"/>
            <a:ext cx="431800" cy="503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>
                <a:solidFill>
                  <a:schemeClr val="tx1"/>
                </a:solidFill>
              </a:rPr>
              <a:t>R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49459A3-9951-494F-8DED-526D269A0678}"/>
              </a:ext>
            </a:extLst>
          </p:cNvPr>
          <p:cNvSpPr/>
          <p:nvPr/>
        </p:nvSpPr>
        <p:spPr bwMode="auto">
          <a:xfrm>
            <a:off x="6054824" y="2006601"/>
            <a:ext cx="431800" cy="5032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>
                <a:solidFill>
                  <a:schemeClr val="tx1"/>
                </a:solidFill>
              </a:rPr>
              <a:t>S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39978" name="Straight Arrow Connector 9">
            <a:extLst>
              <a:ext uri="{FF2B5EF4-FFF2-40B4-BE49-F238E27FC236}">
                <a16:creationId xmlns:a16="http://schemas.microsoft.com/office/drawing/2014/main" id="{ADDFA9ED-F064-4C03-9EEE-DBA7CC781EF8}"/>
              </a:ext>
            </a:extLst>
          </p:cNvPr>
          <p:cNvCxnSpPr>
            <a:cxnSpLocks/>
          </p:cNvCxnSpPr>
          <p:nvPr/>
        </p:nvCxnSpPr>
        <p:spPr bwMode="auto">
          <a:xfrm>
            <a:off x="915070" y="5500911"/>
            <a:ext cx="212566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79" name="TextBox 31">
            <a:extLst>
              <a:ext uri="{FF2B5EF4-FFF2-40B4-BE49-F238E27FC236}">
                <a16:creationId xmlns:a16="http://schemas.microsoft.com/office/drawing/2014/main" id="{5FA8F8CD-EF3D-4155-B7CF-ED0464050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145" y="5526311"/>
            <a:ext cx="2146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/>
              <a:t>Поколение </a:t>
            </a:r>
            <a:r>
              <a:rPr lang="en-US" altLang="en-US" sz="1400"/>
              <a:t>2</a:t>
            </a:r>
            <a:endParaRPr lang="ru-RU" altLang="en-US" sz="1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915603A-7E74-4B36-9254-03CC7C540C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576" y="1196752"/>
            <a:ext cx="7920880" cy="4896544"/>
          </a:xfrm>
        </p:spPr>
        <p:txBody>
          <a:bodyPr>
            <a:normAutofit fontScale="92500"/>
          </a:bodyPr>
          <a:lstStyle/>
          <a:p>
            <a:r>
              <a:rPr lang="ru-RU" altLang="en-US" dirty="0"/>
              <a:t>Размеры поколений могут меняться сборщиком мусора по ходу работы программы на основе анализа количества переживающих сборку мусора объектов.</a:t>
            </a:r>
          </a:p>
          <a:p>
            <a:r>
              <a:rPr lang="ru-RU" altLang="en-US" dirty="0"/>
              <a:t>В поколение 0 попадают только «небольшие» объекты, размер которых меньше </a:t>
            </a:r>
            <a:r>
              <a:rPr lang="en-US" altLang="en-US" dirty="0"/>
              <a:t>85</a:t>
            </a:r>
            <a:r>
              <a:rPr lang="ru-RU" altLang="en-US" dirty="0"/>
              <a:t>000 байтов.</a:t>
            </a:r>
            <a:endParaRPr lang="en-US" altLang="en-US" dirty="0"/>
          </a:p>
          <a:p>
            <a:pPr lvl="1"/>
            <a:r>
              <a:rPr lang="ru-RU" altLang="en-US" dirty="0"/>
              <a:t>«Большие» объекты сразу попадают в поколение 2</a:t>
            </a:r>
          </a:p>
          <a:p>
            <a:r>
              <a:rPr lang="ru-RU" altLang="en-US" dirty="0"/>
              <a:t>«Серверный» сборщик мусора создаёт отдельное поколение 0 на каждый программных поток.</a:t>
            </a:r>
          </a:p>
          <a:p>
            <a:pPr lvl="1"/>
            <a:r>
              <a:rPr lang="ru-RU" altLang="en-US" dirty="0"/>
              <a:t>Позволяет избежать синхронизации программных потоков при выделении памяти оператором </a:t>
            </a:r>
            <a:r>
              <a:rPr lang="en-US" altLang="en-US" dirty="0"/>
              <a:t>new</a:t>
            </a:r>
            <a:r>
              <a:rPr lang="ru-RU" altLang="en-US" dirty="0"/>
              <a:t>.</a:t>
            </a:r>
          </a:p>
          <a:p>
            <a:r>
              <a:rPr lang="ru-RU" altLang="en-US" dirty="0"/>
              <a:t>Возможна параллельная фоновая сборка мусора без остановки всех программных потоков.</a:t>
            </a: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DC6E163E-87BC-4DEA-B6F8-8BB18DE606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00336"/>
          </a:xfrm>
        </p:spPr>
        <p:txBody>
          <a:bodyPr>
            <a:normAutofit fontScale="90000"/>
          </a:bodyPr>
          <a:lstStyle/>
          <a:p>
            <a:r>
              <a:rPr lang="ru-RU" altLang="en-US"/>
              <a:t>Механизм сборки мусора.</a:t>
            </a:r>
            <a:br>
              <a:rPr lang="en-US" altLang="en-US"/>
            </a:br>
            <a:r>
              <a:rPr lang="ru-RU" altLang="en-US"/>
              <a:t>Принципы работы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691149D-7952-434D-898F-D05F30E97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F98FEB75-3658-43C1-8FDC-70455A414BAE}" type="slidenum">
              <a:rPr lang="en-GB" altLang="en-US" smtClean="0"/>
              <a:pPr/>
              <a:t>43</a:t>
            </a:fld>
            <a:endParaRPr lang="en-GB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4E581DE-8B01-473B-A634-E9B240A39E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576" y="1196752"/>
            <a:ext cx="7920880" cy="4896544"/>
          </a:xfrm>
        </p:spPr>
        <p:txBody>
          <a:bodyPr>
            <a:normAutofit lnSpcReduction="10000"/>
          </a:bodyPr>
          <a:lstStyle/>
          <a:p>
            <a:r>
              <a:rPr lang="ru-RU" altLang="en-US" dirty="0"/>
              <a:t>Объекты, управляющие какими-то ресурсами, могут иметь метод </a:t>
            </a:r>
            <a:r>
              <a:rPr lang="en-US" altLang="en-US" dirty="0"/>
              <a:t>Finalize</a:t>
            </a:r>
            <a:r>
              <a:rPr lang="ru-RU" altLang="en-US" dirty="0"/>
              <a:t> (так называемый деструктор в языке </a:t>
            </a:r>
            <a:r>
              <a:rPr lang="en-US" altLang="en-US" dirty="0"/>
              <a:t>C#</a:t>
            </a:r>
            <a:r>
              <a:rPr lang="ru-RU" altLang="en-US" dirty="0"/>
              <a:t>)</a:t>
            </a:r>
            <a:r>
              <a:rPr lang="en-US" altLang="en-US" dirty="0"/>
              <a:t> </a:t>
            </a:r>
            <a:r>
              <a:rPr lang="ru-RU" altLang="en-US" dirty="0"/>
              <a:t>для завершения времени жизни объектов и освобождения ресурсов.</a:t>
            </a:r>
          </a:p>
          <a:p>
            <a:pPr lvl="1"/>
            <a:r>
              <a:rPr lang="ru-RU" altLang="en-US" dirty="0"/>
              <a:t>Метод </a:t>
            </a:r>
            <a:r>
              <a:rPr lang="ru-RU" altLang="en-US" dirty="0" err="1"/>
              <a:t>Finalize</a:t>
            </a:r>
            <a:r>
              <a:rPr lang="ru-RU" altLang="en-US" dirty="0"/>
              <a:t> или, говоря иначе, деструктор выполняется асинхронно в контексте сборщика мусора.</a:t>
            </a:r>
            <a:endParaRPr lang="en-US" altLang="en-US" dirty="0"/>
          </a:p>
          <a:p>
            <a:pPr lvl="1"/>
            <a:r>
              <a:rPr lang="ru-RU" altLang="en-US" dirty="0"/>
              <a:t>Не определён момент вызова</a:t>
            </a:r>
            <a:r>
              <a:rPr lang="en-US" altLang="en-US" dirty="0"/>
              <a:t> </a:t>
            </a:r>
            <a:r>
              <a:rPr lang="ru-RU" altLang="en-US" dirty="0"/>
              <a:t>метода </a:t>
            </a:r>
            <a:r>
              <a:rPr lang="ru-RU" altLang="en-US" dirty="0" err="1"/>
              <a:t>Finalize</a:t>
            </a:r>
            <a:r>
              <a:rPr lang="ru-RU" altLang="en-US" dirty="0"/>
              <a:t>. Вызов может быть отложен вплоть до завершения программы.</a:t>
            </a:r>
          </a:p>
          <a:p>
            <a:pPr lvl="1"/>
            <a:r>
              <a:rPr lang="ru-RU" altLang="en-US" dirty="0"/>
              <a:t>Не определён порядок вызова методов </a:t>
            </a:r>
            <a:r>
              <a:rPr lang="ru-RU" altLang="en-US" dirty="0" err="1"/>
              <a:t>Finalize</a:t>
            </a:r>
            <a:r>
              <a:rPr lang="ru-RU" altLang="en-US" dirty="0"/>
              <a:t> разных объектов. Метод </a:t>
            </a:r>
            <a:r>
              <a:rPr lang="en-US" altLang="en-US" dirty="0"/>
              <a:t>Finalize</a:t>
            </a:r>
            <a:r>
              <a:rPr lang="ru-RU" altLang="en-US" dirty="0"/>
              <a:t> вложенного объекта может вызваться раньше метода </a:t>
            </a:r>
            <a:r>
              <a:rPr lang="en-US" altLang="en-US" dirty="0"/>
              <a:t>Finalize</a:t>
            </a:r>
            <a:r>
              <a:rPr lang="ru-RU" altLang="en-US" dirty="0"/>
              <a:t> объекта-хозяина.</a:t>
            </a:r>
          </a:p>
          <a:p>
            <a:pPr lvl="1"/>
            <a:r>
              <a:rPr lang="ru-RU" altLang="en-US" dirty="0"/>
              <a:t>Нет гарантии, что метод </a:t>
            </a:r>
            <a:r>
              <a:rPr lang="ru-RU" altLang="en-US" dirty="0" err="1"/>
              <a:t>Finalize</a:t>
            </a:r>
            <a:r>
              <a:rPr lang="ru-RU" altLang="en-US" dirty="0"/>
              <a:t> вообще будет вызван. Если происходит завершение программы, то каждому методу </a:t>
            </a:r>
            <a:r>
              <a:rPr lang="en-US" altLang="en-US" dirty="0"/>
              <a:t>Finalize </a:t>
            </a:r>
            <a:r>
              <a:rPr lang="ru-RU" altLang="en-US" dirty="0"/>
              <a:t>даётся лишь 2 секунды, а всем методам вместе – лишь 40 секунд, на выполнение.</a:t>
            </a:r>
            <a:endParaRPr lang="en-US" altLang="en-US" dirty="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7CB511EF-0DB1-4E02-A56C-D6D38D7050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00336"/>
          </a:xfrm>
        </p:spPr>
        <p:txBody>
          <a:bodyPr>
            <a:normAutofit fontScale="90000"/>
          </a:bodyPr>
          <a:lstStyle/>
          <a:p>
            <a:r>
              <a:rPr lang="ru-RU" altLang="en-US" dirty="0"/>
              <a:t>Механизм сборки мусора и завершения объектов </a:t>
            </a:r>
            <a:r>
              <a:rPr lang="en-US" altLang="en-US" dirty="0"/>
              <a:t>(</a:t>
            </a:r>
            <a:r>
              <a:rPr lang="ru-RU" altLang="en-US" dirty="0"/>
              <a:t>метод </a:t>
            </a:r>
            <a:r>
              <a:rPr lang="ru-RU" altLang="en-US" dirty="0" err="1"/>
              <a:t>Finalize</a:t>
            </a:r>
            <a:r>
              <a:rPr lang="en-US" altLang="en-US" dirty="0"/>
              <a:t>)</a:t>
            </a:r>
            <a:endParaRPr lang="ru-RU" altLang="en-US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5C8B1AE-68F8-44FD-8F1D-D13AF46B1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F98FEB75-3658-43C1-8FDC-70455A414BAE}" type="slidenum">
              <a:rPr lang="en-GB" altLang="en-US" smtClean="0"/>
              <a:pPr/>
              <a:t>44</a:t>
            </a:fld>
            <a:endParaRPr lang="en-GB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>
            <a:extLst>
              <a:ext uri="{FF2B5EF4-FFF2-40B4-BE49-F238E27FC236}">
                <a16:creationId xmlns:a16="http://schemas.microsoft.com/office/drawing/2014/main" id="{DCA898E4-8055-4376-9F67-4E73439408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en-US" dirty="0"/>
              <a:t>Механизм сборки мусора и завершения объектов </a:t>
            </a:r>
            <a:r>
              <a:rPr lang="en-US" altLang="en-US" dirty="0"/>
              <a:t>(</a:t>
            </a:r>
            <a:r>
              <a:rPr lang="ru-RU" altLang="en-US" dirty="0"/>
              <a:t>метод </a:t>
            </a:r>
            <a:r>
              <a:rPr lang="ru-RU" altLang="en-US" dirty="0" err="1"/>
              <a:t>Finalize</a:t>
            </a:r>
            <a:r>
              <a:rPr lang="en-US" altLang="en-US" dirty="0"/>
              <a:t>)</a:t>
            </a:r>
            <a:endParaRPr lang="ru-RU" altLang="en-US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782F5EF-F423-4117-9CE7-AFE4079F9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8FEB75-3658-43C1-8FDC-70455A414BAE}" type="slidenum">
              <a:rPr lang="en-GB" altLang="en-US" smtClean="0"/>
              <a:pPr/>
              <a:t>45</a:t>
            </a:fld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CE02D0-A4A1-475A-A68E-FDFDD07614E1}"/>
              </a:ext>
            </a:extLst>
          </p:cNvPr>
          <p:cNvSpPr/>
          <p:nvPr/>
        </p:nvSpPr>
        <p:spPr bwMode="auto">
          <a:xfrm>
            <a:off x="900113" y="1773238"/>
            <a:ext cx="3167062" cy="12239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ru-RU" sz="1400" b="1" dirty="0">
                <a:solidFill>
                  <a:schemeClr val="tx1"/>
                </a:solidFill>
              </a:rPr>
              <a:t>Корни</a:t>
            </a:r>
            <a:r>
              <a:rPr lang="ru-RU" sz="1400" dirty="0">
                <a:solidFill>
                  <a:schemeClr val="tx1"/>
                </a:solidFill>
              </a:rPr>
              <a:t>: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Статические поля</a:t>
            </a:r>
          </a:p>
          <a:p>
            <a:pPr eaLnBrk="1" hangingPunct="1">
              <a:defRPr/>
            </a:pPr>
            <a:r>
              <a:rPr lang="ru-RU" sz="1400" dirty="0">
                <a:solidFill>
                  <a:schemeClr val="tx1"/>
                </a:solidFill>
              </a:rPr>
              <a:t>Параметры методов (на стеке)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Локальные переменные (на стеке)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Регистры процессора</a:t>
            </a:r>
          </a:p>
        </p:txBody>
      </p:sp>
      <p:cxnSp>
        <p:nvCxnSpPr>
          <p:cNvPr id="43013" name="Straight Arrow Connector 9">
            <a:extLst>
              <a:ext uri="{FF2B5EF4-FFF2-40B4-BE49-F238E27FC236}">
                <a16:creationId xmlns:a16="http://schemas.microsoft.com/office/drawing/2014/main" id="{98FA8501-E555-4256-A1D9-9BD434802472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 bwMode="auto">
          <a:xfrm>
            <a:off x="2484438" y="2997200"/>
            <a:ext cx="777875" cy="5619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666D0F-12CF-45A1-BB01-36158A879209}"/>
              </a:ext>
            </a:extLst>
          </p:cNvPr>
          <p:cNvSpPr/>
          <p:nvPr/>
        </p:nvSpPr>
        <p:spPr bwMode="auto">
          <a:xfrm>
            <a:off x="900113" y="3559175"/>
            <a:ext cx="431800" cy="5032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A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FBEE5B-6CF4-4953-B855-E902E89C2F02}"/>
              </a:ext>
            </a:extLst>
          </p:cNvPr>
          <p:cNvSpPr/>
          <p:nvPr/>
        </p:nvSpPr>
        <p:spPr bwMode="auto">
          <a:xfrm>
            <a:off x="1325563" y="3559175"/>
            <a:ext cx="431800" cy="5032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B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D6CB04-BB40-4D80-835C-0248E42CFA1B}"/>
              </a:ext>
            </a:extLst>
          </p:cNvPr>
          <p:cNvSpPr/>
          <p:nvPr/>
        </p:nvSpPr>
        <p:spPr bwMode="auto">
          <a:xfrm>
            <a:off x="1757363" y="3559175"/>
            <a:ext cx="431800" cy="5032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C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DDAFD9-4203-47B7-B0E3-9BE3E38EE7A0}"/>
              </a:ext>
            </a:extLst>
          </p:cNvPr>
          <p:cNvSpPr/>
          <p:nvPr/>
        </p:nvSpPr>
        <p:spPr bwMode="auto">
          <a:xfrm>
            <a:off x="2182813" y="3559175"/>
            <a:ext cx="431800" cy="5032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D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81F61A-5EFE-43C4-9556-19CEEC8F5078}"/>
              </a:ext>
            </a:extLst>
          </p:cNvPr>
          <p:cNvSpPr/>
          <p:nvPr/>
        </p:nvSpPr>
        <p:spPr bwMode="auto">
          <a:xfrm>
            <a:off x="2614613" y="3559175"/>
            <a:ext cx="431800" cy="5032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E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F4AE9A-91F9-4387-B657-C12725CC80E0}"/>
              </a:ext>
            </a:extLst>
          </p:cNvPr>
          <p:cNvSpPr/>
          <p:nvPr/>
        </p:nvSpPr>
        <p:spPr bwMode="auto">
          <a:xfrm>
            <a:off x="3046413" y="3559175"/>
            <a:ext cx="431800" cy="5032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F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7DF1D8-C893-4CD7-A84F-279B392A6681}"/>
              </a:ext>
            </a:extLst>
          </p:cNvPr>
          <p:cNvSpPr/>
          <p:nvPr/>
        </p:nvSpPr>
        <p:spPr bwMode="auto">
          <a:xfrm>
            <a:off x="3471863" y="3559175"/>
            <a:ext cx="431800" cy="5032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G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39AAD8-CC29-436C-A4EB-0ACB7200201E}"/>
              </a:ext>
            </a:extLst>
          </p:cNvPr>
          <p:cNvSpPr/>
          <p:nvPr/>
        </p:nvSpPr>
        <p:spPr bwMode="auto">
          <a:xfrm>
            <a:off x="3903663" y="3559175"/>
            <a:ext cx="431800" cy="5032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H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43022" name="Straight Arrow Connector 9">
            <a:extLst>
              <a:ext uri="{FF2B5EF4-FFF2-40B4-BE49-F238E27FC236}">
                <a16:creationId xmlns:a16="http://schemas.microsoft.com/office/drawing/2014/main" id="{418960C8-445F-4133-A952-390CE2A2619D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 bwMode="auto">
          <a:xfrm flipH="1">
            <a:off x="1973263" y="2997200"/>
            <a:ext cx="511175" cy="5619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3" name="Straight Arrow Connector 9">
            <a:extLst>
              <a:ext uri="{FF2B5EF4-FFF2-40B4-BE49-F238E27FC236}">
                <a16:creationId xmlns:a16="http://schemas.microsoft.com/office/drawing/2014/main" id="{F7252C23-7F16-4498-9E9C-D297A12F2FC0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 bwMode="auto">
          <a:xfrm flipH="1">
            <a:off x="1116013" y="2997200"/>
            <a:ext cx="1368425" cy="5619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4" name="Straight Arrow Connector 9">
            <a:extLst>
              <a:ext uri="{FF2B5EF4-FFF2-40B4-BE49-F238E27FC236}">
                <a16:creationId xmlns:a16="http://schemas.microsoft.com/office/drawing/2014/main" id="{B1602559-2B47-48D9-B1D1-67B821B68D37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 bwMode="auto">
          <a:xfrm flipH="1">
            <a:off x="2398713" y="2997200"/>
            <a:ext cx="85725" cy="5619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5" name="Straight Arrow Connector 9">
            <a:extLst>
              <a:ext uri="{FF2B5EF4-FFF2-40B4-BE49-F238E27FC236}">
                <a16:creationId xmlns:a16="http://schemas.microsoft.com/office/drawing/2014/main" id="{D3157CD3-5A9F-4001-94BB-6D4FA0F2D059}"/>
              </a:ext>
            </a:extLst>
          </p:cNvPr>
          <p:cNvCxnSpPr>
            <a:cxnSpLocks/>
            <a:stCxn id="10" idx="2"/>
            <a:endCxn id="14" idx="2"/>
          </p:cNvCxnSpPr>
          <p:nvPr/>
        </p:nvCxnSpPr>
        <p:spPr bwMode="auto">
          <a:xfrm rot="16200000" flipH="1">
            <a:off x="3259138" y="3201988"/>
            <a:ext cx="12700" cy="1720850"/>
          </a:xfrm>
          <a:prstGeom prst="curvedConnector3">
            <a:avLst>
              <a:gd name="adj1" fmla="val 180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8BA9104-F413-44D9-9DB4-8F9B615932B4}"/>
              </a:ext>
            </a:extLst>
          </p:cNvPr>
          <p:cNvSpPr/>
          <p:nvPr/>
        </p:nvSpPr>
        <p:spPr bwMode="auto">
          <a:xfrm>
            <a:off x="4341813" y="3559175"/>
            <a:ext cx="2678112" cy="5032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43027" name="Straight Arrow Connector 9">
            <a:extLst>
              <a:ext uri="{FF2B5EF4-FFF2-40B4-BE49-F238E27FC236}">
                <a16:creationId xmlns:a16="http://schemas.microsoft.com/office/drawing/2014/main" id="{C56CA3A4-E676-43D4-AFCF-EE6310112AE2}"/>
              </a:ext>
            </a:extLst>
          </p:cNvPr>
          <p:cNvCxnSpPr>
            <a:cxnSpLocks/>
          </p:cNvCxnSpPr>
          <p:nvPr/>
        </p:nvCxnSpPr>
        <p:spPr bwMode="auto">
          <a:xfrm flipV="1">
            <a:off x="4341813" y="4062413"/>
            <a:ext cx="0" cy="42862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28" name="TextBox 31">
            <a:extLst>
              <a:ext uri="{FF2B5EF4-FFF2-40B4-BE49-F238E27FC236}">
                <a16:creationId xmlns:a16="http://schemas.microsoft.com/office/drawing/2014/main" id="{998B39BC-1BF3-4546-B236-DABA225C3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4491038"/>
            <a:ext cx="2808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/>
              <a:t>Указатель</a:t>
            </a:r>
            <a:r>
              <a:rPr lang="en-US" altLang="en-US" sz="1400"/>
              <a:t> </a:t>
            </a:r>
            <a:r>
              <a:rPr lang="ru-RU" altLang="en-US" sz="1400"/>
              <a:t>следующего</a:t>
            </a:r>
            <a:r>
              <a:rPr lang="en-US" altLang="en-US" sz="1400"/>
              <a:t> </a:t>
            </a:r>
            <a:r>
              <a:rPr lang="ru-RU" altLang="en-US" sz="1400"/>
              <a:t>объекта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3F3E233-38A8-476F-B51E-0E54E6ABFB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576" y="1196752"/>
            <a:ext cx="7920880" cy="4896544"/>
          </a:xfrm>
        </p:spPr>
        <p:txBody>
          <a:bodyPr>
            <a:normAutofit fontScale="62500" lnSpcReduction="20000"/>
          </a:bodyPr>
          <a:lstStyle/>
          <a:p>
            <a:r>
              <a:rPr lang="ru-RU" altLang="en-US" dirty="0"/>
              <a:t>В момент создания оператором </a:t>
            </a:r>
            <a:r>
              <a:rPr lang="en-US" altLang="en-US" dirty="0"/>
              <a:t>new </a:t>
            </a:r>
            <a:r>
              <a:rPr lang="ru-RU" altLang="en-US" dirty="0"/>
              <a:t>объекты с реализованным методом </a:t>
            </a:r>
            <a:r>
              <a:rPr lang="en-US" altLang="en-US" dirty="0"/>
              <a:t>Finalize</a:t>
            </a:r>
            <a:r>
              <a:rPr lang="ru-RU" altLang="en-US" dirty="0"/>
              <a:t> помещаются в список завершаемых объектов </a:t>
            </a:r>
            <a:r>
              <a:rPr lang="en-US" altLang="en-US" dirty="0"/>
              <a:t>(Finalization list).</a:t>
            </a:r>
            <a:endParaRPr lang="ru-RU" altLang="en-US" dirty="0"/>
          </a:p>
          <a:p>
            <a:r>
              <a:rPr lang="ru-RU" altLang="en-US" dirty="0"/>
              <a:t>Когда такие объекты становятся недостижимы по имеющимся указателям в программе, сборщик мусора утилизирует их особым образом. Объект перемещается в старшее поколение (например, из нулевого в первое), а ссылка на объект из списка </a:t>
            </a:r>
            <a:r>
              <a:rPr lang="en-US" altLang="en-US" dirty="0"/>
              <a:t>Finalization list</a:t>
            </a:r>
            <a:r>
              <a:rPr lang="ru-RU" altLang="en-US" dirty="0"/>
              <a:t> переносится в очередь достижимых объектов (</a:t>
            </a:r>
            <a:r>
              <a:rPr lang="en-US" altLang="en-US" dirty="0" err="1"/>
              <a:t>Freachable</a:t>
            </a:r>
            <a:r>
              <a:rPr lang="en-US" altLang="en-US" dirty="0"/>
              <a:t> queue</a:t>
            </a:r>
            <a:r>
              <a:rPr lang="ru-RU" altLang="en-US" dirty="0"/>
              <a:t>), делая объект временно достижимым. </a:t>
            </a:r>
          </a:p>
          <a:p>
            <a:r>
              <a:rPr lang="ru-RU" altLang="en-US" dirty="0"/>
              <a:t>Очередь </a:t>
            </a:r>
            <a:r>
              <a:rPr lang="en-US" altLang="en-US" dirty="0" err="1"/>
              <a:t>Freachable</a:t>
            </a:r>
            <a:r>
              <a:rPr lang="en-US" altLang="en-US" dirty="0"/>
              <a:t> queue</a:t>
            </a:r>
            <a:r>
              <a:rPr lang="ru-RU" altLang="en-US" dirty="0"/>
              <a:t> обрабатывается выделенным высокоприоритетным потоком, который удаляет объект из очереди и вызывает у него метод </a:t>
            </a:r>
            <a:r>
              <a:rPr lang="en-US" altLang="en-US" dirty="0"/>
              <a:t>Finalize. </a:t>
            </a:r>
            <a:r>
              <a:rPr lang="ru-RU" altLang="en-US" dirty="0"/>
              <a:t>Ссылка на объект в псевдо-параметре </a:t>
            </a:r>
            <a:r>
              <a:rPr lang="en-US" altLang="en-US" dirty="0"/>
              <a:t>this </a:t>
            </a:r>
            <a:r>
              <a:rPr lang="ru-RU" altLang="en-US" dirty="0"/>
              <a:t>во время работы метода является одним из корней, удерживающих объект от превращения в мусор.</a:t>
            </a:r>
          </a:p>
          <a:p>
            <a:r>
              <a:rPr lang="ru-RU" altLang="en-US" dirty="0"/>
              <a:t>После завершения метода </a:t>
            </a:r>
            <a:r>
              <a:rPr lang="en-US" altLang="en-US" dirty="0"/>
              <a:t>Finalize </a:t>
            </a:r>
            <a:r>
              <a:rPr lang="ru-RU" altLang="en-US" dirty="0"/>
              <a:t>объект окончательно превращается в мусор и дальше утилизируется так же, как и обычные объекты.</a:t>
            </a:r>
          </a:p>
          <a:p>
            <a:r>
              <a:rPr lang="ru-RU" altLang="en-US" dirty="0"/>
              <a:t>Метод </a:t>
            </a:r>
            <a:r>
              <a:rPr lang="en-US" altLang="en-US" dirty="0"/>
              <a:t>Finalize </a:t>
            </a:r>
            <a:r>
              <a:rPr lang="ru-RU" altLang="en-US" dirty="0"/>
              <a:t>не может быть вызван в контексте сборщика мусора (минуя очередь </a:t>
            </a:r>
            <a:r>
              <a:rPr lang="en-US" altLang="en-US" dirty="0" err="1"/>
              <a:t>Freachable</a:t>
            </a:r>
            <a:r>
              <a:rPr lang="ru-RU" altLang="en-US" dirty="0"/>
              <a:t> и высокоприоритетный поток, который её обслуживает), поскольку метод </a:t>
            </a:r>
            <a:r>
              <a:rPr lang="en-US" altLang="en-US" dirty="0"/>
              <a:t>Finalize </a:t>
            </a:r>
            <a:r>
              <a:rPr lang="ru-RU" altLang="en-US" dirty="0"/>
              <a:t>это обычный метод, который может создавать новые объекты оператором </a:t>
            </a:r>
            <a:r>
              <a:rPr lang="en-US" altLang="en-US" dirty="0"/>
              <a:t>new</a:t>
            </a:r>
            <a:r>
              <a:rPr lang="ru-RU" altLang="en-US" dirty="0"/>
              <a:t>, а значит вызов оператора </a:t>
            </a:r>
            <a:r>
              <a:rPr lang="en-US" altLang="en-US" dirty="0"/>
              <a:t>new</a:t>
            </a:r>
            <a:r>
              <a:rPr lang="ru-RU" altLang="en-US" dirty="0"/>
              <a:t> приводил бы к рекурсивному вызову сборки мусора в условиях отсутствия места в нулевом поколении.</a:t>
            </a:r>
            <a:endParaRPr lang="en-US" altLang="en-US" dirty="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933A516F-A580-4254-94D2-5B14FE1916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00336"/>
          </a:xfrm>
        </p:spPr>
        <p:txBody>
          <a:bodyPr>
            <a:normAutofit fontScale="90000"/>
          </a:bodyPr>
          <a:lstStyle/>
          <a:p>
            <a:r>
              <a:rPr lang="ru-RU" altLang="en-US" dirty="0"/>
              <a:t>Механизм сборки мусора и завершения объектов </a:t>
            </a:r>
            <a:r>
              <a:rPr lang="en-US" altLang="en-US" dirty="0"/>
              <a:t>(</a:t>
            </a:r>
            <a:r>
              <a:rPr lang="ru-RU" altLang="en-US" dirty="0"/>
              <a:t>метод </a:t>
            </a:r>
            <a:r>
              <a:rPr lang="ru-RU" altLang="en-US" dirty="0" err="1"/>
              <a:t>Finalize</a:t>
            </a:r>
            <a:r>
              <a:rPr lang="en-US" altLang="en-US" dirty="0"/>
              <a:t>)</a:t>
            </a:r>
            <a:endParaRPr lang="ru-RU" altLang="en-US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C8DBC6E-A3A9-4198-BD70-4B31D083A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F98FEB75-3658-43C1-8FDC-70455A414BAE}" type="slidenum">
              <a:rPr lang="en-GB" altLang="en-US" smtClean="0"/>
              <a:pPr/>
              <a:t>46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9015604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>
            <a:extLst>
              <a:ext uri="{FF2B5EF4-FFF2-40B4-BE49-F238E27FC236}">
                <a16:creationId xmlns:a16="http://schemas.microsoft.com/office/drawing/2014/main" id="{3789D50C-8BC7-466E-9FC9-DF7D4D5DB6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en-US"/>
              <a:t>Механизм сборки мусора и завершения объектов </a:t>
            </a:r>
            <a:r>
              <a:rPr lang="en-US" altLang="en-US"/>
              <a:t>(</a:t>
            </a:r>
            <a:r>
              <a:rPr lang="ru-RU" altLang="en-US"/>
              <a:t>метод Finalize</a:t>
            </a:r>
            <a:r>
              <a:rPr lang="en-US" altLang="en-US"/>
              <a:t>)</a:t>
            </a:r>
            <a:endParaRPr lang="ru-RU" altLang="en-US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42122EB-6FC8-4E29-9B0B-0ECA219DF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8FEB75-3658-43C1-8FDC-70455A414BAE}" type="slidenum">
              <a:rPr lang="en-GB" altLang="en-US" smtClean="0"/>
              <a:pPr/>
              <a:t>47</a:t>
            </a:fld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338665-F5FF-4FFB-B078-BDFB38984CD5}"/>
              </a:ext>
            </a:extLst>
          </p:cNvPr>
          <p:cNvSpPr/>
          <p:nvPr/>
        </p:nvSpPr>
        <p:spPr bwMode="auto">
          <a:xfrm>
            <a:off x="900113" y="1773238"/>
            <a:ext cx="3167062" cy="12239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ru-RU" sz="1400" b="1" dirty="0">
                <a:solidFill>
                  <a:schemeClr val="tx1"/>
                </a:solidFill>
              </a:rPr>
              <a:t>Корни</a:t>
            </a:r>
            <a:r>
              <a:rPr lang="ru-RU" sz="1400" dirty="0">
                <a:solidFill>
                  <a:schemeClr val="tx1"/>
                </a:solidFill>
              </a:rPr>
              <a:t>: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Статические поля</a:t>
            </a:r>
          </a:p>
          <a:p>
            <a:pPr eaLnBrk="1" hangingPunct="1">
              <a:defRPr/>
            </a:pPr>
            <a:r>
              <a:rPr lang="ru-RU" sz="1400" dirty="0">
                <a:solidFill>
                  <a:schemeClr val="tx1"/>
                </a:solidFill>
              </a:rPr>
              <a:t>Параметры методов (на стеке)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Локальные переменные (на стеке)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Регистры процессора</a:t>
            </a:r>
          </a:p>
        </p:txBody>
      </p:sp>
      <p:cxnSp>
        <p:nvCxnSpPr>
          <p:cNvPr id="44037" name="Straight Arrow Connector 9">
            <a:extLst>
              <a:ext uri="{FF2B5EF4-FFF2-40B4-BE49-F238E27FC236}">
                <a16:creationId xmlns:a16="http://schemas.microsoft.com/office/drawing/2014/main" id="{1837CE11-32CF-4A57-8808-CE9AED0C30F2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 bwMode="auto">
          <a:xfrm>
            <a:off x="2484438" y="2997200"/>
            <a:ext cx="777875" cy="5619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0C51AE-30FE-46E9-A1E2-03091D581AF1}"/>
              </a:ext>
            </a:extLst>
          </p:cNvPr>
          <p:cNvSpPr/>
          <p:nvPr/>
        </p:nvSpPr>
        <p:spPr bwMode="auto">
          <a:xfrm>
            <a:off x="900113" y="3559175"/>
            <a:ext cx="431800" cy="5032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A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E178BF-19A2-4D81-AA19-2C98C2C4F941}"/>
              </a:ext>
            </a:extLst>
          </p:cNvPr>
          <p:cNvSpPr/>
          <p:nvPr/>
        </p:nvSpPr>
        <p:spPr bwMode="auto">
          <a:xfrm>
            <a:off x="1325563" y="3559175"/>
            <a:ext cx="431800" cy="503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B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94EF0D-2A3D-429C-9EF0-0130F4B2A8E3}"/>
              </a:ext>
            </a:extLst>
          </p:cNvPr>
          <p:cNvSpPr/>
          <p:nvPr/>
        </p:nvSpPr>
        <p:spPr bwMode="auto">
          <a:xfrm>
            <a:off x="1757363" y="3559175"/>
            <a:ext cx="431800" cy="5032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C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7BB576-0468-4137-9899-33F503E09588}"/>
              </a:ext>
            </a:extLst>
          </p:cNvPr>
          <p:cNvSpPr/>
          <p:nvPr/>
        </p:nvSpPr>
        <p:spPr bwMode="auto">
          <a:xfrm>
            <a:off x="2182813" y="3559175"/>
            <a:ext cx="431800" cy="5032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D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8C41EA-1BB9-447E-8F45-814D2870EF4B}"/>
              </a:ext>
            </a:extLst>
          </p:cNvPr>
          <p:cNvSpPr/>
          <p:nvPr/>
        </p:nvSpPr>
        <p:spPr bwMode="auto">
          <a:xfrm>
            <a:off x="2614613" y="3559175"/>
            <a:ext cx="431800" cy="503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E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531C3D-9B6A-478D-A3FB-191B9E04F508}"/>
              </a:ext>
            </a:extLst>
          </p:cNvPr>
          <p:cNvSpPr/>
          <p:nvPr/>
        </p:nvSpPr>
        <p:spPr bwMode="auto">
          <a:xfrm>
            <a:off x="3046413" y="3559175"/>
            <a:ext cx="431800" cy="5032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F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42B127-87CF-405C-8855-BCF5DCE07CDA}"/>
              </a:ext>
            </a:extLst>
          </p:cNvPr>
          <p:cNvSpPr/>
          <p:nvPr/>
        </p:nvSpPr>
        <p:spPr bwMode="auto">
          <a:xfrm>
            <a:off x="3471863" y="3559175"/>
            <a:ext cx="431800" cy="503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G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475116-7D4B-40EB-841C-0E0D52A1D614}"/>
              </a:ext>
            </a:extLst>
          </p:cNvPr>
          <p:cNvSpPr/>
          <p:nvPr/>
        </p:nvSpPr>
        <p:spPr bwMode="auto">
          <a:xfrm>
            <a:off x="3903663" y="3559175"/>
            <a:ext cx="431800" cy="503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>
                <a:solidFill>
                  <a:schemeClr val="tx1"/>
                </a:solidFill>
              </a:rPr>
              <a:t>H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44046" name="Straight Arrow Connector 9">
            <a:extLst>
              <a:ext uri="{FF2B5EF4-FFF2-40B4-BE49-F238E27FC236}">
                <a16:creationId xmlns:a16="http://schemas.microsoft.com/office/drawing/2014/main" id="{19660C3F-B01E-41A2-A3A7-5271D5204E84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 bwMode="auto">
          <a:xfrm flipH="1">
            <a:off x="1973263" y="2997200"/>
            <a:ext cx="511175" cy="5619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7" name="Straight Arrow Connector 9">
            <a:extLst>
              <a:ext uri="{FF2B5EF4-FFF2-40B4-BE49-F238E27FC236}">
                <a16:creationId xmlns:a16="http://schemas.microsoft.com/office/drawing/2014/main" id="{CDF29E34-1591-4B66-BF81-1133C468F98D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 bwMode="auto">
          <a:xfrm flipH="1">
            <a:off x="1116013" y="2997200"/>
            <a:ext cx="1368425" cy="5619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8" name="Straight Arrow Connector 9">
            <a:extLst>
              <a:ext uri="{FF2B5EF4-FFF2-40B4-BE49-F238E27FC236}">
                <a16:creationId xmlns:a16="http://schemas.microsoft.com/office/drawing/2014/main" id="{CE1EFFC0-89A1-4A97-B4BE-D00E122CBFC0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 bwMode="auto">
          <a:xfrm flipH="1">
            <a:off x="2398713" y="2997200"/>
            <a:ext cx="85725" cy="5619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655202B-55D8-4CF5-871C-6FB3E86EF948}"/>
              </a:ext>
            </a:extLst>
          </p:cNvPr>
          <p:cNvSpPr/>
          <p:nvPr/>
        </p:nvSpPr>
        <p:spPr bwMode="auto">
          <a:xfrm>
            <a:off x="4341813" y="3559175"/>
            <a:ext cx="2678112" cy="5032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4050" name="TextBox 31">
            <a:extLst>
              <a:ext uri="{FF2B5EF4-FFF2-40B4-BE49-F238E27FC236}">
                <a16:creationId xmlns:a16="http://schemas.microsoft.com/office/drawing/2014/main" id="{B313EAC6-5C0A-4820-9585-1A2633A67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5589588"/>
            <a:ext cx="2603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200" dirty="0"/>
              <a:t>Список завершаемых объектов </a:t>
            </a:r>
            <a:r>
              <a:rPr lang="en-US" altLang="en-US" sz="1200" dirty="0"/>
              <a:t>(Finalization</a:t>
            </a:r>
            <a:r>
              <a:rPr lang="ru-RU" altLang="en-US" sz="1200" dirty="0"/>
              <a:t> </a:t>
            </a:r>
            <a:r>
              <a:rPr lang="en-US" altLang="en-US" sz="1200" dirty="0"/>
              <a:t>list)</a:t>
            </a:r>
            <a:endParaRPr lang="ru-RU" altLang="en-US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4A3DB0-AF7B-41C8-B18E-A309EC6DEAE6}"/>
              </a:ext>
            </a:extLst>
          </p:cNvPr>
          <p:cNvSpPr/>
          <p:nvPr/>
        </p:nvSpPr>
        <p:spPr bwMode="auto">
          <a:xfrm>
            <a:off x="1258888" y="4978400"/>
            <a:ext cx="288925" cy="5016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ru-RU" sz="1400" dirty="0">
                <a:solidFill>
                  <a:schemeClr val="tx1"/>
                </a:solidFill>
              </a:rPr>
              <a:t>С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D045C6-FC1A-4A60-B09C-303018395ADD}"/>
              </a:ext>
            </a:extLst>
          </p:cNvPr>
          <p:cNvSpPr/>
          <p:nvPr/>
        </p:nvSpPr>
        <p:spPr bwMode="auto">
          <a:xfrm>
            <a:off x="1547813" y="4978400"/>
            <a:ext cx="287337" cy="5016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E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71BECB-3629-4639-B49B-560350B3C032}"/>
              </a:ext>
            </a:extLst>
          </p:cNvPr>
          <p:cNvSpPr/>
          <p:nvPr/>
        </p:nvSpPr>
        <p:spPr bwMode="auto">
          <a:xfrm>
            <a:off x="1839913" y="4978400"/>
            <a:ext cx="287337" cy="5016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F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5F8E79-5822-44FF-BCCB-ADE7B0BEAEBE}"/>
              </a:ext>
            </a:extLst>
          </p:cNvPr>
          <p:cNvSpPr/>
          <p:nvPr/>
        </p:nvSpPr>
        <p:spPr bwMode="auto">
          <a:xfrm>
            <a:off x="2127250" y="4978400"/>
            <a:ext cx="287338" cy="5016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>
                <a:solidFill>
                  <a:schemeClr val="tx1"/>
                </a:solidFill>
              </a:rPr>
              <a:t>I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3D0DC7-9761-46C1-896B-9ED54213691D}"/>
              </a:ext>
            </a:extLst>
          </p:cNvPr>
          <p:cNvSpPr/>
          <p:nvPr/>
        </p:nvSpPr>
        <p:spPr bwMode="auto">
          <a:xfrm>
            <a:off x="2414588" y="4978400"/>
            <a:ext cx="288925" cy="5016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J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BEA2FF-6B4A-4E6F-B5D9-7211E8333651}"/>
              </a:ext>
            </a:extLst>
          </p:cNvPr>
          <p:cNvSpPr/>
          <p:nvPr/>
        </p:nvSpPr>
        <p:spPr bwMode="auto">
          <a:xfrm>
            <a:off x="2706688" y="4978400"/>
            <a:ext cx="288925" cy="5016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ECAE6A-668F-4D7E-8557-2FB536D0EE68}"/>
              </a:ext>
            </a:extLst>
          </p:cNvPr>
          <p:cNvSpPr/>
          <p:nvPr/>
        </p:nvSpPr>
        <p:spPr bwMode="auto">
          <a:xfrm>
            <a:off x="2995613" y="4978400"/>
            <a:ext cx="287337" cy="5016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ACEA6E-D29C-4AA6-A11A-5EA9E9AFB43B}"/>
              </a:ext>
            </a:extLst>
          </p:cNvPr>
          <p:cNvSpPr/>
          <p:nvPr/>
        </p:nvSpPr>
        <p:spPr bwMode="auto">
          <a:xfrm>
            <a:off x="3286125" y="4978400"/>
            <a:ext cx="288925" cy="5016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57EE9B-10D6-496C-B2A6-3177CE4DEB7A}"/>
              </a:ext>
            </a:extLst>
          </p:cNvPr>
          <p:cNvSpPr/>
          <p:nvPr/>
        </p:nvSpPr>
        <p:spPr bwMode="auto">
          <a:xfrm>
            <a:off x="3575050" y="4978400"/>
            <a:ext cx="287338" cy="5016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4060" name="TextBox 34">
            <a:extLst>
              <a:ext uri="{FF2B5EF4-FFF2-40B4-BE49-F238E27FC236}">
                <a16:creationId xmlns:a16="http://schemas.microsoft.com/office/drawing/2014/main" id="{A8258181-BD6C-4378-A0F5-EEAA7F5B3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8013" y="5589588"/>
            <a:ext cx="26019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200"/>
              <a:t>Очередь достижимых объектов (</a:t>
            </a:r>
            <a:r>
              <a:rPr lang="en-US" altLang="en-US" sz="1200"/>
              <a:t>Freachable</a:t>
            </a:r>
            <a:r>
              <a:rPr lang="ru-RU" altLang="en-US" sz="1200"/>
              <a:t> </a:t>
            </a:r>
            <a:r>
              <a:rPr lang="en-US" altLang="en-US" sz="1200"/>
              <a:t>queue)</a:t>
            </a:r>
            <a:endParaRPr lang="ru-RU" altLang="en-US" sz="12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6E07E6-1199-49C5-AD2B-779E7E0FB8BF}"/>
              </a:ext>
            </a:extLst>
          </p:cNvPr>
          <p:cNvSpPr/>
          <p:nvPr/>
        </p:nvSpPr>
        <p:spPr bwMode="auto">
          <a:xfrm>
            <a:off x="4560888" y="4978400"/>
            <a:ext cx="288925" cy="5016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86C765-E85D-4BC0-94CC-81AB1492E324}"/>
              </a:ext>
            </a:extLst>
          </p:cNvPr>
          <p:cNvSpPr/>
          <p:nvPr/>
        </p:nvSpPr>
        <p:spPr bwMode="auto">
          <a:xfrm>
            <a:off x="4849813" y="4978400"/>
            <a:ext cx="287337" cy="5016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DC91038-5759-4260-B39A-F2856CC900D0}"/>
              </a:ext>
            </a:extLst>
          </p:cNvPr>
          <p:cNvSpPr/>
          <p:nvPr/>
        </p:nvSpPr>
        <p:spPr bwMode="auto">
          <a:xfrm>
            <a:off x="5140325" y="4978400"/>
            <a:ext cx="288925" cy="5016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A57820-7F37-4AC6-BD30-4C1601C13A15}"/>
              </a:ext>
            </a:extLst>
          </p:cNvPr>
          <p:cNvSpPr/>
          <p:nvPr/>
        </p:nvSpPr>
        <p:spPr bwMode="auto">
          <a:xfrm>
            <a:off x="5429250" y="4978400"/>
            <a:ext cx="287338" cy="5016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CFC9FFD-EA7A-4AE2-A2C4-10094D297EBA}"/>
              </a:ext>
            </a:extLst>
          </p:cNvPr>
          <p:cNvSpPr/>
          <p:nvPr/>
        </p:nvSpPr>
        <p:spPr bwMode="auto">
          <a:xfrm>
            <a:off x="5716588" y="4978400"/>
            <a:ext cx="288925" cy="5016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48300A-18D0-410E-8398-F2C9429F243E}"/>
              </a:ext>
            </a:extLst>
          </p:cNvPr>
          <p:cNvSpPr/>
          <p:nvPr/>
        </p:nvSpPr>
        <p:spPr bwMode="auto">
          <a:xfrm>
            <a:off x="6008688" y="4978400"/>
            <a:ext cx="287337" cy="5016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38B330-97B3-49F7-A648-BA4452F62BF4}"/>
              </a:ext>
            </a:extLst>
          </p:cNvPr>
          <p:cNvSpPr/>
          <p:nvPr/>
        </p:nvSpPr>
        <p:spPr bwMode="auto">
          <a:xfrm>
            <a:off x="6296025" y="4978400"/>
            <a:ext cx="288925" cy="5016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C084F2-EF17-4E99-BFBE-2D2D7911A262}"/>
              </a:ext>
            </a:extLst>
          </p:cNvPr>
          <p:cNvSpPr/>
          <p:nvPr/>
        </p:nvSpPr>
        <p:spPr bwMode="auto">
          <a:xfrm>
            <a:off x="6588125" y="4978400"/>
            <a:ext cx="287338" cy="5016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44069" name="Straight Arrow Connector 9">
            <a:extLst>
              <a:ext uri="{FF2B5EF4-FFF2-40B4-BE49-F238E27FC236}">
                <a16:creationId xmlns:a16="http://schemas.microsoft.com/office/drawing/2014/main" id="{E7C2346F-88DC-419A-A212-869F4A3927BE}"/>
              </a:ext>
            </a:extLst>
          </p:cNvPr>
          <p:cNvCxnSpPr>
            <a:cxnSpLocks/>
            <a:stCxn id="22" idx="0"/>
            <a:endCxn id="9" idx="2"/>
          </p:cNvCxnSpPr>
          <p:nvPr/>
        </p:nvCxnSpPr>
        <p:spPr bwMode="auto">
          <a:xfrm flipV="1">
            <a:off x="1403350" y="4062413"/>
            <a:ext cx="569913" cy="9159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70" name="Straight Arrow Connector 9">
            <a:extLst>
              <a:ext uri="{FF2B5EF4-FFF2-40B4-BE49-F238E27FC236}">
                <a16:creationId xmlns:a16="http://schemas.microsoft.com/office/drawing/2014/main" id="{36B78B7F-1070-481F-A87C-9EB5555B0A2A}"/>
              </a:ext>
            </a:extLst>
          </p:cNvPr>
          <p:cNvCxnSpPr>
            <a:cxnSpLocks/>
            <a:stCxn id="23" idx="0"/>
            <a:endCxn id="11" idx="2"/>
          </p:cNvCxnSpPr>
          <p:nvPr/>
        </p:nvCxnSpPr>
        <p:spPr bwMode="auto">
          <a:xfrm flipV="1">
            <a:off x="1692275" y="4062413"/>
            <a:ext cx="1138238" cy="9159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71" name="Straight Arrow Connector 9">
            <a:extLst>
              <a:ext uri="{FF2B5EF4-FFF2-40B4-BE49-F238E27FC236}">
                <a16:creationId xmlns:a16="http://schemas.microsoft.com/office/drawing/2014/main" id="{117D5B55-12D0-4D0F-BD23-4867B6501D52}"/>
              </a:ext>
            </a:extLst>
          </p:cNvPr>
          <p:cNvCxnSpPr>
            <a:cxnSpLocks/>
            <a:stCxn id="24" idx="0"/>
            <a:endCxn id="12" idx="2"/>
          </p:cNvCxnSpPr>
          <p:nvPr/>
        </p:nvCxnSpPr>
        <p:spPr bwMode="auto">
          <a:xfrm flipV="1">
            <a:off x="1982788" y="4062413"/>
            <a:ext cx="1279525" cy="9159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72" name="Straight Arrow Connector 9">
            <a:extLst>
              <a:ext uri="{FF2B5EF4-FFF2-40B4-BE49-F238E27FC236}">
                <a16:creationId xmlns:a16="http://schemas.microsoft.com/office/drawing/2014/main" id="{769A6511-B2C2-465D-A308-68E0467D5319}"/>
              </a:ext>
            </a:extLst>
          </p:cNvPr>
          <p:cNvCxnSpPr>
            <a:cxnSpLocks/>
            <a:stCxn id="25" idx="0"/>
            <a:endCxn id="59" idx="2"/>
          </p:cNvCxnSpPr>
          <p:nvPr/>
        </p:nvCxnSpPr>
        <p:spPr bwMode="auto">
          <a:xfrm flipV="1">
            <a:off x="2271713" y="4062413"/>
            <a:ext cx="2279650" cy="9159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098342EF-AA29-40DF-80FD-0E8D6D57A054}"/>
              </a:ext>
            </a:extLst>
          </p:cNvPr>
          <p:cNvSpPr/>
          <p:nvPr/>
        </p:nvSpPr>
        <p:spPr bwMode="auto">
          <a:xfrm>
            <a:off x="4335463" y="3559175"/>
            <a:ext cx="431800" cy="503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>
                <a:solidFill>
                  <a:schemeClr val="tx1"/>
                </a:solidFill>
              </a:rPr>
              <a:t>I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3CC0A11-0AE5-461B-8F5B-513ED55562F7}"/>
              </a:ext>
            </a:extLst>
          </p:cNvPr>
          <p:cNvSpPr/>
          <p:nvPr/>
        </p:nvSpPr>
        <p:spPr bwMode="auto">
          <a:xfrm>
            <a:off x="4760913" y="3559175"/>
            <a:ext cx="431800" cy="503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>
                <a:solidFill>
                  <a:schemeClr val="tx1"/>
                </a:solidFill>
              </a:rPr>
              <a:t>J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44075" name="Straight Arrow Connector 9">
            <a:extLst>
              <a:ext uri="{FF2B5EF4-FFF2-40B4-BE49-F238E27FC236}">
                <a16:creationId xmlns:a16="http://schemas.microsoft.com/office/drawing/2014/main" id="{CC3CF05E-09AA-465A-A879-F9FCCEEE8BBD}"/>
              </a:ext>
            </a:extLst>
          </p:cNvPr>
          <p:cNvCxnSpPr>
            <a:cxnSpLocks/>
            <a:stCxn id="27" idx="0"/>
            <a:endCxn id="60" idx="2"/>
          </p:cNvCxnSpPr>
          <p:nvPr/>
        </p:nvCxnSpPr>
        <p:spPr bwMode="auto">
          <a:xfrm flipV="1">
            <a:off x="2559050" y="4062413"/>
            <a:ext cx="2417763" cy="9159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1ABFD66-AE8D-4C51-B9CA-F1232756C4EA}"/>
              </a:ext>
            </a:extLst>
          </p:cNvPr>
          <p:cNvSpPr/>
          <p:nvPr/>
        </p:nvSpPr>
        <p:spPr bwMode="auto">
          <a:xfrm>
            <a:off x="4486275" y="6423025"/>
            <a:ext cx="341313" cy="3079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16" name="TextBox 31">
            <a:extLst>
              <a:ext uri="{FF2B5EF4-FFF2-40B4-BE49-F238E27FC236}">
                <a16:creationId xmlns:a16="http://schemas.microsoft.com/office/drawing/2014/main" id="{1235A273-A75B-4D9F-8468-290EA189F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0" y="6364288"/>
            <a:ext cx="1114425" cy="4159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en-US" sz="1050" dirty="0"/>
              <a:t>Достижимые объекты</a:t>
            </a:r>
          </a:p>
        </p:txBody>
      </p:sp>
      <p:sp>
        <p:nvSpPr>
          <p:cNvPr id="18" name="TextBox 31">
            <a:extLst>
              <a:ext uri="{FF2B5EF4-FFF2-40B4-BE49-F238E27FC236}">
                <a16:creationId xmlns:a16="http://schemas.microsoft.com/office/drawing/2014/main" id="{A578E9AE-A49E-47BB-8EEC-AD2944EC6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313" y="6440488"/>
            <a:ext cx="854075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en-US" sz="1050" dirty="0"/>
              <a:t>«Мусор»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FDECE6-38E1-4515-B96B-38C051EDB09C}"/>
              </a:ext>
            </a:extLst>
          </p:cNvPr>
          <p:cNvSpPr/>
          <p:nvPr/>
        </p:nvSpPr>
        <p:spPr bwMode="auto">
          <a:xfrm>
            <a:off x="5969000" y="6418263"/>
            <a:ext cx="341313" cy="307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endParaRPr lang="ru-RU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>
            <a:extLst>
              <a:ext uri="{FF2B5EF4-FFF2-40B4-BE49-F238E27FC236}">
                <a16:creationId xmlns:a16="http://schemas.microsoft.com/office/drawing/2014/main" id="{A83B9D34-347E-4B0F-9381-B4F20142E3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en-US"/>
              <a:t>Механизм сборки мусора и завершения объектов </a:t>
            </a:r>
            <a:r>
              <a:rPr lang="en-US" altLang="en-US"/>
              <a:t>(</a:t>
            </a:r>
            <a:r>
              <a:rPr lang="ru-RU" altLang="en-US"/>
              <a:t>метод Finalize</a:t>
            </a:r>
            <a:r>
              <a:rPr lang="en-US" altLang="en-US"/>
              <a:t>)</a:t>
            </a:r>
            <a:endParaRPr lang="ru-RU" altLang="en-US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A8F6708-38BA-40B2-8C60-0BCFC2B1D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8FEB75-3658-43C1-8FDC-70455A414BAE}" type="slidenum">
              <a:rPr lang="en-GB" altLang="en-US" smtClean="0"/>
              <a:pPr/>
              <a:t>48</a:t>
            </a:fld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6AB7A3-C673-41A5-BA6D-DEA46F44BDB9}"/>
              </a:ext>
            </a:extLst>
          </p:cNvPr>
          <p:cNvSpPr/>
          <p:nvPr/>
        </p:nvSpPr>
        <p:spPr bwMode="auto">
          <a:xfrm>
            <a:off x="900113" y="1773238"/>
            <a:ext cx="3167062" cy="12239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ru-RU" sz="1400" b="1" dirty="0">
                <a:solidFill>
                  <a:schemeClr val="tx1"/>
                </a:solidFill>
              </a:rPr>
              <a:t>Корни</a:t>
            </a:r>
            <a:r>
              <a:rPr lang="ru-RU" sz="1400" dirty="0">
                <a:solidFill>
                  <a:schemeClr val="tx1"/>
                </a:solidFill>
              </a:rPr>
              <a:t>: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Статические поля</a:t>
            </a:r>
          </a:p>
          <a:p>
            <a:pPr eaLnBrk="1" hangingPunct="1">
              <a:defRPr/>
            </a:pPr>
            <a:r>
              <a:rPr lang="ru-RU" sz="1400" dirty="0">
                <a:solidFill>
                  <a:schemeClr val="tx1"/>
                </a:solidFill>
              </a:rPr>
              <a:t>Параметры методов (на стеке)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Локальные переменные (на стеке)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Регистры процессора</a:t>
            </a:r>
          </a:p>
        </p:txBody>
      </p:sp>
      <p:cxnSp>
        <p:nvCxnSpPr>
          <p:cNvPr id="45061" name="Straight Arrow Connector 9">
            <a:extLst>
              <a:ext uri="{FF2B5EF4-FFF2-40B4-BE49-F238E27FC236}">
                <a16:creationId xmlns:a16="http://schemas.microsoft.com/office/drawing/2014/main" id="{83A30084-661C-447B-8B40-DE0ABD075E28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 bwMode="auto">
          <a:xfrm>
            <a:off x="2484438" y="2997200"/>
            <a:ext cx="777875" cy="5619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167C881-C68A-4D4F-B7F3-1F9FDC72FCFF}"/>
              </a:ext>
            </a:extLst>
          </p:cNvPr>
          <p:cNvSpPr/>
          <p:nvPr/>
        </p:nvSpPr>
        <p:spPr bwMode="auto">
          <a:xfrm>
            <a:off x="900113" y="3559175"/>
            <a:ext cx="431800" cy="5032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A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349FB9-35C5-4064-98C8-CE3152406370}"/>
              </a:ext>
            </a:extLst>
          </p:cNvPr>
          <p:cNvSpPr/>
          <p:nvPr/>
        </p:nvSpPr>
        <p:spPr bwMode="auto">
          <a:xfrm>
            <a:off x="1325563" y="3559175"/>
            <a:ext cx="431800" cy="5032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>
                <a:solidFill>
                  <a:schemeClr val="tx1"/>
                </a:solidFill>
              </a:rPr>
              <a:t>C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E74278-8266-4651-8AAD-0D8EDAFC28D1}"/>
              </a:ext>
            </a:extLst>
          </p:cNvPr>
          <p:cNvSpPr/>
          <p:nvPr/>
        </p:nvSpPr>
        <p:spPr bwMode="auto">
          <a:xfrm>
            <a:off x="1757363" y="3559175"/>
            <a:ext cx="431800" cy="5032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D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850B8A-6142-4187-ACA8-6E2B8FC9BAE3}"/>
              </a:ext>
            </a:extLst>
          </p:cNvPr>
          <p:cNvSpPr/>
          <p:nvPr/>
        </p:nvSpPr>
        <p:spPr bwMode="auto">
          <a:xfrm>
            <a:off x="2182813" y="3559175"/>
            <a:ext cx="431800" cy="503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E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4844F5-4EA6-48A4-AB19-4C7D9B54F6AD}"/>
              </a:ext>
            </a:extLst>
          </p:cNvPr>
          <p:cNvSpPr/>
          <p:nvPr/>
        </p:nvSpPr>
        <p:spPr bwMode="auto">
          <a:xfrm>
            <a:off x="2614613" y="3559175"/>
            <a:ext cx="431800" cy="5032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F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BBADAA-E237-48A8-8B7C-5F65E864F415}"/>
              </a:ext>
            </a:extLst>
          </p:cNvPr>
          <p:cNvSpPr/>
          <p:nvPr/>
        </p:nvSpPr>
        <p:spPr bwMode="auto">
          <a:xfrm>
            <a:off x="3046413" y="3559175"/>
            <a:ext cx="431800" cy="503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>
                <a:solidFill>
                  <a:schemeClr val="tx1"/>
                </a:solidFill>
              </a:rPr>
              <a:t>I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99E29C-48F7-43C3-869E-921AED1D4704}"/>
              </a:ext>
            </a:extLst>
          </p:cNvPr>
          <p:cNvSpPr/>
          <p:nvPr/>
        </p:nvSpPr>
        <p:spPr bwMode="auto">
          <a:xfrm>
            <a:off x="3471863" y="3559175"/>
            <a:ext cx="431800" cy="503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J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AA3E08-DC43-4203-B099-35A348294795}"/>
              </a:ext>
            </a:extLst>
          </p:cNvPr>
          <p:cNvSpPr/>
          <p:nvPr/>
        </p:nvSpPr>
        <p:spPr bwMode="auto">
          <a:xfrm>
            <a:off x="3903663" y="3559175"/>
            <a:ext cx="431800" cy="5032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45070" name="Straight Arrow Connector 9">
            <a:extLst>
              <a:ext uri="{FF2B5EF4-FFF2-40B4-BE49-F238E27FC236}">
                <a16:creationId xmlns:a16="http://schemas.microsoft.com/office/drawing/2014/main" id="{DC413FED-8549-4D7F-8DD8-2AB82560492C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 bwMode="auto">
          <a:xfrm flipH="1">
            <a:off x="1973263" y="2997200"/>
            <a:ext cx="511175" cy="5619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1" name="Straight Arrow Connector 9">
            <a:extLst>
              <a:ext uri="{FF2B5EF4-FFF2-40B4-BE49-F238E27FC236}">
                <a16:creationId xmlns:a16="http://schemas.microsoft.com/office/drawing/2014/main" id="{95FA930E-56FA-4389-9FB9-C914D328C061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 bwMode="auto">
          <a:xfrm flipH="1">
            <a:off x="1116013" y="2997200"/>
            <a:ext cx="1368425" cy="5619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2" name="Straight Arrow Connector 9">
            <a:extLst>
              <a:ext uri="{FF2B5EF4-FFF2-40B4-BE49-F238E27FC236}">
                <a16:creationId xmlns:a16="http://schemas.microsoft.com/office/drawing/2014/main" id="{0E561308-1DF9-49C9-8488-E0A20178E77E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 bwMode="auto">
          <a:xfrm flipH="1">
            <a:off x="2398713" y="2997200"/>
            <a:ext cx="85725" cy="5619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2411F27-88A0-484E-B029-8C4923D6B9D1}"/>
              </a:ext>
            </a:extLst>
          </p:cNvPr>
          <p:cNvSpPr/>
          <p:nvPr/>
        </p:nvSpPr>
        <p:spPr bwMode="auto">
          <a:xfrm>
            <a:off x="4341813" y="3559175"/>
            <a:ext cx="2678112" cy="5032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5074" name="TextBox 31">
            <a:extLst>
              <a:ext uri="{FF2B5EF4-FFF2-40B4-BE49-F238E27FC236}">
                <a16:creationId xmlns:a16="http://schemas.microsoft.com/office/drawing/2014/main" id="{E9EA910C-1822-4C75-B93D-928DF4B04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5589588"/>
            <a:ext cx="2603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200"/>
              <a:t>Список завершаемых объектов </a:t>
            </a:r>
            <a:r>
              <a:rPr lang="en-US" altLang="en-US" sz="1200"/>
              <a:t>(Finalization</a:t>
            </a:r>
            <a:r>
              <a:rPr lang="ru-RU" altLang="en-US" sz="1200"/>
              <a:t> </a:t>
            </a:r>
            <a:r>
              <a:rPr lang="en-US" altLang="en-US" sz="1200"/>
              <a:t>list)</a:t>
            </a:r>
            <a:endParaRPr lang="ru-RU" altLang="en-US" sz="12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6D0A49-5C2D-48C8-9B53-23DADDD60BA5}"/>
              </a:ext>
            </a:extLst>
          </p:cNvPr>
          <p:cNvSpPr/>
          <p:nvPr/>
        </p:nvSpPr>
        <p:spPr bwMode="auto">
          <a:xfrm>
            <a:off x="1258888" y="4978400"/>
            <a:ext cx="288925" cy="5016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ru-RU" sz="1400" dirty="0">
                <a:solidFill>
                  <a:schemeClr val="tx1"/>
                </a:solidFill>
              </a:rPr>
              <a:t>С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135F70-6C3B-479C-BA25-AFF1D5AAA089}"/>
              </a:ext>
            </a:extLst>
          </p:cNvPr>
          <p:cNvSpPr/>
          <p:nvPr/>
        </p:nvSpPr>
        <p:spPr bwMode="auto">
          <a:xfrm>
            <a:off x="1547813" y="4978400"/>
            <a:ext cx="287337" cy="5016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3369F1-362B-47A8-BE84-82184DA4F149}"/>
              </a:ext>
            </a:extLst>
          </p:cNvPr>
          <p:cNvSpPr/>
          <p:nvPr/>
        </p:nvSpPr>
        <p:spPr bwMode="auto">
          <a:xfrm>
            <a:off x="1839913" y="4978400"/>
            <a:ext cx="287337" cy="5016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F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64BC05-BFFC-41F3-9C89-1A768188FDFE}"/>
              </a:ext>
            </a:extLst>
          </p:cNvPr>
          <p:cNvSpPr/>
          <p:nvPr/>
        </p:nvSpPr>
        <p:spPr bwMode="auto">
          <a:xfrm>
            <a:off x="2127250" y="4978400"/>
            <a:ext cx="287338" cy="5016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102B04-D642-4CBD-AB2D-9A09B2793B12}"/>
              </a:ext>
            </a:extLst>
          </p:cNvPr>
          <p:cNvSpPr/>
          <p:nvPr/>
        </p:nvSpPr>
        <p:spPr bwMode="auto">
          <a:xfrm>
            <a:off x="2414588" y="4978400"/>
            <a:ext cx="288925" cy="5016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9F8354-40A3-4724-8B6C-7C5CC144278E}"/>
              </a:ext>
            </a:extLst>
          </p:cNvPr>
          <p:cNvSpPr/>
          <p:nvPr/>
        </p:nvSpPr>
        <p:spPr bwMode="auto">
          <a:xfrm>
            <a:off x="2706688" y="4978400"/>
            <a:ext cx="288925" cy="5016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C8C034-7F40-42A6-A840-B201DFAE5E91}"/>
              </a:ext>
            </a:extLst>
          </p:cNvPr>
          <p:cNvSpPr/>
          <p:nvPr/>
        </p:nvSpPr>
        <p:spPr bwMode="auto">
          <a:xfrm>
            <a:off x="2995613" y="4978400"/>
            <a:ext cx="287337" cy="5016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EEA8F5-7228-4528-8A19-58AEAF22001C}"/>
              </a:ext>
            </a:extLst>
          </p:cNvPr>
          <p:cNvSpPr/>
          <p:nvPr/>
        </p:nvSpPr>
        <p:spPr bwMode="auto">
          <a:xfrm>
            <a:off x="3286125" y="4978400"/>
            <a:ext cx="288925" cy="5016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F6C959-4098-48D5-8D27-3326AC21F26D}"/>
              </a:ext>
            </a:extLst>
          </p:cNvPr>
          <p:cNvSpPr/>
          <p:nvPr/>
        </p:nvSpPr>
        <p:spPr bwMode="auto">
          <a:xfrm>
            <a:off x="3575050" y="4978400"/>
            <a:ext cx="287338" cy="5016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5084" name="TextBox 34">
            <a:extLst>
              <a:ext uri="{FF2B5EF4-FFF2-40B4-BE49-F238E27FC236}">
                <a16:creationId xmlns:a16="http://schemas.microsoft.com/office/drawing/2014/main" id="{DA72BFAD-729A-4589-B9A7-65BD027E6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8013" y="5589588"/>
            <a:ext cx="26019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200"/>
              <a:t>Очередь достижимых объектов (</a:t>
            </a:r>
            <a:r>
              <a:rPr lang="en-US" altLang="en-US" sz="1200"/>
              <a:t>Freachable</a:t>
            </a:r>
            <a:r>
              <a:rPr lang="ru-RU" altLang="en-US" sz="1200"/>
              <a:t> </a:t>
            </a:r>
            <a:r>
              <a:rPr lang="en-US" altLang="en-US" sz="1200"/>
              <a:t>queue)</a:t>
            </a:r>
            <a:endParaRPr lang="ru-RU" altLang="en-US" sz="12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936DF90-97B7-48E5-95C5-09D66FFDA856}"/>
              </a:ext>
            </a:extLst>
          </p:cNvPr>
          <p:cNvSpPr/>
          <p:nvPr/>
        </p:nvSpPr>
        <p:spPr bwMode="auto">
          <a:xfrm>
            <a:off x="4560888" y="4978400"/>
            <a:ext cx="288925" cy="5016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E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3C13F83-DFBD-4C15-B2F7-6067C70A0FF7}"/>
              </a:ext>
            </a:extLst>
          </p:cNvPr>
          <p:cNvSpPr/>
          <p:nvPr/>
        </p:nvSpPr>
        <p:spPr bwMode="auto">
          <a:xfrm>
            <a:off x="4849813" y="4978400"/>
            <a:ext cx="287337" cy="5016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>
                <a:solidFill>
                  <a:schemeClr val="tx1"/>
                </a:solidFill>
              </a:rPr>
              <a:t>I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01BAB6-32BC-4561-9390-FDF5F4339ED8}"/>
              </a:ext>
            </a:extLst>
          </p:cNvPr>
          <p:cNvSpPr/>
          <p:nvPr/>
        </p:nvSpPr>
        <p:spPr bwMode="auto">
          <a:xfrm>
            <a:off x="5140325" y="4978400"/>
            <a:ext cx="288925" cy="5016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>
                <a:solidFill>
                  <a:schemeClr val="tx1"/>
                </a:solidFill>
              </a:rPr>
              <a:t>J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88C6D6F-13C5-48AA-AF08-2A8B33FFA13A}"/>
              </a:ext>
            </a:extLst>
          </p:cNvPr>
          <p:cNvSpPr/>
          <p:nvPr/>
        </p:nvSpPr>
        <p:spPr bwMode="auto">
          <a:xfrm>
            <a:off x="5429250" y="4978400"/>
            <a:ext cx="287338" cy="5016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E7D712E-AE8E-4DC7-B691-6406FFB8B305}"/>
              </a:ext>
            </a:extLst>
          </p:cNvPr>
          <p:cNvSpPr/>
          <p:nvPr/>
        </p:nvSpPr>
        <p:spPr bwMode="auto">
          <a:xfrm>
            <a:off x="5716588" y="4978400"/>
            <a:ext cx="288925" cy="5016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E47CA3-62C8-4CD0-ABAE-2B070712D848}"/>
              </a:ext>
            </a:extLst>
          </p:cNvPr>
          <p:cNvSpPr/>
          <p:nvPr/>
        </p:nvSpPr>
        <p:spPr bwMode="auto">
          <a:xfrm>
            <a:off x="6008688" y="4978400"/>
            <a:ext cx="287337" cy="5016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560D78-84C6-4E5F-8F8A-7C1CB5B75792}"/>
              </a:ext>
            </a:extLst>
          </p:cNvPr>
          <p:cNvSpPr/>
          <p:nvPr/>
        </p:nvSpPr>
        <p:spPr bwMode="auto">
          <a:xfrm>
            <a:off x="6296025" y="4978400"/>
            <a:ext cx="288925" cy="5016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A6E1A2-170D-401D-A877-8F41492A6F3B}"/>
              </a:ext>
            </a:extLst>
          </p:cNvPr>
          <p:cNvSpPr/>
          <p:nvPr/>
        </p:nvSpPr>
        <p:spPr bwMode="auto">
          <a:xfrm>
            <a:off x="6588125" y="4978400"/>
            <a:ext cx="287338" cy="5016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45093" name="Straight Arrow Connector 9">
            <a:extLst>
              <a:ext uri="{FF2B5EF4-FFF2-40B4-BE49-F238E27FC236}">
                <a16:creationId xmlns:a16="http://schemas.microsoft.com/office/drawing/2014/main" id="{CA9ED4CF-28F0-4332-82A2-4ABD45F9884F}"/>
              </a:ext>
            </a:extLst>
          </p:cNvPr>
          <p:cNvCxnSpPr>
            <a:cxnSpLocks/>
            <a:stCxn id="22" idx="0"/>
            <a:endCxn id="9" idx="2"/>
          </p:cNvCxnSpPr>
          <p:nvPr/>
        </p:nvCxnSpPr>
        <p:spPr bwMode="auto">
          <a:xfrm flipV="1">
            <a:off x="1403350" y="4062413"/>
            <a:ext cx="569913" cy="9159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94" name="Straight Arrow Connector 9">
            <a:extLst>
              <a:ext uri="{FF2B5EF4-FFF2-40B4-BE49-F238E27FC236}">
                <a16:creationId xmlns:a16="http://schemas.microsoft.com/office/drawing/2014/main" id="{3B50D7AB-1366-4633-B81A-E859E38B84E5}"/>
              </a:ext>
            </a:extLst>
          </p:cNvPr>
          <p:cNvCxnSpPr>
            <a:cxnSpLocks/>
            <a:stCxn id="36" idx="0"/>
            <a:endCxn id="10" idx="2"/>
          </p:cNvCxnSpPr>
          <p:nvPr/>
        </p:nvCxnSpPr>
        <p:spPr bwMode="auto">
          <a:xfrm flipH="1" flipV="1">
            <a:off x="2398713" y="4062413"/>
            <a:ext cx="2306637" cy="9159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95" name="Straight Arrow Connector 9">
            <a:extLst>
              <a:ext uri="{FF2B5EF4-FFF2-40B4-BE49-F238E27FC236}">
                <a16:creationId xmlns:a16="http://schemas.microsoft.com/office/drawing/2014/main" id="{ABB63889-56CD-4CDF-9481-880A0AF0E86B}"/>
              </a:ext>
            </a:extLst>
          </p:cNvPr>
          <p:cNvCxnSpPr>
            <a:cxnSpLocks/>
            <a:stCxn id="24" idx="0"/>
            <a:endCxn id="11" idx="2"/>
          </p:cNvCxnSpPr>
          <p:nvPr/>
        </p:nvCxnSpPr>
        <p:spPr bwMode="auto">
          <a:xfrm flipV="1">
            <a:off x="1982788" y="4062413"/>
            <a:ext cx="847725" cy="9159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96" name="Straight Arrow Connector 9">
            <a:extLst>
              <a:ext uri="{FF2B5EF4-FFF2-40B4-BE49-F238E27FC236}">
                <a16:creationId xmlns:a16="http://schemas.microsoft.com/office/drawing/2014/main" id="{B7F47202-8CAC-4CC6-B847-5324C46A35DB}"/>
              </a:ext>
            </a:extLst>
          </p:cNvPr>
          <p:cNvCxnSpPr>
            <a:cxnSpLocks/>
            <a:stCxn id="37" idx="0"/>
            <a:endCxn id="12" idx="2"/>
          </p:cNvCxnSpPr>
          <p:nvPr/>
        </p:nvCxnSpPr>
        <p:spPr bwMode="auto">
          <a:xfrm flipH="1" flipV="1">
            <a:off x="3262313" y="4062413"/>
            <a:ext cx="1730375" cy="9159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5D719E99-A620-48B4-8C0B-394FAFAC107C}"/>
              </a:ext>
            </a:extLst>
          </p:cNvPr>
          <p:cNvSpPr/>
          <p:nvPr/>
        </p:nvSpPr>
        <p:spPr bwMode="auto">
          <a:xfrm>
            <a:off x="4335463" y="3559175"/>
            <a:ext cx="431800" cy="5032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4386547-AD7B-44EC-89D2-A9DCD642215D}"/>
              </a:ext>
            </a:extLst>
          </p:cNvPr>
          <p:cNvSpPr/>
          <p:nvPr/>
        </p:nvSpPr>
        <p:spPr bwMode="auto">
          <a:xfrm>
            <a:off x="4760913" y="3559175"/>
            <a:ext cx="431800" cy="5032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45099" name="Straight Arrow Connector 9">
            <a:extLst>
              <a:ext uri="{FF2B5EF4-FFF2-40B4-BE49-F238E27FC236}">
                <a16:creationId xmlns:a16="http://schemas.microsoft.com/office/drawing/2014/main" id="{F8A689B4-4608-46C6-B950-D6C261E37178}"/>
              </a:ext>
            </a:extLst>
          </p:cNvPr>
          <p:cNvCxnSpPr>
            <a:cxnSpLocks/>
            <a:stCxn id="38" idx="0"/>
            <a:endCxn id="13" idx="2"/>
          </p:cNvCxnSpPr>
          <p:nvPr/>
        </p:nvCxnSpPr>
        <p:spPr bwMode="auto">
          <a:xfrm flipH="1" flipV="1">
            <a:off x="3687763" y="4062413"/>
            <a:ext cx="1597025" cy="9159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7B264C2-C759-45FB-BFF1-4A0E2922ACE5}"/>
              </a:ext>
            </a:extLst>
          </p:cNvPr>
          <p:cNvSpPr/>
          <p:nvPr/>
        </p:nvSpPr>
        <p:spPr bwMode="auto">
          <a:xfrm>
            <a:off x="4486275" y="6423025"/>
            <a:ext cx="341313" cy="3079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16" name="TextBox 31">
            <a:extLst>
              <a:ext uri="{FF2B5EF4-FFF2-40B4-BE49-F238E27FC236}">
                <a16:creationId xmlns:a16="http://schemas.microsoft.com/office/drawing/2014/main" id="{D5981BA4-2466-41A6-8ED7-F4FA65CED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0" y="6364288"/>
            <a:ext cx="1114425" cy="4159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en-US" sz="1050" dirty="0"/>
              <a:t>Достижимые объекты</a:t>
            </a:r>
          </a:p>
        </p:txBody>
      </p:sp>
      <p:sp>
        <p:nvSpPr>
          <p:cNvPr id="18" name="TextBox 31">
            <a:extLst>
              <a:ext uri="{FF2B5EF4-FFF2-40B4-BE49-F238E27FC236}">
                <a16:creationId xmlns:a16="http://schemas.microsoft.com/office/drawing/2014/main" id="{C12D3B93-4ADA-420C-8BAB-76B174D4B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313" y="6440488"/>
            <a:ext cx="854075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en-US" sz="1050" dirty="0"/>
              <a:t>«Мусор»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364F54-B315-49B2-A7B3-1C14B6725E1E}"/>
              </a:ext>
            </a:extLst>
          </p:cNvPr>
          <p:cNvSpPr/>
          <p:nvPr/>
        </p:nvSpPr>
        <p:spPr bwMode="auto">
          <a:xfrm>
            <a:off x="5969000" y="6418263"/>
            <a:ext cx="341313" cy="307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endParaRPr lang="ru-RU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04868BC-39A4-4419-B325-59EF88873C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576" y="1196752"/>
            <a:ext cx="7920880" cy="4896544"/>
          </a:xfrm>
        </p:spPr>
        <p:txBody>
          <a:bodyPr/>
          <a:lstStyle/>
          <a:p>
            <a:r>
              <a:rPr lang="ru-RU" altLang="en-US" dirty="0"/>
              <a:t>Метод </a:t>
            </a:r>
            <a:r>
              <a:rPr lang="ru-RU" altLang="en-US" dirty="0" err="1"/>
              <a:t>Finalize</a:t>
            </a:r>
            <a:r>
              <a:rPr lang="ru-RU" altLang="en-US" dirty="0"/>
              <a:t> порождает проблему, если объект управляет некоторым ресурсом, например, сетевым соединением. Открытие соединения происходит при создании и инициализации объекта, т.е. предсказуемо, а закрытие соединения — во время сборки мусора, т.е. непредсказуемо и далеко не сразу после потери последней ссылки на объект. В результате лимит сетевых соединений, или других ресурсов, может временно исчерпаться.</a:t>
            </a:r>
          </a:p>
          <a:p>
            <a:r>
              <a:rPr lang="ru-RU" altLang="en-US" dirty="0"/>
              <a:t>Для решения указанной проблемы в среде .NET используется детерминированное завершение жизни объектов через интерфейс </a:t>
            </a:r>
            <a:r>
              <a:rPr lang="ru-RU" altLang="en-US" dirty="0" err="1"/>
              <a:t>IDisposable</a:t>
            </a:r>
            <a:r>
              <a:rPr lang="ru-RU" altLang="en-US" dirty="0"/>
              <a:t>.</a:t>
            </a: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6BE29249-8A1F-4065-A87F-EB97DC94A8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994848" cy="900113"/>
          </a:xfrm>
        </p:spPr>
        <p:txBody>
          <a:bodyPr>
            <a:normAutofit fontScale="90000"/>
          </a:bodyPr>
          <a:lstStyle/>
          <a:p>
            <a:r>
              <a:rPr lang="ru-RU" altLang="en-US" dirty="0"/>
              <a:t>Проблема метода </a:t>
            </a:r>
            <a:r>
              <a:rPr lang="ru-RU" altLang="en-US" dirty="0" err="1"/>
              <a:t>Finalize</a:t>
            </a:r>
            <a:r>
              <a:rPr lang="ru-RU" altLang="en-US" dirty="0"/>
              <a:t> и её решение </a:t>
            </a:r>
            <a:r>
              <a:rPr lang="en-US" altLang="en-US" dirty="0"/>
              <a:t>– </a:t>
            </a:r>
            <a:r>
              <a:rPr lang="ru-RU" altLang="en-US" dirty="0"/>
              <a:t>интерфейс </a:t>
            </a:r>
            <a:r>
              <a:rPr lang="en-US" altLang="en-US" dirty="0" err="1"/>
              <a:t>IDisposable</a:t>
            </a:r>
            <a:endParaRPr lang="ru-RU" altLang="en-US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A2C5976-C78C-42F0-8409-36C1ECB5B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F98FEB75-3658-43C1-8FDC-70455A414BAE}" type="slidenum">
              <a:rPr lang="en-GB" altLang="en-US" smtClean="0"/>
              <a:pPr/>
              <a:t>49</a:t>
            </a:fld>
            <a:endParaRPr lang="en-GB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9523E42-1824-4675-90D8-80F5C539A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196975"/>
            <a:ext cx="7920038" cy="3600173"/>
          </a:xfrm>
        </p:spPr>
        <p:txBody>
          <a:bodyPr>
            <a:normAutofit/>
          </a:bodyPr>
          <a:lstStyle/>
          <a:p>
            <a:r>
              <a:rPr lang="en-US" sz="2000" b="1" dirty="0"/>
              <a:t>.NET Framework</a:t>
            </a:r>
            <a:r>
              <a:rPr lang="ru-RU" sz="2000" b="1" dirty="0"/>
              <a:t> </a:t>
            </a:r>
            <a:r>
              <a:rPr lang="ru-RU" sz="2000" dirty="0"/>
              <a:t>– первая реализация для </a:t>
            </a:r>
            <a:r>
              <a:rPr lang="en-US" sz="2000" dirty="0"/>
              <a:t>Windows</a:t>
            </a:r>
            <a:r>
              <a:rPr lang="ru-RU" sz="2000" dirty="0"/>
              <a:t>.</a:t>
            </a:r>
            <a:endParaRPr lang="en-US" sz="2000" dirty="0"/>
          </a:p>
          <a:p>
            <a:r>
              <a:rPr lang="en-US" sz="2000" b="1" dirty="0"/>
              <a:t>.NET Core</a:t>
            </a:r>
            <a:r>
              <a:rPr lang="ru-RU" sz="2000" b="1" dirty="0"/>
              <a:t> </a:t>
            </a:r>
            <a:r>
              <a:rPr lang="ru-RU" sz="2000" dirty="0"/>
              <a:t>– кроссплатформенная реализация с открытым исходным кодом (</a:t>
            </a:r>
            <a:r>
              <a:rPr lang="en-US" sz="2000" dirty="0"/>
              <a:t>Windows, Linux, macOS)</a:t>
            </a:r>
            <a:r>
              <a:rPr lang="ru-RU" sz="2000" dirty="0"/>
              <a:t>.</a:t>
            </a:r>
            <a:endParaRPr lang="en-US" sz="2000" dirty="0"/>
          </a:p>
          <a:p>
            <a:r>
              <a:rPr lang="en-US" sz="2000" b="1" dirty="0"/>
              <a:t>.NET Standard </a:t>
            </a:r>
            <a:r>
              <a:rPr lang="en-US" sz="2000" dirty="0"/>
              <a:t>– </a:t>
            </a:r>
            <a:r>
              <a:rPr lang="ru-RU" sz="2000" dirty="0"/>
              <a:t>спецификация </a:t>
            </a:r>
            <a:r>
              <a:rPr lang="en-US" sz="2000" dirty="0"/>
              <a:t>API, </a:t>
            </a:r>
            <a:r>
              <a:rPr lang="ru-RU" sz="2000" dirty="0"/>
              <a:t>позволяющая создавать библиотеки для использования и в </a:t>
            </a:r>
            <a:r>
              <a:rPr lang="en-US" sz="2000" dirty="0"/>
              <a:t>.NET Framework, </a:t>
            </a:r>
            <a:r>
              <a:rPr lang="ru-RU" sz="2000" dirty="0"/>
              <a:t>и в </a:t>
            </a:r>
            <a:r>
              <a:rPr lang="en-US" sz="2000" dirty="0"/>
              <a:t>.NET Core</a:t>
            </a:r>
            <a:r>
              <a:rPr lang="ru-RU" sz="2000" dirty="0"/>
              <a:t> (согласно таблице совместимости версий).</a:t>
            </a:r>
            <a:endParaRPr lang="en-US" sz="2000" dirty="0"/>
          </a:p>
          <a:p>
            <a:r>
              <a:rPr lang="en-US" sz="2000" b="1" dirty="0"/>
              <a:t>.NET 5+</a:t>
            </a:r>
            <a:r>
              <a:rPr lang="ru-RU" sz="2000" b="1" dirty="0"/>
              <a:t> </a:t>
            </a:r>
            <a:r>
              <a:rPr lang="en-US" sz="2000" dirty="0"/>
              <a:t>– </a:t>
            </a:r>
            <a:r>
              <a:rPr lang="ru-RU" sz="2000" dirty="0"/>
              <a:t>единая платформа, замещающая </a:t>
            </a:r>
            <a:r>
              <a:rPr lang="en-US" sz="2000" dirty="0"/>
              <a:t>.NET Framework </a:t>
            </a:r>
            <a:r>
              <a:rPr lang="ru-RU" sz="2000" dirty="0"/>
              <a:t>и </a:t>
            </a:r>
            <a:r>
              <a:rPr lang="en-US" sz="2000" dirty="0"/>
              <a:t>.NET Core</a:t>
            </a:r>
            <a:r>
              <a:rPr lang="ru-RU" sz="2000" dirty="0"/>
              <a:t>.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100ED2F-A8F5-4A0A-BB45-8E694A7611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-1"/>
            <a:ext cx="7772400" cy="1052737"/>
          </a:xfrm>
        </p:spPr>
        <p:txBody>
          <a:bodyPr>
            <a:normAutofit/>
          </a:bodyPr>
          <a:lstStyle/>
          <a:p>
            <a:r>
              <a:rPr lang="ru-RU" altLang="en-US" dirty="0"/>
              <a:t>Платформа </a:t>
            </a:r>
            <a:r>
              <a:rPr lang="en-US" altLang="en-US" dirty="0"/>
              <a:t>.NET</a:t>
            </a:r>
            <a:endParaRPr lang="ru-RU" altLang="en-US" dirty="0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04989E66-993D-4BA5-A23A-55FABECA741E}"/>
              </a:ext>
            </a:extLst>
          </p:cNvPr>
          <p:cNvGrpSpPr/>
          <p:nvPr/>
        </p:nvGrpSpPr>
        <p:grpSpPr>
          <a:xfrm>
            <a:off x="611560" y="5085184"/>
            <a:ext cx="3959581" cy="1008112"/>
            <a:chOff x="961360" y="3935130"/>
            <a:chExt cx="5616624" cy="1008112"/>
          </a:xfrm>
          <a:solidFill>
            <a:schemeClr val="bg1"/>
          </a:solidFill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B2AFD015-AFD4-4B64-A3EB-6A4BE58F146C}"/>
                </a:ext>
              </a:extLst>
            </p:cNvPr>
            <p:cNvSpPr/>
            <p:nvPr/>
          </p:nvSpPr>
          <p:spPr bwMode="auto">
            <a:xfrm>
              <a:off x="961360" y="3935130"/>
              <a:ext cx="2808312" cy="50405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</a:rPr>
                <a:t>.NET Framework</a:t>
              </a:r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1BBCD012-D904-4B08-BDA9-D0A4E1662994}"/>
                </a:ext>
              </a:extLst>
            </p:cNvPr>
            <p:cNvSpPr/>
            <p:nvPr/>
          </p:nvSpPr>
          <p:spPr bwMode="auto">
            <a:xfrm>
              <a:off x="3769672" y="3935130"/>
              <a:ext cx="2808312" cy="50405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</a:rPr>
                <a:t>.NET Core</a:t>
              </a: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03AA337E-999A-4246-BC71-C0DCAE4EBD7E}"/>
                </a:ext>
              </a:extLst>
            </p:cNvPr>
            <p:cNvSpPr/>
            <p:nvPr/>
          </p:nvSpPr>
          <p:spPr bwMode="auto">
            <a:xfrm>
              <a:off x="961360" y="4439186"/>
              <a:ext cx="5616624" cy="50405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</a:rPr>
                <a:t>.NET Standard</a:t>
              </a: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5E22E4B-2785-4BE8-81E7-708BFD952F81}"/>
              </a:ext>
            </a:extLst>
          </p:cNvPr>
          <p:cNvGrpSpPr/>
          <p:nvPr/>
        </p:nvGrpSpPr>
        <p:grpSpPr>
          <a:xfrm>
            <a:off x="4571140" y="5085184"/>
            <a:ext cx="2138754" cy="1008112"/>
            <a:chOff x="6476657" y="5085184"/>
            <a:chExt cx="2135452" cy="1008112"/>
          </a:xfrm>
          <a:solidFill>
            <a:schemeClr val="bg1"/>
          </a:solidFill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69919414-D493-45FE-95CA-27B4E34ABAAA}"/>
                </a:ext>
              </a:extLst>
            </p:cNvPr>
            <p:cNvSpPr/>
            <p:nvPr/>
          </p:nvSpPr>
          <p:spPr bwMode="auto">
            <a:xfrm>
              <a:off x="7092105" y="5085184"/>
              <a:ext cx="1520004" cy="1008112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</a:rPr>
                <a:t>.NET 5</a:t>
              </a:r>
            </a:p>
          </p:txBody>
        </p: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F8AC7A8F-F454-48AE-A171-C62B4D1CCE76}"/>
                </a:ext>
              </a:extLst>
            </p:cNvPr>
            <p:cNvCxnSpPr>
              <a:cxnSpLocks/>
              <a:endCxn id="9" idx="1"/>
            </p:cNvCxnSpPr>
            <p:nvPr/>
          </p:nvCxnSpPr>
          <p:spPr bwMode="auto">
            <a:xfrm>
              <a:off x="6476657" y="5589240"/>
              <a:ext cx="615448" cy="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76E88A8F-9F5A-41AB-B048-7949FF896BDD}"/>
              </a:ext>
            </a:extLst>
          </p:cNvPr>
          <p:cNvGrpSpPr/>
          <p:nvPr/>
        </p:nvGrpSpPr>
        <p:grpSpPr>
          <a:xfrm>
            <a:off x="6736078" y="5085184"/>
            <a:ext cx="2086613" cy="1008112"/>
            <a:chOff x="6550017" y="5085184"/>
            <a:chExt cx="2093506" cy="1008112"/>
          </a:xfrm>
        </p:grpSpPr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12F11D70-5F88-4758-8B8F-29BB06853AF4}"/>
                </a:ext>
              </a:extLst>
            </p:cNvPr>
            <p:cNvSpPr/>
            <p:nvPr/>
          </p:nvSpPr>
          <p:spPr bwMode="auto">
            <a:xfrm>
              <a:off x="7116140" y="5085184"/>
              <a:ext cx="1527383" cy="10081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</a:rPr>
                <a:t>.NET 6</a:t>
              </a:r>
            </a:p>
          </p:txBody>
        </p:sp>
        <p:cxnSp>
          <p:nvCxnSpPr>
            <p:cNvPr id="41" name="Прямая со стрелкой 40">
              <a:extLst>
                <a:ext uri="{FF2B5EF4-FFF2-40B4-BE49-F238E27FC236}">
                  <a16:creationId xmlns:a16="http://schemas.microsoft.com/office/drawing/2014/main" id="{42B4E216-2239-409E-8FF4-9E0239858C9E}"/>
                </a:ext>
              </a:extLst>
            </p:cNvPr>
            <p:cNvCxnSpPr>
              <a:cxnSpLocks/>
              <a:endCxn id="40" idx="1"/>
            </p:cNvCxnSpPr>
            <p:nvPr/>
          </p:nvCxnSpPr>
          <p:spPr bwMode="auto">
            <a:xfrm>
              <a:off x="6550017" y="5589240"/>
              <a:ext cx="566123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7261EF0-E797-464A-ABA2-BF49FAB3C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5</a:t>
            </a:fld>
            <a:endParaRPr lang="en-GB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BBFBC9C-05E9-492F-8F6E-BE73371E60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576" y="1196752"/>
            <a:ext cx="7920880" cy="4896544"/>
          </a:xfrm>
        </p:spPr>
        <p:txBody>
          <a:bodyPr>
            <a:normAutofit lnSpcReduction="10000"/>
          </a:bodyPr>
          <a:lstStyle/>
          <a:p>
            <a:r>
              <a:rPr lang="ru-RU" altLang="en-US"/>
              <a:t>Для детерминированное завершение жизни объектов в среде .NET используется интерфейс IDisposable. </a:t>
            </a:r>
            <a:endParaRPr lang="en-US" altLang="en-US"/>
          </a:p>
          <a:p>
            <a:r>
              <a:rPr lang="ru-RU" altLang="en-US"/>
              <a:t>Этот интерфейс имеет единственный метод Dispose, который реализуется в объектах, управляющих ресурсами. </a:t>
            </a:r>
            <a:endParaRPr lang="en-US" altLang="en-US"/>
          </a:p>
          <a:p>
            <a:r>
              <a:rPr lang="ru-RU" altLang="en-US"/>
              <a:t>Метод Dispose как правило освобождает ресурсы и отменяет работу процедуры-завершителя (метода Finalize), чтобы ускорить освобождение памяти. </a:t>
            </a:r>
            <a:endParaRPr lang="en-US" altLang="en-US"/>
          </a:p>
          <a:p>
            <a:r>
              <a:rPr lang="ru-RU" altLang="en-US"/>
              <a:t>После вызова метода Dispose объект не уничтожается, а остается в памяти до тех пор, пока не пропадут все ссылки на него.</a:t>
            </a: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9191C5F9-BE6A-4361-BC6E-AE2344A34B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00336"/>
          </a:xfrm>
        </p:spPr>
        <p:txBody>
          <a:bodyPr/>
          <a:lstStyle/>
          <a:p>
            <a:r>
              <a:rPr lang="ru-RU" altLang="en-US"/>
              <a:t>Интерфейс </a:t>
            </a:r>
            <a:r>
              <a:rPr lang="en-US" altLang="en-US"/>
              <a:t>IDisposable</a:t>
            </a:r>
            <a:endParaRPr lang="ru-RU" altLang="en-US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30748DE-45E0-419B-A01B-29C45AF2B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F98FEB75-3658-43C1-8FDC-70455A414BAE}" type="slidenum">
              <a:rPr lang="en-GB" altLang="en-US" smtClean="0"/>
              <a:pPr/>
              <a:t>50</a:t>
            </a:fld>
            <a:endParaRPr lang="en-GB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6FC78854-15CA-43C6-BBE7-1B0BC7CCAF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en-US"/>
              <a:t>Пример с методом Finalize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1139C84-4E76-4172-994B-776C507C5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8FEB75-3658-43C1-8FDC-70455A414BAE}" type="slidenum">
              <a:rPr lang="en-GB" altLang="en-US" smtClean="0"/>
              <a:pPr/>
              <a:t>51</a:t>
            </a:fld>
            <a:endParaRPr lang="en-GB" altLang="en-US" dirty="0"/>
          </a:p>
        </p:txBody>
      </p:sp>
      <p:sp>
        <p:nvSpPr>
          <p:cNvPr id="4813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3F12639-17D2-4A19-BF5C-BAFBD46DC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" y="1207008"/>
            <a:ext cx="76327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LogFile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Object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ru-RU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StreamWriter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writer;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LogFile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filePath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writer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StreamWriter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filePath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append: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~</a:t>
            </a:r>
            <a:r>
              <a:rPr lang="en-US" alt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LogFile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protected override void Finalize()</a:t>
            </a: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ru-RU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Выполняется </a:t>
            </a:r>
            <a:r>
              <a:rPr lang="en-US" alt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LogFile.Finalize</a:t>
            </a:r>
            <a:r>
              <a:rPr lang="en-US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ru-RU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Thread.Sleep</a:t>
            </a:r>
            <a:r>
              <a:rPr lang="en-US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ru-RU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000);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writer.Close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LogFile.Finalize</a:t>
            </a:r>
            <a:r>
              <a:rPr lang="en-US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выполнился"</a:t>
            </a:r>
            <a:r>
              <a:rPr lang="ru-RU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ru-RU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ru-RU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Write(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str)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writer.Write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(str);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ru-RU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ru-RU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>
            <a:extLst>
              <a:ext uri="{FF2B5EF4-FFF2-40B4-BE49-F238E27FC236}">
                <a16:creationId xmlns:a16="http://schemas.microsoft.com/office/drawing/2014/main" id="{AB69BC7E-74AA-4504-BD8C-F4AAD8FFA6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en-US"/>
              <a:t>Пример с интерфейсом </a:t>
            </a:r>
            <a:r>
              <a:rPr lang="en-US" altLang="en-US"/>
              <a:t>IDisposable</a:t>
            </a:r>
            <a:endParaRPr lang="ru-RU" altLang="en-US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EFB0795-2138-48B3-A9BD-F99D82238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8FEB75-3658-43C1-8FDC-70455A414BAE}" type="slidenum">
              <a:rPr lang="en-GB" altLang="en-US" smtClean="0"/>
              <a:pPr/>
              <a:t>52</a:t>
            </a:fld>
            <a:endParaRPr lang="en-GB" altLang="en-US" dirty="0"/>
          </a:p>
        </p:txBody>
      </p:sp>
      <p:sp>
        <p:nvSpPr>
          <p:cNvPr id="4915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B14F1BE-C5E2-421B-8A94-1EF471475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1206500"/>
            <a:ext cx="7632700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LogFile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Object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IDisposable</a:t>
            </a:r>
            <a:endParaRPr lang="en-US" altLang="en-US" sz="1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StreamWriter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writer;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LogFile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filePath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writer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StreamWriter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filePath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append: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Dispose()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writer.Close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Write(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str)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writer.Write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(str);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ru-RU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3F3E233-38A8-476F-B51E-0E54E6ABFB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576" y="1196752"/>
            <a:ext cx="7920880" cy="4896544"/>
          </a:xfrm>
        </p:spPr>
        <p:txBody>
          <a:bodyPr>
            <a:normAutofit fontScale="77500" lnSpcReduction="20000"/>
          </a:bodyPr>
          <a:lstStyle/>
          <a:p>
            <a:r>
              <a:rPr lang="ru-RU" altLang="en-US"/>
              <a:t>Проблемы интерфейса </a:t>
            </a:r>
            <a:r>
              <a:rPr lang="en-US" altLang="en-US"/>
              <a:t>IDisposable:</a:t>
            </a:r>
            <a:endParaRPr lang="ru-RU" altLang="en-US"/>
          </a:p>
          <a:p>
            <a:pPr lvl="1"/>
            <a:r>
              <a:rPr lang="ru-RU" altLang="en-US"/>
              <a:t>После вызова метода Dispose в программе могут оставаться ссылки на объект, находящийся уже в некорректном состоянии. Программе никто не запрещает обращаться по этим физически доступным, но логически зависшим ссылкам и вызывать у некорректного объекта различные методы. </a:t>
            </a:r>
            <a:endParaRPr lang="en-US" altLang="en-US"/>
          </a:p>
          <a:p>
            <a:pPr lvl="1"/>
            <a:r>
              <a:rPr lang="ru-RU" altLang="en-US"/>
              <a:t>Метод Dispose может вызываться повторно, в том числе рекурсивно. </a:t>
            </a:r>
          </a:p>
          <a:p>
            <a:pPr lvl="1"/>
            <a:r>
              <a:rPr lang="ru-RU" altLang="en-US"/>
              <a:t>В программе с несколькими вычислительными потоками может происходить асинхронный вызов метода Dispose для одного и того же объекта. </a:t>
            </a:r>
          </a:p>
          <a:p>
            <a:r>
              <a:rPr lang="ru-RU" altLang="en-US"/>
              <a:t>Для решения проблем метода Dispose программистам было предписано делать следующее: </a:t>
            </a:r>
          </a:p>
          <a:p>
            <a:pPr lvl="1"/>
            <a:r>
              <a:rPr lang="ru-RU" altLang="en-US"/>
              <a:t>1) определять в объекте булевский флаг, позволяющий выяснить, работал ли в объекте код завершения, и игнорировать повторные вызовы метода Dispose, проверяя упомянутый булевский флаг; </a:t>
            </a:r>
          </a:p>
          <a:p>
            <a:pPr lvl="1"/>
            <a:r>
              <a:rPr lang="ru-RU" altLang="en-US"/>
              <a:t>2) в программах с несколькими вычислительными потоками блокировать объект внутри метода Dispose на врямя работы кода завершения; </a:t>
            </a:r>
          </a:p>
          <a:p>
            <a:pPr lvl="1"/>
            <a:r>
              <a:rPr lang="ru-RU" altLang="en-US"/>
              <a:t>4) в начале public-методов проверять, что объект уже находится в завершенном состоянии, и в этом случае создавать исключение класса ObjectDisposedException.</a:t>
            </a: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933A516F-A580-4254-94D2-5B14FE1916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00336"/>
          </a:xfrm>
        </p:spPr>
        <p:txBody>
          <a:bodyPr>
            <a:normAutofit/>
          </a:bodyPr>
          <a:lstStyle/>
          <a:p>
            <a:r>
              <a:rPr lang="ru-RU" altLang="en-US"/>
              <a:t>Проблемы интерфейса IDisposable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C8DBC6E-A3A9-4198-BD70-4B31D083A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F98FEB75-3658-43C1-8FDC-70455A414BAE}" type="slidenum">
              <a:rPr lang="en-GB" altLang="en-US" smtClean="0"/>
              <a:pPr/>
              <a:t>53</a:t>
            </a:fld>
            <a:endParaRPr lang="en-GB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>
            <a:extLst>
              <a:ext uri="{FF2B5EF4-FFF2-40B4-BE49-F238E27FC236}">
                <a16:creationId xmlns:a16="http://schemas.microsoft.com/office/drawing/2014/main" id="{17AB94E7-7A4E-490A-B72A-F1511DD5B6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altLang="en-US" sz="2800" dirty="0"/>
              <a:t>Пример с интерфейсом </a:t>
            </a:r>
            <a:r>
              <a:rPr lang="en-US" altLang="en-US" sz="2800" dirty="0" err="1"/>
              <a:t>IDisposable</a:t>
            </a:r>
            <a:br>
              <a:rPr lang="en-US" altLang="en-US" sz="2800" dirty="0"/>
            </a:br>
            <a:r>
              <a:rPr lang="en-US" altLang="en-US" sz="2800" dirty="0"/>
              <a:t>(</a:t>
            </a:r>
            <a:r>
              <a:rPr lang="ru-RU" altLang="en-US" sz="2800" dirty="0"/>
              <a:t>правильный</a:t>
            </a:r>
            <a:r>
              <a:rPr lang="en-US" altLang="en-US" sz="2800" dirty="0"/>
              <a:t>)</a:t>
            </a:r>
            <a:endParaRPr lang="ru-RU" altLang="en-US" sz="28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AED2577-BA92-4028-BD58-E9EFF98AC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8FEB75-3658-43C1-8FDC-70455A414BAE}" type="slidenum">
              <a:rPr lang="en-GB" altLang="en-US" smtClean="0"/>
              <a:pPr/>
              <a:t>54</a:t>
            </a:fld>
            <a:endParaRPr lang="en-GB" altLang="en-US" dirty="0"/>
          </a:p>
        </p:txBody>
      </p:sp>
      <p:sp>
        <p:nvSpPr>
          <p:cNvPr id="5120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4FA4BC8-09CF-4124-8BF7-5A25CD1CF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" y="1207008"/>
            <a:ext cx="7632700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LogFile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Object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IDisposable</a:t>
            </a:r>
            <a:endParaRPr lang="en-US" altLang="en-US" sz="1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StreamWriter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writer;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disposed;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LogFile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filePath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writer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StreamWriter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filePath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append: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Dispose()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(!disposed)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writer.Close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disposed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Write(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str)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(disposed)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ObjectDisposedException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writer.Write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(str);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ru-RU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>
            <a:extLst>
              <a:ext uri="{FF2B5EF4-FFF2-40B4-BE49-F238E27FC236}">
                <a16:creationId xmlns:a16="http://schemas.microsoft.com/office/drawing/2014/main" id="{5B71DB22-E916-4C66-9948-6D7E94AA9E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399"/>
            <a:ext cx="7772400" cy="891953"/>
          </a:xfrm>
        </p:spPr>
        <p:txBody>
          <a:bodyPr>
            <a:noAutofit/>
          </a:bodyPr>
          <a:lstStyle/>
          <a:p>
            <a:r>
              <a:rPr lang="ru-RU" altLang="en-US" sz="2800" dirty="0"/>
              <a:t>Использование объектов, реализующих интерфейс </a:t>
            </a:r>
            <a:r>
              <a:rPr lang="en-US" altLang="en-US" sz="2800" dirty="0" err="1"/>
              <a:t>IDisposable</a:t>
            </a:r>
            <a:endParaRPr lang="ru-RU" altLang="en-US" sz="28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A044FAC-FC0E-42BB-AB3C-BD9AB498D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F98FEB75-3658-43C1-8FDC-70455A414BAE}" type="slidenum">
              <a:rPr lang="en-GB" altLang="en-US" smtClean="0"/>
              <a:pPr/>
              <a:t>55</a:t>
            </a:fld>
            <a:endParaRPr lang="en-GB" altLang="en-US" dirty="0"/>
          </a:p>
        </p:txBody>
      </p:sp>
      <p:sp>
        <p:nvSpPr>
          <p:cNvPr id="5222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B4236A2-24E3-45FA-A475-43C34AAD9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" y="1207008"/>
            <a:ext cx="7632700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LogFile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LogFile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"Log.txt"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ru-RU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f.Write</a:t>
            </a:r>
            <a:r>
              <a:rPr lang="ru-RU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"Ключ на старт"</a:t>
            </a:r>
            <a:r>
              <a:rPr lang="ru-RU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f.Write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Протяжка-1"</a:t>
            </a:r>
            <a:r>
              <a:rPr lang="ru-RU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f.Write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Продувка"</a:t>
            </a:r>
            <a:r>
              <a:rPr lang="ru-RU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finally</a:t>
            </a: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f.Dispose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Короткий эквивалент в </a:t>
            </a:r>
            <a:r>
              <a:rPr lang="en-US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C# </a:t>
            </a:r>
            <a:r>
              <a:rPr lang="ru-RU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с оператором </a:t>
            </a:r>
            <a:r>
              <a:rPr lang="en-US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using</a:t>
            </a:r>
            <a:r>
              <a:rPr lang="ru-RU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:</a:t>
            </a: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LogFile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"Log.txt"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f.Write</a:t>
            </a:r>
            <a:r>
              <a:rPr lang="ru-RU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"Ключ на старт"</a:t>
            </a:r>
            <a:r>
              <a:rPr lang="ru-RU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f.Write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Протяжка-1"</a:t>
            </a:r>
            <a:r>
              <a:rPr lang="ru-RU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f.Write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Продувка"</a:t>
            </a:r>
            <a:r>
              <a:rPr lang="ru-RU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ru-RU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ru-RU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>
            <a:extLst>
              <a:ext uri="{FF2B5EF4-FFF2-40B4-BE49-F238E27FC236}">
                <a16:creationId xmlns:a16="http://schemas.microsoft.com/office/drawing/2014/main" id="{459753FF-C005-49E4-B84D-53DA000E2B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altLang="en-US" sz="2800" dirty="0"/>
              <a:t>Пример с методом </a:t>
            </a:r>
            <a:r>
              <a:rPr lang="ru-RU" altLang="en-US" sz="2800" dirty="0" err="1"/>
              <a:t>Finalize</a:t>
            </a:r>
            <a:r>
              <a:rPr lang="ru-RU" altLang="en-US" sz="2800" dirty="0"/>
              <a:t> и интерфейсом </a:t>
            </a:r>
            <a:r>
              <a:rPr lang="en-US" altLang="en-US" sz="2800" dirty="0" err="1"/>
              <a:t>IDisposable</a:t>
            </a:r>
            <a:endParaRPr lang="ru-RU" altLang="en-US" sz="28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DA58DFE-038A-4F8B-8A68-57EF75862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8FEB75-3658-43C1-8FDC-70455A414BAE}" type="slidenum">
              <a:rPr lang="en-GB" altLang="en-US" smtClean="0"/>
              <a:pPr/>
              <a:t>56</a:t>
            </a:fld>
            <a:endParaRPr lang="en-GB" altLang="en-US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0501D1B4-9843-4BA8-A3CB-307499102C41}"/>
              </a:ext>
            </a:extLst>
          </p:cNvPr>
          <p:cNvGrpSpPr/>
          <p:nvPr/>
        </p:nvGrpSpPr>
        <p:grpSpPr>
          <a:xfrm>
            <a:off x="822960" y="1207008"/>
            <a:ext cx="7848600" cy="5184775"/>
            <a:chOff x="900113" y="1557338"/>
            <a:chExt cx="7848600" cy="5184775"/>
          </a:xfrm>
        </p:grpSpPr>
        <p:sp>
          <p:nvSpPr>
            <p:cNvPr id="53252" name="Rectangle 3" descr="Rectangle: Click to edit Master text styles&#10;Second level&#10;Third level&#10;Fourth level&#10;Fifth level">
              <a:extLst>
                <a:ext uri="{FF2B5EF4-FFF2-40B4-BE49-F238E27FC236}">
                  <a16:creationId xmlns:a16="http://schemas.microsoft.com/office/drawing/2014/main" id="{A4F853FE-148A-49AB-8435-A7205EB0B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0113" y="1700213"/>
              <a:ext cx="5759450" cy="5041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NativeBuffer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: </a:t>
              </a:r>
              <a:r>
                <a:rPr lang="en-US" altLang="en-US" sz="14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Object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endParaRPr lang="ru-RU" alt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ru-RU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IDisposable</a:t>
              </a:r>
              <a:endParaRPr lang="en-US" altLang="en-US" sz="1400" dirty="0">
                <a:solidFill>
                  <a:srgbClr val="2B91AF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IntPtr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handle;</a:t>
              </a: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bool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disposed;</a:t>
              </a: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NativeBuffer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size)</a:t>
              </a:r>
              <a:endParaRPr lang="ru-RU" alt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ru-RU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handle = </a:t>
              </a:r>
              <a:r>
                <a:rPr lang="en-US" altLang="en-US" sz="1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Marshal</a:t>
              </a:r>
              <a:r>
                <a:rPr lang="en-US" alt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.AllocHGlobal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(size);</a:t>
              </a: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}</a:t>
              </a: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ru-RU" alt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ru-RU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~</a:t>
              </a:r>
              <a:r>
                <a:rPr lang="en-US" alt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NativeBuffer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</a:t>
              </a:r>
              <a:endParaRPr lang="ru-RU" alt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ru-RU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Dispose(</a:t>
              </a:r>
              <a:r>
                <a:rPr lang="en-US" alt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false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}</a:t>
              </a:r>
              <a:endParaRPr lang="ru-RU" alt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ru-RU" alt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ru-RU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IntPtr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Handle</a:t>
              </a:r>
              <a:r>
                <a:rPr lang="ru-RU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ru-RU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 </a:t>
              </a:r>
              <a:endParaRPr lang="ru-RU" alt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ru-RU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get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endParaRPr lang="ru-RU" alt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ru-RU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ru-RU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ru-RU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(!disposed)</a:t>
              </a: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ru-RU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ru-RU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handle;</a:t>
              </a: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ru-RU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else</a:t>
              </a:r>
              <a:endPara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ru-RU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ru-RU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throw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ru-RU" alt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ObjectDisposedException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ToString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());</a:t>
              </a:r>
              <a:endParaRPr lang="ru-RU" alt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ru-RU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}</a:t>
              </a:r>
              <a:endParaRPr lang="ru-RU" alt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ru-RU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ru-RU" alt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253" name="Rectangle 3" descr="Rectangle: Click to edit Master text styles&#10;Second level&#10;Third level&#10;Fourth level&#10;Fifth level">
              <a:extLst>
                <a:ext uri="{FF2B5EF4-FFF2-40B4-BE49-F238E27FC236}">
                  <a16:creationId xmlns:a16="http://schemas.microsoft.com/office/drawing/2014/main" id="{57C30693-797A-4CB8-BA92-D5B683D114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263" y="1700213"/>
              <a:ext cx="3600450" cy="5041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ru-RU" alt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Dispose()</a:t>
              </a:r>
              <a:endParaRPr lang="ru-RU" alt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ru-RU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(!disposed)</a:t>
              </a:r>
              <a:endParaRPr lang="ru-RU" alt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ru-RU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Dispose(</a:t>
              </a:r>
              <a:r>
                <a:rPr lang="en-US" alt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true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</a:t>
              </a:r>
              <a:r>
                <a:rPr lang="en-US" altLang="en-US" sz="1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GC</a:t>
              </a:r>
              <a:r>
                <a:rPr lang="en-US" alt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.SuppressFinalize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this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disposed = </a:t>
              </a:r>
              <a:r>
                <a:rPr lang="en-US" alt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true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}</a:t>
              </a: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ru-RU" alt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protected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virtual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endParaRPr lang="ru-RU" alt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ru-RU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Dispose(</a:t>
              </a:r>
              <a:r>
                <a:rPr lang="en-US" alt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bool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disposing)</a:t>
              </a:r>
              <a:endParaRPr lang="ru-RU" alt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ru-RU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(handle != </a:t>
              </a:r>
              <a:r>
                <a:rPr lang="en-US" altLang="en-US" sz="1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IntPtr</a:t>
              </a:r>
              <a:r>
                <a:rPr lang="en-US" alt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.Zero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</a:t>
              </a:r>
              <a:r>
                <a:rPr lang="en-US" altLang="en-US" sz="1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Marshal</a:t>
              </a:r>
              <a:r>
                <a:rPr lang="en-US" alt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.FreeHGlobal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(handle);</a:t>
              </a: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}</a:t>
              </a: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ru-RU" alt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53254" name="Straight Connector 5">
              <a:extLst>
                <a:ext uri="{FF2B5EF4-FFF2-40B4-BE49-F238E27FC236}">
                  <a16:creationId xmlns:a16="http://schemas.microsoft.com/office/drawing/2014/main" id="{5CB4F961-3707-4B2F-8272-9F30B179564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099050" y="1557338"/>
              <a:ext cx="0" cy="33845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3F3E233-38A8-476F-B51E-0E54E6ABFB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576" y="1196752"/>
            <a:ext cx="7920880" cy="4896544"/>
          </a:xfrm>
        </p:spPr>
        <p:txBody>
          <a:bodyPr>
            <a:normAutofit/>
          </a:bodyPr>
          <a:lstStyle/>
          <a:p>
            <a:r>
              <a:rPr lang="ru-RU" altLang="en-US" dirty="0"/>
              <a:t>Если класс одновременно реализует метод </a:t>
            </a:r>
            <a:r>
              <a:rPr lang="en-US" altLang="en-US" dirty="0"/>
              <a:t>Finalize </a:t>
            </a:r>
            <a:r>
              <a:rPr lang="ru-RU" altLang="en-US" dirty="0"/>
              <a:t>и интерфейс </a:t>
            </a:r>
            <a:r>
              <a:rPr lang="en-US" altLang="en-US" dirty="0" err="1"/>
              <a:t>IDisposable</a:t>
            </a:r>
            <a:r>
              <a:rPr lang="ru-RU" altLang="en-US" dirty="0"/>
              <a:t>, то в методе </a:t>
            </a:r>
            <a:r>
              <a:rPr lang="en-US" altLang="en-US" dirty="0"/>
              <a:t>Dispose </a:t>
            </a:r>
            <a:r>
              <a:rPr lang="ru-RU" altLang="en-US" dirty="0"/>
              <a:t>нужно отменять вызов метода </a:t>
            </a:r>
            <a:r>
              <a:rPr lang="en-US" altLang="en-US" dirty="0"/>
              <a:t>Finalize</a:t>
            </a:r>
            <a:r>
              <a:rPr lang="ru-RU" altLang="en-US" dirty="0"/>
              <a:t> путём вызова метода</a:t>
            </a:r>
            <a:r>
              <a:rPr lang="en-US" altLang="en-US" dirty="0"/>
              <a:t> </a:t>
            </a:r>
            <a:r>
              <a:rPr lang="en-US" altLang="en-US" dirty="0" err="1"/>
              <a:t>GC.SuppressFinalize</a:t>
            </a:r>
            <a:r>
              <a:rPr lang="ru-RU" altLang="en-US" dirty="0"/>
              <a:t>.</a:t>
            </a:r>
          </a:p>
          <a:p>
            <a:r>
              <a:rPr lang="ru-RU" altLang="en-US" dirty="0"/>
              <a:t>Если вызов </a:t>
            </a:r>
            <a:r>
              <a:rPr lang="en-US" altLang="en-US" dirty="0" err="1"/>
              <a:t>GC.SuppressFinalize</a:t>
            </a:r>
            <a:r>
              <a:rPr lang="ru-RU" altLang="en-US" dirty="0"/>
              <a:t> пропущен, то ошибки в работе программы не будет, но эффективность работы с памятью ощутимо снизится, поскольку сборщик мусора вынужден будет переносить уже разрушенный объект в старшее поколение для бесполезного вызова метода </a:t>
            </a:r>
            <a:r>
              <a:rPr lang="en-US" altLang="en-US" dirty="0"/>
              <a:t>Finalize</a:t>
            </a:r>
            <a:r>
              <a:rPr lang="ru-RU" altLang="en-US" dirty="0"/>
              <a:t>.</a:t>
            </a: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933A516F-A580-4254-94D2-5B14FE1916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00336"/>
          </a:xfrm>
        </p:spPr>
        <p:txBody>
          <a:bodyPr>
            <a:noAutofit/>
          </a:bodyPr>
          <a:lstStyle/>
          <a:p>
            <a:r>
              <a:rPr lang="ru-RU" altLang="en-US" sz="2800" dirty="0"/>
              <a:t>Пример с методом </a:t>
            </a:r>
            <a:r>
              <a:rPr lang="ru-RU" altLang="en-US" sz="2800" dirty="0" err="1"/>
              <a:t>Finalize</a:t>
            </a:r>
            <a:r>
              <a:rPr lang="ru-RU" altLang="en-US" sz="2800" dirty="0"/>
              <a:t> и интерфейсом </a:t>
            </a:r>
            <a:r>
              <a:rPr lang="en-US" altLang="en-US" sz="2800" dirty="0" err="1"/>
              <a:t>IDisposable</a:t>
            </a:r>
            <a:endParaRPr lang="ru-RU" altLang="en-US" sz="28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C8DBC6E-A3A9-4198-BD70-4B31D083A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F98FEB75-3658-43C1-8FDC-70455A414BAE}" type="slidenum">
              <a:rPr lang="en-GB" altLang="en-US" smtClean="0"/>
              <a:pPr/>
              <a:t>57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9545935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>
            <a:extLst>
              <a:ext uri="{FF2B5EF4-FFF2-40B4-BE49-F238E27FC236}">
                <a16:creationId xmlns:a16="http://schemas.microsoft.com/office/drawing/2014/main" id="{A81A3FE2-1E93-4F6F-8714-9A9CCEDC7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en-US"/>
              <a:t>Принудительная сборка мусора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2D23752-9FFB-4C34-9C60-E72C99044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8FEB75-3658-43C1-8FDC-70455A414BAE}" type="slidenum">
              <a:rPr lang="en-GB" altLang="en-US" smtClean="0"/>
              <a:pPr/>
              <a:t>58</a:t>
            </a:fld>
            <a:endParaRPr lang="en-GB" altLang="en-US" dirty="0"/>
          </a:p>
        </p:txBody>
      </p:sp>
      <p:sp>
        <p:nvSpPr>
          <p:cNvPr id="5530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95F377B-1722-4E7D-94CE-E29A657B7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" y="1207008"/>
            <a:ext cx="7632700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GC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.Collect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generation: </a:t>
            </a:r>
            <a:r>
              <a:rPr lang="en-US" alt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GC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.MaxGeneration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mode: </a:t>
            </a:r>
            <a:r>
              <a:rPr lang="en-US" alt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GCCollectionMode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.Forced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blocking: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compacting: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GC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.WaitForPendingFinalizers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GC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.Collect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6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>
              <a:lnSpc>
                <a:spcPts val="1400"/>
              </a:lnSpc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Сборка мусора в  больших объектов (</a:t>
            </a: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Large Object Heap - LOH</a:t>
            </a:r>
            <a:r>
              <a:rPr lang="ru-RU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):</a:t>
            </a: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6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GCSettings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.LargeObjectHeapCompactionMode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ru-RU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ru-RU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GCLargeObjectHeapCompactionMode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.CompactOnce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GC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.Collect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>
            <a:extLst>
              <a:ext uri="{FF2B5EF4-FFF2-40B4-BE49-F238E27FC236}">
                <a16:creationId xmlns:a16="http://schemas.microsoft.com/office/drawing/2014/main" id="{1DED24F1-9529-4DAF-B568-9F5B6E5CAD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399"/>
            <a:ext cx="7772400" cy="891953"/>
          </a:xfrm>
        </p:spPr>
        <p:txBody>
          <a:bodyPr>
            <a:normAutofit/>
          </a:bodyPr>
          <a:lstStyle/>
          <a:p>
            <a:r>
              <a:rPr lang="ru-RU" altLang="en-US"/>
              <a:t>«Слабые» ссылки (</a:t>
            </a:r>
            <a:r>
              <a:rPr lang="en-US" altLang="en-US"/>
              <a:t>WeakReference</a:t>
            </a:r>
            <a:r>
              <a:rPr lang="ru-RU" altLang="en-US"/>
              <a:t>)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F7FCB58-F4B9-437C-AEB0-1D1157CC5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F98FEB75-3658-43C1-8FDC-70455A414BAE}" type="slidenum">
              <a:rPr lang="en-GB" altLang="en-US" smtClean="0"/>
              <a:pPr/>
              <a:t>59</a:t>
            </a:fld>
            <a:endParaRPr lang="en-GB" altLang="en-US" dirty="0"/>
          </a:p>
        </p:txBody>
      </p:sp>
      <p:sp>
        <p:nvSpPr>
          <p:cNvPr id="5632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D2A7BA8-B4A9-43BF-ABAF-95479F125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" y="1207008"/>
            <a:ext cx="7632700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Example()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Object o = File.ReadAllLines(</a:t>
            </a:r>
            <a:r>
              <a:rPr lang="pt-BR" alt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@"C:\MyTestLog.txt"</a:t>
            </a:r>
            <a:r>
              <a:rPr lang="pt-B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ru-RU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Работа с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o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WeakReference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wr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WeakReference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(o);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o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ru-RU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Работа с другими данными</a:t>
            </a:r>
            <a:endParaRPr lang="ru-RU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ru-RU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Сборка мусора</a:t>
            </a:r>
            <a:endParaRPr lang="ru-RU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GC.Collect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GC.WaitForPendingFinalizers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GC.Collect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Object o2 =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wr.Target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(o2 ==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ru-RU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Памяти не хватило, объект был утилизирован</a:t>
            </a:r>
            <a:endParaRPr lang="ru-RU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o2 = File.ReadAllLines(</a:t>
            </a:r>
            <a:r>
              <a:rPr lang="pt-BR" alt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@"C:\MyTestLog.txt"</a:t>
            </a:r>
            <a:r>
              <a:rPr lang="pt-B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wr.Target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o2;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ru-RU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Работа с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o2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o2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DE16E93-25B1-409F-9D72-7400D6E56C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576" y="1196752"/>
            <a:ext cx="7920880" cy="4896544"/>
          </a:xfrm>
        </p:spPr>
        <p:txBody>
          <a:bodyPr>
            <a:noAutofit/>
          </a:bodyPr>
          <a:lstStyle/>
          <a:p>
            <a:r>
              <a:rPr lang="ru-RU" altLang="en-US" sz="1600" dirty="0"/>
              <a:t>Байт-код / промежуточный язык (</a:t>
            </a:r>
            <a:r>
              <a:rPr lang="en-US" altLang="en-US" sz="1600" dirty="0"/>
              <a:t>IL</a:t>
            </a:r>
            <a:r>
              <a:rPr lang="ru-RU" altLang="en-US" sz="1600" dirty="0"/>
              <a:t>): </a:t>
            </a:r>
          </a:p>
          <a:p>
            <a:pPr lvl="1"/>
            <a:r>
              <a:rPr lang="en-US" altLang="en-US" sz="1400" dirty="0"/>
              <a:t>Java</a:t>
            </a:r>
            <a:r>
              <a:rPr lang="ru-RU" altLang="en-US" sz="1400" dirty="0"/>
              <a:t> – интерпретация</a:t>
            </a:r>
          </a:p>
          <a:p>
            <a:pPr lvl="1"/>
            <a:r>
              <a:rPr lang="en-US" altLang="en-US" sz="1400" dirty="0"/>
              <a:t>.NET – </a:t>
            </a:r>
            <a:r>
              <a:rPr lang="ru-RU" altLang="en-US" sz="1400" dirty="0"/>
              <a:t>динамическая компиляция</a:t>
            </a:r>
          </a:p>
          <a:p>
            <a:r>
              <a:rPr lang="ru-RU" altLang="en-US" sz="1600" dirty="0"/>
              <a:t>Структурные типы данных</a:t>
            </a:r>
          </a:p>
          <a:p>
            <a:pPr lvl="1"/>
            <a:r>
              <a:rPr lang="en-US" altLang="en-US" sz="1400" dirty="0"/>
              <a:t>Java</a:t>
            </a:r>
            <a:r>
              <a:rPr lang="ru-RU" altLang="en-US" sz="1400" dirty="0"/>
              <a:t> – только в динамической памяти</a:t>
            </a:r>
          </a:p>
          <a:p>
            <a:pPr lvl="1"/>
            <a:r>
              <a:rPr lang="en-US" altLang="en-US" sz="1400" dirty="0"/>
              <a:t>.NET –</a:t>
            </a:r>
            <a:r>
              <a:rPr lang="ru-RU" altLang="en-US" sz="1400" dirty="0"/>
              <a:t> на стеке и в динамической памяти</a:t>
            </a:r>
          </a:p>
          <a:p>
            <a:r>
              <a:rPr lang="ru-RU" altLang="en-US" sz="1600" dirty="0"/>
              <a:t>Многомерные массивы</a:t>
            </a:r>
          </a:p>
          <a:p>
            <a:pPr lvl="1"/>
            <a:r>
              <a:rPr lang="en-US" altLang="en-US" sz="1400" dirty="0"/>
              <a:t>Java</a:t>
            </a:r>
            <a:r>
              <a:rPr lang="ru-RU" altLang="en-US" sz="1400" dirty="0"/>
              <a:t> – «ступенчатые» массивы</a:t>
            </a:r>
          </a:p>
          <a:p>
            <a:pPr lvl="1"/>
            <a:r>
              <a:rPr lang="en-US" altLang="en-US" sz="1400" dirty="0"/>
              <a:t>.NET –</a:t>
            </a:r>
            <a:r>
              <a:rPr lang="ru-RU" altLang="en-US" sz="1400" dirty="0"/>
              <a:t> «прямоугольные» и «ступенчатые» массивы</a:t>
            </a:r>
          </a:p>
          <a:p>
            <a:r>
              <a:rPr lang="ru-RU" altLang="en-US" sz="1600" dirty="0"/>
              <a:t>Методы объектов</a:t>
            </a:r>
          </a:p>
          <a:p>
            <a:pPr lvl="1"/>
            <a:r>
              <a:rPr lang="en-US" altLang="en-US" sz="1400" dirty="0"/>
              <a:t>Java</a:t>
            </a:r>
            <a:r>
              <a:rPr lang="ru-RU" altLang="en-US" sz="1400" dirty="0"/>
              <a:t> – все виртуальные</a:t>
            </a:r>
          </a:p>
          <a:p>
            <a:pPr lvl="1"/>
            <a:r>
              <a:rPr lang="en-US" altLang="en-US" sz="1400" dirty="0"/>
              <a:t>.NET –</a:t>
            </a:r>
            <a:r>
              <a:rPr lang="ru-RU" altLang="en-US" sz="1400" dirty="0"/>
              <a:t> виртуальные или не виртуальные</a:t>
            </a:r>
          </a:p>
          <a:p>
            <a:r>
              <a:rPr lang="ru-RU" altLang="en-US" sz="1600" dirty="0"/>
              <a:t>Возврат результатов из подпрограмм</a:t>
            </a:r>
          </a:p>
          <a:p>
            <a:pPr lvl="1"/>
            <a:r>
              <a:rPr lang="en-US" altLang="en-US" sz="1400" dirty="0"/>
              <a:t>Java</a:t>
            </a:r>
            <a:r>
              <a:rPr lang="ru-RU" altLang="en-US" sz="1400" dirty="0"/>
              <a:t> – как только одно значение функции</a:t>
            </a:r>
          </a:p>
          <a:p>
            <a:pPr lvl="1"/>
            <a:r>
              <a:rPr lang="en-US" altLang="en-US" sz="1400" dirty="0"/>
              <a:t>.NET –</a:t>
            </a:r>
            <a:r>
              <a:rPr lang="ru-RU" altLang="en-US" sz="1400" dirty="0"/>
              <a:t> как значение функции и в </a:t>
            </a:r>
            <a:r>
              <a:rPr lang="en-US" altLang="en-US" sz="1400" dirty="0"/>
              <a:t>ref- </a:t>
            </a:r>
            <a:r>
              <a:rPr lang="ru-RU" altLang="en-US" sz="1400" dirty="0"/>
              <a:t>и </a:t>
            </a:r>
            <a:r>
              <a:rPr lang="en-US" altLang="en-US" sz="1400" dirty="0"/>
              <a:t>out-</a:t>
            </a:r>
            <a:r>
              <a:rPr lang="ru-RU" altLang="en-US" sz="1400" dirty="0"/>
              <a:t>параметрах</a:t>
            </a:r>
            <a:endParaRPr lang="en-US" altLang="en-US" sz="1400" dirty="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100ED2F-A8F5-4A0A-BB45-8E694A7611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00336"/>
          </a:xfrm>
        </p:spPr>
        <p:txBody>
          <a:bodyPr>
            <a:normAutofit fontScale="90000"/>
          </a:bodyPr>
          <a:lstStyle/>
          <a:p>
            <a:r>
              <a:rPr lang="ru-RU" altLang="en-US" dirty="0"/>
              <a:t>Сравнительная характеристика технологий .NET и Java 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731111A-5E0E-43F5-A516-9F269695E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F98FEB75-3658-43C1-8FDC-70455A414BAE}" type="slidenum">
              <a:rPr lang="en-GB" altLang="en-US" smtClean="0"/>
              <a:pPr/>
              <a:t>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635655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1279C6A-C116-4951-A7D6-0B814B80E5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576" y="1196752"/>
            <a:ext cx="7920880" cy="4896544"/>
          </a:xfrm>
        </p:spPr>
        <p:txBody>
          <a:bodyPr>
            <a:normAutofit fontScale="92500" lnSpcReduction="10000"/>
          </a:bodyPr>
          <a:lstStyle/>
          <a:p>
            <a:r>
              <a:rPr lang="ru-RU" altLang="en-US" sz="1400" dirty="0"/>
              <a:t>Перспективная модель, сочетающая два достоинства:</a:t>
            </a:r>
          </a:p>
          <a:p>
            <a:pPr lvl="1"/>
            <a:r>
              <a:rPr lang="ru-RU" altLang="en-US" sz="1200" dirty="0"/>
              <a:t>быструю автоматическую сборку мусора. Означает, что программист может полагаться на то, что система следит за потерей ссылок на объекты и устраняет утечку памяти;</a:t>
            </a:r>
          </a:p>
          <a:p>
            <a:pPr lvl="1"/>
            <a:r>
              <a:rPr lang="ru-RU" altLang="en-US" sz="1200" dirty="0"/>
              <a:t>безопасное принудительное освобождение памяти. Означает, что программист вправе уничтожить объект, при этом память объекта возвращается системе, а все имеющиеся на него ссылки становятся недействительными (например, обнуляются).</a:t>
            </a:r>
          </a:p>
          <a:p>
            <a:r>
              <a:rPr lang="ru-RU" altLang="en-US" sz="1400" dirty="0"/>
              <a:t>На самом деле не нова и уже давно применяется:</a:t>
            </a:r>
          </a:p>
          <a:p>
            <a:pPr lvl="1"/>
            <a:r>
              <a:rPr lang="ru-RU" altLang="en-US" sz="1200" dirty="0"/>
              <a:t>в компьютерах Эльбрус на основе одноименного процессора;</a:t>
            </a:r>
          </a:p>
          <a:p>
            <a:pPr lvl="1"/>
            <a:r>
              <a:rPr lang="ru-RU" altLang="en-US" sz="1200" dirty="0"/>
              <a:t>в компьютерах </a:t>
            </a:r>
            <a:r>
              <a:rPr lang="en-US" altLang="en-US" sz="1200" dirty="0"/>
              <a:t>IBM </a:t>
            </a:r>
            <a:r>
              <a:rPr lang="ru-RU" altLang="en-US" sz="1200" dirty="0"/>
              <a:t>AS/400 на основе процессора </a:t>
            </a:r>
            <a:r>
              <a:rPr lang="ru-RU" altLang="en-US" sz="1200" dirty="0" err="1"/>
              <a:t>PowerPC</a:t>
            </a:r>
            <a:endParaRPr lang="ru-RU" altLang="en-US" sz="1200" dirty="0"/>
          </a:p>
          <a:p>
            <a:r>
              <a:rPr lang="ru-RU" altLang="en-US" sz="1400" dirty="0"/>
              <a:t>Имеет очень эффективную реализацию за счет аппаратной поддержки.</a:t>
            </a:r>
          </a:p>
          <a:p>
            <a:pPr lvl="1"/>
            <a:r>
              <a:rPr lang="ru-RU" altLang="en-US" sz="1200" dirty="0"/>
              <a:t>На каждое машинное слово в этих компьютерах отводится два дополнительных бита, называемых битами тегов. Значения этих битов показывают, свободно ли машинное слово, или занято, и если занято, то хранится ли в нем указатель, или скалярное значение. Этими битами управляют аппаратура и операционная система, прикладным программам они недоступны. </a:t>
            </a:r>
          </a:p>
          <a:p>
            <a:pPr lvl="1"/>
            <a:r>
              <a:rPr lang="ru-RU" altLang="en-US" sz="1200" dirty="0"/>
              <a:t>Программа не может создать ссылку сама, например, превратив в нее число или другие скалярные данные. Созданием объектов занимается система, которая размещает в памяти объекты и создает ссылки на них. При уничтожении объектов соответствующие теги памяти устанавливаются в состояние, запрещающее доступ. Попытка обратиться к свободной памяти по зависшему указателю приводит к аппаратному прерыванию (подобно обращению по нулевому указателю). </a:t>
            </a:r>
          </a:p>
          <a:p>
            <a:pPr lvl="1"/>
            <a:r>
              <a:rPr lang="ru-RU" altLang="en-US" sz="1200" dirty="0"/>
              <a:t>Поскольку вся память помечена тегами, сборщику мусора нет необходимости анализировать информацию о типах, чтобы разобраться, где внутри объектов располагаются ссылки на другие объекты. </a:t>
            </a:r>
          </a:p>
          <a:p>
            <a:pPr lvl="1"/>
            <a:r>
              <a:rPr lang="ru-RU" altLang="en-US" sz="1200" dirty="0"/>
              <a:t>Что более важно, сборщику мусора почти не нужно тратить время на поиск недостижимых объектов, поскольку освобожденная память помечена с помощью тех же тегов.</a:t>
            </a:r>
            <a:endParaRPr lang="en-US" altLang="en-US" sz="1200" dirty="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9DAF2EE5-5CB6-439F-A540-5DBC1351CB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00336"/>
          </a:xfrm>
        </p:spPr>
        <p:txBody>
          <a:bodyPr>
            <a:noAutofit/>
          </a:bodyPr>
          <a:lstStyle/>
          <a:p>
            <a:r>
              <a:rPr lang="ru-RU" altLang="en-US" sz="2800" dirty="0"/>
              <a:t>Модель с автоматической сборкой мусора и явным освобождением памяти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EEA2E69-B08D-46E2-83D8-6D05988DB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F98FEB75-3658-43C1-8FDC-70455A414BAE}" type="slidenum">
              <a:rPr lang="en-GB" altLang="en-US" smtClean="0"/>
              <a:pPr/>
              <a:t>60</a:t>
            </a:fld>
            <a:endParaRPr lang="en-GB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A69E9A8-3517-4E6C-85A2-4C7AF9D64D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576" y="1196752"/>
            <a:ext cx="7920880" cy="4896544"/>
          </a:xfrm>
        </p:spPr>
        <p:txBody>
          <a:bodyPr>
            <a:normAutofit fontScale="70000" lnSpcReduction="20000"/>
          </a:bodyPr>
          <a:lstStyle/>
          <a:p>
            <a:r>
              <a:rPr lang="ru-RU" altLang="en-US" dirty="0"/>
              <a:t>Выделение динамической памяти выполняется оператором/процедурой </a:t>
            </a:r>
            <a:r>
              <a:rPr lang="ru-RU" altLang="en-US" dirty="0" err="1"/>
              <a:t>new</a:t>
            </a:r>
            <a:r>
              <a:rPr lang="ru-RU" altLang="en-US" dirty="0"/>
              <a:t> (это действие считается элементарным в системе). Выделенная память автоматически инициализируется нулями и всегда привязывается к типу созданного в памяти объекта.</a:t>
            </a:r>
          </a:p>
          <a:p>
            <a:r>
              <a:rPr lang="ru-RU" altLang="en-US" dirty="0"/>
              <a:t>Уничтожение объекта — освобождение занимаемой им динамической памяти — выполняется автоматически при пропадании всех ссылок на объект. Для дефрагментации освободившихся участков памяти периодически выполняется сборка мусора, в результате которой объекты сдвигаются, а ссылки на них корректируются.</a:t>
            </a:r>
          </a:p>
          <a:p>
            <a:r>
              <a:rPr lang="ru-RU" altLang="en-US" dirty="0"/>
              <a:t>Объекты можно уничтожать принудительно с помощью оператора/процедуры </a:t>
            </a:r>
            <a:r>
              <a:rPr lang="ru-RU" altLang="en-US" dirty="0" err="1"/>
              <a:t>delete</a:t>
            </a:r>
            <a:r>
              <a:rPr lang="ru-RU" altLang="en-US" dirty="0"/>
              <a:t>. В результате этого действия все ссылки на объект становятся недействительными, а попытка последующего доступа к объекту приводит к исключительной ситуации. Дефрагментация освобожденной этим способом памяти выполняется во время сборки мусора. При этом оставшиеся ссылки корректируются и получают некоторое зарезервированное недействительное значение, например, -1 (зависшие ссылки можно было бы обнулять, но в этом случае стерлась бы разница между нулевой и зависшей ссылкой, что ухудшило бы диагностику ошибок).</a:t>
            </a:r>
          </a:p>
          <a:p>
            <a:endParaRPr lang="ru-RU" altLang="en-US" dirty="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7C545E43-97CB-4A53-9EA0-9A78B03EE2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00336"/>
          </a:xfrm>
        </p:spPr>
        <p:txBody>
          <a:bodyPr>
            <a:noAutofit/>
          </a:bodyPr>
          <a:lstStyle/>
          <a:p>
            <a:r>
              <a:rPr lang="ru-RU" altLang="en-US" sz="2000" dirty="0"/>
              <a:t>Модель с автоматической сборкой мусора и явным освобождением памяти. Спецификация для языков программирования.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9D1CEEC-27D5-48E2-980B-E22D055F7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F98FEB75-3658-43C1-8FDC-70455A414BAE}" type="slidenum">
              <a:rPr lang="en-GB" altLang="en-US" smtClean="0"/>
              <a:pPr/>
              <a:t>61</a:t>
            </a:fld>
            <a:endParaRPr lang="en-GB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31B254A-B53E-4BE0-A815-07BA167EC7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576" y="1196752"/>
            <a:ext cx="7920880" cy="4896544"/>
          </a:xfrm>
        </p:spPr>
        <p:txBody>
          <a:bodyPr>
            <a:normAutofit fontScale="92500" lnSpcReduction="10000"/>
          </a:bodyPr>
          <a:lstStyle/>
          <a:p>
            <a:r>
              <a:rPr lang="ru-RU" altLang="en-US" sz="1600" dirty="0"/>
              <a:t>Первое простейшее решение состоит в том, чтобы по каждому вызову оператора </a:t>
            </a:r>
            <a:r>
              <a:rPr lang="ru-RU" altLang="en-US" sz="1600" dirty="0" err="1"/>
              <a:t>delete</a:t>
            </a:r>
            <a:r>
              <a:rPr lang="ru-RU" altLang="en-US" sz="1600" dirty="0"/>
              <a:t> выполнять просмотр памяти с корректировкой недействительных ссылок. </a:t>
            </a:r>
          </a:p>
          <a:p>
            <a:pPr lvl="1"/>
            <a:r>
              <a:rPr lang="ru-RU" altLang="en-US" sz="1400" dirty="0"/>
              <a:t>Просмотр занимает значительно меньше времени, чем полная сборка мусора с дефрагментацией памяти. Решение подходит для мобильных и встроенных устройств с небольшим объемом ОЗУ и без поддержки виртуальной памяти.</a:t>
            </a:r>
          </a:p>
          <a:p>
            <a:r>
              <a:rPr lang="ru-RU" altLang="en-US" sz="1600" dirty="0"/>
              <a:t>Второе решение основано на использовании средств аппаратной поддержки виртуальной памяти, которая существует в большинстве современных компьютерных архитектур. </a:t>
            </a:r>
          </a:p>
          <a:p>
            <a:pPr lvl="1"/>
            <a:r>
              <a:rPr lang="ru-RU" altLang="en-US" sz="1400" dirty="0"/>
              <a:t>Виртуальная память практически всегда имеет страничную организацию. Страницы памяти могут быть выгружены на диск и помечены как отсутствующие. Обращение к данным в выгруженной странице приводит к аппаратному прерыванию. Это прерывание обрабатывает ОС, которая подгружает запрошенную страницу с диска и замещает ею одну из редко используемых страниц. В этом механизме нас интересует возможность </a:t>
            </a:r>
            <a:r>
              <a:rPr lang="ru-RU" altLang="en-US" sz="1400" dirty="0" err="1"/>
              <a:t>аппаратно</a:t>
            </a:r>
            <a:r>
              <a:rPr lang="ru-RU" altLang="en-US" sz="1400" dirty="0"/>
              <a:t> перехватывать обращения к страницам виртуальной памяти. На самом деле страницы могут оставаться в памяти и на диск не выгружаться. </a:t>
            </a:r>
          </a:p>
          <a:p>
            <a:pPr lvl="1"/>
            <a:r>
              <a:rPr lang="ru-RU" altLang="en-US" sz="1400" dirty="0"/>
              <a:t>Идея состоит в том, чтобы при вызове оператора </a:t>
            </a:r>
            <a:r>
              <a:rPr lang="ru-RU" altLang="en-US" sz="1400" dirty="0" err="1"/>
              <a:t>delete</a:t>
            </a:r>
            <a:r>
              <a:rPr lang="ru-RU" altLang="en-US" sz="1400" dirty="0"/>
              <a:t> помечать страницы виртуальной памяти, в которых располагается удаляемый объект, как отсутствующие. Обращение к данным на этих страницах будет вызывать аппаратное прерывание. Обрабатывая это прерывание, система проверяет, куда именно выполняется обращение: к освобожденному участку памяти, или занятому. Если обращение выполняется к занятому участку страницы, то запрос удовлетворяется и работа продолжается в штатном режиме. Если обращение выполняется к освобожденному участку памяти, то создается программная исключительная ситуация.</a:t>
            </a:r>
            <a:endParaRPr lang="ru-RU" altLang="en-US" sz="1600" dirty="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55641238-C7F4-49AD-A790-2A367D99F1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00336"/>
          </a:xfrm>
        </p:spPr>
        <p:txBody>
          <a:bodyPr>
            <a:noAutofit/>
          </a:bodyPr>
          <a:lstStyle/>
          <a:p>
            <a:r>
              <a:rPr lang="ru-RU" altLang="en-US" sz="2000" dirty="0"/>
              <a:t>Модель с автоматической сборкой мусора и явным освобождением памяти. Возможные программные реализации.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906D959-8B12-4A51-A3D0-2188F5B15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F98FEB75-3658-43C1-8FDC-70455A414BAE}" type="slidenum">
              <a:rPr lang="en-GB" altLang="en-US" smtClean="0"/>
              <a:pPr/>
              <a:t>62</a:t>
            </a:fld>
            <a:endParaRPr lang="en-GB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911FB432-BCDD-49E1-944E-F0E4D5FE6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 eaLnBrk="1" hangingPunct="1">
              <a:lnSpc>
                <a:spcPct val="120000"/>
              </a:lnSpc>
              <a:spcBef>
                <a:spcPts val="1800"/>
              </a:spcBef>
              <a:buClr>
                <a:schemeClr val="tx1"/>
              </a:buClr>
              <a:buFontTx/>
              <a:buChar char="•"/>
              <a:defRPr/>
            </a:pPr>
            <a:r>
              <a:rPr lang="ru-RU" sz="2400" dirty="0">
                <a:latin typeface="+mn-lt"/>
              </a:rPr>
              <a:t>Передача параметров по ссылке</a:t>
            </a:r>
            <a:r>
              <a:rPr lang="en-US" sz="2400" dirty="0">
                <a:latin typeface="+mn-lt"/>
              </a:rPr>
              <a:t>:</a:t>
            </a:r>
            <a:endParaRPr lang="ru-RU" sz="2400" dirty="0">
              <a:latin typeface="+mn-lt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10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Interlocked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.Exchange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20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a: 20</a:t>
            </a:r>
          </a:p>
          <a:p>
            <a:r>
              <a:rPr lang="ru-RU" dirty="0"/>
              <a:t>Сохранение ссылки на элемент массива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array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element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array[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</a:t>
            </a:r>
            <a:r>
              <a:rPr lang="de-DE" sz="18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8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A31515"/>
                </a:solidFill>
                <a:latin typeface="Consolas" panose="020B0609020204030204" pitchFamily="49" charset="0"/>
              </a:rPr>
              <a:t>20; </a:t>
            </a:r>
            <a:r>
              <a:rPr lang="de-DE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array</a:t>
            </a:r>
            <a:r>
              <a:rPr lang="de-DE" sz="1800" dirty="0">
                <a:solidFill>
                  <a:srgbClr val="008000"/>
                </a:solidFill>
                <a:latin typeface="Consolas" panose="020B0609020204030204" pitchFamily="49" charset="0"/>
              </a:rPr>
              <a:t>: { 20, 2, 3 }</a:t>
            </a:r>
          </a:p>
          <a:p>
            <a:r>
              <a:rPr lang="ru-RU" dirty="0"/>
              <a:t>Сохранение ссылки на поле объекта: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point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X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10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Y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30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20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point: { X = 20, Y = 30 }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3113508-1217-4C08-9FE0-079E987066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en-US" dirty="0"/>
              <a:t>Ссылки, существующие только на стеке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D7545D1-7FBE-4ED5-A034-7BC0C8AC9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8FEB75-3658-43C1-8FDC-70455A414BAE}" type="slidenum">
              <a:rPr lang="en-GB" altLang="en-US" smtClean="0"/>
              <a:pPr/>
              <a:t>63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953144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8DE943-5B2F-4DC7-83C1-384B55186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7920880" cy="763032"/>
          </a:xfrm>
        </p:spPr>
        <p:txBody>
          <a:bodyPr>
            <a:normAutofit/>
          </a:bodyPr>
          <a:lstStyle/>
          <a:p>
            <a:pPr marL="342900" indent="-342900" eaLnBrk="1" hangingPunct="1">
              <a:lnSpc>
                <a:spcPct val="120000"/>
              </a:lnSpc>
              <a:spcBef>
                <a:spcPts val="8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Memory&lt;T&gt;</a:t>
            </a:r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/>
              <a:t>и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ReadOnlyMemory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&lt;T&gt; </a:t>
            </a:r>
            <a:r>
              <a:rPr lang="ru-RU" sz="1600" dirty="0"/>
              <a:t>позволяют единообразно работать с массивом, строкой или их частью</a:t>
            </a:r>
            <a:r>
              <a:rPr lang="en-US" sz="1600" dirty="0"/>
              <a:t> </a:t>
            </a:r>
            <a:r>
              <a:rPr lang="ru-RU" sz="1600" dirty="0"/>
              <a:t>без копирования.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3113508-1217-4C08-9FE0-079E987066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altLang="en-US" sz="2800" dirty="0"/>
              <a:t>Избежание мусора. Тип данных </a:t>
            </a:r>
            <a:r>
              <a:rPr lang="en-US" altLang="en-US" sz="2800" dirty="0"/>
              <a:t>Memory&lt;T&gt;</a:t>
            </a:r>
            <a:endParaRPr lang="ru-RU" altLang="en-US" sz="28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D7545D1-7FBE-4ED5-A034-7BC0C8AC9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8FEB75-3658-43C1-8FDC-70455A414BAE}" type="slidenum">
              <a:rPr lang="en-GB" altLang="en-US" smtClean="0"/>
              <a:pPr/>
              <a:t>64</a:t>
            </a:fld>
            <a:endParaRPr lang="en-GB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71E8BA-C028-4CDE-8588-5FDB3F5A9266}"/>
              </a:ext>
            </a:extLst>
          </p:cNvPr>
          <p:cNvSpPr txBox="1"/>
          <p:nvPr/>
        </p:nvSpPr>
        <p:spPr>
          <a:xfrm>
            <a:off x="615712" y="2076800"/>
            <a:ext cx="38903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Невод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s.Substring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(0, 2);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D604DAF7-9ED8-4B4E-AAEB-03134321F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10163"/>
              </p:ext>
            </p:extLst>
          </p:nvPr>
        </p:nvGraphicFramePr>
        <p:xfrm>
          <a:off x="3679308" y="3448348"/>
          <a:ext cx="3837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04">
                  <a:extLst>
                    <a:ext uri="{9D8B030D-6E8A-4147-A177-3AD203B41FA5}">
                      <a16:colId xmlns:a16="http://schemas.microsoft.com/office/drawing/2014/main" val="2911012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Н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63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е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96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в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396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о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116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д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168766"/>
                  </a:ext>
                </a:extLst>
              </a:tr>
            </a:tbl>
          </a:graphicData>
        </a:graphic>
      </p:graphicFrame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3627EB67-EAC1-4E1C-B161-BEC13584483A}"/>
              </a:ext>
            </a:extLst>
          </p:cNvPr>
          <p:cNvCxnSpPr/>
          <p:nvPr/>
        </p:nvCxnSpPr>
        <p:spPr bwMode="auto">
          <a:xfrm>
            <a:off x="1220646" y="3632562"/>
            <a:ext cx="2458662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B42734F4-12C5-41BC-B9FF-202349220143}"/>
              </a:ext>
            </a:extLst>
          </p:cNvPr>
          <p:cNvCxnSpPr>
            <a:cxnSpLocks/>
          </p:cNvCxnSpPr>
          <p:nvPr/>
        </p:nvCxnSpPr>
        <p:spPr bwMode="auto">
          <a:xfrm>
            <a:off x="1220646" y="4389818"/>
            <a:ext cx="159456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9" name="Таблица 5">
            <a:extLst>
              <a:ext uri="{FF2B5EF4-FFF2-40B4-BE49-F238E27FC236}">
                <a16:creationId xmlns:a16="http://schemas.microsoft.com/office/drawing/2014/main" id="{E32A55A1-E441-47EA-9931-4EFB9D4DD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417575"/>
              </p:ext>
            </p:extLst>
          </p:nvPr>
        </p:nvGraphicFramePr>
        <p:xfrm>
          <a:off x="2815212" y="4221286"/>
          <a:ext cx="3837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04">
                  <a:extLst>
                    <a:ext uri="{9D8B030D-6E8A-4147-A177-3AD203B41FA5}">
                      <a16:colId xmlns:a16="http://schemas.microsoft.com/office/drawing/2014/main" val="2911012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Н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63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е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969969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77D9C2B4-8A32-4AEC-AB13-F84E186356FF}"/>
              </a:ext>
            </a:extLst>
          </p:cNvPr>
          <p:cNvSpPr txBox="1"/>
          <p:nvPr/>
        </p:nvSpPr>
        <p:spPr>
          <a:xfrm>
            <a:off x="4207340" y="2076799"/>
            <a:ext cx="49011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Невод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ReadOnlyMemory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t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s.AsMemory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(0, 2);</a:t>
            </a:r>
          </a:p>
        </p:txBody>
      </p:sp>
      <p:graphicFrame>
        <p:nvGraphicFramePr>
          <p:cNvPr id="31" name="Таблица 5">
            <a:extLst>
              <a:ext uri="{FF2B5EF4-FFF2-40B4-BE49-F238E27FC236}">
                <a16:creationId xmlns:a16="http://schemas.microsoft.com/office/drawing/2014/main" id="{EFF7F65C-B670-4C3F-90DB-8610EFA95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309605"/>
              </p:ext>
            </p:extLst>
          </p:nvPr>
        </p:nvGraphicFramePr>
        <p:xfrm>
          <a:off x="7668356" y="3468806"/>
          <a:ext cx="3837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04">
                  <a:extLst>
                    <a:ext uri="{9D8B030D-6E8A-4147-A177-3AD203B41FA5}">
                      <a16:colId xmlns:a16="http://schemas.microsoft.com/office/drawing/2014/main" val="2911012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Н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63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е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96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в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396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о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116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д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168766"/>
                  </a:ext>
                </a:extLst>
              </a:tr>
            </a:tbl>
          </a:graphicData>
        </a:graphic>
      </p:graphicFrame>
      <p:graphicFrame>
        <p:nvGraphicFramePr>
          <p:cNvPr id="21" name="Таблица 36">
            <a:extLst>
              <a:ext uri="{FF2B5EF4-FFF2-40B4-BE49-F238E27FC236}">
                <a16:creationId xmlns:a16="http://schemas.microsoft.com/office/drawing/2014/main" id="{B82B6D42-3F02-43A7-BFFF-3D3BB381F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019147"/>
              </p:ext>
            </p:extLst>
          </p:nvPr>
        </p:nvGraphicFramePr>
        <p:xfrm>
          <a:off x="4606280" y="4218656"/>
          <a:ext cx="162991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955">
                  <a:extLst>
                    <a:ext uri="{9D8B030D-6E8A-4147-A177-3AD203B41FA5}">
                      <a16:colId xmlns:a16="http://schemas.microsoft.com/office/drawing/2014/main" val="3433202424"/>
                    </a:ext>
                  </a:extLst>
                </a:gridCol>
                <a:gridCol w="814955">
                  <a:extLst>
                    <a:ext uri="{9D8B030D-6E8A-4147-A177-3AD203B41FA5}">
                      <a16:colId xmlns:a16="http://schemas.microsoft.com/office/drawing/2014/main" val="872377281"/>
                    </a:ext>
                  </a:extLst>
                </a:gridCol>
              </a:tblGrid>
              <a:tr h="21958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_object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25594"/>
                  </a:ext>
                </a:extLst>
              </a:tr>
              <a:tr h="2245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_index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848038"/>
                  </a:ext>
                </a:extLst>
              </a:tr>
              <a:tr h="2245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_length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2584636"/>
                  </a:ext>
                </a:extLst>
              </a:tr>
            </a:tbl>
          </a:graphicData>
        </a:graphic>
      </p:graphicFrame>
      <p:sp>
        <p:nvSpPr>
          <p:cNvPr id="39" name="Rectangle: Rounded Corners 11">
            <a:extLst>
              <a:ext uri="{FF2B5EF4-FFF2-40B4-BE49-F238E27FC236}">
                <a16:creationId xmlns:a16="http://schemas.microsoft.com/office/drawing/2014/main" id="{06EE2E64-F35C-4C03-B949-352F9849B656}"/>
              </a:ext>
            </a:extLst>
          </p:cNvPr>
          <p:cNvSpPr/>
          <p:nvPr/>
        </p:nvSpPr>
        <p:spPr bwMode="auto">
          <a:xfrm>
            <a:off x="4979504" y="3912751"/>
            <a:ext cx="843316" cy="288073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en-US" sz="1400" dirty="0">
                <a:latin typeface="+mn-lt"/>
              </a:rPr>
              <a:t>t</a:t>
            </a:r>
            <a:endParaRPr lang="ru-RU" sz="1400" dirty="0">
              <a:latin typeface="+mn-lt"/>
            </a:endParaRPr>
          </a:p>
        </p:txBody>
      </p:sp>
      <p:sp>
        <p:nvSpPr>
          <p:cNvPr id="42" name="Rectangle: Rounded Corners 11">
            <a:extLst>
              <a:ext uri="{FF2B5EF4-FFF2-40B4-BE49-F238E27FC236}">
                <a16:creationId xmlns:a16="http://schemas.microsoft.com/office/drawing/2014/main" id="{B12C9620-6CA1-4B52-AC22-9E0965C50D6E}"/>
              </a:ext>
            </a:extLst>
          </p:cNvPr>
          <p:cNvSpPr/>
          <p:nvPr/>
        </p:nvSpPr>
        <p:spPr bwMode="auto">
          <a:xfrm>
            <a:off x="798988" y="3188598"/>
            <a:ext cx="843316" cy="288073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s</a:t>
            </a:r>
            <a:endParaRPr lang="ru-RU" sz="1400" dirty="0">
              <a:latin typeface="+mn-lt"/>
            </a:endParaRPr>
          </a:p>
        </p:txBody>
      </p:sp>
      <p:sp>
        <p:nvSpPr>
          <p:cNvPr id="44" name="Rectangle: Rounded Corners 11">
            <a:extLst>
              <a:ext uri="{FF2B5EF4-FFF2-40B4-BE49-F238E27FC236}">
                <a16:creationId xmlns:a16="http://schemas.microsoft.com/office/drawing/2014/main" id="{08D56A73-2B2A-4580-A8F4-949ED6594BEC}"/>
              </a:ext>
            </a:extLst>
          </p:cNvPr>
          <p:cNvSpPr/>
          <p:nvPr/>
        </p:nvSpPr>
        <p:spPr bwMode="auto">
          <a:xfrm>
            <a:off x="795523" y="3948013"/>
            <a:ext cx="843316" cy="288073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en-US" sz="1400" dirty="0">
                <a:latin typeface="+mn-lt"/>
              </a:rPr>
              <a:t>t</a:t>
            </a:r>
            <a:endParaRPr lang="ru-RU" sz="1400" dirty="0">
              <a:latin typeface="+mn-lt"/>
            </a:endParaRPr>
          </a:p>
        </p:txBody>
      </p: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1AD19A00-54DC-4980-AAFE-16C4B715B4D6}"/>
              </a:ext>
            </a:extLst>
          </p:cNvPr>
          <p:cNvCxnSpPr/>
          <p:nvPr/>
        </p:nvCxnSpPr>
        <p:spPr bwMode="auto">
          <a:xfrm>
            <a:off x="2627784" y="3173075"/>
            <a:ext cx="0" cy="23166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Rectangle: Rounded Corners 11">
            <a:extLst>
              <a:ext uri="{FF2B5EF4-FFF2-40B4-BE49-F238E27FC236}">
                <a16:creationId xmlns:a16="http://schemas.microsoft.com/office/drawing/2014/main" id="{039D67A0-8F4D-4AD1-97D4-07D71C8CDFA8}"/>
              </a:ext>
            </a:extLst>
          </p:cNvPr>
          <p:cNvSpPr/>
          <p:nvPr/>
        </p:nvSpPr>
        <p:spPr bwMode="auto">
          <a:xfrm>
            <a:off x="1179778" y="5489702"/>
            <a:ext cx="843316" cy="288073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ru-RU" sz="1400" dirty="0">
                <a:latin typeface="+mn-lt"/>
              </a:rPr>
              <a:t>Стек</a:t>
            </a:r>
          </a:p>
        </p:txBody>
      </p:sp>
      <p:sp>
        <p:nvSpPr>
          <p:cNvPr id="49" name="Rectangle: Rounded Corners 11">
            <a:extLst>
              <a:ext uri="{FF2B5EF4-FFF2-40B4-BE49-F238E27FC236}">
                <a16:creationId xmlns:a16="http://schemas.microsoft.com/office/drawing/2014/main" id="{AFBC3892-FF26-4BB1-9AF2-4E3EDA6117F2}"/>
              </a:ext>
            </a:extLst>
          </p:cNvPr>
          <p:cNvSpPr/>
          <p:nvPr/>
        </p:nvSpPr>
        <p:spPr bwMode="auto">
          <a:xfrm>
            <a:off x="2815212" y="5436516"/>
            <a:ext cx="1291679" cy="584772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ru-RU" sz="1400" dirty="0">
                <a:latin typeface="+mn-lt"/>
              </a:rPr>
              <a:t>Динамическая</a:t>
            </a:r>
          </a:p>
          <a:p>
            <a:pPr algn="ctr" eaLnBrk="1" hangingPunct="1">
              <a:spcAft>
                <a:spcPts val="0"/>
              </a:spcAft>
            </a:pPr>
            <a:r>
              <a:rPr lang="ru-RU" sz="1400" dirty="0"/>
              <a:t>память</a:t>
            </a:r>
            <a:endParaRPr lang="ru-RU" sz="1400" dirty="0">
              <a:latin typeface="+mn-lt"/>
            </a:endParaRPr>
          </a:p>
        </p:txBody>
      </p:sp>
      <p:sp>
        <p:nvSpPr>
          <p:cNvPr id="50" name="Rectangle: Rounded Corners 11">
            <a:extLst>
              <a:ext uri="{FF2B5EF4-FFF2-40B4-BE49-F238E27FC236}">
                <a16:creationId xmlns:a16="http://schemas.microsoft.com/office/drawing/2014/main" id="{696A6080-E99E-4234-9A00-D4FD0E34E3A8}"/>
              </a:ext>
            </a:extLst>
          </p:cNvPr>
          <p:cNvSpPr/>
          <p:nvPr/>
        </p:nvSpPr>
        <p:spPr bwMode="auto">
          <a:xfrm>
            <a:off x="5196982" y="5484392"/>
            <a:ext cx="843316" cy="288073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ru-RU" sz="1400" dirty="0">
                <a:latin typeface="+mn-lt"/>
              </a:rPr>
              <a:t>Стек</a:t>
            </a:r>
          </a:p>
        </p:txBody>
      </p:sp>
      <p:sp>
        <p:nvSpPr>
          <p:cNvPr id="51" name="Rectangle: Rounded Corners 11">
            <a:extLst>
              <a:ext uri="{FF2B5EF4-FFF2-40B4-BE49-F238E27FC236}">
                <a16:creationId xmlns:a16="http://schemas.microsoft.com/office/drawing/2014/main" id="{4F5C2EBF-2D27-48F7-8E34-ECDFEFF9CDC2}"/>
              </a:ext>
            </a:extLst>
          </p:cNvPr>
          <p:cNvSpPr/>
          <p:nvPr/>
        </p:nvSpPr>
        <p:spPr bwMode="auto">
          <a:xfrm>
            <a:off x="6832416" y="5431206"/>
            <a:ext cx="1291679" cy="584772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ru-RU" sz="1400" dirty="0">
                <a:latin typeface="+mn-lt"/>
              </a:rPr>
              <a:t>Динамическая</a:t>
            </a:r>
          </a:p>
          <a:p>
            <a:pPr algn="ctr" eaLnBrk="1" hangingPunct="1">
              <a:spcAft>
                <a:spcPts val="0"/>
              </a:spcAft>
            </a:pPr>
            <a:r>
              <a:rPr lang="ru-RU" sz="1400" dirty="0"/>
              <a:t>память</a:t>
            </a:r>
            <a:endParaRPr lang="ru-RU" sz="1400" dirty="0">
              <a:latin typeface="+mn-lt"/>
            </a:endParaRPr>
          </a:p>
        </p:txBody>
      </p: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70FB5143-3F45-4784-9817-FA500389DA2E}"/>
              </a:ext>
            </a:extLst>
          </p:cNvPr>
          <p:cNvCxnSpPr/>
          <p:nvPr/>
        </p:nvCxnSpPr>
        <p:spPr bwMode="auto">
          <a:xfrm>
            <a:off x="6616392" y="3185566"/>
            <a:ext cx="0" cy="23166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Соединитель: изогнутый 6">
            <a:extLst>
              <a:ext uri="{FF2B5EF4-FFF2-40B4-BE49-F238E27FC236}">
                <a16:creationId xmlns:a16="http://schemas.microsoft.com/office/drawing/2014/main" id="{957DAACA-A2DE-40FA-A651-4E84F237985E}"/>
              </a:ext>
            </a:extLst>
          </p:cNvPr>
          <p:cNvCxnSpPr/>
          <p:nvPr/>
        </p:nvCxnSpPr>
        <p:spPr bwMode="auto">
          <a:xfrm flipV="1">
            <a:off x="5824304" y="3632562"/>
            <a:ext cx="1842568" cy="733108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3E1876B6-2734-4B27-BF77-5FFA8881E1EE}"/>
              </a:ext>
            </a:extLst>
          </p:cNvPr>
          <p:cNvCxnSpPr/>
          <p:nvPr/>
        </p:nvCxnSpPr>
        <p:spPr bwMode="auto">
          <a:xfrm>
            <a:off x="5208210" y="3632562"/>
            <a:ext cx="2458662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Rectangle: Rounded Corners 11">
            <a:extLst>
              <a:ext uri="{FF2B5EF4-FFF2-40B4-BE49-F238E27FC236}">
                <a16:creationId xmlns:a16="http://schemas.microsoft.com/office/drawing/2014/main" id="{C5A2AF5F-69B6-4498-AA6E-7D398E38A6A2}"/>
              </a:ext>
            </a:extLst>
          </p:cNvPr>
          <p:cNvSpPr/>
          <p:nvPr/>
        </p:nvSpPr>
        <p:spPr bwMode="auto">
          <a:xfrm>
            <a:off x="4786552" y="3188598"/>
            <a:ext cx="843316" cy="288073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s</a:t>
            </a:r>
            <a:endParaRPr lang="ru-RU" sz="1400" dirty="0">
              <a:latin typeface="+mn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34166A-5574-47BB-906E-2A975350E7FB}"/>
              </a:ext>
            </a:extLst>
          </p:cNvPr>
          <p:cNvSpPr/>
          <p:nvPr/>
        </p:nvSpPr>
        <p:spPr bwMode="auto">
          <a:xfrm>
            <a:off x="795525" y="3482896"/>
            <a:ext cx="843314" cy="288073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endParaRPr lang="ru-RU" sz="1400">
              <a:solidFill>
                <a:schemeClr val="dk1"/>
              </a:solidFill>
              <a:latin typeface="+mn-lt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59B4820-A68E-44E7-8A99-C2A79CCE4020}"/>
              </a:ext>
            </a:extLst>
          </p:cNvPr>
          <p:cNvSpPr/>
          <p:nvPr/>
        </p:nvSpPr>
        <p:spPr bwMode="auto">
          <a:xfrm>
            <a:off x="795525" y="4246466"/>
            <a:ext cx="843314" cy="288073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endParaRPr lang="ru-RU" sz="1400">
              <a:solidFill>
                <a:schemeClr val="dk1"/>
              </a:solidFill>
              <a:latin typeface="+mn-lt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B91AF57-66C7-498F-8A63-E1E0362177A0}"/>
              </a:ext>
            </a:extLst>
          </p:cNvPr>
          <p:cNvSpPr/>
          <p:nvPr/>
        </p:nvSpPr>
        <p:spPr bwMode="auto">
          <a:xfrm>
            <a:off x="4775325" y="3489098"/>
            <a:ext cx="843314" cy="288073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endParaRPr lang="ru-RU" sz="1400">
              <a:solidFill>
                <a:schemeClr val="dk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86573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911FB432-BCDD-49E1-944E-F0E4D5FE6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1"/>
            <a:ext cx="7920880" cy="432049"/>
          </a:xfrm>
        </p:spPr>
        <p:txBody>
          <a:bodyPr>
            <a:normAutofit/>
          </a:bodyPr>
          <a:lstStyle/>
          <a:p>
            <a:pPr marL="342900" indent="-342900" eaLnBrk="1" hangingPunct="1">
              <a:lnSpc>
                <a:spcPct val="120000"/>
              </a:lnSpc>
              <a:spcBef>
                <a:spcPts val="800"/>
              </a:spcBef>
              <a:buClr>
                <a:schemeClr val="tx1"/>
              </a:buClr>
              <a:buFontTx/>
              <a:buChar char="•"/>
              <a:defRPr/>
            </a:pPr>
            <a:r>
              <a:rPr lang="ru-RU" sz="1500" dirty="0"/>
              <a:t>Демонстрирует уменьшение количества выделений памяти при разборе строк: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3113508-1217-4C08-9FE0-079E987066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altLang="en-US" sz="2800" dirty="0"/>
              <a:t>Тип данных </a:t>
            </a:r>
            <a:r>
              <a:rPr lang="en-US" altLang="en-US" sz="2800" dirty="0"/>
              <a:t>Memory&lt;T&gt;</a:t>
            </a:r>
            <a:r>
              <a:rPr lang="ru-RU" altLang="en-US" sz="2800" dirty="0"/>
              <a:t>. Пример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D7545D1-7FBE-4ED5-A034-7BC0C8AC9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8FEB75-3658-43C1-8FDC-70455A414BAE}" type="slidenum">
              <a:rPr lang="en-GB" altLang="en-US" smtClean="0"/>
              <a:pPr/>
              <a:t>65</a:t>
            </a:fld>
            <a:endParaRPr lang="en-GB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71E8BA-C028-4CDE-8588-5FDB3F5A9266}"/>
              </a:ext>
            </a:extLst>
          </p:cNvPr>
          <p:cNvSpPr txBox="1"/>
          <p:nvPr/>
        </p:nvSpPr>
        <p:spPr>
          <a:xfrm>
            <a:off x="1077164" y="1700808"/>
            <a:ext cx="7455276" cy="469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Parser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b-NO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sz="13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b-NO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3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b-NO" sz="1300" dirty="0">
                <a:solidFill>
                  <a:srgbClr val="000000"/>
                </a:solidFill>
                <a:latin typeface="Consolas" panose="020B0609020204030204" pitchFamily="49" charset="0"/>
              </a:rPr>
              <a:t> text; </a:t>
            </a:r>
          </a:p>
          <a:p>
            <a:r>
              <a:rPr lang="nb-NO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sz="13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b-NO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b-NO" sz="1300" dirty="0">
                <a:solidFill>
                  <a:srgbClr val="000000"/>
                </a:solidFill>
                <a:latin typeface="Consolas" panose="020B0609020204030204" pitchFamily="49" charset="0"/>
              </a:rPr>
              <a:t> pos;</a:t>
            </a:r>
          </a:p>
          <a:p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Parser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text) {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.text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text; }</a:t>
            </a:r>
          </a:p>
          <a:p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NextTokenAsString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start = pos;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(pos 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text.Length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text[pos] !=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pos++;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text.Substring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(start, pos++ - start);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Создание новой строки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ReadOnlyMemory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NextTokenAsMemory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       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start = pos;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(pos 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text.Length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text[pos] !=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pos++;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text.AsMemory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(start, pos++ - start);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Ссылка на фрагмент строки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2119406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F3113508-1217-4C08-9FE0-079E987066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399"/>
            <a:ext cx="7772400" cy="891953"/>
          </a:xfrm>
        </p:spPr>
        <p:txBody>
          <a:bodyPr>
            <a:noAutofit/>
          </a:bodyPr>
          <a:lstStyle/>
          <a:p>
            <a:r>
              <a:rPr lang="ru-RU" altLang="en-US" sz="2800" dirty="0"/>
              <a:t>Избежание мусора. Тип данных </a:t>
            </a:r>
            <a:r>
              <a:rPr lang="en-US" altLang="en-US" sz="2800" dirty="0"/>
              <a:t>Span&lt;T&gt;</a:t>
            </a:r>
            <a:endParaRPr lang="ru-RU" altLang="en-US" sz="28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D7545D1-7FBE-4ED5-A034-7BC0C8AC9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F98FEB75-3658-43C1-8FDC-70455A414BAE}" type="slidenum">
              <a:rPr lang="en-GB" altLang="en-US" smtClean="0"/>
              <a:pPr/>
              <a:t>66</a:t>
            </a:fld>
            <a:endParaRPr lang="en-GB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71E8BA-C028-4CDE-8588-5FDB3F5A9266}"/>
              </a:ext>
            </a:extLst>
          </p:cNvPr>
          <p:cNvSpPr txBox="1"/>
          <p:nvPr/>
        </p:nvSpPr>
        <p:spPr>
          <a:xfrm>
            <a:off x="589808" y="2334120"/>
            <a:ext cx="439735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ReadOnlySpan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 s =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Невод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".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AsSpan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()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D604DAF7-9ED8-4B4E-AAEB-03134321F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098041"/>
              </p:ext>
            </p:extLst>
          </p:nvPr>
        </p:nvGraphicFramePr>
        <p:xfrm>
          <a:off x="3679308" y="3149781"/>
          <a:ext cx="3837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04">
                  <a:extLst>
                    <a:ext uri="{9D8B030D-6E8A-4147-A177-3AD203B41FA5}">
                      <a16:colId xmlns:a16="http://schemas.microsoft.com/office/drawing/2014/main" val="2911012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Н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63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е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96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в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396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о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116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д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168766"/>
                  </a:ext>
                </a:extLst>
              </a:tr>
            </a:tbl>
          </a:graphicData>
        </a:graphic>
      </p:graphicFrame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3627EB67-EAC1-4E1C-B161-BEC13584483A}"/>
              </a:ext>
            </a:extLst>
          </p:cNvPr>
          <p:cNvCxnSpPr/>
          <p:nvPr/>
        </p:nvCxnSpPr>
        <p:spPr bwMode="auto">
          <a:xfrm>
            <a:off x="1979712" y="3330187"/>
            <a:ext cx="169959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7D9C2B4-8A32-4AEC-AB13-F84E186356FF}"/>
              </a:ext>
            </a:extLst>
          </p:cNvPr>
          <p:cNvSpPr txBox="1"/>
          <p:nvPr/>
        </p:nvSpPr>
        <p:spPr>
          <a:xfrm>
            <a:off x="5084958" y="2204864"/>
            <a:ext cx="384218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ReadOnlySpan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 s =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stackalloc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 char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[] {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Н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е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в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о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u-RU" sz="1500" dirty="0">
                <a:solidFill>
                  <a:srgbClr val="A31515"/>
                </a:solidFill>
                <a:latin typeface="Consolas" panose="020B0609020204030204" pitchFamily="49" charset="0"/>
              </a:rPr>
              <a:t>д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graphicFrame>
        <p:nvGraphicFramePr>
          <p:cNvPr id="31" name="Таблица 5">
            <a:extLst>
              <a:ext uri="{FF2B5EF4-FFF2-40B4-BE49-F238E27FC236}">
                <a16:creationId xmlns:a16="http://schemas.microsoft.com/office/drawing/2014/main" id="{EFF7F65C-B670-4C3F-90DB-8610EFA95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677147"/>
              </p:ext>
            </p:extLst>
          </p:nvPr>
        </p:nvGraphicFramePr>
        <p:xfrm>
          <a:off x="7911882" y="3505696"/>
          <a:ext cx="3837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04">
                  <a:extLst>
                    <a:ext uri="{9D8B030D-6E8A-4147-A177-3AD203B41FA5}">
                      <a16:colId xmlns:a16="http://schemas.microsoft.com/office/drawing/2014/main" val="2911012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Н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63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е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96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в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396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о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116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д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168766"/>
                  </a:ext>
                </a:extLst>
              </a:tr>
            </a:tbl>
          </a:graphicData>
        </a:graphic>
      </p:graphicFrame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D25DEF32-6E6B-42E3-AE4F-525C0092142F}"/>
              </a:ext>
            </a:extLst>
          </p:cNvPr>
          <p:cNvCxnSpPr>
            <a:cxnSpLocks/>
          </p:cNvCxnSpPr>
          <p:nvPr/>
        </p:nvCxnSpPr>
        <p:spPr bwMode="auto">
          <a:xfrm>
            <a:off x="7056276" y="3678240"/>
            <a:ext cx="85560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Rectangle: Rounded Corners 11">
            <a:extLst>
              <a:ext uri="{FF2B5EF4-FFF2-40B4-BE49-F238E27FC236}">
                <a16:creationId xmlns:a16="http://schemas.microsoft.com/office/drawing/2014/main" id="{B12C9620-6CA1-4B52-AC22-9E0965C50D6E}"/>
              </a:ext>
            </a:extLst>
          </p:cNvPr>
          <p:cNvSpPr/>
          <p:nvPr/>
        </p:nvSpPr>
        <p:spPr bwMode="auto">
          <a:xfrm>
            <a:off x="1070318" y="2894126"/>
            <a:ext cx="843316" cy="288073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s</a:t>
            </a:r>
            <a:endParaRPr lang="ru-RU" sz="1400" dirty="0">
              <a:latin typeface="+mn-lt"/>
            </a:endParaRPr>
          </a:p>
        </p:txBody>
      </p: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1AD19A00-54DC-4980-AAFE-16C4B715B4D6}"/>
              </a:ext>
            </a:extLst>
          </p:cNvPr>
          <p:cNvCxnSpPr/>
          <p:nvPr/>
        </p:nvCxnSpPr>
        <p:spPr bwMode="auto">
          <a:xfrm>
            <a:off x="2627784" y="2874508"/>
            <a:ext cx="0" cy="23166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Rectangle: Rounded Corners 11">
            <a:extLst>
              <a:ext uri="{FF2B5EF4-FFF2-40B4-BE49-F238E27FC236}">
                <a16:creationId xmlns:a16="http://schemas.microsoft.com/office/drawing/2014/main" id="{039D67A0-8F4D-4AD1-97D4-07D71C8CDFA8}"/>
              </a:ext>
            </a:extLst>
          </p:cNvPr>
          <p:cNvSpPr/>
          <p:nvPr/>
        </p:nvSpPr>
        <p:spPr bwMode="auto">
          <a:xfrm>
            <a:off x="1179778" y="5191135"/>
            <a:ext cx="843316" cy="288073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ru-RU" sz="1400" dirty="0">
                <a:latin typeface="+mn-lt"/>
              </a:rPr>
              <a:t>Стек</a:t>
            </a:r>
          </a:p>
        </p:txBody>
      </p:sp>
      <p:sp>
        <p:nvSpPr>
          <p:cNvPr id="49" name="Rectangle: Rounded Corners 11">
            <a:extLst>
              <a:ext uri="{FF2B5EF4-FFF2-40B4-BE49-F238E27FC236}">
                <a16:creationId xmlns:a16="http://schemas.microsoft.com/office/drawing/2014/main" id="{AFBC3892-FF26-4BB1-9AF2-4E3EDA6117F2}"/>
              </a:ext>
            </a:extLst>
          </p:cNvPr>
          <p:cNvSpPr/>
          <p:nvPr/>
        </p:nvSpPr>
        <p:spPr bwMode="auto">
          <a:xfrm>
            <a:off x="2815212" y="5137949"/>
            <a:ext cx="1291679" cy="584772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ru-RU" sz="1400" dirty="0">
                <a:latin typeface="+mn-lt"/>
              </a:rPr>
              <a:t>Динамическая</a:t>
            </a:r>
          </a:p>
          <a:p>
            <a:pPr algn="ctr" eaLnBrk="1" hangingPunct="1">
              <a:spcAft>
                <a:spcPts val="0"/>
              </a:spcAft>
            </a:pPr>
            <a:r>
              <a:rPr lang="ru-RU" sz="1400" dirty="0"/>
              <a:t>память</a:t>
            </a:r>
            <a:endParaRPr lang="ru-RU" sz="1400" dirty="0">
              <a:latin typeface="+mn-lt"/>
            </a:endParaRPr>
          </a:p>
        </p:txBody>
      </p:sp>
      <p:sp>
        <p:nvSpPr>
          <p:cNvPr id="50" name="Rectangle: Rounded Corners 11">
            <a:extLst>
              <a:ext uri="{FF2B5EF4-FFF2-40B4-BE49-F238E27FC236}">
                <a16:creationId xmlns:a16="http://schemas.microsoft.com/office/drawing/2014/main" id="{696A6080-E99E-4234-9A00-D4FD0E34E3A8}"/>
              </a:ext>
            </a:extLst>
          </p:cNvPr>
          <p:cNvSpPr/>
          <p:nvPr/>
        </p:nvSpPr>
        <p:spPr bwMode="auto">
          <a:xfrm>
            <a:off x="6372200" y="4799222"/>
            <a:ext cx="843316" cy="288073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ru-RU" sz="1400" dirty="0">
                <a:latin typeface="+mn-lt"/>
              </a:rPr>
              <a:t>Стек</a:t>
            </a:r>
          </a:p>
        </p:txBody>
      </p:sp>
      <p:graphicFrame>
        <p:nvGraphicFramePr>
          <p:cNvPr id="24" name="Таблица 36">
            <a:extLst>
              <a:ext uri="{FF2B5EF4-FFF2-40B4-BE49-F238E27FC236}">
                <a16:creationId xmlns:a16="http://schemas.microsoft.com/office/drawing/2014/main" id="{465B199D-D480-462D-9FA7-327325391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699348"/>
              </p:ext>
            </p:extLst>
          </p:nvPr>
        </p:nvGraphicFramePr>
        <p:xfrm>
          <a:off x="677020" y="3182199"/>
          <a:ext cx="175448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244">
                  <a:extLst>
                    <a:ext uri="{9D8B030D-6E8A-4147-A177-3AD203B41FA5}">
                      <a16:colId xmlns:a16="http://schemas.microsoft.com/office/drawing/2014/main" val="3433202424"/>
                    </a:ext>
                  </a:extLst>
                </a:gridCol>
                <a:gridCol w="877244">
                  <a:extLst>
                    <a:ext uri="{9D8B030D-6E8A-4147-A177-3AD203B41FA5}">
                      <a16:colId xmlns:a16="http://schemas.microsoft.com/office/drawing/2014/main" val="872377281"/>
                    </a:ext>
                  </a:extLst>
                </a:gridCol>
              </a:tblGrid>
              <a:tr h="21958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_pointer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25594"/>
                  </a:ext>
                </a:extLst>
              </a:tr>
              <a:tr h="2245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_length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2584636"/>
                  </a:ext>
                </a:extLst>
              </a:tr>
            </a:tbl>
          </a:graphicData>
        </a:graphic>
      </p:graphicFrame>
      <p:sp>
        <p:nvSpPr>
          <p:cNvPr id="28" name="Rectangle: Rounded Corners 11">
            <a:extLst>
              <a:ext uri="{FF2B5EF4-FFF2-40B4-BE49-F238E27FC236}">
                <a16:creationId xmlns:a16="http://schemas.microsoft.com/office/drawing/2014/main" id="{51F932DB-1405-4A60-B0A0-295C4CED1E26}"/>
              </a:ext>
            </a:extLst>
          </p:cNvPr>
          <p:cNvSpPr/>
          <p:nvPr/>
        </p:nvSpPr>
        <p:spPr bwMode="auto">
          <a:xfrm>
            <a:off x="6119549" y="3226693"/>
            <a:ext cx="843316" cy="288073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s</a:t>
            </a:r>
            <a:endParaRPr lang="ru-RU" sz="1400" dirty="0">
              <a:latin typeface="+mn-lt"/>
            </a:endParaRPr>
          </a:p>
        </p:txBody>
      </p:sp>
      <p:graphicFrame>
        <p:nvGraphicFramePr>
          <p:cNvPr id="30" name="Таблица 36">
            <a:extLst>
              <a:ext uri="{FF2B5EF4-FFF2-40B4-BE49-F238E27FC236}">
                <a16:creationId xmlns:a16="http://schemas.microsoft.com/office/drawing/2014/main" id="{AB508972-E447-4D19-B6D6-CFD27C582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00795"/>
              </p:ext>
            </p:extLst>
          </p:nvPr>
        </p:nvGraphicFramePr>
        <p:xfrm>
          <a:off x="5726251" y="3514766"/>
          <a:ext cx="175448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244">
                  <a:extLst>
                    <a:ext uri="{9D8B030D-6E8A-4147-A177-3AD203B41FA5}">
                      <a16:colId xmlns:a16="http://schemas.microsoft.com/office/drawing/2014/main" val="3433202424"/>
                    </a:ext>
                  </a:extLst>
                </a:gridCol>
                <a:gridCol w="877244">
                  <a:extLst>
                    <a:ext uri="{9D8B030D-6E8A-4147-A177-3AD203B41FA5}">
                      <a16:colId xmlns:a16="http://schemas.microsoft.com/office/drawing/2014/main" val="872377281"/>
                    </a:ext>
                  </a:extLst>
                </a:gridCol>
              </a:tblGrid>
              <a:tr h="21958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_pointer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25594"/>
                  </a:ext>
                </a:extLst>
              </a:tr>
              <a:tr h="2245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_length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2584636"/>
                  </a:ext>
                </a:extLst>
              </a:tr>
            </a:tbl>
          </a:graphicData>
        </a:graphic>
      </p:graphicFrame>
      <p:sp>
        <p:nvSpPr>
          <p:cNvPr id="8" name="Овал 7">
            <a:extLst>
              <a:ext uri="{FF2B5EF4-FFF2-40B4-BE49-F238E27FC236}">
                <a16:creationId xmlns:a16="http://schemas.microsoft.com/office/drawing/2014/main" id="{A97F028B-0810-4988-AD20-A9B03D3602BF}"/>
              </a:ext>
            </a:extLst>
          </p:cNvPr>
          <p:cNvSpPr/>
          <p:nvPr/>
        </p:nvSpPr>
        <p:spPr bwMode="auto">
          <a:xfrm>
            <a:off x="5264444" y="2874508"/>
            <a:ext cx="3700041" cy="293075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9" name="Объект 6">
            <a:extLst>
              <a:ext uri="{FF2B5EF4-FFF2-40B4-BE49-F238E27FC236}">
                <a16:creationId xmlns:a16="http://schemas.microsoft.com/office/drawing/2014/main" id="{67D1AD36-B020-4647-AC3D-FE826D66773D}"/>
              </a:ext>
            </a:extLst>
          </p:cNvPr>
          <p:cNvSpPr txBox="1">
            <a:spLocks/>
          </p:cNvSpPr>
          <p:nvPr/>
        </p:nvSpPr>
        <p:spPr>
          <a:xfrm>
            <a:off x="755576" y="1196751"/>
            <a:ext cx="7920880" cy="93756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Tahoma" panose="020B060403050404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1200"/>
              </a:spcBef>
              <a:buFontTx/>
              <a:buChar char="•"/>
              <a:defRPr/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/>
              <a:t>и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ReadOnlySpan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/>
              <a:t>позволяют аналогично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Memory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sz="1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/>
              <a:t>и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ReadOnlyMemory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/>
              <a:t>работать не только с массивами в динамической памяти и строками, но и с массивами, выделенными на стеке, а также указателями на неуправляемую память.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272588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911FB432-BCDD-49E1-944E-F0E4D5FE6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1"/>
            <a:ext cx="7920880" cy="1368153"/>
          </a:xfrm>
        </p:spPr>
        <p:txBody>
          <a:bodyPr>
            <a:noAutofit/>
          </a:bodyPr>
          <a:lstStyle/>
          <a:p>
            <a:pPr marL="342900" indent="-342900" eaLnBrk="1" hangingPunct="1">
              <a:lnSpc>
                <a:spcPct val="120000"/>
              </a:lnSpc>
              <a:spcBef>
                <a:spcPts val="1200"/>
              </a:spcBef>
              <a:buClr>
                <a:schemeClr val="tx1"/>
              </a:buClr>
              <a:buFontTx/>
              <a:buChar char="•"/>
              <a:defRPr/>
            </a:pPr>
            <a:r>
              <a:rPr lang="ru-RU" sz="1400" dirty="0">
                <a:latin typeface="+mn-lt"/>
              </a:rPr>
              <a:t>Выделение массива на стеке используется для оптимизации, если нужно выделить буфер небольшого размера. </a:t>
            </a:r>
          </a:p>
          <a:p>
            <a:pPr marL="342900" indent="-342900" eaLnBrk="1" hangingPunct="1">
              <a:lnSpc>
                <a:spcPct val="120000"/>
              </a:lnSpc>
              <a:spcBef>
                <a:spcPts val="1200"/>
              </a:spcBef>
              <a:buClr>
                <a:schemeClr val="tx1"/>
              </a:buClr>
              <a:buFontTx/>
              <a:buChar char="•"/>
              <a:defRPr/>
            </a:pPr>
            <a:r>
              <a:rPr lang="ru-RU" sz="1400" dirty="0">
                <a:latin typeface="+mn-lt"/>
              </a:rPr>
              <a:t>Такой массив не требует сборки мусора, так как автоматически становится свободной памятью после выхода из подпрограммы.</a:t>
            </a:r>
            <a:endParaRPr lang="en-US" sz="1400" dirty="0">
              <a:latin typeface="+mn-lt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3113508-1217-4C08-9FE0-079E987066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en-US" sz="2800" dirty="0"/>
              <a:t>Избежание мусора. Оператор </a:t>
            </a:r>
            <a:r>
              <a:rPr lang="en-US" altLang="en-US" sz="2800" dirty="0" err="1"/>
              <a:t>stackalloc</a:t>
            </a:r>
            <a:endParaRPr lang="ru-RU" altLang="en-US" sz="28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D7545D1-7FBE-4ED5-A034-7BC0C8AC9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8FEB75-3658-43C1-8FDC-70455A414BAE}" type="slidenum">
              <a:rPr lang="en-GB" altLang="en-US" smtClean="0"/>
              <a:pPr/>
              <a:t>67</a:t>
            </a:fld>
            <a:endParaRPr lang="en-GB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BBBFD-A31E-44F3-9F8B-3FFB629BADD0}"/>
              </a:ext>
            </a:extLst>
          </p:cNvPr>
          <p:cNvSpPr txBox="1"/>
          <p:nvPr/>
        </p:nvSpPr>
        <p:spPr>
          <a:xfrm>
            <a:off x="1115616" y="2708920"/>
            <a:ext cx="759684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IntegerToString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sz="1800" dirty="0">
                <a:solidFill>
                  <a:srgbClr val="2B91AF"/>
                </a:solidFill>
                <a:latin typeface="Consolas" panose="020B0609020204030204" pitchFamily="49" charset="0"/>
              </a:rPr>
              <a:t>    Span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sv-SE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buffer = </a:t>
            </a:r>
            <a:r>
              <a:rPr lang="sv-SE" sz="1800" dirty="0">
                <a:solidFill>
                  <a:srgbClr val="0000FF"/>
                </a:solidFill>
                <a:latin typeface="Consolas" panose="020B0609020204030204" pitchFamily="49" charset="0"/>
              </a:rPr>
              <a:t>stackalloc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[16];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buffer.Length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buffer[--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)(n % 10 +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'0'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n /= 10;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(n != 0);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buffer.Slice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buffer.Length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1580343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Таблица 36">
            <a:extLst>
              <a:ext uri="{FF2B5EF4-FFF2-40B4-BE49-F238E27FC236}">
                <a16:creationId xmlns:a16="http://schemas.microsoft.com/office/drawing/2014/main" id="{39FE63D8-4DAC-4C49-BAA6-4B30AE6D1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394504"/>
              </p:ext>
            </p:extLst>
          </p:nvPr>
        </p:nvGraphicFramePr>
        <p:xfrm>
          <a:off x="4779839" y="4433137"/>
          <a:ext cx="1754488" cy="611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244">
                  <a:extLst>
                    <a:ext uri="{9D8B030D-6E8A-4147-A177-3AD203B41FA5}">
                      <a16:colId xmlns:a16="http://schemas.microsoft.com/office/drawing/2014/main" val="3433202424"/>
                    </a:ext>
                  </a:extLst>
                </a:gridCol>
                <a:gridCol w="877244">
                  <a:extLst>
                    <a:ext uri="{9D8B030D-6E8A-4147-A177-3AD203B41FA5}">
                      <a16:colId xmlns:a16="http://schemas.microsoft.com/office/drawing/2014/main" val="872377281"/>
                    </a:ext>
                  </a:extLst>
                </a:gridCol>
              </a:tblGrid>
              <a:tr h="30635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_pointer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25594"/>
                  </a:ext>
                </a:extLst>
              </a:tr>
              <a:tr h="2245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_length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2584636"/>
                  </a:ext>
                </a:extLst>
              </a:tr>
            </a:tbl>
          </a:graphicData>
        </a:graphic>
      </p:graphicFrame>
      <p:sp>
        <p:nvSpPr>
          <p:cNvPr id="7" name="Объект 6">
            <a:extLst>
              <a:ext uri="{FF2B5EF4-FFF2-40B4-BE49-F238E27FC236}">
                <a16:creationId xmlns:a16="http://schemas.microsoft.com/office/drawing/2014/main" id="{911FB432-BCDD-49E1-944E-F0E4D5FE6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704" y="1124744"/>
            <a:ext cx="7920880" cy="900336"/>
          </a:xfrm>
        </p:spPr>
        <p:txBody>
          <a:bodyPr>
            <a:normAutofit/>
          </a:bodyPr>
          <a:lstStyle/>
          <a:p>
            <a:pPr marL="342900" indent="-342900" eaLnBrk="1" hangingPunct="1">
              <a:lnSpc>
                <a:spcPct val="120000"/>
              </a:lnSpc>
              <a:spcBef>
                <a:spcPts val="1800"/>
              </a:spcBef>
              <a:buClr>
                <a:schemeClr val="tx1"/>
              </a:buClr>
              <a:buFontTx/>
              <a:buChar char="•"/>
              <a:defRPr/>
            </a:pPr>
            <a:r>
              <a:rPr lang="ru-RU" sz="1400" dirty="0">
                <a:latin typeface="+mn-lt"/>
              </a:rPr>
              <a:t>Из-за возможности указывать на данные в стеке,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Span&lt;T&gt; </a:t>
            </a:r>
            <a:r>
              <a:rPr lang="ru-RU" sz="1400" dirty="0"/>
              <a:t>и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ReadOnlySpan</a:t>
            </a:r>
            <a:r>
              <a:rPr lang="en-US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r>
              <a:rPr lang="ru-RU" sz="1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/>
              <a:t>нельзя сохранять в динамическую память, иначе после выхода из подпрограммы в динамической памяти останется «зависшая» ссылка.</a:t>
            </a:r>
            <a:endParaRPr lang="en-US" sz="1400" dirty="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3113508-1217-4C08-9FE0-079E987066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066856" cy="900336"/>
          </a:xfrm>
        </p:spPr>
        <p:txBody>
          <a:bodyPr>
            <a:normAutofit/>
          </a:bodyPr>
          <a:lstStyle/>
          <a:p>
            <a:r>
              <a:rPr lang="ru-RU" altLang="en-US" sz="2800" dirty="0"/>
              <a:t>Тип данных </a:t>
            </a:r>
            <a:r>
              <a:rPr lang="en-US" altLang="en-US" sz="2800" dirty="0"/>
              <a:t>Span&lt;T&gt;</a:t>
            </a:r>
            <a:r>
              <a:rPr lang="ru-RU" altLang="en-US" sz="2800" dirty="0"/>
              <a:t>. Ограничения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D7545D1-7FBE-4ED5-A034-7BC0C8AC9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8FEB75-3658-43C1-8FDC-70455A414BAE}" type="slidenum">
              <a:rPr lang="en-GB" altLang="en-US" smtClean="0"/>
              <a:pPr/>
              <a:t>68</a:t>
            </a:fld>
            <a:endParaRPr lang="en-GB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B78E7-8A23-4C56-B145-1C77F2EC0B93}"/>
              </a:ext>
            </a:extLst>
          </p:cNvPr>
          <p:cNvSpPr txBox="1"/>
          <p:nvPr/>
        </p:nvSpPr>
        <p:spPr>
          <a:xfrm>
            <a:off x="1619672" y="1976231"/>
            <a:ext cx="658159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endParaRPr lang="en-US" sz="1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ReadOnlySpan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Field;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Do()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Field =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stackalloc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Н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е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в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о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д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9" name="Таблица 5">
            <a:extLst>
              <a:ext uri="{FF2B5EF4-FFF2-40B4-BE49-F238E27FC236}">
                <a16:creationId xmlns:a16="http://schemas.microsoft.com/office/drawing/2014/main" id="{3B506D17-972A-4BBD-9688-10F03C053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632094"/>
              </p:ext>
            </p:extLst>
          </p:nvPr>
        </p:nvGraphicFramePr>
        <p:xfrm>
          <a:off x="2483768" y="4429815"/>
          <a:ext cx="3837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04">
                  <a:extLst>
                    <a:ext uri="{9D8B030D-6E8A-4147-A177-3AD203B41FA5}">
                      <a16:colId xmlns:a16="http://schemas.microsoft.com/office/drawing/2014/main" val="2911012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Н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63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е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96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в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396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о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116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д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168766"/>
                  </a:ext>
                </a:extLst>
              </a:tr>
            </a:tbl>
          </a:graphicData>
        </a:graphic>
      </p:graphicFrame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DDAD696A-C39F-4F2B-84FB-94409E230AA1}"/>
              </a:ext>
            </a:extLst>
          </p:cNvPr>
          <p:cNvCxnSpPr>
            <a:cxnSpLocks/>
          </p:cNvCxnSpPr>
          <p:nvPr/>
        </p:nvCxnSpPr>
        <p:spPr bwMode="auto">
          <a:xfrm>
            <a:off x="1628162" y="4594159"/>
            <a:ext cx="85560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: Rounded Corners 11">
            <a:extLst>
              <a:ext uri="{FF2B5EF4-FFF2-40B4-BE49-F238E27FC236}">
                <a16:creationId xmlns:a16="http://schemas.microsoft.com/office/drawing/2014/main" id="{1661F635-781E-4824-AA7F-9AFE1573F611}"/>
              </a:ext>
            </a:extLst>
          </p:cNvPr>
          <p:cNvSpPr/>
          <p:nvPr/>
        </p:nvSpPr>
        <p:spPr bwMode="auto">
          <a:xfrm>
            <a:off x="2253962" y="6417527"/>
            <a:ext cx="843316" cy="288073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ru-RU" sz="1400" dirty="0">
                <a:latin typeface="+mn-lt"/>
              </a:rPr>
              <a:t>Стек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D47B6EF-D132-477E-9C42-B5991585E286}"/>
              </a:ext>
            </a:extLst>
          </p:cNvPr>
          <p:cNvSpPr/>
          <p:nvPr/>
        </p:nvSpPr>
        <p:spPr bwMode="auto">
          <a:xfrm>
            <a:off x="691435" y="4142612"/>
            <a:ext cx="843316" cy="288073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Field</a:t>
            </a:r>
            <a:endParaRPr lang="ru-RU" sz="1400" dirty="0">
              <a:latin typeface="+mn-lt"/>
            </a:endParaRPr>
          </a:p>
        </p:txBody>
      </p:sp>
      <p:graphicFrame>
        <p:nvGraphicFramePr>
          <p:cNvPr id="13" name="Таблица 36">
            <a:extLst>
              <a:ext uri="{FF2B5EF4-FFF2-40B4-BE49-F238E27FC236}">
                <a16:creationId xmlns:a16="http://schemas.microsoft.com/office/drawing/2014/main" id="{15C31019-3DFC-4843-975F-3757FB14C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102844"/>
              </p:ext>
            </p:extLst>
          </p:nvPr>
        </p:nvGraphicFramePr>
        <p:xfrm>
          <a:off x="298137" y="4430685"/>
          <a:ext cx="1754488" cy="611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244">
                  <a:extLst>
                    <a:ext uri="{9D8B030D-6E8A-4147-A177-3AD203B41FA5}">
                      <a16:colId xmlns:a16="http://schemas.microsoft.com/office/drawing/2014/main" val="3433202424"/>
                    </a:ext>
                  </a:extLst>
                </a:gridCol>
                <a:gridCol w="877244">
                  <a:extLst>
                    <a:ext uri="{9D8B030D-6E8A-4147-A177-3AD203B41FA5}">
                      <a16:colId xmlns:a16="http://schemas.microsoft.com/office/drawing/2014/main" val="872377281"/>
                    </a:ext>
                  </a:extLst>
                </a:gridCol>
              </a:tblGrid>
              <a:tr h="30635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_pointer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25594"/>
                  </a:ext>
                </a:extLst>
              </a:tr>
              <a:tr h="2245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_length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2584636"/>
                  </a:ext>
                </a:extLst>
              </a:tr>
            </a:tbl>
          </a:graphicData>
        </a:graphic>
      </p:graphicFrame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EF0DFE38-27C1-4438-ADEA-15D2DB90D668}"/>
              </a:ext>
            </a:extLst>
          </p:cNvPr>
          <p:cNvCxnSpPr/>
          <p:nvPr/>
        </p:nvCxnSpPr>
        <p:spPr bwMode="auto">
          <a:xfrm>
            <a:off x="2212594" y="4058938"/>
            <a:ext cx="0" cy="23166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: Rounded Corners 11">
            <a:extLst>
              <a:ext uri="{FF2B5EF4-FFF2-40B4-BE49-F238E27FC236}">
                <a16:creationId xmlns:a16="http://schemas.microsoft.com/office/drawing/2014/main" id="{2BD52DBE-188A-4D0B-8BB9-DC06565F8758}"/>
              </a:ext>
            </a:extLst>
          </p:cNvPr>
          <p:cNvSpPr/>
          <p:nvPr/>
        </p:nvSpPr>
        <p:spPr bwMode="auto">
          <a:xfrm>
            <a:off x="467253" y="5638601"/>
            <a:ext cx="1291679" cy="584772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ru-RU" sz="1400" dirty="0">
                <a:latin typeface="+mn-lt"/>
              </a:rPr>
              <a:t>Динамическая</a:t>
            </a:r>
          </a:p>
          <a:p>
            <a:pPr algn="ctr" eaLnBrk="1" hangingPunct="1">
              <a:spcAft>
                <a:spcPts val="0"/>
              </a:spcAft>
            </a:pPr>
            <a:r>
              <a:rPr lang="ru-RU" sz="1400" dirty="0"/>
              <a:t>память</a:t>
            </a:r>
            <a:endParaRPr lang="ru-RU" sz="1400" dirty="0">
              <a:latin typeface="+mn-lt"/>
            </a:endParaRPr>
          </a:p>
        </p:txBody>
      </p:sp>
      <p:graphicFrame>
        <p:nvGraphicFramePr>
          <p:cNvPr id="17" name="Таблица 5">
            <a:extLst>
              <a:ext uri="{FF2B5EF4-FFF2-40B4-BE49-F238E27FC236}">
                <a16:creationId xmlns:a16="http://schemas.microsoft.com/office/drawing/2014/main" id="{E9C9C934-16DE-4EAB-9546-9CFD00BBB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975919"/>
              </p:ext>
            </p:extLst>
          </p:nvPr>
        </p:nvGraphicFramePr>
        <p:xfrm>
          <a:off x="6963641" y="4429815"/>
          <a:ext cx="422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074">
                  <a:extLst>
                    <a:ext uri="{9D8B030D-6E8A-4147-A177-3AD203B41FA5}">
                      <a16:colId xmlns:a16="http://schemas.microsoft.com/office/drawing/2014/main" val="2911012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63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96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6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16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168766"/>
                  </a:ext>
                </a:extLst>
              </a:tr>
            </a:tbl>
          </a:graphicData>
        </a:graphic>
      </p:graphicFrame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CAFB871-F283-4A9E-B105-B783941B1AA6}"/>
              </a:ext>
            </a:extLst>
          </p:cNvPr>
          <p:cNvCxnSpPr>
            <a:cxnSpLocks/>
          </p:cNvCxnSpPr>
          <p:nvPr/>
        </p:nvCxnSpPr>
        <p:spPr bwMode="auto">
          <a:xfrm>
            <a:off x="6108035" y="4594159"/>
            <a:ext cx="85560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Rectangle: Rounded Corners 11">
            <a:extLst>
              <a:ext uri="{FF2B5EF4-FFF2-40B4-BE49-F238E27FC236}">
                <a16:creationId xmlns:a16="http://schemas.microsoft.com/office/drawing/2014/main" id="{6C30989F-DDB2-4843-A634-FEC4E86181AC}"/>
              </a:ext>
            </a:extLst>
          </p:cNvPr>
          <p:cNvSpPr/>
          <p:nvPr/>
        </p:nvSpPr>
        <p:spPr bwMode="auto">
          <a:xfrm>
            <a:off x="6753020" y="6413089"/>
            <a:ext cx="843316" cy="288073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ru-RU" sz="1400" dirty="0">
                <a:latin typeface="+mn-lt"/>
              </a:rPr>
              <a:t>Стек</a:t>
            </a:r>
          </a:p>
        </p:txBody>
      </p:sp>
      <p:sp>
        <p:nvSpPr>
          <p:cNvPr id="21" name="Rectangle: Rounded Corners 11">
            <a:extLst>
              <a:ext uri="{FF2B5EF4-FFF2-40B4-BE49-F238E27FC236}">
                <a16:creationId xmlns:a16="http://schemas.microsoft.com/office/drawing/2014/main" id="{B26032D7-3711-4666-9FCD-6C18F2720BDA}"/>
              </a:ext>
            </a:extLst>
          </p:cNvPr>
          <p:cNvSpPr/>
          <p:nvPr/>
        </p:nvSpPr>
        <p:spPr bwMode="auto">
          <a:xfrm>
            <a:off x="5235425" y="4125253"/>
            <a:ext cx="843316" cy="288073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Field</a:t>
            </a:r>
            <a:endParaRPr lang="ru-RU" sz="1400" dirty="0">
              <a:latin typeface="+mn-lt"/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6A267A05-5129-457E-8C78-8741AFC459B1}"/>
              </a:ext>
            </a:extLst>
          </p:cNvPr>
          <p:cNvCxnSpPr/>
          <p:nvPr/>
        </p:nvCxnSpPr>
        <p:spPr bwMode="auto">
          <a:xfrm>
            <a:off x="6707173" y="3978079"/>
            <a:ext cx="0" cy="23166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: Rounded Corners 11">
            <a:extLst>
              <a:ext uri="{FF2B5EF4-FFF2-40B4-BE49-F238E27FC236}">
                <a16:creationId xmlns:a16="http://schemas.microsoft.com/office/drawing/2014/main" id="{6B1D6C95-A53A-496E-B058-6443C1179717}"/>
              </a:ext>
            </a:extLst>
          </p:cNvPr>
          <p:cNvSpPr/>
          <p:nvPr/>
        </p:nvSpPr>
        <p:spPr bwMode="auto">
          <a:xfrm>
            <a:off x="4961832" y="5557742"/>
            <a:ext cx="1291679" cy="584772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ru-RU" sz="1400" dirty="0">
                <a:latin typeface="+mn-lt"/>
              </a:rPr>
              <a:t>Динамическая</a:t>
            </a:r>
          </a:p>
          <a:p>
            <a:pPr algn="ctr" eaLnBrk="1" hangingPunct="1">
              <a:spcAft>
                <a:spcPts val="0"/>
              </a:spcAft>
            </a:pPr>
            <a:r>
              <a:rPr lang="ru-RU" sz="1400" dirty="0"/>
              <a:t>память</a:t>
            </a:r>
            <a:endParaRPr lang="ru-RU" sz="1400" dirty="0">
              <a:latin typeface="+mn-lt"/>
            </a:endParaRPr>
          </a:p>
        </p:txBody>
      </p:sp>
      <p:sp>
        <p:nvSpPr>
          <p:cNvPr id="25" name="Rectangle: Rounded Corners 11">
            <a:extLst>
              <a:ext uri="{FF2B5EF4-FFF2-40B4-BE49-F238E27FC236}">
                <a16:creationId xmlns:a16="http://schemas.microsoft.com/office/drawing/2014/main" id="{1A00F575-E31B-4648-93CA-E9D8F7EF90B8}"/>
              </a:ext>
            </a:extLst>
          </p:cNvPr>
          <p:cNvSpPr/>
          <p:nvPr/>
        </p:nvSpPr>
        <p:spPr bwMode="auto">
          <a:xfrm>
            <a:off x="3021487" y="4979066"/>
            <a:ext cx="1478504" cy="584772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ru-RU" sz="1400" dirty="0">
                <a:latin typeface="+mn-lt"/>
              </a:rPr>
              <a:t>Стек </a:t>
            </a:r>
            <a:r>
              <a:rPr lang="ru-RU" sz="1400" dirty="0"/>
              <a:t>м</a:t>
            </a:r>
            <a:r>
              <a:rPr lang="ru-RU" sz="1400" dirty="0">
                <a:latin typeface="+mn-lt"/>
              </a:rPr>
              <a:t>етода </a:t>
            </a:r>
            <a:r>
              <a:rPr lang="en-US" sz="1400" dirty="0">
                <a:latin typeface="+mn-lt"/>
              </a:rPr>
              <a:t>Do()</a:t>
            </a:r>
            <a:endParaRPr lang="ru-RU" sz="1400" dirty="0">
              <a:latin typeface="+mn-lt"/>
            </a:endParaRPr>
          </a:p>
        </p:txBody>
      </p:sp>
      <p:sp>
        <p:nvSpPr>
          <p:cNvPr id="26" name="TextBox 31">
            <a:extLst>
              <a:ext uri="{FF2B5EF4-FFF2-40B4-BE49-F238E27FC236}">
                <a16:creationId xmlns:a16="http://schemas.microsoft.com/office/drawing/2014/main" id="{E06951B8-C18D-411B-96E0-8832881F9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0096" y="4898060"/>
            <a:ext cx="1905000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en-US" sz="1400" dirty="0"/>
              <a:t>«Мусор»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en-US" sz="1400" dirty="0"/>
              <a:t>(метод завершился)</a:t>
            </a:r>
          </a:p>
        </p:txBody>
      </p:sp>
      <p:sp>
        <p:nvSpPr>
          <p:cNvPr id="28" name="TextBox 31">
            <a:extLst>
              <a:ext uri="{FF2B5EF4-FFF2-40B4-BE49-F238E27FC236}">
                <a16:creationId xmlns:a16="http://schemas.microsoft.com/office/drawing/2014/main" id="{5979B908-1ED3-4720-9127-A25B6D8C9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5433" y="2396483"/>
            <a:ext cx="2817047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en-US" sz="1400" b="1" dirty="0">
                <a:solidFill>
                  <a:srgbClr val="FF0000"/>
                </a:solidFill>
              </a:rPr>
              <a:t>Запрещено в </a:t>
            </a:r>
            <a:r>
              <a:rPr lang="en-US" altLang="en-US" sz="1400" b="1" dirty="0">
                <a:solidFill>
                  <a:srgbClr val="FF0000"/>
                </a:solidFill>
              </a:rPr>
              <a:t>C#</a:t>
            </a:r>
            <a:r>
              <a:rPr lang="ru-RU" altLang="en-US" sz="1400" b="1" dirty="0">
                <a:solidFill>
                  <a:srgbClr val="FF0000"/>
                </a:solidFill>
              </a:rPr>
              <a:t>:</a:t>
            </a:r>
            <a:r>
              <a:rPr lang="en-US" altLang="en-US" sz="1400" b="1" dirty="0">
                <a:solidFill>
                  <a:srgbClr val="FF0000"/>
                </a:solidFill>
              </a:rPr>
              <a:t> </a:t>
            </a:r>
            <a:r>
              <a:rPr lang="ru-RU" altLang="en-US" sz="1400" b="1" dirty="0">
                <a:solidFill>
                  <a:srgbClr val="FF0000"/>
                </a:solidFill>
              </a:rPr>
              <a:t>приведет к ошибке компиляции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D17339A-50B3-4486-8404-99327D52EFB5}"/>
              </a:ext>
            </a:extLst>
          </p:cNvPr>
          <p:cNvCxnSpPr/>
          <p:nvPr/>
        </p:nvCxnSpPr>
        <p:spPr bwMode="auto">
          <a:xfrm>
            <a:off x="2051720" y="2675968"/>
            <a:ext cx="409572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617282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911FB432-BCDD-49E1-944E-F0E4D5FE6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3861048"/>
            <a:ext cx="7920880" cy="2664296"/>
          </a:xfrm>
        </p:spPr>
        <p:txBody>
          <a:bodyPr>
            <a:normAutofit fontScale="85000" lnSpcReduction="10000"/>
          </a:bodyPr>
          <a:lstStyle/>
          <a:p>
            <a:pPr marL="342900" indent="-342900" eaLnBrk="1" hangingPunct="1">
              <a:lnSpc>
                <a:spcPct val="120000"/>
              </a:lnSpc>
              <a:spcBef>
                <a:spcPts val="1800"/>
              </a:spcBef>
              <a:buClr>
                <a:schemeClr val="tx1"/>
              </a:buClr>
              <a:buFontTx/>
              <a:buChar char="•"/>
              <a:defRPr/>
            </a:pPr>
            <a:r>
              <a:rPr lang="ru-RU" dirty="0">
                <a:latin typeface="+mn-lt"/>
              </a:rPr>
              <a:t>Типы, для которых запрещено сохранение в динамическую память, определяются как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ref struct</a:t>
            </a:r>
            <a:r>
              <a:rPr lang="en-US" dirty="0">
                <a:latin typeface="+mn-lt"/>
              </a:rPr>
              <a:t>.</a:t>
            </a:r>
            <a:r>
              <a:rPr lang="ru-RU" dirty="0">
                <a:latin typeface="+mn-lt"/>
              </a:rPr>
              <a:t> Для таких типов компилятором гарантируется отсутствие упаковки</a:t>
            </a:r>
            <a:r>
              <a:rPr lang="en-US" dirty="0">
                <a:latin typeface="+mn-lt"/>
              </a:rPr>
              <a:t> </a:t>
            </a:r>
            <a:r>
              <a:rPr lang="ru-RU" dirty="0">
                <a:latin typeface="+mn-lt"/>
              </a:rPr>
              <a:t>и хранения в динамической памяти</a:t>
            </a:r>
            <a:r>
              <a:rPr lang="en-US" dirty="0">
                <a:latin typeface="+mn-lt"/>
              </a:rPr>
              <a:t>.</a:t>
            </a:r>
            <a:endParaRPr lang="ru-RU" dirty="0">
              <a:latin typeface="+mn-lt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ts val="1800"/>
              </a:spcBef>
              <a:buClr>
                <a:schemeClr val="tx1"/>
              </a:buClr>
              <a:buFontTx/>
              <a:buChar char="•"/>
              <a:defRPr/>
            </a:pPr>
            <a:r>
              <a:rPr lang="ru-RU" dirty="0"/>
              <a:t>Необходимость объявить пользовательский тип данных как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ref struct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dirty="0"/>
              <a:t>возникает когда нужно сохранить в поле другой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ref struct</a:t>
            </a:r>
            <a:r>
              <a:rPr lang="ru-RU" dirty="0"/>
              <a:t>,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dirty="0"/>
              <a:t>например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ru-RU" dirty="0"/>
              <a:t>или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ReadOnlySpan</a:t>
            </a:r>
            <a:r>
              <a:rPr lang="en-US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3113508-1217-4C08-9FE0-079E987066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en-US" sz="2800" dirty="0"/>
              <a:t>Избежание мусора. Типы данных </a:t>
            </a:r>
            <a:r>
              <a:rPr lang="en-US" altLang="en-US" sz="2800" dirty="0"/>
              <a:t>ref struct</a:t>
            </a:r>
            <a:endParaRPr lang="ru-RU" altLang="en-US" sz="28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D7545D1-7FBE-4ED5-A034-7BC0C8AC9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8FEB75-3658-43C1-8FDC-70455A414BAE}" type="slidenum">
              <a:rPr lang="en-GB" altLang="en-US" smtClean="0"/>
              <a:pPr/>
              <a:t>69</a:t>
            </a:fld>
            <a:endParaRPr lang="en-GB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C133B-D1D1-49CC-9017-A47D5EC56EAC}"/>
              </a:ext>
            </a:extLst>
          </p:cNvPr>
          <p:cNvSpPr txBox="1"/>
          <p:nvPr/>
        </p:nvSpPr>
        <p:spPr>
          <a:xfrm>
            <a:off x="1115616" y="1628800"/>
            <a:ext cx="74168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Span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ref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_pointer;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Псевдокод: поле-ссылка,</a:t>
            </a:r>
            <a:b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аналогичная ссылочному параметру в методе.</a:t>
            </a:r>
            <a:b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Недоступна в языке C# или в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IL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-коде.</a:t>
            </a:r>
            <a:b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Реализована на уровне исполняющей среды.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Объект 6">
            <a:extLst>
              <a:ext uri="{FF2B5EF4-FFF2-40B4-BE49-F238E27FC236}">
                <a16:creationId xmlns:a16="http://schemas.microsoft.com/office/drawing/2014/main" id="{5F1D41EF-6610-4F7E-BBB9-B5E540A9FE55}"/>
              </a:ext>
            </a:extLst>
          </p:cNvPr>
          <p:cNvSpPr txBox="1">
            <a:spLocks/>
          </p:cNvSpPr>
          <p:nvPr/>
        </p:nvSpPr>
        <p:spPr bwMode="auto">
          <a:xfrm>
            <a:off x="755576" y="1124744"/>
            <a:ext cx="7920880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Tahoma" panose="020B060403050404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  <a:defRPr/>
            </a:pPr>
            <a:r>
              <a:rPr lang="ru-RU" sz="2000" dirty="0"/>
              <a:t>Фрагмент реализации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Span</a:t>
            </a:r>
            <a:r>
              <a:rPr lang="en-US" sz="20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53780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912E4BF-1EAB-4849-BF91-3B583307F5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576" y="1196752"/>
            <a:ext cx="7920880" cy="4896544"/>
          </a:xfrm>
        </p:spPr>
        <p:txBody>
          <a:bodyPr>
            <a:noAutofit/>
          </a:bodyPr>
          <a:lstStyle/>
          <a:p>
            <a:r>
              <a:rPr lang="ru-RU" altLang="en-US" dirty="0"/>
              <a:t>Переносимость программ между аппаратурой и ОС благодаря промежуточному коду (</a:t>
            </a:r>
            <a:r>
              <a:rPr lang="en-US" altLang="en-US" dirty="0"/>
              <a:t>IL</a:t>
            </a:r>
            <a:r>
              <a:rPr lang="ru-RU" altLang="en-US" dirty="0"/>
              <a:t>) и динамической компиляции</a:t>
            </a:r>
          </a:p>
          <a:p>
            <a:r>
              <a:rPr lang="ru-RU" altLang="en-US" dirty="0"/>
              <a:t>Модульное программирование на основе сборок (</a:t>
            </a:r>
            <a:r>
              <a:rPr lang="en-US" altLang="en-US" dirty="0"/>
              <a:t>assembly</a:t>
            </a:r>
            <a:r>
              <a:rPr lang="ru-RU" altLang="en-US" dirty="0"/>
              <a:t>)</a:t>
            </a:r>
            <a:r>
              <a:rPr lang="en-US" altLang="en-US" dirty="0"/>
              <a:t> </a:t>
            </a:r>
            <a:r>
              <a:rPr lang="ru-RU" altLang="en-US" dirty="0"/>
              <a:t>с версионностью и полной информацией о типах</a:t>
            </a:r>
          </a:p>
          <a:p>
            <a:r>
              <a:rPr lang="ru-RU" altLang="en-US" dirty="0"/>
              <a:t>Автоматическое управление памятью на основе сборки мусора</a:t>
            </a:r>
          </a:p>
          <a:p>
            <a:r>
              <a:rPr lang="ru-RU" altLang="en-US" dirty="0"/>
              <a:t>Объектная модель с ссылочными и «скалярными» типами в основе платформы</a:t>
            </a:r>
            <a:endParaRPr lang="en-US" altLang="en-US" dirty="0"/>
          </a:p>
          <a:p>
            <a:r>
              <a:rPr lang="ru-RU" altLang="en-US" dirty="0"/>
              <a:t>Открытость и расширяемость, поддержка многих языков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D06D0C38-1198-40F2-AB76-E117C53214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00336"/>
          </a:xfrm>
        </p:spPr>
        <p:txBody>
          <a:bodyPr>
            <a:normAutofit/>
          </a:bodyPr>
          <a:lstStyle/>
          <a:p>
            <a:r>
              <a:rPr lang="ru-RU" altLang="en-US"/>
              <a:t>Принципы </a:t>
            </a:r>
            <a:r>
              <a:rPr lang="en-US" altLang="en-US"/>
              <a:t>.NET</a:t>
            </a:r>
            <a:endParaRPr lang="ru-RU" altLang="en-US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7AFE376-7E08-47C4-9E5B-A0776F7A9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F98FEB75-3658-43C1-8FDC-70455A414BAE}" type="slidenum">
              <a:rPr lang="en-GB" altLang="en-US" smtClean="0"/>
              <a:pPr/>
              <a:t>7</a:t>
            </a:fld>
            <a:endParaRPr lang="en-GB" alt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C718110-07C7-4263-B52F-2797664B6D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576" y="1196752"/>
            <a:ext cx="7920880" cy="4896544"/>
          </a:xfrm>
        </p:spPr>
        <p:txBody>
          <a:bodyPr/>
          <a:lstStyle/>
          <a:p>
            <a:r>
              <a:rPr lang="ru-RU" altLang="en-US"/>
              <a:t>Групповые делегаты – </a:t>
            </a:r>
            <a:r>
              <a:rPr lang="en-US" altLang="en-US"/>
              <a:t>C#</a:t>
            </a:r>
            <a:r>
              <a:rPr lang="ru-RU" altLang="en-US"/>
              <a:t> (</a:t>
            </a:r>
            <a:r>
              <a:rPr lang="en-US" altLang="en-US"/>
              <a:t>.NET</a:t>
            </a:r>
            <a:r>
              <a:rPr lang="ru-RU" altLang="en-US"/>
              <a:t>)</a:t>
            </a:r>
          </a:p>
          <a:p>
            <a:r>
              <a:rPr lang="ru-RU" altLang="en-US"/>
              <a:t>Процедурные переменные – Оберон</a:t>
            </a:r>
          </a:p>
          <a:p>
            <a:r>
              <a:rPr lang="ru-RU" altLang="en-US"/>
              <a:t>Указатели на методы – </a:t>
            </a:r>
            <a:r>
              <a:rPr lang="en-US" altLang="en-US"/>
              <a:t>Delphi</a:t>
            </a:r>
            <a:endParaRPr lang="ru-RU" altLang="en-US"/>
          </a:p>
          <a:p>
            <a:r>
              <a:rPr lang="ru-RU" altLang="en-US"/>
              <a:t>Отсутствуют в </a:t>
            </a:r>
            <a:r>
              <a:rPr lang="en-US" altLang="en-US"/>
              <a:t>Java</a:t>
            </a:r>
            <a:endParaRPr lang="ru-RU" altLang="en-US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7B12ACD0-28ED-4660-918A-FB232EE6D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00336"/>
          </a:xfrm>
        </p:spPr>
        <p:txBody>
          <a:bodyPr>
            <a:normAutofit/>
          </a:bodyPr>
          <a:lstStyle/>
          <a:p>
            <a:r>
              <a:rPr lang="ru-RU" altLang="en-US"/>
              <a:t>Делегаты</a:t>
            </a:r>
            <a:r>
              <a:rPr lang="en-US" altLang="en-US"/>
              <a:t> C# </a:t>
            </a:r>
            <a:r>
              <a:rPr lang="ru-RU" altLang="en-US"/>
              <a:t>и </a:t>
            </a:r>
            <a:r>
              <a:rPr lang="en-US" altLang="en-US"/>
              <a:t>.NET</a:t>
            </a:r>
            <a:endParaRPr lang="ru-RU" altLang="en-US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D6446B6-0E2C-49C0-89EF-FAD5C9C08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F98FEB75-3658-43C1-8FDC-70455A414BAE}" type="slidenum">
              <a:rPr lang="en-GB" altLang="en-US" smtClean="0"/>
              <a:pPr/>
              <a:t>70</a:t>
            </a:fld>
            <a:endParaRPr lang="en-GB" alt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EF922E45-7C02-473A-AD5E-F4F067A03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Callback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text);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static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Commands = { </a:t>
            </a:r>
            <a:r>
              <a:rPr lang="en-US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Ключ на старт"</a:t>
            </a:r>
            <a:r>
              <a:rPr lang="ru-RU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"Протяжка-1"</a:t>
            </a:r>
            <a:r>
              <a:rPr lang="ru-RU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"Продувка"</a:t>
            </a:r>
            <a:r>
              <a:rPr lang="ru-RU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ru-RU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"Протяжка-2"</a:t>
            </a:r>
            <a:r>
              <a:rPr lang="ru-RU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"Ключ на дренаж"</a:t>
            </a:r>
            <a:r>
              <a:rPr lang="ru-RU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"Пуск"</a:t>
            </a:r>
            <a:r>
              <a:rPr lang="ru-RU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"Зажигание"</a:t>
            </a:r>
            <a:r>
              <a:rPr lang="ru-RU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static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LogCommands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Callback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callback) {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Commands)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(callback !=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callback(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ru-RU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WriteToConsole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text) {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(text);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WriteToFile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text) {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writer =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StreamWriter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"log.txt"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append: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writer.WriteLine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(text);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Callback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cbStatic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Callback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WriteToConsole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 =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Callback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cbInstance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Callback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p.WriteToFile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LogCommands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cbStatic</a:t>
            </a:r>
            <a:r>
              <a:rPr lang="ru-RU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LogCommands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cbInstance</a:t>
            </a:r>
            <a:r>
              <a:rPr lang="ru-RU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B7E89970-974F-4479-9F2C-6DA9627415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00336"/>
          </a:xfrm>
        </p:spPr>
        <p:txBody>
          <a:bodyPr>
            <a:normAutofit/>
          </a:bodyPr>
          <a:lstStyle/>
          <a:p>
            <a:r>
              <a:rPr lang="ru-RU" altLang="en-US"/>
              <a:t>Пример делегата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D611AEE-C7ED-4DE1-9614-393D58167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F98FEB75-3658-43C1-8FDC-70455A414BAE}" type="slidenum">
              <a:rPr lang="en-GB" altLang="en-US" smtClean="0"/>
              <a:pPr/>
              <a:t>71</a:t>
            </a:fld>
            <a:endParaRPr lang="en-GB" alt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>
            <a:extLst>
              <a:ext uri="{FF2B5EF4-FFF2-40B4-BE49-F238E27FC236}">
                <a16:creationId xmlns:a16="http://schemas.microsoft.com/office/drawing/2014/main" id="{723E136E-A32D-486E-AC32-6D86781318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en-US"/>
              <a:t>Тип данных </a:t>
            </a:r>
            <a:r>
              <a:rPr lang="en-US" altLang="en-US"/>
              <a:t>delegate</a:t>
            </a:r>
            <a:r>
              <a:rPr lang="ru-RU" altLang="en-US"/>
              <a:t> это класс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AEA73CC-A983-44D4-859A-357E6A97A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8FEB75-3658-43C1-8FDC-70455A414BAE}" type="slidenum">
              <a:rPr lang="en-GB" altLang="en-US" smtClean="0"/>
              <a:pPr/>
              <a:t>72</a:t>
            </a:fld>
            <a:endParaRPr lang="en-GB" altLang="en-US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5A471559-6986-46F0-BC8D-37197F175B78}"/>
              </a:ext>
            </a:extLst>
          </p:cNvPr>
          <p:cNvGrpSpPr/>
          <p:nvPr/>
        </p:nvGrpSpPr>
        <p:grpSpPr>
          <a:xfrm>
            <a:off x="822960" y="1207008"/>
            <a:ext cx="7632700" cy="5041900"/>
            <a:chOff x="900113" y="1700213"/>
            <a:chExt cx="7632700" cy="5041900"/>
          </a:xfrm>
        </p:grpSpPr>
        <p:sp>
          <p:nvSpPr>
            <p:cNvPr id="62468" name="Rectangle 3" descr="Rectangle: Click to edit Master text styles&#10;Second level&#10;Third level&#10;Fourth level&#10;Fifth level">
              <a:extLst>
                <a:ext uri="{FF2B5EF4-FFF2-40B4-BE49-F238E27FC236}">
                  <a16:creationId xmlns:a16="http://schemas.microsoft.com/office/drawing/2014/main" id="{FAB296FB-342A-480A-809F-DC42A37C0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0113" y="1700213"/>
              <a:ext cx="7632700" cy="5041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delegate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u="sng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en-US" sz="1400" u="sng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u="sng" dirty="0">
                  <a:solidFill>
                    <a:srgbClr val="2B91AF"/>
                  </a:solidFill>
                  <a:latin typeface="Consolas" panose="020B0609020204030204" pitchFamily="49" charset="0"/>
                </a:rPr>
                <a:t>Callback</a:t>
              </a:r>
              <a:r>
                <a:rPr lang="en-US" altLang="en-US" sz="1400" u="sng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en-US" sz="1400" u="sng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altLang="en-US" sz="1400" u="sng" dirty="0">
                  <a:solidFill>
                    <a:srgbClr val="000000"/>
                  </a:solidFill>
                  <a:latin typeface="Consolas" panose="020B0609020204030204" pitchFamily="49" charset="0"/>
                </a:rPr>
                <a:t> text)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</a:t>
              </a:r>
              <a:r>
                <a:rPr lang="ru-RU" alt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Компилятор определяет класс:</a:t>
              </a:r>
              <a:endPara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Callback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: </a:t>
              </a:r>
              <a:r>
                <a:rPr lang="en-US" altLang="en-US" sz="1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MulticastDelegate</a:t>
              </a:r>
              <a:endParaRPr lang="en-US" altLang="en-US" sz="1400" dirty="0">
                <a:solidFill>
                  <a:srgbClr val="2B91AF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extern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Callback(</a:t>
              </a:r>
              <a:r>
                <a:rPr lang="en-US" alt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object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@object, </a:t>
              </a:r>
              <a:r>
                <a:rPr lang="en-US" altLang="en-US" sz="1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IntPtr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method);</a:t>
              </a: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virtual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extern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IAsyncResult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BeginInvoke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text, </a:t>
              </a:r>
              <a:r>
                <a:rPr lang="en-US" altLang="en-US" sz="1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AsyncCallback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callback, </a:t>
              </a:r>
              <a:r>
                <a:rPr lang="en-US" alt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object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@object);</a:t>
              </a: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virtual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extern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EndInvoke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en-US" sz="1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IAsyncResult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result);</a:t>
              </a: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virtual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extern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400" u="sng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en-US" sz="1400" u="sng" dirty="0">
                  <a:solidFill>
                    <a:srgbClr val="000000"/>
                  </a:solidFill>
                  <a:latin typeface="Consolas" panose="020B0609020204030204" pitchFamily="49" charset="0"/>
                </a:rPr>
                <a:t> Invoke(</a:t>
              </a:r>
              <a:r>
                <a:rPr lang="en-US" altLang="en-US" sz="1400" u="sng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altLang="en-US" sz="1400" u="sng" dirty="0">
                  <a:solidFill>
                    <a:srgbClr val="000000"/>
                  </a:solidFill>
                  <a:latin typeface="Consolas" panose="020B0609020204030204" pitchFamily="49" charset="0"/>
                </a:rPr>
                <a:t> text)</a:t>
              </a: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ru-RU" altLang="en-US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62469" name="Picture 2">
              <a:extLst>
                <a:ext uri="{FF2B5EF4-FFF2-40B4-BE49-F238E27FC236}">
                  <a16:creationId xmlns:a16="http://schemas.microsoft.com/office/drawing/2014/main" id="{397236EF-CE31-454C-94F1-6AC04519C2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913" y="4508500"/>
              <a:ext cx="6119812" cy="2135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>
            <a:extLst>
              <a:ext uri="{FF2B5EF4-FFF2-40B4-BE49-F238E27FC236}">
                <a16:creationId xmlns:a16="http://schemas.microsoft.com/office/drawing/2014/main" id="{687AC55E-FB4B-4FC4-A78C-FD5B66B1C3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en-US"/>
              <a:t>Тип данных </a:t>
            </a:r>
            <a:r>
              <a:rPr lang="en-US" altLang="en-US"/>
              <a:t>Delegate</a:t>
            </a:r>
            <a:endParaRPr lang="ru-RU" altLang="en-US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DBBCD96-8B3F-4C64-AA95-09BA2C0F0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8FEB75-3658-43C1-8FDC-70455A414BAE}" type="slidenum">
              <a:rPr lang="en-GB" altLang="en-US" smtClean="0"/>
              <a:pPr/>
              <a:t>73</a:t>
            </a:fld>
            <a:endParaRPr lang="en-GB" altLang="en-US" dirty="0"/>
          </a:p>
        </p:txBody>
      </p:sp>
      <p:sp>
        <p:nvSpPr>
          <p:cNvPr id="6349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4C6B5D7-D600-47C6-950E-9F4264C16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" y="1207008"/>
            <a:ext cx="7632700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Delegate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ICloneable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ISerializable</a:t>
            </a:r>
            <a:endParaRPr lang="en-US" altLang="en-US" sz="12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MethodInfo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Method {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Target {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it-IT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it-IT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it-IT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Delegate</a:t>
            </a:r>
            <a:r>
              <a:rPr lang="it-IT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Combine(</a:t>
            </a:r>
            <a:r>
              <a:rPr lang="it-IT" alt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Delegate</a:t>
            </a:r>
            <a:r>
              <a:rPr lang="it-IT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it-IT" alt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Delegate</a:t>
            </a:r>
            <a:r>
              <a:rPr lang="it-IT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b);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Delegate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Combine(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params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Delegate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delegates);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Delegate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Remove(</a:t>
            </a:r>
            <a:r>
              <a:rPr lang="en-US" alt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Delegate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source, </a:t>
            </a:r>
            <a:r>
              <a:rPr lang="en-US" alt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Delegate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value);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Delegate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RemoveAll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Delegate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source, </a:t>
            </a:r>
            <a:r>
              <a:rPr lang="en-US" alt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Delegate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value);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Delegate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CreateDelegate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target,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method,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ignoreCase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Delegate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CreateDelegate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MethodInfo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method);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Delegate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CreateDelegate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firstArgument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MethodInfo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method,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throwOnBindFailure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Delegate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CreateDelegate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firstArgument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MethodInfo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method);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Delegate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CreateDelegate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MethodInfo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method, 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throwOnBindFailure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Delegate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CreateDelegate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target,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method, 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ignoreCase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throwOnBindFailure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Delegate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CreateDelegate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target,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method, 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ignoreCase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Delegate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CreateDelegate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target,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method);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Delegate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CreateDelegate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target,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method);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Delegate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CreateDelegate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target,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method, 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ignoreCase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throwOnBindFailure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DynamicInvoke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params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Delegate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GetInvocationList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ru-RU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5F1C208-C061-4947-9957-BFA68DBC5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74</a:t>
            </a:fld>
            <a:endParaRPr lang="en-GB" altLang="en-US" dirty="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F44ECCDB-768B-4C63-B2F8-2575BA1B61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63079" y="1334244"/>
            <a:ext cx="7772400" cy="9080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2400"/>
              <a:t>Callback cbStatic = new Callback(WriteToConsole);</a:t>
            </a:r>
            <a:br>
              <a:rPr lang="en-US" altLang="en-US" sz="2400"/>
            </a:br>
            <a:r>
              <a:rPr lang="en-US" altLang="en-US" sz="2400"/>
              <a:t>Program p = new Program();</a:t>
            </a:r>
            <a:br>
              <a:rPr lang="en-US" altLang="en-US" sz="2400"/>
            </a:br>
            <a:r>
              <a:rPr lang="en-US" altLang="en-US" sz="2400"/>
              <a:t>Callback cbInstance = new Callback(p.WriteToFile);</a:t>
            </a:r>
            <a:endParaRPr lang="ru-RU" altLang="en-US" sz="2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65217B-7927-464A-BF14-7344E54DD7DB}"/>
              </a:ext>
            </a:extLst>
          </p:cNvPr>
          <p:cNvSpPr/>
          <p:nvPr/>
        </p:nvSpPr>
        <p:spPr bwMode="auto">
          <a:xfrm>
            <a:off x="913532" y="3453557"/>
            <a:ext cx="1223963" cy="36036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 err="1">
                <a:solidFill>
                  <a:schemeClr val="tx1"/>
                </a:solidFill>
              </a:rPr>
              <a:t>cbStatic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64517" name="Straight Arrow Connector 9">
            <a:extLst>
              <a:ext uri="{FF2B5EF4-FFF2-40B4-BE49-F238E27FC236}">
                <a16:creationId xmlns:a16="http://schemas.microsoft.com/office/drawing/2014/main" id="{6A3EC057-DCAE-4E17-906A-944B1719539E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 flipV="1">
            <a:off x="2137495" y="3632944"/>
            <a:ext cx="922337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11BEAE2-9952-403C-AC4F-BFEEF1540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842638"/>
              </p:ext>
            </p:extLst>
          </p:nvPr>
        </p:nvGraphicFramePr>
        <p:xfrm>
          <a:off x="3059832" y="3175744"/>
          <a:ext cx="3255963" cy="914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83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802">
                <a:tc>
                  <a:txBody>
                    <a:bodyPr/>
                    <a:lstStyle/>
                    <a:p>
                      <a:r>
                        <a:rPr lang="en-US" sz="1400" dirty="0"/>
                        <a:t>_target</a:t>
                      </a:r>
                    </a:p>
                  </a:txBody>
                  <a:tcPr marL="91457" marR="91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91457" marR="914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02">
                <a:tc>
                  <a:txBody>
                    <a:bodyPr/>
                    <a:lstStyle/>
                    <a:p>
                      <a:r>
                        <a:rPr lang="en-US" sz="1400" dirty="0"/>
                        <a:t>_</a:t>
                      </a:r>
                      <a:r>
                        <a:rPr lang="en-US" sz="1400" dirty="0" err="1"/>
                        <a:t>methodPtr</a:t>
                      </a:r>
                      <a:endParaRPr lang="en-US" sz="1400" dirty="0"/>
                    </a:p>
                  </a:txBody>
                  <a:tcPr marL="91457" marR="91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WriteToConsole</a:t>
                      </a:r>
                      <a:endParaRPr lang="en-US" sz="1400" dirty="0"/>
                    </a:p>
                  </a:txBody>
                  <a:tcPr marL="91457" marR="914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02">
                <a:tc>
                  <a:txBody>
                    <a:bodyPr/>
                    <a:lstStyle/>
                    <a:p>
                      <a:r>
                        <a:rPr lang="en-US" sz="1400" dirty="0"/>
                        <a:t>_</a:t>
                      </a:r>
                      <a:r>
                        <a:rPr lang="en-US" sz="1400" dirty="0" err="1"/>
                        <a:t>invocationList</a:t>
                      </a:r>
                      <a:endParaRPr lang="en-US" sz="1400" dirty="0"/>
                    </a:p>
                  </a:txBody>
                  <a:tcPr marL="91457" marR="91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91457" marR="914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89ADDEF-7F3E-41F8-8DFB-0D77B177CE5D}"/>
              </a:ext>
            </a:extLst>
          </p:cNvPr>
          <p:cNvSpPr/>
          <p:nvPr/>
        </p:nvSpPr>
        <p:spPr bwMode="auto">
          <a:xfrm>
            <a:off x="913532" y="5002957"/>
            <a:ext cx="1223963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 err="1">
                <a:solidFill>
                  <a:schemeClr val="tx1"/>
                </a:solidFill>
              </a:rPr>
              <a:t>cbInstance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64530" name="Straight Arrow Connector 9">
            <a:extLst>
              <a:ext uri="{FF2B5EF4-FFF2-40B4-BE49-F238E27FC236}">
                <a16:creationId xmlns:a16="http://schemas.microsoft.com/office/drawing/2014/main" id="{16ACE229-4AA0-40E8-8F3F-579B8CCEB563}"/>
              </a:ext>
            </a:extLst>
          </p:cNvPr>
          <p:cNvCxnSpPr>
            <a:cxnSpLocks/>
            <a:stCxn id="55" idx="3"/>
          </p:cNvCxnSpPr>
          <p:nvPr/>
        </p:nvCxnSpPr>
        <p:spPr bwMode="auto">
          <a:xfrm flipV="1">
            <a:off x="2137495" y="5182344"/>
            <a:ext cx="922337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60" name="Table 2">
            <a:extLst>
              <a:ext uri="{FF2B5EF4-FFF2-40B4-BE49-F238E27FC236}">
                <a16:creationId xmlns:a16="http://schemas.microsoft.com/office/drawing/2014/main" id="{90CAC76B-1EA9-44B4-8C35-12AD81701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621625"/>
              </p:ext>
            </p:extLst>
          </p:nvPr>
        </p:nvGraphicFramePr>
        <p:xfrm>
          <a:off x="3059832" y="4725144"/>
          <a:ext cx="3255963" cy="914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83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802">
                <a:tc>
                  <a:txBody>
                    <a:bodyPr/>
                    <a:lstStyle/>
                    <a:p>
                      <a:r>
                        <a:rPr lang="en-US" sz="1400" dirty="0"/>
                        <a:t>_target</a:t>
                      </a:r>
                    </a:p>
                  </a:txBody>
                  <a:tcPr marL="91457" marR="91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91457" marR="914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02">
                <a:tc>
                  <a:txBody>
                    <a:bodyPr/>
                    <a:lstStyle/>
                    <a:p>
                      <a:r>
                        <a:rPr lang="en-US" sz="1400" dirty="0"/>
                        <a:t>_</a:t>
                      </a:r>
                      <a:r>
                        <a:rPr lang="en-US" sz="1400" dirty="0" err="1"/>
                        <a:t>methodPtr</a:t>
                      </a:r>
                      <a:endParaRPr lang="en-US" sz="1400" dirty="0"/>
                    </a:p>
                  </a:txBody>
                  <a:tcPr marL="91457" marR="91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WriteToFile</a:t>
                      </a:r>
                      <a:endParaRPr lang="en-US" sz="1400" dirty="0"/>
                    </a:p>
                  </a:txBody>
                  <a:tcPr marL="91457" marR="914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02">
                <a:tc>
                  <a:txBody>
                    <a:bodyPr/>
                    <a:lstStyle/>
                    <a:p>
                      <a:r>
                        <a:rPr lang="en-US" sz="1400" dirty="0"/>
                        <a:t>_</a:t>
                      </a:r>
                      <a:r>
                        <a:rPr lang="en-US" sz="1400" dirty="0" err="1"/>
                        <a:t>invocationList</a:t>
                      </a:r>
                      <a:endParaRPr lang="en-US" sz="1400" dirty="0"/>
                    </a:p>
                  </a:txBody>
                  <a:tcPr marL="91457" marR="91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91457" marR="914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3AF2E7D-8259-4CF0-A01A-4DE58FB35553}"/>
              </a:ext>
            </a:extLst>
          </p:cNvPr>
          <p:cNvSpPr/>
          <p:nvPr/>
        </p:nvSpPr>
        <p:spPr bwMode="auto">
          <a:xfrm>
            <a:off x="6963495" y="4725144"/>
            <a:ext cx="1739900" cy="3603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ru-RU" sz="1400" dirty="0">
                <a:solidFill>
                  <a:schemeClr val="tx1"/>
                </a:solidFill>
              </a:rPr>
              <a:t>Объект </a:t>
            </a:r>
            <a:r>
              <a:rPr lang="en-US" sz="1400" dirty="0">
                <a:solidFill>
                  <a:schemeClr val="tx1"/>
                </a:solidFill>
              </a:rPr>
              <a:t>Program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64543" name="Straight Arrow Connector 9">
            <a:extLst>
              <a:ext uri="{FF2B5EF4-FFF2-40B4-BE49-F238E27FC236}">
                <a16:creationId xmlns:a16="http://schemas.microsoft.com/office/drawing/2014/main" id="{B3C95986-769A-4CF0-B9F6-2997826BF360}"/>
              </a:ext>
            </a:extLst>
          </p:cNvPr>
          <p:cNvCxnSpPr>
            <a:cxnSpLocks/>
          </p:cNvCxnSpPr>
          <p:nvPr/>
        </p:nvCxnSpPr>
        <p:spPr bwMode="auto">
          <a:xfrm>
            <a:off x="4587007" y="4904532"/>
            <a:ext cx="2376488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>
            <a:extLst>
              <a:ext uri="{FF2B5EF4-FFF2-40B4-BE49-F238E27FC236}">
                <a16:creationId xmlns:a16="http://schemas.microsoft.com/office/drawing/2014/main" id="{1E1DC6FD-3982-4CCF-87D1-6AC0CF563B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en-US"/>
              <a:t>Пример группового делегата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1C4BE65-3F6F-4278-AB4D-E2A14CD9D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8FEB75-3658-43C1-8FDC-70455A414BAE}" type="slidenum">
              <a:rPr lang="en-GB" altLang="en-US" smtClean="0"/>
              <a:pPr/>
              <a:t>75</a:t>
            </a:fld>
            <a:endParaRPr lang="en-GB" altLang="en-US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152350EE-5667-400F-8B07-ABBDD2F625D9}"/>
              </a:ext>
            </a:extLst>
          </p:cNvPr>
          <p:cNvGrpSpPr/>
          <p:nvPr/>
        </p:nvGrpSpPr>
        <p:grpSpPr>
          <a:xfrm>
            <a:off x="822960" y="1207008"/>
            <a:ext cx="7920037" cy="5041900"/>
            <a:chOff x="900113" y="1700213"/>
            <a:chExt cx="7920037" cy="5041900"/>
          </a:xfrm>
        </p:grpSpPr>
        <p:sp>
          <p:nvSpPr>
            <p:cNvPr id="65540" name="Rectangle 3" descr="Rectangle: Click to edit Master text styles&#10;Second level&#10;Third level&#10;Fourth level&#10;Fifth level">
              <a:extLst>
                <a:ext uri="{FF2B5EF4-FFF2-40B4-BE49-F238E27FC236}">
                  <a16:creationId xmlns:a16="http://schemas.microsoft.com/office/drawing/2014/main" id="{7DA85D51-6921-48A6-BCF8-8F2421E8FB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0113" y="1700213"/>
              <a:ext cx="7632700" cy="5041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delegate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2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Callback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text);</a:t>
              </a: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2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Program</a:t>
              </a:r>
              <a:endPara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static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[] Commands = { </a:t>
              </a:r>
              <a:r>
                <a:rPr lang="en-US" altLang="en-US" sz="12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altLang="en-US" sz="12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Ключ на старт"</a:t>
              </a:r>
              <a:r>
                <a:rPr lang="ru-RU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ru-RU" altLang="en-US" sz="12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"Протяжка-1"</a:t>
              </a:r>
              <a:r>
                <a:rPr lang="ru-RU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ru-RU" altLang="en-US" sz="12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"Продувка"</a:t>
              </a:r>
              <a:r>
                <a:rPr lang="ru-RU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ru-RU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ru-RU" altLang="en-US" sz="12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"Протяжка-2"</a:t>
              </a:r>
              <a:r>
                <a:rPr lang="ru-RU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ru-RU" altLang="en-US" sz="12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"Ключ на дренаж"</a:t>
              </a:r>
              <a:r>
                <a:rPr lang="ru-RU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ru-RU" altLang="en-US" sz="12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"Пуск"</a:t>
              </a:r>
              <a:r>
                <a:rPr lang="ru-RU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ru-RU" altLang="en-US" sz="12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"Зажигание"</a:t>
              </a:r>
              <a:r>
                <a:rPr lang="ru-RU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};</a:t>
              </a: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static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LogCommands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en-US" sz="12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Callback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callback)</a:t>
              </a:r>
              <a:endParaRPr lang="ru-RU" alt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ru-RU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foreach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cmd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Commands)</a:t>
              </a: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(callback != 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null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    callback(</a:t>
              </a:r>
              <a:r>
                <a:rPr lang="en-US" alt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cmd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ru-RU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static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WriteToConsole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text)</a:t>
              </a:r>
              <a:endParaRPr lang="ru-RU" alt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ru-RU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en-US" sz="12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alt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.WriteLine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(text);</a:t>
              </a: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</a:t>
              </a:r>
              <a:r>
                <a:rPr lang="ru-RU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static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WriteToMsgBox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text)</a:t>
              </a:r>
              <a:endParaRPr lang="ru-RU" alt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ru-RU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en-US" sz="12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MessageBox</a:t>
              </a:r>
              <a:r>
                <a:rPr lang="en-US" alt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.Show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(text);</a:t>
              </a: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WriteToFile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text)</a:t>
              </a:r>
              <a:endParaRPr lang="ru-RU" alt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ru-RU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using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writer = 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2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StreamWriter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</a:t>
              </a:r>
              <a:r>
                <a:rPr lang="en-US" altLang="en-US" sz="12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"log.txt"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append: 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true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))</a:t>
              </a: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</a:t>
              </a:r>
              <a:r>
                <a:rPr lang="en-US" alt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writer.WriteLine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(text);</a:t>
              </a: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541" name="Rectangle 3" descr="Rectangle: Click to edit Master text styles&#10;Second level&#10;Third level&#10;Fourth level&#10;Fifth level">
              <a:extLst>
                <a:ext uri="{FF2B5EF4-FFF2-40B4-BE49-F238E27FC236}">
                  <a16:creationId xmlns:a16="http://schemas.microsoft.com/office/drawing/2014/main" id="{AC8CA0AD-08AB-4269-8264-4EE8E0263E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2725" y="3357563"/>
              <a:ext cx="3527425" cy="311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static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Main(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[] </a:t>
              </a:r>
              <a:r>
                <a:rPr lang="en-US" alt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args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ru-RU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en-US" sz="12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Program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p = 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2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Program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ru-RU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2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Callback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cbChain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null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en-US" sz="12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Callback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cb1 = </a:t>
              </a:r>
              <a:r>
                <a:rPr lang="en-US" alt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WriteToConsole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en-US" sz="12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Callback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cb2 = </a:t>
              </a:r>
              <a:r>
                <a:rPr lang="en-US" alt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WriteToMsgBox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en-US" sz="12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Callback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cb3 = </a:t>
              </a:r>
              <a:r>
                <a:rPr lang="en-US" alt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p.WriteToFile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cbChain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+= cb1;</a:t>
              </a: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cbChain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+= cb2;</a:t>
              </a: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cbChain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+= cb3;</a:t>
              </a: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LogCommands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cbChain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cbChain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-= </a:t>
              </a:r>
              <a:r>
                <a:rPr lang="en-US" alt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WriteToMsgBox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LogCommands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cbChain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ru-RU" alt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ru-RU" alt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65542" name="Straight Connector 5">
              <a:extLst>
                <a:ext uri="{FF2B5EF4-FFF2-40B4-BE49-F238E27FC236}">
                  <a16:creationId xmlns:a16="http://schemas.microsoft.com/office/drawing/2014/main" id="{B6C49230-8C85-4443-A0EA-2474180170F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148263" y="3213100"/>
              <a:ext cx="0" cy="334803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>
            <a:extLst>
              <a:ext uri="{FF2B5EF4-FFF2-40B4-BE49-F238E27FC236}">
                <a16:creationId xmlns:a16="http://schemas.microsoft.com/office/drawing/2014/main" id="{DFC70EA0-8F8E-43F5-81D9-AB069DF005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275322"/>
            <a:ext cx="7772400" cy="90872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2400" dirty="0"/>
              <a:t>Callback cb1 = </a:t>
            </a:r>
            <a:r>
              <a:rPr lang="en-US" altLang="en-US" sz="2400" dirty="0" err="1"/>
              <a:t>WriteToConsole</a:t>
            </a:r>
            <a:r>
              <a:rPr lang="en-US" altLang="en-US" sz="2400" dirty="0"/>
              <a:t>;</a:t>
            </a:r>
            <a:br>
              <a:rPr lang="en-US" altLang="en-US" sz="2400" dirty="0"/>
            </a:br>
            <a:r>
              <a:rPr lang="en-US" altLang="en-US" sz="2400" dirty="0"/>
              <a:t>Callback cb2 = </a:t>
            </a:r>
            <a:r>
              <a:rPr lang="en-US" altLang="en-US" sz="2400" dirty="0" err="1"/>
              <a:t>WriteToMsgBox</a:t>
            </a:r>
            <a:r>
              <a:rPr lang="en-US" altLang="en-US" sz="2400" dirty="0"/>
              <a:t>;</a:t>
            </a:r>
            <a:br>
              <a:rPr lang="en-US" altLang="en-US" sz="2400" dirty="0"/>
            </a:br>
            <a:r>
              <a:rPr lang="en-US" altLang="en-US" sz="2400" dirty="0"/>
              <a:t>Callback cb3 = </a:t>
            </a:r>
            <a:r>
              <a:rPr lang="en-US" altLang="en-US" sz="2400" dirty="0" err="1"/>
              <a:t>p.WriteToFile</a:t>
            </a:r>
            <a:r>
              <a:rPr lang="en-US" altLang="en-US" sz="2400" dirty="0"/>
              <a:t>;</a:t>
            </a:r>
            <a:endParaRPr lang="ru-RU" altLang="en-US" sz="2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F2C6138-686A-48D4-BA1F-401E482C160E}"/>
              </a:ext>
            </a:extLst>
          </p:cNvPr>
          <p:cNvSpPr/>
          <p:nvPr/>
        </p:nvSpPr>
        <p:spPr bwMode="auto">
          <a:xfrm>
            <a:off x="797718" y="2768253"/>
            <a:ext cx="1223963" cy="36036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cb1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66565" name="Straight Arrow Connector 9">
            <a:extLst>
              <a:ext uri="{FF2B5EF4-FFF2-40B4-BE49-F238E27FC236}">
                <a16:creationId xmlns:a16="http://schemas.microsoft.com/office/drawing/2014/main" id="{902FCF70-EF56-41B7-BEC8-1B2B22D1A18C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 flipV="1">
            <a:off x="2021681" y="2947640"/>
            <a:ext cx="922337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4D92119-CD94-4193-98BE-B05E5D969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274782"/>
              </p:ext>
            </p:extLst>
          </p:nvPr>
        </p:nvGraphicFramePr>
        <p:xfrm>
          <a:off x="2944018" y="2490440"/>
          <a:ext cx="3255963" cy="914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83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802">
                <a:tc>
                  <a:txBody>
                    <a:bodyPr/>
                    <a:lstStyle/>
                    <a:p>
                      <a:r>
                        <a:rPr lang="en-US" sz="1400" dirty="0"/>
                        <a:t>_target</a:t>
                      </a:r>
                    </a:p>
                  </a:txBody>
                  <a:tcPr marL="91457" marR="91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91457" marR="914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02">
                <a:tc>
                  <a:txBody>
                    <a:bodyPr/>
                    <a:lstStyle/>
                    <a:p>
                      <a:r>
                        <a:rPr lang="en-US" sz="1400" dirty="0"/>
                        <a:t>_</a:t>
                      </a:r>
                      <a:r>
                        <a:rPr lang="en-US" sz="1400" dirty="0" err="1"/>
                        <a:t>methodPtr</a:t>
                      </a:r>
                      <a:endParaRPr lang="en-US" sz="1400" dirty="0"/>
                    </a:p>
                  </a:txBody>
                  <a:tcPr marL="91457" marR="91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WriteToConsole</a:t>
                      </a:r>
                      <a:endParaRPr lang="en-US" sz="1400" dirty="0"/>
                    </a:p>
                  </a:txBody>
                  <a:tcPr marL="91457" marR="914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02">
                <a:tc>
                  <a:txBody>
                    <a:bodyPr/>
                    <a:lstStyle/>
                    <a:p>
                      <a:r>
                        <a:rPr lang="en-US" sz="1400" dirty="0"/>
                        <a:t>_</a:t>
                      </a:r>
                      <a:r>
                        <a:rPr lang="en-US" sz="1400" dirty="0" err="1"/>
                        <a:t>invocationList</a:t>
                      </a:r>
                      <a:endParaRPr lang="en-US" sz="1400" dirty="0"/>
                    </a:p>
                  </a:txBody>
                  <a:tcPr marL="91457" marR="91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91457" marR="914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12BCE6D-3E67-40DF-AF7B-678074AA865A}"/>
              </a:ext>
            </a:extLst>
          </p:cNvPr>
          <p:cNvSpPr/>
          <p:nvPr/>
        </p:nvSpPr>
        <p:spPr bwMode="auto">
          <a:xfrm>
            <a:off x="797718" y="4317653"/>
            <a:ext cx="1223963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cb2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66578" name="Straight Arrow Connector 9">
            <a:extLst>
              <a:ext uri="{FF2B5EF4-FFF2-40B4-BE49-F238E27FC236}">
                <a16:creationId xmlns:a16="http://schemas.microsoft.com/office/drawing/2014/main" id="{60806243-A04E-43FC-BFFB-D7C60F2CE819}"/>
              </a:ext>
            </a:extLst>
          </p:cNvPr>
          <p:cNvCxnSpPr>
            <a:cxnSpLocks/>
            <a:stCxn id="55" idx="3"/>
          </p:cNvCxnSpPr>
          <p:nvPr/>
        </p:nvCxnSpPr>
        <p:spPr bwMode="auto">
          <a:xfrm flipV="1">
            <a:off x="2021681" y="4497040"/>
            <a:ext cx="922337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60" name="Table 2">
            <a:extLst>
              <a:ext uri="{FF2B5EF4-FFF2-40B4-BE49-F238E27FC236}">
                <a16:creationId xmlns:a16="http://schemas.microsoft.com/office/drawing/2014/main" id="{0BA7BF6F-6B2C-4FA4-BA57-4609D20CF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511298"/>
              </p:ext>
            </p:extLst>
          </p:nvPr>
        </p:nvGraphicFramePr>
        <p:xfrm>
          <a:off x="2944018" y="4039840"/>
          <a:ext cx="3255963" cy="914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83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802">
                <a:tc>
                  <a:txBody>
                    <a:bodyPr/>
                    <a:lstStyle/>
                    <a:p>
                      <a:r>
                        <a:rPr lang="en-US" sz="1400" dirty="0"/>
                        <a:t>_target</a:t>
                      </a:r>
                    </a:p>
                  </a:txBody>
                  <a:tcPr marL="91457" marR="91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91457" marR="914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02">
                <a:tc>
                  <a:txBody>
                    <a:bodyPr/>
                    <a:lstStyle/>
                    <a:p>
                      <a:r>
                        <a:rPr lang="en-US" sz="1400" dirty="0"/>
                        <a:t>_</a:t>
                      </a:r>
                      <a:r>
                        <a:rPr lang="en-US" sz="1400" dirty="0" err="1"/>
                        <a:t>methodPtr</a:t>
                      </a:r>
                      <a:endParaRPr lang="en-US" sz="1400" dirty="0"/>
                    </a:p>
                  </a:txBody>
                  <a:tcPr marL="91457" marR="91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WriteToMsgBox</a:t>
                      </a:r>
                      <a:endParaRPr lang="en-US" sz="1400" dirty="0"/>
                    </a:p>
                  </a:txBody>
                  <a:tcPr marL="91457" marR="914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02">
                <a:tc>
                  <a:txBody>
                    <a:bodyPr/>
                    <a:lstStyle/>
                    <a:p>
                      <a:r>
                        <a:rPr lang="en-US" sz="1400" dirty="0"/>
                        <a:t>_</a:t>
                      </a:r>
                      <a:r>
                        <a:rPr lang="en-US" sz="1400" dirty="0" err="1"/>
                        <a:t>invocationList</a:t>
                      </a:r>
                      <a:endParaRPr lang="en-US" sz="1400" dirty="0"/>
                    </a:p>
                  </a:txBody>
                  <a:tcPr marL="91457" marR="91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91457" marR="914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FD8ABFC-2A72-464C-A1E6-BBFFC158DC58}"/>
              </a:ext>
            </a:extLst>
          </p:cNvPr>
          <p:cNvSpPr/>
          <p:nvPr/>
        </p:nvSpPr>
        <p:spPr bwMode="auto">
          <a:xfrm>
            <a:off x="797718" y="5865465"/>
            <a:ext cx="1223963" cy="3603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cb3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66591" name="Straight Arrow Connector 9">
            <a:extLst>
              <a:ext uri="{FF2B5EF4-FFF2-40B4-BE49-F238E27FC236}">
                <a16:creationId xmlns:a16="http://schemas.microsoft.com/office/drawing/2014/main" id="{2D5FD53B-1A46-48BD-81BA-CABCA6E122B0}"/>
              </a:ext>
            </a:extLst>
          </p:cNvPr>
          <p:cNvCxnSpPr>
            <a:cxnSpLocks/>
            <a:stCxn id="12" idx="3"/>
          </p:cNvCxnSpPr>
          <p:nvPr/>
        </p:nvCxnSpPr>
        <p:spPr bwMode="auto">
          <a:xfrm flipV="1">
            <a:off x="2021681" y="6046440"/>
            <a:ext cx="922337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4F2A1A95-1C28-49B2-A36A-C22DFB9CC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864696"/>
              </p:ext>
            </p:extLst>
          </p:nvPr>
        </p:nvGraphicFramePr>
        <p:xfrm>
          <a:off x="2944018" y="5589240"/>
          <a:ext cx="3255963" cy="914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83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802">
                <a:tc>
                  <a:txBody>
                    <a:bodyPr/>
                    <a:lstStyle/>
                    <a:p>
                      <a:r>
                        <a:rPr lang="en-US" sz="1400" dirty="0"/>
                        <a:t>_target</a:t>
                      </a:r>
                    </a:p>
                  </a:txBody>
                  <a:tcPr marL="91457" marR="91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91457" marR="914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02">
                <a:tc>
                  <a:txBody>
                    <a:bodyPr/>
                    <a:lstStyle/>
                    <a:p>
                      <a:r>
                        <a:rPr lang="en-US" sz="1400" dirty="0"/>
                        <a:t>_</a:t>
                      </a:r>
                      <a:r>
                        <a:rPr lang="en-US" sz="1400" dirty="0" err="1"/>
                        <a:t>methodPtr</a:t>
                      </a:r>
                      <a:endParaRPr lang="en-US" sz="1400" dirty="0"/>
                    </a:p>
                  </a:txBody>
                  <a:tcPr marL="91457" marR="91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WriteToFile</a:t>
                      </a:r>
                      <a:endParaRPr lang="en-US" sz="1400" dirty="0"/>
                    </a:p>
                  </a:txBody>
                  <a:tcPr marL="91457" marR="914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02">
                <a:tc>
                  <a:txBody>
                    <a:bodyPr/>
                    <a:lstStyle/>
                    <a:p>
                      <a:r>
                        <a:rPr lang="en-US" sz="1400" dirty="0"/>
                        <a:t>_</a:t>
                      </a:r>
                      <a:r>
                        <a:rPr lang="en-US" sz="1400" dirty="0" err="1"/>
                        <a:t>invocationList</a:t>
                      </a:r>
                      <a:endParaRPr lang="en-US" sz="1400" dirty="0"/>
                    </a:p>
                  </a:txBody>
                  <a:tcPr marL="91457" marR="91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91457" marR="914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4ACA4854-9586-411D-B346-36A4E889998E}"/>
              </a:ext>
            </a:extLst>
          </p:cNvPr>
          <p:cNvSpPr/>
          <p:nvPr/>
        </p:nvSpPr>
        <p:spPr bwMode="auto">
          <a:xfrm>
            <a:off x="6847681" y="5589240"/>
            <a:ext cx="1739900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ru-RU" sz="1400" dirty="0">
                <a:solidFill>
                  <a:schemeClr val="tx1"/>
                </a:solidFill>
              </a:rPr>
              <a:t>Объект </a:t>
            </a:r>
            <a:r>
              <a:rPr lang="en-US" sz="1400" dirty="0">
                <a:solidFill>
                  <a:schemeClr val="tx1"/>
                </a:solidFill>
              </a:rPr>
              <a:t>Program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66604" name="Straight Arrow Connector 9">
            <a:extLst>
              <a:ext uri="{FF2B5EF4-FFF2-40B4-BE49-F238E27FC236}">
                <a16:creationId xmlns:a16="http://schemas.microsoft.com/office/drawing/2014/main" id="{33B6E84A-BD46-4D37-98FC-14F8AB814EA8}"/>
              </a:ext>
            </a:extLst>
          </p:cNvPr>
          <p:cNvCxnSpPr>
            <a:cxnSpLocks/>
            <a:endCxn id="15" idx="1"/>
          </p:cNvCxnSpPr>
          <p:nvPr/>
        </p:nvCxnSpPr>
        <p:spPr bwMode="auto">
          <a:xfrm>
            <a:off x="4471193" y="5768628"/>
            <a:ext cx="2376488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0D91198-70AF-4FA4-B77A-E1D7E44BA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76</a:t>
            </a:fld>
            <a:endParaRPr lang="en-GB" alt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>
            <a:extLst>
              <a:ext uri="{FF2B5EF4-FFF2-40B4-BE49-F238E27FC236}">
                <a16:creationId xmlns:a16="http://schemas.microsoft.com/office/drawing/2014/main" id="{EA6B20FF-FCE8-4288-9F73-6875DBDBC0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584" y="1207419"/>
            <a:ext cx="7772400" cy="90872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err="1"/>
              <a:t>cbChain</a:t>
            </a:r>
            <a:r>
              <a:rPr lang="en-US" altLang="en-US" sz="4000" dirty="0"/>
              <a:t> += cb1;</a:t>
            </a:r>
            <a:endParaRPr lang="ru-RU" altLang="en-US" sz="4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2F43870-495A-4BEC-A5A7-7B32218526E0}"/>
              </a:ext>
            </a:extLst>
          </p:cNvPr>
          <p:cNvSpPr/>
          <p:nvPr/>
        </p:nvSpPr>
        <p:spPr bwMode="auto">
          <a:xfrm>
            <a:off x="898301" y="3178843"/>
            <a:ext cx="1223963" cy="3603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cb1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67589" name="Straight Arrow Connector 9">
            <a:extLst>
              <a:ext uri="{FF2B5EF4-FFF2-40B4-BE49-F238E27FC236}">
                <a16:creationId xmlns:a16="http://schemas.microsoft.com/office/drawing/2014/main" id="{E121103F-7742-4A51-821E-3BD21F6DEE63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 flipV="1">
            <a:off x="2122264" y="3358231"/>
            <a:ext cx="922337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41E8497-6E55-494B-93E2-1072F107F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942311"/>
              </p:ext>
            </p:extLst>
          </p:nvPr>
        </p:nvGraphicFramePr>
        <p:xfrm>
          <a:off x="3044601" y="2901031"/>
          <a:ext cx="3255963" cy="914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83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802">
                <a:tc>
                  <a:txBody>
                    <a:bodyPr/>
                    <a:lstStyle/>
                    <a:p>
                      <a:r>
                        <a:rPr lang="en-US" sz="1400" dirty="0"/>
                        <a:t>_target</a:t>
                      </a:r>
                    </a:p>
                  </a:txBody>
                  <a:tcPr marL="91457" marR="91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91457" marR="914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02">
                <a:tc>
                  <a:txBody>
                    <a:bodyPr/>
                    <a:lstStyle/>
                    <a:p>
                      <a:r>
                        <a:rPr lang="en-US" sz="1400" dirty="0"/>
                        <a:t>_</a:t>
                      </a:r>
                      <a:r>
                        <a:rPr lang="en-US" sz="1400" dirty="0" err="1"/>
                        <a:t>methodPtr</a:t>
                      </a:r>
                      <a:endParaRPr lang="en-US" sz="1400" dirty="0"/>
                    </a:p>
                  </a:txBody>
                  <a:tcPr marL="91457" marR="91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WriteToConsole</a:t>
                      </a:r>
                      <a:endParaRPr lang="en-US" sz="1400" dirty="0"/>
                    </a:p>
                  </a:txBody>
                  <a:tcPr marL="91457" marR="914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02">
                <a:tc>
                  <a:txBody>
                    <a:bodyPr/>
                    <a:lstStyle/>
                    <a:p>
                      <a:r>
                        <a:rPr lang="en-US" sz="1400" dirty="0"/>
                        <a:t>_</a:t>
                      </a:r>
                      <a:r>
                        <a:rPr lang="en-US" sz="1400" dirty="0" err="1"/>
                        <a:t>invocationList</a:t>
                      </a:r>
                      <a:endParaRPr lang="en-US" sz="1400" dirty="0"/>
                    </a:p>
                  </a:txBody>
                  <a:tcPr marL="91457" marR="91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91457" marR="914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D537A96-FFF7-4811-B920-07F70D152207}"/>
              </a:ext>
            </a:extLst>
          </p:cNvPr>
          <p:cNvSpPr/>
          <p:nvPr/>
        </p:nvSpPr>
        <p:spPr bwMode="auto">
          <a:xfrm>
            <a:off x="898301" y="4474243"/>
            <a:ext cx="1223963" cy="3603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cb2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67602" name="Straight Arrow Connector 9">
            <a:extLst>
              <a:ext uri="{FF2B5EF4-FFF2-40B4-BE49-F238E27FC236}">
                <a16:creationId xmlns:a16="http://schemas.microsoft.com/office/drawing/2014/main" id="{2BEFD47A-2E29-407B-BD04-C11C08442DA7}"/>
              </a:ext>
            </a:extLst>
          </p:cNvPr>
          <p:cNvCxnSpPr>
            <a:cxnSpLocks/>
            <a:stCxn id="55" idx="3"/>
          </p:cNvCxnSpPr>
          <p:nvPr/>
        </p:nvCxnSpPr>
        <p:spPr bwMode="auto">
          <a:xfrm flipV="1">
            <a:off x="2122264" y="4655218"/>
            <a:ext cx="922337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60" name="Table 2">
            <a:extLst>
              <a:ext uri="{FF2B5EF4-FFF2-40B4-BE49-F238E27FC236}">
                <a16:creationId xmlns:a16="http://schemas.microsoft.com/office/drawing/2014/main" id="{AF6A3D9C-EE72-4F83-A335-CA0F2DD07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630444"/>
              </p:ext>
            </p:extLst>
          </p:nvPr>
        </p:nvGraphicFramePr>
        <p:xfrm>
          <a:off x="3044601" y="4198018"/>
          <a:ext cx="3255963" cy="914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83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802">
                <a:tc>
                  <a:txBody>
                    <a:bodyPr/>
                    <a:lstStyle/>
                    <a:p>
                      <a:r>
                        <a:rPr lang="en-US" sz="1400" dirty="0"/>
                        <a:t>_target</a:t>
                      </a:r>
                    </a:p>
                  </a:txBody>
                  <a:tcPr marL="91457" marR="91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91457" marR="914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02">
                <a:tc>
                  <a:txBody>
                    <a:bodyPr/>
                    <a:lstStyle/>
                    <a:p>
                      <a:r>
                        <a:rPr lang="en-US" sz="1400" dirty="0"/>
                        <a:t>_</a:t>
                      </a:r>
                      <a:r>
                        <a:rPr lang="en-US" sz="1400" dirty="0" err="1"/>
                        <a:t>methodPtr</a:t>
                      </a:r>
                      <a:endParaRPr lang="en-US" sz="1400" dirty="0"/>
                    </a:p>
                  </a:txBody>
                  <a:tcPr marL="91457" marR="91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WriteToMsgBox</a:t>
                      </a:r>
                      <a:endParaRPr lang="en-US" sz="1400" dirty="0"/>
                    </a:p>
                  </a:txBody>
                  <a:tcPr marL="91457" marR="914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02">
                <a:tc>
                  <a:txBody>
                    <a:bodyPr/>
                    <a:lstStyle/>
                    <a:p>
                      <a:r>
                        <a:rPr lang="en-US" sz="1400" dirty="0"/>
                        <a:t>_</a:t>
                      </a:r>
                      <a:r>
                        <a:rPr lang="en-US" sz="1400" dirty="0" err="1"/>
                        <a:t>invocationList</a:t>
                      </a:r>
                      <a:endParaRPr lang="en-US" sz="1400" dirty="0"/>
                    </a:p>
                  </a:txBody>
                  <a:tcPr marL="91457" marR="91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91457" marR="914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F70EE7-F8F3-40A1-89AA-C4CD46E82985}"/>
              </a:ext>
            </a:extLst>
          </p:cNvPr>
          <p:cNvSpPr/>
          <p:nvPr/>
        </p:nvSpPr>
        <p:spPr bwMode="auto">
          <a:xfrm>
            <a:off x="898301" y="5747418"/>
            <a:ext cx="1223963" cy="3603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cb3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67615" name="Straight Arrow Connector 9">
            <a:extLst>
              <a:ext uri="{FF2B5EF4-FFF2-40B4-BE49-F238E27FC236}">
                <a16:creationId xmlns:a16="http://schemas.microsoft.com/office/drawing/2014/main" id="{C847CDB8-A7E0-4D77-A781-D974853013D2}"/>
              </a:ext>
            </a:extLst>
          </p:cNvPr>
          <p:cNvCxnSpPr>
            <a:cxnSpLocks/>
            <a:stCxn id="12" idx="3"/>
          </p:cNvCxnSpPr>
          <p:nvPr/>
        </p:nvCxnSpPr>
        <p:spPr bwMode="auto">
          <a:xfrm flipV="1">
            <a:off x="2122264" y="5928393"/>
            <a:ext cx="922337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131AE2A7-28C8-4B1E-A8BA-DA80FB4FF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013835"/>
              </p:ext>
            </p:extLst>
          </p:nvPr>
        </p:nvGraphicFramePr>
        <p:xfrm>
          <a:off x="3044601" y="5471193"/>
          <a:ext cx="3255963" cy="914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83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802">
                <a:tc>
                  <a:txBody>
                    <a:bodyPr/>
                    <a:lstStyle/>
                    <a:p>
                      <a:r>
                        <a:rPr lang="en-US" sz="1400" dirty="0"/>
                        <a:t>_target</a:t>
                      </a:r>
                    </a:p>
                  </a:txBody>
                  <a:tcPr marL="91457" marR="91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91457" marR="914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02">
                <a:tc>
                  <a:txBody>
                    <a:bodyPr/>
                    <a:lstStyle/>
                    <a:p>
                      <a:r>
                        <a:rPr lang="en-US" sz="1400" dirty="0"/>
                        <a:t>_</a:t>
                      </a:r>
                      <a:r>
                        <a:rPr lang="en-US" sz="1400" dirty="0" err="1"/>
                        <a:t>methodPtr</a:t>
                      </a:r>
                      <a:endParaRPr lang="en-US" sz="1400" dirty="0"/>
                    </a:p>
                  </a:txBody>
                  <a:tcPr marL="91457" marR="91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WriteToFile</a:t>
                      </a:r>
                      <a:endParaRPr lang="en-US" sz="1400" dirty="0"/>
                    </a:p>
                  </a:txBody>
                  <a:tcPr marL="91457" marR="914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02">
                <a:tc>
                  <a:txBody>
                    <a:bodyPr/>
                    <a:lstStyle/>
                    <a:p>
                      <a:r>
                        <a:rPr lang="en-US" sz="1400" dirty="0"/>
                        <a:t>_</a:t>
                      </a:r>
                      <a:r>
                        <a:rPr lang="en-US" sz="1400" dirty="0" err="1"/>
                        <a:t>invocationList</a:t>
                      </a:r>
                      <a:endParaRPr lang="en-US" sz="1400" dirty="0"/>
                    </a:p>
                  </a:txBody>
                  <a:tcPr marL="91457" marR="91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91457" marR="914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D908646-439B-479B-85C4-8DAE80E5A761}"/>
              </a:ext>
            </a:extLst>
          </p:cNvPr>
          <p:cNvSpPr/>
          <p:nvPr/>
        </p:nvSpPr>
        <p:spPr bwMode="auto">
          <a:xfrm>
            <a:off x="6948264" y="5471193"/>
            <a:ext cx="1739900" cy="358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ru-RU" sz="1400" dirty="0">
                <a:solidFill>
                  <a:schemeClr val="tx1"/>
                </a:solidFill>
              </a:rPr>
              <a:t>Объект </a:t>
            </a:r>
            <a:r>
              <a:rPr lang="en-US" sz="1400" dirty="0">
                <a:solidFill>
                  <a:schemeClr val="tx1"/>
                </a:solidFill>
              </a:rPr>
              <a:t>Program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67628" name="Straight Arrow Connector 9">
            <a:extLst>
              <a:ext uri="{FF2B5EF4-FFF2-40B4-BE49-F238E27FC236}">
                <a16:creationId xmlns:a16="http://schemas.microsoft.com/office/drawing/2014/main" id="{8CE7C8AA-B061-4D6F-AA4C-793C425AC8CD}"/>
              </a:ext>
            </a:extLst>
          </p:cNvPr>
          <p:cNvCxnSpPr>
            <a:cxnSpLocks/>
            <a:endCxn id="15" idx="1"/>
          </p:cNvCxnSpPr>
          <p:nvPr/>
        </p:nvCxnSpPr>
        <p:spPr bwMode="auto">
          <a:xfrm>
            <a:off x="4571776" y="5650581"/>
            <a:ext cx="2376488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44006FE-5923-4309-811D-94C3E3C5A864}"/>
              </a:ext>
            </a:extLst>
          </p:cNvPr>
          <p:cNvSpPr/>
          <p:nvPr/>
        </p:nvSpPr>
        <p:spPr bwMode="auto">
          <a:xfrm>
            <a:off x="898301" y="2350168"/>
            <a:ext cx="1223963" cy="3603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 err="1">
                <a:solidFill>
                  <a:schemeClr val="tx1"/>
                </a:solidFill>
              </a:rPr>
              <a:t>cbChain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67630" name="Straight Arrow Connector 9">
            <a:extLst>
              <a:ext uri="{FF2B5EF4-FFF2-40B4-BE49-F238E27FC236}">
                <a16:creationId xmlns:a16="http://schemas.microsoft.com/office/drawing/2014/main" id="{1B35BCB4-721C-409A-A2DD-54815BBFBD27}"/>
              </a:ext>
            </a:extLst>
          </p:cNvPr>
          <p:cNvCxnSpPr>
            <a:cxnSpLocks/>
            <a:stCxn id="17" idx="3"/>
          </p:cNvCxnSpPr>
          <p:nvPr/>
        </p:nvCxnSpPr>
        <p:spPr bwMode="auto">
          <a:xfrm>
            <a:off x="2122264" y="2531143"/>
            <a:ext cx="922337" cy="636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4141005-98F1-4262-B18C-E69A9C8B6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77</a:t>
            </a:fld>
            <a:endParaRPr lang="en-GB" alt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>
            <a:extLst>
              <a:ext uri="{FF2B5EF4-FFF2-40B4-BE49-F238E27FC236}">
                <a16:creationId xmlns:a16="http://schemas.microsoft.com/office/drawing/2014/main" id="{2058AB7D-025E-4E8C-A639-843CD055B2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90872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/>
              <a:t>cbChain += cb2;</a:t>
            </a:r>
            <a:endParaRPr lang="ru-RU" altLang="en-US" sz="40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522F570-4577-44A7-82B0-ED8A2E3F5DE3}"/>
              </a:ext>
            </a:extLst>
          </p:cNvPr>
          <p:cNvSpPr/>
          <p:nvPr/>
        </p:nvSpPr>
        <p:spPr bwMode="auto">
          <a:xfrm>
            <a:off x="898525" y="3201988"/>
            <a:ext cx="1223963" cy="36036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cb1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68613" name="Straight Arrow Connector 9">
            <a:extLst>
              <a:ext uri="{FF2B5EF4-FFF2-40B4-BE49-F238E27FC236}">
                <a16:creationId xmlns:a16="http://schemas.microsoft.com/office/drawing/2014/main" id="{15E07136-1F29-4ECB-944D-5C2E129C3E0C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 flipV="1">
            <a:off x="2122488" y="3381375"/>
            <a:ext cx="922337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BC31781-B99C-49E4-B12E-30F9E77B0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396010"/>
              </p:ext>
            </p:extLst>
          </p:nvPr>
        </p:nvGraphicFramePr>
        <p:xfrm>
          <a:off x="3044825" y="2924175"/>
          <a:ext cx="3255963" cy="914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83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802">
                <a:tc>
                  <a:txBody>
                    <a:bodyPr/>
                    <a:lstStyle/>
                    <a:p>
                      <a:r>
                        <a:rPr lang="en-US" sz="1400" dirty="0"/>
                        <a:t>_target</a:t>
                      </a:r>
                    </a:p>
                  </a:txBody>
                  <a:tcPr marL="91457" marR="91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91457" marR="914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02">
                <a:tc>
                  <a:txBody>
                    <a:bodyPr/>
                    <a:lstStyle/>
                    <a:p>
                      <a:r>
                        <a:rPr lang="en-US" sz="1400" dirty="0"/>
                        <a:t>_</a:t>
                      </a:r>
                      <a:r>
                        <a:rPr lang="en-US" sz="1400" dirty="0" err="1"/>
                        <a:t>methodPtr</a:t>
                      </a:r>
                      <a:endParaRPr lang="en-US" sz="1400" dirty="0"/>
                    </a:p>
                  </a:txBody>
                  <a:tcPr marL="91457" marR="91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WriteToConsole</a:t>
                      </a:r>
                      <a:endParaRPr lang="en-US" sz="1400" dirty="0"/>
                    </a:p>
                  </a:txBody>
                  <a:tcPr marL="91457" marR="914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02">
                <a:tc>
                  <a:txBody>
                    <a:bodyPr/>
                    <a:lstStyle/>
                    <a:p>
                      <a:r>
                        <a:rPr lang="en-US" sz="1400" dirty="0"/>
                        <a:t>_</a:t>
                      </a:r>
                      <a:r>
                        <a:rPr lang="en-US" sz="1400" dirty="0" err="1"/>
                        <a:t>invocationList</a:t>
                      </a:r>
                      <a:endParaRPr lang="en-US" sz="1400" dirty="0"/>
                    </a:p>
                  </a:txBody>
                  <a:tcPr marL="91457" marR="91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91457" marR="914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C9703E6-B60C-4790-906C-3529F2E870C4}"/>
              </a:ext>
            </a:extLst>
          </p:cNvPr>
          <p:cNvSpPr/>
          <p:nvPr/>
        </p:nvSpPr>
        <p:spPr bwMode="auto">
          <a:xfrm>
            <a:off x="898525" y="4498975"/>
            <a:ext cx="1223963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cb2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68626" name="Straight Arrow Connector 9">
            <a:extLst>
              <a:ext uri="{FF2B5EF4-FFF2-40B4-BE49-F238E27FC236}">
                <a16:creationId xmlns:a16="http://schemas.microsoft.com/office/drawing/2014/main" id="{AC71895E-A33A-4713-B888-B5CCC4758462}"/>
              </a:ext>
            </a:extLst>
          </p:cNvPr>
          <p:cNvCxnSpPr>
            <a:cxnSpLocks/>
            <a:stCxn id="55" idx="3"/>
          </p:cNvCxnSpPr>
          <p:nvPr/>
        </p:nvCxnSpPr>
        <p:spPr bwMode="auto">
          <a:xfrm flipV="1">
            <a:off x="2122488" y="4678363"/>
            <a:ext cx="922337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60" name="Table 2">
            <a:extLst>
              <a:ext uri="{FF2B5EF4-FFF2-40B4-BE49-F238E27FC236}">
                <a16:creationId xmlns:a16="http://schemas.microsoft.com/office/drawing/2014/main" id="{FD84A646-3882-455B-9BF5-F22717873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932728"/>
              </p:ext>
            </p:extLst>
          </p:nvPr>
        </p:nvGraphicFramePr>
        <p:xfrm>
          <a:off x="3044825" y="4221163"/>
          <a:ext cx="3255963" cy="914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83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802">
                <a:tc>
                  <a:txBody>
                    <a:bodyPr/>
                    <a:lstStyle/>
                    <a:p>
                      <a:r>
                        <a:rPr lang="en-US" sz="1400" dirty="0"/>
                        <a:t>_target</a:t>
                      </a:r>
                    </a:p>
                  </a:txBody>
                  <a:tcPr marL="91457" marR="91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91457" marR="914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02">
                <a:tc>
                  <a:txBody>
                    <a:bodyPr/>
                    <a:lstStyle/>
                    <a:p>
                      <a:r>
                        <a:rPr lang="en-US" sz="1400" dirty="0"/>
                        <a:t>_</a:t>
                      </a:r>
                      <a:r>
                        <a:rPr lang="en-US" sz="1400" dirty="0" err="1"/>
                        <a:t>methodPtr</a:t>
                      </a:r>
                      <a:endParaRPr lang="en-US" sz="1400" dirty="0"/>
                    </a:p>
                  </a:txBody>
                  <a:tcPr marL="91457" marR="91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WriteToMsgBox</a:t>
                      </a:r>
                      <a:endParaRPr lang="en-US" sz="1400" dirty="0"/>
                    </a:p>
                  </a:txBody>
                  <a:tcPr marL="91457" marR="914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02">
                <a:tc>
                  <a:txBody>
                    <a:bodyPr/>
                    <a:lstStyle/>
                    <a:p>
                      <a:r>
                        <a:rPr lang="en-US" sz="1400" dirty="0"/>
                        <a:t>_</a:t>
                      </a:r>
                      <a:r>
                        <a:rPr lang="en-US" sz="1400" dirty="0" err="1"/>
                        <a:t>invocationList</a:t>
                      </a:r>
                      <a:endParaRPr lang="en-US" sz="1400" dirty="0"/>
                    </a:p>
                  </a:txBody>
                  <a:tcPr marL="91457" marR="91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91457" marR="914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ABC3D4-E8C9-40B2-B03D-826B84EECCA1}"/>
              </a:ext>
            </a:extLst>
          </p:cNvPr>
          <p:cNvSpPr/>
          <p:nvPr/>
        </p:nvSpPr>
        <p:spPr bwMode="auto">
          <a:xfrm>
            <a:off x="898525" y="5743575"/>
            <a:ext cx="1223963" cy="3603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cb3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68639" name="Straight Arrow Connector 9">
            <a:extLst>
              <a:ext uri="{FF2B5EF4-FFF2-40B4-BE49-F238E27FC236}">
                <a16:creationId xmlns:a16="http://schemas.microsoft.com/office/drawing/2014/main" id="{879FF4F3-427F-4EBB-BDF7-B7B932B62499}"/>
              </a:ext>
            </a:extLst>
          </p:cNvPr>
          <p:cNvCxnSpPr>
            <a:cxnSpLocks/>
            <a:stCxn id="12" idx="3"/>
          </p:cNvCxnSpPr>
          <p:nvPr/>
        </p:nvCxnSpPr>
        <p:spPr bwMode="auto">
          <a:xfrm flipV="1">
            <a:off x="2122488" y="5924550"/>
            <a:ext cx="922337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99100F50-3EE5-470C-9003-C4E312D69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558528"/>
              </p:ext>
            </p:extLst>
          </p:nvPr>
        </p:nvGraphicFramePr>
        <p:xfrm>
          <a:off x="3044825" y="5467350"/>
          <a:ext cx="3255963" cy="914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83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802">
                <a:tc>
                  <a:txBody>
                    <a:bodyPr/>
                    <a:lstStyle/>
                    <a:p>
                      <a:r>
                        <a:rPr lang="en-US" sz="1400" dirty="0"/>
                        <a:t>_target</a:t>
                      </a:r>
                    </a:p>
                  </a:txBody>
                  <a:tcPr marL="91457" marR="91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91457" marR="914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02">
                <a:tc>
                  <a:txBody>
                    <a:bodyPr/>
                    <a:lstStyle/>
                    <a:p>
                      <a:r>
                        <a:rPr lang="en-US" sz="1400" dirty="0"/>
                        <a:t>_</a:t>
                      </a:r>
                      <a:r>
                        <a:rPr lang="en-US" sz="1400" dirty="0" err="1"/>
                        <a:t>methodPtr</a:t>
                      </a:r>
                      <a:endParaRPr lang="en-US" sz="1400" dirty="0"/>
                    </a:p>
                  </a:txBody>
                  <a:tcPr marL="91457" marR="91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WriteToFile</a:t>
                      </a:r>
                      <a:endParaRPr lang="en-US" sz="1400" dirty="0"/>
                    </a:p>
                  </a:txBody>
                  <a:tcPr marL="91457" marR="914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02">
                <a:tc>
                  <a:txBody>
                    <a:bodyPr/>
                    <a:lstStyle/>
                    <a:p>
                      <a:r>
                        <a:rPr lang="en-US" sz="1400" dirty="0"/>
                        <a:t>_</a:t>
                      </a:r>
                      <a:r>
                        <a:rPr lang="en-US" sz="1400" dirty="0" err="1"/>
                        <a:t>invocationList</a:t>
                      </a:r>
                      <a:endParaRPr lang="en-US" sz="1400" dirty="0"/>
                    </a:p>
                  </a:txBody>
                  <a:tcPr marL="91457" marR="91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91457" marR="914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36163CBC-3D03-4640-91A7-AC91C2E364E1}"/>
              </a:ext>
            </a:extLst>
          </p:cNvPr>
          <p:cNvSpPr/>
          <p:nvPr/>
        </p:nvSpPr>
        <p:spPr bwMode="auto">
          <a:xfrm>
            <a:off x="6948488" y="5467350"/>
            <a:ext cx="1739900" cy="3603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ru-RU" sz="1400" dirty="0">
                <a:solidFill>
                  <a:schemeClr val="tx1"/>
                </a:solidFill>
              </a:rPr>
              <a:t>Объект </a:t>
            </a:r>
            <a:r>
              <a:rPr lang="en-US" sz="1400" dirty="0">
                <a:solidFill>
                  <a:schemeClr val="tx1"/>
                </a:solidFill>
              </a:rPr>
              <a:t>Program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68652" name="Straight Arrow Connector 9">
            <a:extLst>
              <a:ext uri="{FF2B5EF4-FFF2-40B4-BE49-F238E27FC236}">
                <a16:creationId xmlns:a16="http://schemas.microsoft.com/office/drawing/2014/main" id="{823E9395-A65C-4703-B5DA-FAB65C0041CE}"/>
              </a:ext>
            </a:extLst>
          </p:cNvPr>
          <p:cNvCxnSpPr>
            <a:cxnSpLocks/>
            <a:endCxn id="15" idx="1"/>
          </p:cNvCxnSpPr>
          <p:nvPr/>
        </p:nvCxnSpPr>
        <p:spPr bwMode="auto">
          <a:xfrm>
            <a:off x="4572000" y="5646738"/>
            <a:ext cx="2376488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D4F1F3F-4E2A-43F5-990D-A57B45E654C5}"/>
              </a:ext>
            </a:extLst>
          </p:cNvPr>
          <p:cNvSpPr/>
          <p:nvPr/>
        </p:nvSpPr>
        <p:spPr bwMode="auto">
          <a:xfrm>
            <a:off x="898525" y="1879600"/>
            <a:ext cx="1223963" cy="3603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 err="1">
                <a:solidFill>
                  <a:schemeClr val="tx1"/>
                </a:solidFill>
              </a:rPr>
              <a:t>cbChain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68654" name="Straight Arrow Connector 9">
            <a:extLst>
              <a:ext uri="{FF2B5EF4-FFF2-40B4-BE49-F238E27FC236}">
                <a16:creationId xmlns:a16="http://schemas.microsoft.com/office/drawing/2014/main" id="{AC81DFA5-0DF4-4E2E-9CD2-D93AC2723734}"/>
              </a:ext>
            </a:extLst>
          </p:cNvPr>
          <p:cNvCxnSpPr>
            <a:cxnSpLocks/>
            <a:stCxn id="17" idx="3"/>
          </p:cNvCxnSpPr>
          <p:nvPr/>
        </p:nvCxnSpPr>
        <p:spPr bwMode="auto">
          <a:xfrm flipV="1">
            <a:off x="2122488" y="2058988"/>
            <a:ext cx="922337" cy="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CA73CC1-C39C-4F51-870F-50DC7437E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698585"/>
              </p:ext>
            </p:extLst>
          </p:nvPr>
        </p:nvGraphicFramePr>
        <p:xfrm>
          <a:off x="3044825" y="1601788"/>
          <a:ext cx="3255963" cy="914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83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802">
                <a:tc>
                  <a:txBody>
                    <a:bodyPr/>
                    <a:lstStyle/>
                    <a:p>
                      <a:r>
                        <a:rPr lang="en-US" sz="1400" dirty="0"/>
                        <a:t>_target</a:t>
                      </a:r>
                    </a:p>
                  </a:txBody>
                  <a:tcPr marL="91457" marR="91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91457" marR="914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02">
                <a:tc>
                  <a:txBody>
                    <a:bodyPr/>
                    <a:lstStyle/>
                    <a:p>
                      <a:r>
                        <a:rPr lang="en-US" sz="1400" dirty="0"/>
                        <a:t>_</a:t>
                      </a:r>
                      <a:r>
                        <a:rPr lang="en-US" sz="1400" dirty="0" err="1"/>
                        <a:t>methodPtr</a:t>
                      </a:r>
                      <a:endParaRPr lang="en-US" sz="1400" dirty="0"/>
                    </a:p>
                  </a:txBody>
                  <a:tcPr marL="91457" marR="91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 marL="91457" marR="914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02">
                <a:tc>
                  <a:txBody>
                    <a:bodyPr/>
                    <a:lstStyle/>
                    <a:p>
                      <a:r>
                        <a:rPr lang="en-US" sz="1400" dirty="0"/>
                        <a:t>_</a:t>
                      </a:r>
                      <a:r>
                        <a:rPr lang="en-US" sz="1400" dirty="0" err="1"/>
                        <a:t>invocationList</a:t>
                      </a:r>
                      <a:endParaRPr lang="en-US" sz="1400" dirty="0"/>
                    </a:p>
                  </a:txBody>
                  <a:tcPr marL="91457" marR="91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91457" marR="9145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D01283B2-3288-4981-B1A2-E43C09DC27DE}"/>
              </a:ext>
            </a:extLst>
          </p:cNvPr>
          <p:cNvSpPr/>
          <p:nvPr/>
        </p:nvSpPr>
        <p:spPr bwMode="auto">
          <a:xfrm>
            <a:off x="7092950" y="1590675"/>
            <a:ext cx="863600" cy="6143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[0]</a:t>
            </a:r>
          </a:p>
          <a:p>
            <a:pPr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[1]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68667" name="Straight Arrow Connector 9">
            <a:extLst>
              <a:ext uri="{FF2B5EF4-FFF2-40B4-BE49-F238E27FC236}">
                <a16:creationId xmlns:a16="http://schemas.microsoft.com/office/drawing/2014/main" id="{1ADFB3D8-0A91-4D34-80F0-6A97CD01FB5F}"/>
              </a:ext>
            </a:extLst>
          </p:cNvPr>
          <p:cNvCxnSpPr>
            <a:cxnSpLocks/>
            <a:endCxn id="20" idx="1"/>
          </p:cNvCxnSpPr>
          <p:nvPr/>
        </p:nvCxnSpPr>
        <p:spPr bwMode="auto">
          <a:xfrm flipV="1">
            <a:off x="4572000" y="1897063"/>
            <a:ext cx="2520950" cy="449262"/>
          </a:xfrm>
          <a:prstGeom prst="bentConnector3">
            <a:avLst>
              <a:gd name="adj1" fmla="val 84528"/>
            </a:avLst>
          </a:prstGeom>
          <a:noFill/>
          <a:ln w="12700" algn="ctr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668" name="Straight Arrow Connector 9">
            <a:extLst>
              <a:ext uri="{FF2B5EF4-FFF2-40B4-BE49-F238E27FC236}">
                <a16:creationId xmlns:a16="http://schemas.microsoft.com/office/drawing/2014/main" id="{BA1693FF-9824-40EB-B346-CA133FBFCC54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2324100" y="1808163"/>
            <a:ext cx="5272088" cy="900112"/>
          </a:xfrm>
          <a:prstGeom prst="bentConnector3">
            <a:avLst>
              <a:gd name="adj1" fmla="val -16977"/>
            </a:avLst>
          </a:prstGeom>
          <a:noFill/>
          <a:ln w="12700" algn="ctr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669" name="Connector: Elbow 36">
            <a:extLst>
              <a:ext uri="{FF2B5EF4-FFF2-40B4-BE49-F238E27FC236}">
                <a16:creationId xmlns:a16="http://schemas.microsoft.com/office/drawing/2014/main" id="{9506E9C7-BB17-4030-9103-38FA3C98369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24100" y="2708275"/>
            <a:ext cx="720725" cy="431800"/>
          </a:xfrm>
          <a:prstGeom prst="bentConnector3">
            <a:avLst>
              <a:gd name="adj1" fmla="val 31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670" name="Straight Arrow Connector 9">
            <a:extLst>
              <a:ext uri="{FF2B5EF4-FFF2-40B4-BE49-F238E27FC236}">
                <a16:creationId xmlns:a16="http://schemas.microsoft.com/office/drawing/2014/main" id="{DA4018CE-1CB9-483A-B770-87E083D815D2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2324100" y="2024063"/>
            <a:ext cx="5272088" cy="2012950"/>
          </a:xfrm>
          <a:prstGeom prst="bentConnector3">
            <a:avLst>
              <a:gd name="adj1" fmla="val -12264"/>
            </a:avLst>
          </a:prstGeom>
          <a:noFill/>
          <a:ln w="12700" algn="ctr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671" name="Connector: Elbow 56">
            <a:extLst>
              <a:ext uri="{FF2B5EF4-FFF2-40B4-BE49-F238E27FC236}">
                <a16:creationId xmlns:a16="http://schemas.microsoft.com/office/drawing/2014/main" id="{9FB18A02-E201-415A-988E-06E22C6E88F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24100" y="4037013"/>
            <a:ext cx="720725" cy="431800"/>
          </a:xfrm>
          <a:prstGeom prst="bentConnector3">
            <a:avLst>
              <a:gd name="adj1" fmla="val 31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1CEC82-9DAF-4AF1-8AB0-2D816AE06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78</a:t>
            </a:fld>
            <a:endParaRPr lang="en-GB" alt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>
            <a:extLst>
              <a:ext uri="{FF2B5EF4-FFF2-40B4-BE49-F238E27FC236}">
                <a16:creationId xmlns:a16="http://schemas.microsoft.com/office/drawing/2014/main" id="{03E62FFB-1A6E-4E40-A963-AF2820B980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90872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/>
              <a:t>cbChain += cb3;</a:t>
            </a:r>
            <a:endParaRPr lang="ru-RU" altLang="en-US" sz="40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D459A05-5CAD-43B2-8C11-63FACE552E34}"/>
              </a:ext>
            </a:extLst>
          </p:cNvPr>
          <p:cNvSpPr/>
          <p:nvPr/>
        </p:nvSpPr>
        <p:spPr bwMode="auto">
          <a:xfrm>
            <a:off x="898525" y="3844925"/>
            <a:ext cx="1223963" cy="3603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cb1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69637" name="Straight Arrow Connector 9">
            <a:extLst>
              <a:ext uri="{FF2B5EF4-FFF2-40B4-BE49-F238E27FC236}">
                <a16:creationId xmlns:a16="http://schemas.microsoft.com/office/drawing/2014/main" id="{7D291202-00EF-4F07-A50F-ED4DF73292B5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2122488" y="4025900"/>
            <a:ext cx="9223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C3A813-1DE4-4FD5-9EDF-8B534B42F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769855"/>
              </p:ext>
            </p:extLst>
          </p:nvPr>
        </p:nvGraphicFramePr>
        <p:xfrm>
          <a:off x="3044825" y="3614738"/>
          <a:ext cx="3255963" cy="82233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83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108">
                <a:tc>
                  <a:txBody>
                    <a:bodyPr/>
                    <a:lstStyle/>
                    <a:p>
                      <a:r>
                        <a:rPr lang="en-US" sz="1200" dirty="0"/>
                        <a:t>_target</a:t>
                      </a:r>
                    </a:p>
                  </a:txBody>
                  <a:tcPr marL="91457" marR="91457" marT="45615" marB="45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 marL="91457" marR="91457" marT="45615" marB="4561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r>
                        <a:rPr lang="en-US" sz="1200" dirty="0"/>
                        <a:t>_</a:t>
                      </a:r>
                      <a:r>
                        <a:rPr lang="en-US" sz="1200" dirty="0" err="1"/>
                        <a:t>methodPtr</a:t>
                      </a:r>
                      <a:endParaRPr lang="en-US" sz="1200" dirty="0"/>
                    </a:p>
                  </a:txBody>
                  <a:tcPr marL="91457" marR="91457" marT="45615" marB="45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WriteToConsole</a:t>
                      </a:r>
                      <a:endParaRPr lang="en-US" sz="1200" dirty="0"/>
                    </a:p>
                  </a:txBody>
                  <a:tcPr marL="91457" marR="91457" marT="45615" marB="4561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r>
                        <a:rPr lang="en-US" sz="1200" dirty="0"/>
                        <a:t>_</a:t>
                      </a:r>
                      <a:r>
                        <a:rPr lang="en-US" sz="1200" dirty="0" err="1"/>
                        <a:t>invocationList</a:t>
                      </a:r>
                      <a:endParaRPr lang="en-US" sz="1200" dirty="0"/>
                    </a:p>
                  </a:txBody>
                  <a:tcPr marL="91457" marR="91457" marT="45615" marB="45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 marL="91457" marR="91457" marT="45615" marB="4561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2DDC76E-D1A0-41D4-A87E-E13CE1873B4F}"/>
              </a:ext>
            </a:extLst>
          </p:cNvPr>
          <p:cNvSpPr/>
          <p:nvPr/>
        </p:nvSpPr>
        <p:spPr bwMode="auto">
          <a:xfrm>
            <a:off x="898525" y="4926013"/>
            <a:ext cx="1223963" cy="36036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cb2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69650" name="Straight Arrow Connector 9">
            <a:extLst>
              <a:ext uri="{FF2B5EF4-FFF2-40B4-BE49-F238E27FC236}">
                <a16:creationId xmlns:a16="http://schemas.microsoft.com/office/drawing/2014/main" id="{D4B4DD4E-1393-455F-8ED8-07AD531FB647}"/>
              </a:ext>
            </a:extLst>
          </p:cNvPr>
          <p:cNvCxnSpPr>
            <a:cxnSpLocks/>
            <a:stCxn id="55" idx="3"/>
          </p:cNvCxnSpPr>
          <p:nvPr/>
        </p:nvCxnSpPr>
        <p:spPr bwMode="auto">
          <a:xfrm flipV="1">
            <a:off x="2122488" y="5105400"/>
            <a:ext cx="92233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60" name="Table 2">
            <a:extLst>
              <a:ext uri="{FF2B5EF4-FFF2-40B4-BE49-F238E27FC236}">
                <a16:creationId xmlns:a16="http://schemas.microsoft.com/office/drawing/2014/main" id="{46AE24CF-B630-4CCD-B0B1-FAA2C9D60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023082"/>
              </p:ext>
            </p:extLst>
          </p:nvPr>
        </p:nvGraphicFramePr>
        <p:xfrm>
          <a:off x="3044825" y="4694238"/>
          <a:ext cx="3255963" cy="82233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83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108">
                <a:tc>
                  <a:txBody>
                    <a:bodyPr/>
                    <a:lstStyle/>
                    <a:p>
                      <a:r>
                        <a:rPr lang="en-US" sz="1200" dirty="0"/>
                        <a:t>_target</a:t>
                      </a:r>
                    </a:p>
                  </a:txBody>
                  <a:tcPr marL="91457" marR="91457" marT="45615" marB="45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 marL="91457" marR="91457" marT="45615" marB="4561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r>
                        <a:rPr lang="en-US" sz="1200" dirty="0"/>
                        <a:t>_</a:t>
                      </a:r>
                      <a:r>
                        <a:rPr lang="en-US" sz="1200" dirty="0" err="1"/>
                        <a:t>methodPtr</a:t>
                      </a:r>
                      <a:endParaRPr lang="en-US" sz="1200" dirty="0"/>
                    </a:p>
                  </a:txBody>
                  <a:tcPr marL="91457" marR="91457" marT="45615" marB="45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WriteToMsgBox</a:t>
                      </a:r>
                      <a:endParaRPr lang="en-US" sz="1200" dirty="0"/>
                    </a:p>
                  </a:txBody>
                  <a:tcPr marL="91457" marR="91457" marT="45615" marB="4561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r>
                        <a:rPr lang="en-US" sz="1200" dirty="0"/>
                        <a:t>_</a:t>
                      </a:r>
                      <a:r>
                        <a:rPr lang="en-US" sz="1200" dirty="0" err="1"/>
                        <a:t>invocationList</a:t>
                      </a:r>
                      <a:endParaRPr lang="en-US" sz="1200" dirty="0"/>
                    </a:p>
                  </a:txBody>
                  <a:tcPr marL="91457" marR="91457" marT="45615" marB="45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 marL="91457" marR="91457" marT="45615" marB="4561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B313904-D851-467B-8304-6A5CCD0EAA84}"/>
              </a:ext>
            </a:extLst>
          </p:cNvPr>
          <p:cNvSpPr/>
          <p:nvPr/>
        </p:nvSpPr>
        <p:spPr bwMode="auto">
          <a:xfrm>
            <a:off x="898525" y="6029325"/>
            <a:ext cx="1223963" cy="3603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cb3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69663" name="Straight Arrow Connector 9">
            <a:extLst>
              <a:ext uri="{FF2B5EF4-FFF2-40B4-BE49-F238E27FC236}">
                <a16:creationId xmlns:a16="http://schemas.microsoft.com/office/drawing/2014/main" id="{73FDD05E-B8BB-4F52-AA95-59D27318159D}"/>
              </a:ext>
            </a:extLst>
          </p:cNvPr>
          <p:cNvCxnSpPr>
            <a:cxnSpLocks/>
            <a:stCxn id="12" idx="3"/>
          </p:cNvCxnSpPr>
          <p:nvPr/>
        </p:nvCxnSpPr>
        <p:spPr bwMode="auto">
          <a:xfrm flipV="1">
            <a:off x="2122488" y="6208713"/>
            <a:ext cx="9223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96304109-B7B0-4BC9-AD1A-97A4840CC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416912"/>
              </p:ext>
            </p:extLst>
          </p:nvPr>
        </p:nvGraphicFramePr>
        <p:xfrm>
          <a:off x="3044825" y="5797550"/>
          <a:ext cx="3255963" cy="82391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83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r>
                        <a:rPr lang="en-US" sz="1200" dirty="0"/>
                        <a:t>_target</a:t>
                      </a:r>
                    </a:p>
                  </a:txBody>
                  <a:tcPr marL="91457" marR="91457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57" marR="91457" marT="45773" marB="4577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r>
                        <a:rPr lang="en-US" sz="1200" dirty="0"/>
                        <a:t>_</a:t>
                      </a:r>
                      <a:r>
                        <a:rPr lang="en-US" sz="1200" dirty="0" err="1"/>
                        <a:t>methodPtr</a:t>
                      </a:r>
                      <a:endParaRPr lang="en-US" sz="1200" dirty="0"/>
                    </a:p>
                  </a:txBody>
                  <a:tcPr marL="91457" marR="91457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WriteToFile</a:t>
                      </a:r>
                      <a:endParaRPr lang="en-US" sz="1200" dirty="0"/>
                    </a:p>
                  </a:txBody>
                  <a:tcPr marL="91457" marR="91457" marT="45773" marB="4577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r>
                        <a:rPr lang="en-US" sz="1200" dirty="0"/>
                        <a:t>_</a:t>
                      </a:r>
                      <a:r>
                        <a:rPr lang="en-US" sz="1200" dirty="0" err="1"/>
                        <a:t>invocationList</a:t>
                      </a:r>
                      <a:endParaRPr lang="en-US" sz="1200" dirty="0"/>
                    </a:p>
                  </a:txBody>
                  <a:tcPr marL="91457" marR="91457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 marL="91457" marR="91457" marT="45773" marB="4577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55EA8D32-B1D4-4606-AD59-9D22B6077C79}"/>
              </a:ext>
            </a:extLst>
          </p:cNvPr>
          <p:cNvSpPr/>
          <p:nvPr/>
        </p:nvSpPr>
        <p:spPr bwMode="auto">
          <a:xfrm>
            <a:off x="6948488" y="5754688"/>
            <a:ext cx="1739900" cy="3603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ru-RU" sz="1400" dirty="0">
                <a:solidFill>
                  <a:schemeClr val="tx1"/>
                </a:solidFill>
              </a:rPr>
              <a:t>Объект </a:t>
            </a:r>
            <a:r>
              <a:rPr lang="en-US" sz="1400" dirty="0">
                <a:solidFill>
                  <a:schemeClr val="tx1"/>
                </a:solidFill>
              </a:rPr>
              <a:t>Program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69676" name="Straight Arrow Connector 9">
            <a:extLst>
              <a:ext uri="{FF2B5EF4-FFF2-40B4-BE49-F238E27FC236}">
                <a16:creationId xmlns:a16="http://schemas.microsoft.com/office/drawing/2014/main" id="{D2BB7FCE-DDB3-4CD4-A4C2-11025CC95288}"/>
              </a:ext>
            </a:extLst>
          </p:cNvPr>
          <p:cNvCxnSpPr>
            <a:cxnSpLocks/>
            <a:endCxn id="15" idx="1"/>
          </p:cNvCxnSpPr>
          <p:nvPr/>
        </p:nvCxnSpPr>
        <p:spPr bwMode="auto">
          <a:xfrm>
            <a:off x="4572000" y="5935663"/>
            <a:ext cx="23764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47904A-F62A-49E1-8885-DB0F1DCD5A4F}"/>
              </a:ext>
            </a:extLst>
          </p:cNvPr>
          <p:cNvGraphicFramePr>
            <a:graphicFrameLocks noGrp="1"/>
          </p:cNvGraphicFramePr>
          <p:nvPr/>
        </p:nvGraphicFramePr>
        <p:xfrm>
          <a:off x="3044825" y="2533650"/>
          <a:ext cx="3255963" cy="82391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83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r>
                        <a:rPr lang="en-US" sz="1200" dirty="0"/>
                        <a:t>_target</a:t>
                      </a:r>
                    </a:p>
                  </a:txBody>
                  <a:tcPr marL="91457" marR="91457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 marL="91457" marR="91457" marT="45773" marB="4577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r>
                        <a:rPr lang="en-US" sz="1200" dirty="0"/>
                        <a:t>_</a:t>
                      </a:r>
                      <a:r>
                        <a:rPr lang="en-US" sz="1200" dirty="0" err="1"/>
                        <a:t>methodPtr</a:t>
                      </a:r>
                      <a:endParaRPr lang="en-US" sz="1200" dirty="0"/>
                    </a:p>
                  </a:txBody>
                  <a:tcPr marL="91457" marR="91457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 marL="91457" marR="91457" marT="45773" marB="4577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r>
                        <a:rPr lang="en-US" sz="1200" dirty="0"/>
                        <a:t>_</a:t>
                      </a:r>
                      <a:r>
                        <a:rPr lang="en-US" sz="1200" dirty="0" err="1"/>
                        <a:t>invocationList</a:t>
                      </a:r>
                      <a:endParaRPr lang="en-US" sz="1200" dirty="0"/>
                    </a:p>
                  </a:txBody>
                  <a:tcPr marL="91457" marR="91457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57" marR="91457" marT="45773" marB="4577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F600E5A7-7BC3-45A1-B9A4-3F6A036AF045}"/>
              </a:ext>
            </a:extLst>
          </p:cNvPr>
          <p:cNvSpPr/>
          <p:nvPr/>
        </p:nvSpPr>
        <p:spPr bwMode="auto">
          <a:xfrm>
            <a:off x="7092950" y="2598738"/>
            <a:ext cx="863600" cy="6143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[0]</a:t>
            </a:r>
          </a:p>
          <a:p>
            <a:pPr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[1]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69689" name="Straight Arrow Connector 9">
            <a:extLst>
              <a:ext uri="{FF2B5EF4-FFF2-40B4-BE49-F238E27FC236}">
                <a16:creationId xmlns:a16="http://schemas.microsoft.com/office/drawing/2014/main" id="{ED63646F-D490-4056-B792-300197120296}"/>
              </a:ext>
            </a:extLst>
          </p:cNvPr>
          <p:cNvCxnSpPr>
            <a:cxnSpLocks/>
            <a:endCxn id="20" idx="1"/>
          </p:cNvCxnSpPr>
          <p:nvPr/>
        </p:nvCxnSpPr>
        <p:spPr bwMode="auto">
          <a:xfrm flipV="1">
            <a:off x="4572000" y="2905125"/>
            <a:ext cx="2520950" cy="296863"/>
          </a:xfrm>
          <a:prstGeom prst="bentConnector3">
            <a:avLst>
              <a:gd name="adj1" fmla="val 84204"/>
            </a:avLst>
          </a:prstGeom>
          <a:noFill/>
          <a:ln w="9525" algn="ctr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690" name="Connector: Elbow 36">
            <a:extLst>
              <a:ext uri="{FF2B5EF4-FFF2-40B4-BE49-F238E27FC236}">
                <a16:creationId xmlns:a16="http://schemas.microsoft.com/office/drawing/2014/main" id="{C658CCFE-581F-4D3E-91EF-1097BD202A5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55875" y="3479800"/>
            <a:ext cx="488950" cy="334963"/>
          </a:xfrm>
          <a:prstGeom prst="bentConnector3">
            <a:avLst>
              <a:gd name="adj1" fmla="val -583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691" name="Connector: Elbow 56">
            <a:extLst>
              <a:ext uri="{FF2B5EF4-FFF2-40B4-BE49-F238E27FC236}">
                <a16:creationId xmlns:a16="http://schemas.microsoft.com/office/drawing/2014/main" id="{CDB13FA9-086A-4A8C-A576-DDBB7AE3FE1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55875" y="4586288"/>
            <a:ext cx="488950" cy="263525"/>
          </a:xfrm>
          <a:prstGeom prst="bentConnector3">
            <a:avLst>
              <a:gd name="adj1" fmla="val -583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187E441-742B-4737-A04B-F29F2AD61283}"/>
              </a:ext>
            </a:extLst>
          </p:cNvPr>
          <p:cNvSpPr/>
          <p:nvPr/>
        </p:nvSpPr>
        <p:spPr bwMode="auto">
          <a:xfrm>
            <a:off x="898525" y="1685925"/>
            <a:ext cx="1223963" cy="3603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400" dirty="0" err="1">
                <a:solidFill>
                  <a:schemeClr val="tx1"/>
                </a:solidFill>
              </a:rPr>
              <a:t>cbChain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69693" name="Straight Arrow Connector 9">
            <a:extLst>
              <a:ext uri="{FF2B5EF4-FFF2-40B4-BE49-F238E27FC236}">
                <a16:creationId xmlns:a16="http://schemas.microsoft.com/office/drawing/2014/main" id="{36EAC8BC-BD86-4A47-885A-B11F157867D5}"/>
              </a:ext>
            </a:extLst>
          </p:cNvPr>
          <p:cNvCxnSpPr>
            <a:cxnSpLocks/>
            <a:stCxn id="25" idx="3"/>
          </p:cNvCxnSpPr>
          <p:nvPr/>
        </p:nvCxnSpPr>
        <p:spPr bwMode="auto">
          <a:xfrm flipV="1">
            <a:off x="2122488" y="1865313"/>
            <a:ext cx="922337" cy="1587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E448E44-5726-45E8-B04C-ABBFD3BDC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265399"/>
              </p:ext>
            </p:extLst>
          </p:nvPr>
        </p:nvGraphicFramePr>
        <p:xfrm>
          <a:off x="3044825" y="1454150"/>
          <a:ext cx="3255963" cy="82233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83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108">
                <a:tc>
                  <a:txBody>
                    <a:bodyPr/>
                    <a:lstStyle/>
                    <a:p>
                      <a:r>
                        <a:rPr lang="en-US" sz="1200" dirty="0"/>
                        <a:t>_target</a:t>
                      </a:r>
                    </a:p>
                  </a:txBody>
                  <a:tcPr marL="91457" marR="91457" marT="45615" marB="45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 marL="91457" marR="91457" marT="45615" marB="4561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r>
                        <a:rPr lang="en-US" sz="1200" dirty="0"/>
                        <a:t>_</a:t>
                      </a:r>
                      <a:r>
                        <a:rPr lang="en-US" sz="1200" dirty="0" err="1"/>
                        <a:t>methodPtr</a:t>
                      </a:r>
                      <a:endParaRPr lang="en-US" sz="1200" dirty="0"/>
                    </a:p>
                  </a:txBody>
                  <a:tcPr marL="91457" marR="91457" marT="45615" marB="45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 marL="91457" marR="91457" marT="45615" marB="4561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r>
                        <a:rPr lang="en-US" sz="1200" dirty="0"/>
                        <a:t>_</a:t>
                      </a:r>
                      <a:r>
                        <a:rPr lang="en-US" sz="1200" dirty="0" err="1"/>
                        <a:t>invocationList</a:t>
                      </a:r>
                      <a:endParaRPr lang="en-US" sz="1200" dirty="0"/>
                    </a:p>
                  </a:txBody>
                  <a:tcPr marL="91457" marR="91457" marT="45615" marB="45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57" marR="91457" marT="45615" marB="4561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C9EAE633-0403-4E07-A87F-8A87079095C9}"/>
              </a:ext>
            </a:extLst>
          </p:cNvPr>
          <p:cNvSpPr/>
          <p:nvPr/>
        </p:nvSpPr>
        <p:spPr bwMode="auto">
          <a:xfrm>
            <a:off x="7092950" y="1447800"/>
            <a:ext cx="863600" cy="8239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[0]</a:t>
            </a:r>
          </a:p>
          <a:p>
            <a:pPr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[1]</a:t>
            </a:r>
          </a:p>
          <a:p>
            <a:pPr eaLnBrk="1" hangingPunct="1"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[2]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69706" name="Straight Arrow Connector 9">
            <a:extLst>
              <a:ext uri="{FF2B5EF4-FFF2-40B4-BE49-F238E27FC236}">
                <a16:creationId xmlns:a16="http://schemas.microsoft.com/office/drawing/2014/main" id="{5592EB16-D14B-4F7C-B080-05BC1E0C1458}"/>
              </a:ext>
            </a:extLst>
          </p:cNvPr>
          <p:cNvCxnSpPr>
            <a:cxnSpLocks/>
            <a:endCxn id="28" idx="1"/>
          </p:cNvCxnSpPr>
          <p:nvPr/>
        </p:nvCxnSpPr>
        <p:spPr bwMode="auto">
          <a:xfrm flipV="1">
            <a:off x="4572000" y="1858963"/>
            <a:ext cx="2520950" cy="230187"/>
          </a:xfrm>
          <a:prstGeom prst="bentConnector3">
            <a:avLst>
              <a:gd name="adj1" fmla="val 84005"/>
            </a:avLst>
          </a:prstGeom>
          <a:noFill/>
          <a:ln w="9525" algn="ctr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707" name="Straight Arrow Connector 9">
            <a:extLst>
              <a:ext uri="{FF2B5EF4-FFF2-40B4-BE49-F238E27FC236}">
                <a16:creationId xmlns:a16="http://schemas.microsoft.com/office/drawing/2014/main" id="{A8D21698-DF5A-4978-A709-E38F464C4A82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2555875" y="1892300"/>
            <a:ext cx="5040313" cy="2693988"/>
          </a:xfrm>
          <a:prstGeom prst="bentConnector3">
            <a:avLst>
              <a:gd name="adj1" fmla="val -17306"/>
            </a:avLst>
          </a:prstGeom>
          <a:noFill/>
          <a:ln w="9525" algn="ctr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708" name="Straight Arrow Connector 9">
            <a:extLst>
              <a:ext uri="{FF2B5EF4-FFF2-40B4-BE49-F238E27FC236}">
                <a16:creationId xmlns:a16="http://schemas.microsoft.com/office/drawing/2014/main" id="{ED52944D-0C2B-40D4-98FE-0CD46D54D19F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2555875" y="1657350"/>
            <a:ext cx="5040313" cy="1822450"/>
          </a:xfrm>
          <a:prstGeom prst="bentConnector3">
            <a:avLst>
              <a:gd name="adj1" fmla="val -21773"/>
            </a:avLst>
          </a:prstGeom>
          <a:noFill/>
          <a:ln w="9525" algn="ctr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709" name="Connector: Elbow 61">
            <a:extLst>
              <a:ext uri="{FF2B5EF4-FFF2-40B4-BE49-F238E27FC236}">
                <a16:creationId xmlns:a16="http://schemas.microsoft.com/office/drawing/2014/main" id="{CD141A08-9957-4FBD-9AA9-4258960BF91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55875" y="5662613"/>
            <a:ext cx="481013" cy="261937"/>
          </a:xfrm>
          <a:prstGeom prst="bentConnector3">
            <a:avLst>
              <a:gd name="adj1" fmla="val -556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710" name="Straight Arrow Connector 9">
            <a:extLst>
              <a:ext uri="{FF2B5EF4-FFF2-40B4-BE49-F238E27FC236}">
                <a16:creationId xmlns:a16="http://schemas.microsoft.com/office/drawing/2014/main" id="{E6E8D0C6-D3E1-4573-98DC-F2B959A3C325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2555875" y="2120900"/>
            <a:ext cx="5040313" cy="3544888"/>
          </a:xfrm>
          <a:prstGeom prst="bentConnector3">
            <a:avLst>
              <a:gd name="adj1" fmla="val -12134"/>
            </a:avLst>
          </a:prstGeom>
          <a:noFill/>
          <a:ln w="9525" algn="ctr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EFB7341-0A40-4B0C-B321-33E579985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79</a:t>
            </a:fld>
            <a:endParaRPr lang="en-GB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F303027F-17B8-4862-AD57-61041309B9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399"/>
            <a:ext cx="7772400" cy="891953"/>
          </a:xfrm>
        </p:spPr>
        <p:txBody>
          <a:bodyPr>
            <a:normAutofit fontScale="90000"/>
          </a:bodyPr>
          <a:lstStyle/>
          <a:p>
            <a:r>
              <a:rPr lang="ru-RU" altLang="en-US" dirty="0"/>
              <a:t>Минимальная программа для платформы </a:t>
            </a:r>
            <a:r>
              <a:rPr lang="en-US" altLang="en-US" dirty="0"/>
              <a:t>.NET</a:t>
            </a:r>
            <a:endParaRPr lang="ru-RU" altLang="en-US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939C44C-4F66-4B49-8402-A84063A59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F98FEB75-3658-43C1-8FDC-70455A414BAE}" type="slidenum">
              <a:rPr lang="en-GB" altLang="en-US" smtClean="0"/>
              <a:pPr/>
              <a:t>8</a:t>
            </a:fld>
            <a:endParaRPr lang="en-GB" altLang="en-US" dirty="0"/>
          </a:p>
        </p:txBody>
      </p:sp>
      <p:sp>
        <p:nvSpPr>
          <p:cNvPr id="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D3703E0-8C1F-4444-89C5-86632E9A1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1196181"/>
            <a:ext cx="7632700" cy="45370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HelloWorldDisassembled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31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"Hello!!!"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31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7B37F1D3-DD47-4D09-8549-350C7E44A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Callback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: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MulticastDelegate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B91A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extern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Callback(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object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@object,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IntPtr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method);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ru-RU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ru-RU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virtual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Invoke(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text)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  <a:endParaRPr kumimoji="0" lang="ru-RU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ru-RU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</a:t>
            </a:r>
            <a:r>
              <a:rPr kumimoji="0" lang="ru-RU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Псевдо-код, создаётся динамической компиляцией</a:t>
            </a:r>
            <a:endParaRPr kumimoji="0" lang="ru-RU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Delegate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delegates = _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invocationList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Delegate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(delegates !=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{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foreach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Delegate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delegates)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{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d.Invoke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(text);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}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}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{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(_target !=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_target._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methodPtr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(text);</a:t>
            </a:r>
            <a:r>
              <a:rPr kumimoji="0" lang="ru-RU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</a:t>
            </a:r>
            <a:r>
              <a:rPr kumimoji="0" lang="ru-RU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псевдо-код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_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methodPtr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(text);</a:t>
            </a:r>
            <a:r>
              <a:rPr kumimoji="0" lang="ru-RU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</a:t>
            </a:r>
            <a:r>
              <a:rPr kumimoji="0" lang="ru-RU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псевдо-код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}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A27B12F1-53AE-4A9E-88C2-E134C099E9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00336"/>
          </a:xfrm>
        </p:spPr>
        <p:txBody>
          <a:bodyPr>
            <a:normAutofit fontScale="90000"/>
          </a:bodyPr>
          <a:lstStyle/>
          <a:p>
            <a:r>
              <a:rPr lang="ru-RU" altLang="en-US"/>
              <a:t>Метод </a:t>
            </a:r>
            <a:r>
              <a:rPr lang="en-US" altLang="en-US"/>
              <a:t>Invoke </a:t>
            </a:r>
            <a:r>
              <a:rPr lang="ru-RU" altLang="en-US"/>
              <a:t>в классе делегата</a:t>
            </a:r>
            <a:br>
              <a:rPr lang="en-US" altLang="en-US"/>
            </a:br>
            <a:r>
              <a:rPr lang="en-US" altLang="en-US"/>
              <a:t>(</a:t>
            </a:r>
            <a:r>
              <a:rPr lang="ru-RU" altLang="en-US"/>
              <a:t>псевдо-код)</a:t>
            </a:r>
            <a:endParaRPr lang="ru-RU" altLang="en-US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4126506-2C54-4E75-AC55-1EC485C7B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F98FEB75-3658-43C1-8FDC-70455A414BAE}" type="slidenum">
              <a:rPr lang="en-GB" altLang="en-US" smtClean="0"/>
              <a:pPr/>
              <a:t>80</a:t>
            </a:fld>
            <a:endParaRPr lang="en-GB" alt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E0D061AE-5415-4B23-888E-351C6A3B6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7920880" cy="4320480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SafeInvoke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Callback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callback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str)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(callback !=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Delegate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delegates =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callback.GetInvocationList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Exception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 errors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foreach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Callback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d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delegates)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{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try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{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d(str);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}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catch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Exception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ex)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{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(errors ==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errors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Exception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&gt;();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errors.Add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(ex);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}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}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(errors !=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throw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AggregateException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(errors);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117A8684-7C4A-4E70-9E43-7C972F93D9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00336"/>
          </a:xfrm>
        </p:spPr>
        <p:txBody>
          <a:bodyPr>
            <a:noAutofit/>
          </a:bodyPr>
          <a:lstStyle/>
          <a:p>
            <a:r>
              <a:rPr lang="ru-RU" altLang="en-US" sz="2800" dirty="0"/>
              <a:t>Использование метода </a:t>
            </a:r>
            <a:r>
              <a:rPr lang="en-US" altLang="en-US" sz="2800" dirty="0" err="1"/>
              <a:t>GetInvocationList</a:t>
            </a:r>
            <a:r>
              <a:rPr lang="en-US" altLang="en-US" sz="2800" dirty="0"/>
              <a:t> </a:t>
            </a:r>
            <a:r>
              <a:rPr lang="ru-RU" altLang="en-US" sz="2800" dirty="0"/>
              <a:t>для безопасного вызова группы делегатов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3398CD9-4A5F-43C2-BBEE-9709A07C0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F98FEB75-3658-43C1-8FDC-70455A414BAE}" type="slidenum">
              <a:rPr lang="en-GB" altLang="en-US" smtClean="0"/>
              <a:pPr/>
              <a:t>81</a:t>
            </a:fld>
            <a:endParaRPr lang="en-GB" alt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>
            <a:extLst>
              <a:ext uri="{FF2B5EF4-FFF2-40B4-BE49-F238E27FC236}">
                <a16:creationId xmlns:a16="http://schemas.microsoft.com/office/drawing/2014/main" id="{40CA7FE1-EE40-41BA-B18C-205AA2D796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en-US"/>
              <a:t>События на основе делегатов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7C4053F-1B68-44C5-8590-C1F874CD4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8FEB75-3658-43C1-8FDC-70455A414BAE}" type="slidenum">
              <a:rPr lang="en-GB" altLang="en-US" smtClean="0"/>
              <a:pPr/>
              <a:t>82</a:t>
            </a:fld>
            <a:endParaRPr lang="en-GB" altLang="en-US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3EA50043-0095-4BF5-8871-5A0F78B7DBCB}"/>
              </a:ext>
            </a:extLst>
          </p:cNvPr>
          <p:cNvGrpSpPr/>
          <p:nvPr/>
        </p:nvGrpSpPr>
        <p:grpSpPr>
          <a:xfrm>
            <a:off x="822960" y="1207008"/>
            <a:ext cx="7848600" cy="5041900"/>
            <a:chOff x="900113" y="1700213"/>
            <a:chExt cx="7848600" cy="5041900"/>
          </a:xfrm>
        </p:grpSpPr>
        <p:sp>
          <p:nvSpPr>
            <p:cNvPr id="72708" name="Rectangle 3" descr="Rectangle: Click to edit Master text styles&#10;Second level&#10;Third level&#10;Fourth level&#10;Fifth level">
              <a:extLst>
                <a:ext uri="{FF2B5EF4-FFF2-40B4-BE49-F238E27FC236}">
                  <a16:creationId xmlns:a16="http://schemas.microsoft.com/office/drawing/2014/main" id="{D05EE79D-C45E-484D-978A-4B3ED5D3B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263" y="2386013"/>
              <a:ext cx="3600450" cy="424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2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Program</a:t>
              </a:r>
              <a:endPara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static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HandleEvent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en-US" sz="12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ObservableList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sender)</a:t>
              </a: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ru-RU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ru-RU" altLang="en-US" sz="12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Console</a:t>
              </a:r>
              <a:r>
                <a:rPr lang="ru-RU" alt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.WriteLine</a:t>
              </a:r>
              <a:r>
                <a:rPr lang="ru-RU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endPara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</a:t>
              </a:r>
              <a:r>
                <a:rPr lang="ru-RU" altLang="en-US" sz="12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"Количество элементов: {0}"</a:t>
              </a:r>
              <a:r>
                <a:rPr lang="ru-RU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</a:t>
              </a:r>
              <a:r>
                <a:rPr lang="en-US" alt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sender.List.Count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static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Main(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[] </a:t>
              </a:r>
              <a:r>
                <a:rPr lang="en-US" alt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args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list = 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2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ObservableList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endParaRPr lang="ru-RU" alt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ru-RU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2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List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&gt;());</a:t>
              </a: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list.Updated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+= </a:t>
              </a:r>
              <a:r>
                <a:rPr lang="en-US" alt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HandleEvent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ru-RU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ru-RU" alt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Запрещено: </a:t>
              </a:r>
              <a:endParaRPr lang="ru-RU" alt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</a:t>
              </a:r>
              <a:r>
                <a:rPr lang="en-US" altLang="en-US" sz="120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list.Updated</a:t>
              </a:r>
              <a:r>
                <a:rPr lang="en-US" alt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en-US" sz="120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HandleEvent</a:t>
              </a:r>
              <a:r>
                <a:rPr lang="en-US" alt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;</a:t>
              </a:r>
              <a:endPara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</a:t>
              </a:r>
              <a:r>
                <a:rPr lang="en-US" altLang="en-US" sz="120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list.Updated</a:t>
              </a:r>
              <a:r>
                <a:rPr lang="en-US" alt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(list);</a:t>
              </a: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list.Add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en-US" sz="12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altLang="en-US" sz="12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Ключ на старт"</a:t>
              </a:r>
              <a:r>
                <a:rPr lang="ru-RU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ru-RU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list.Add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ru-RU" altLang="en-US" sz="12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"Протяжка-1"</a:t>
              </a:r>
              <a:r>
                <a:rPr lang="ru-RU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ru-RU" alt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list.Updated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-= </a:t>
              </a:r>
              <a:r>
                <a:rPr lang="en-US" alt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HandleEvent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ru-RU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list.Add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ru-RU" altLang="en-US" sz="12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"Продувка"</a:t>
              </a:r>
              <a:r>
                <a:rPr lang="ru-RU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pPr>
                <a:lnSpc>
                  <a:spcPts val="12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709" name="Rectangle 3" descr="Rectangle: Click to edit Master text styles&#10;Second level&#10;Third level&#10;Fourth level&#10;Fifth level">
              <a:extLst>
                <a:ext uri="{FF2B5EF4-FFF2-40B4-BE49-F238E27FC236}">
                  <a16:creationId xmlns:a16="http://schemas.microsoft.com/office/drawing/2014/main" id="{4A67F6E8-3EE9-4F7D-AC65-18BCB130D0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0113" y="1700213"/>
              <a:ext cx="5327650" cy="5041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delegate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2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ListUpdateEvent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en-US" sz="12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ObservableList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sender);</a:t>
              </a: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2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ObservableList</a:t>
              </a:r>
              <a:endPara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2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ListUpdateEvent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updated;</a:t>
              </a: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2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List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 List;</a:t>
              </a: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event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2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ListUpdateEvent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Updated</a:t>
              </a:r>
              <a:r>
                <a:rPr lang="ru-RU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add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 updated += value; }</a:t>
              </a: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remove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 updated -= value; }</a:t>
              </a: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2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ObservableList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en-US" sz="12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List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 list)</a:t>
              </a:r>
              <a:r>
                <a:rPr lang="ru-RU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List = list;</a:t>
              </a: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Add(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item)</a:t>
              </a:r>
              <a:r>
                <a:rPr lang="ru-RU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List.Add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(item);</a:t>
              </a: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(updated != 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null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r>
                <a:rPr lang="ru-RU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updated(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this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bool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Remove(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item) {</a:t>
              </a: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result = </a:t>
              </a:r>
              <a:r>
                <a:rPr lang="en-US" alt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List.Remove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(item);</a:t>
              </a: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(updated != 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null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r>
                <a:rPr lang="ru-RU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updated(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this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result;</a:t>
              </a: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>
                <a:lnSpc>
                  <a:spcPts val="14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cxnSp>
          <p:nvCxnSpPr>
            <p:cNvPr id="72710" name="Straight Connector 3">
              <a:extLst>
                <a:ext uri="{FF2B5EF4-FFF2-40B4-BE49-F238E27FC236}">
                  <a16:creationId xmlns:a16="http://schemas.microsoft.com/office/drawing/2014/main" id="{513B20B3-FE51-47D4-B5A7-2929604ACEA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049838" y="2349500"/>
              <a:ext cx="0" cy="421163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72E47E4-A6B3-4AF8-B920-9313D3C495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576" y="1196752"/>
            <a:ext cx="7920880" cy="4896544"/>
          </a:xfrm>
        </p:spPr>
        <p:txBody>
          <a:bodyPr>
            <a:normAutofit fontScale="85000" lnSpcReduction="20000"/>
          </a:bodyPr>
          <a:lstStyle/>
          <a:p>
            <a:r>
              <a:rPr lang="ru-RU" altLang="en-US"/>
              <a:t>Событие это виртуальное свойство-делегат, для которого можно переопределить методы добавления и удаления обработчиков (операторы += и -=).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ru-RU" altLang="en-US"/>
              <a:t>Запрещено присваивание значений событию (оператор =) снаружи объекта.</a:t>
            </a:r>
            <a:endParaRPr lang="en-US" altLang="en-US"/>
          </a:p>
          <a:p>
            <a:endParaRPr lang="en-US" altLang="en-US"/>
          </a:p>
          <a:p>
            <a:r>
              <a:rPr lang="ru-RU" altLang="en-US"/>
              <a:t>Запрещено вызывать обработчики события (метод </a:t>
            </a:r>
            <a:r>
              <a:rPr lang="en-US" altLang="en-US"/>
              <a:t>Invoke</a:t>
            </a:r>
            <a:r>
              <a:rPr lang="ru-RU" altLang="en-US"/>
              <a:t>) снаружи объекта.</a:t>
            </a:r>
            <a:endParaRPr lang="en-US" altLang="en-US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6561E957-EF9D-40DD-812B-8592F4D171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00336"/>
          </a:xfrm>
        </p:spPr>
        <p:txBody>
          <a:bodyPr/>
          <a:lstStyle/>
          <a:p>
            <a:r>
              <a:rPr lang="ru-RU" altLang="en-US"/>
              <a:t>Отличия события от делегата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2720F6B-0A9D-4BD6-8AC2-17C06393D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F98FEB75-3658-43C1-8FDC-70455A414BAE}" type="slidenum">
              <a:rPr lang="en-GB" altLang="en-US" smtClean="0"/>
              <a:pPr/>
              <a:t>83</a:t>
            </a:fld>
            <a:endParaRPr lang="en-GB" altLang="en-US" dirty="0"/>
          </a:p>
        </p:txBody>
      </p:sp>
      <p:sp>
        <p:nvSpPr>
          <p:cNvPr id="7373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DA8D780-0849-4A56-9579-8BBF3C5DE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452" y="4718050"/>
            <a:ext cx="74215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list.Updated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HandleEvent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// Запрещено</a:t>
            </a:r>
          </a:p>
        </p:txBody>
      </p:sp>
      <p:sp>
        <p:nvSpPr>
          <p:cNvPr id="7373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6C8F57D-A928-4E7C-A42E-22C811978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2276475"/>
            <a:ext cx="7421562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ListUpdateEvent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Updated</a:t>
            </a:r>
            <a:endParaRPr lang="ru-RU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updated += value; }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remove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updated -= value; }</a:t>
            </a:r>
          </a:p>
          <a:p>
            <a:pPr>
              <a:lnSpc>
                <a:spcPts val="1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list.Updated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HandleEvent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373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45F66D0-49A5-4CE0-A57F-156CAD8B8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3" y="5936456"/>
            <a:ext cx="742156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2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list.Updated</a:t>
            </a:r>
            <a:r>
              <a:rPr lang="ru-RU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ru-RU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// Запрещено</a:t>
            </a:r>
            <a:endParaRPr lang="en-US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F64B0DB5-13D7-458C-9982-C06D85B96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7920880" cy="5472608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</a:rPr>
              <a:t>Program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{</a:t>
            </a:r>
            <a:endParaRPr kumimoji="0" lang="ru-RU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ru-RU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static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[] Commands = {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ru-RU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Ключ на старт"</a:t>
            </a:r>
            <a:r>
              <a:rPr kumimoji="0" lang="ru-RU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 </a:t>
            </a:r>
            <a:r>
              <a:rPr kumimoji="0" lang="ru-RU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"Протяжка-1"</a:t>
            </a:r>
            <a:r>
              <a:rPr kumimoji="0" lang="ru-RU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 </a:t>
            </a:r>
            <a:r>
              <a:rPr kumimoji="0" lang="ru-RU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"Продувка"</a:t>
            </a:r>
            <a:r>
              <a:rPr kumimoji="0" lang="ru-RU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ru-RU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ru-RU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"Протяжка-2"</a:t>
            </a:r>
            <a:r>
              <a:rPr kumimoji="0" lang="ru-RU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 </a:t>
            </a:r>
            <a:r>
              <a:rPr kumimoji="0" lang="ru-RU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"Ключ на дренаж"</a:t>
            </a:r>
            <a:r>
              <a:rPr kumimoji="0" lang="ru-RU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 </a:t>
            </a:r>
            <a:r>
              <a:rPr kumimoji="0" lang="ru-RU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"Пуск"</a:t>
            </a:r>
            <a:r>
              <a:rPr kumimoji="0" lang="ru-RU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 </a:t>
            </a:r>
            <a:r>
              <a:rPr kumimoji="0" lang="ru-RU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"Зажигание"</a:t>
            </a:r>
            <a:r>
              <a:rPr kumimoji="0" lang="ru-RU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};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ru-RU" alt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StaticPredicate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arg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</a:t>
            </a:r>
            <a:endParaRPr kumimoji="0" lang="ru-RU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arg.StartsWith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Ключ"</a:t>
            </a:r>
            <a:r>
              <a:rPr kumimoji="0" lang="ru-RU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ru-RU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ru-RU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static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Main(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[]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args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{</a:t>
            </a:r>
            <a:endParaRPr kumimoji="0" lang="ru-RU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        string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prefix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ru-RU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Ключ"</a:t>
            </a:r>
            <a:r>
              <a:rPr kumimoji="0" lang="ru-RU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System.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</a:rPr>
              <a:t>Func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bool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inPlacePredicate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delegate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x)</a:t>
            </a:r>
            <a:endParaRPr kumimoji="0" lang="ru-RU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x.StartsWith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(prefix);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};</a:t>
            </a:r>
            <a:endParaRPr kumimoji="0" lang="ru-RU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ru-RU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ru-RU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subset =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Commands.Where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StaticPredicate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);</a:t>
            </a:r>
            <a:endParaRPr kumimoji="0" lang="ru-RU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subset =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Commands.Where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inPlacePredicate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);</a:t>
            </a:r>
            <a:endParaRPr kumimoji="0" lang="ru-RU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subset =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Commands.Where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endParaRPr kumimoji="0" lang="ru-RU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delegate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x)</a:t>
            </a:r>
            <a:endParaRPr kumimoji="0" lang="ru-RU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</a:t>
            </a:r>
            <a:r>
              <a:rPr kumimoji="0" lang="ru-RU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x.StartsWith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(prefix);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</a:t>
            </a:r>
            <a:r>
              <a:rPr kumimoji="0" lang="ru-RU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}</a:t>
            </a:r>
            <a:endParaRPr kumimoji="0" lang="ru-RU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);</a:t>
            </a:r>
            <a:endParaRPr kumimoji="0" lang="ru-RU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subset =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Commands.Where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((x) =&gt; {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x.StartsWith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(prefix); });</a:t>
            </a:r>
            <a:endParaRPr kumimoji="0" lang="ru-RU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subset =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Commands.Where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(x =&gt;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x.StartsWith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(prefix));</a:t>
            </a:r>
            <a:endParaRPr kumimoji="0" lang="ru-RU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</a:rPr>
              <a:t>Console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.WriteLine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.Join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"\n"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 subset));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7A3DE05B-341E-4BD0-95EC-ED19D3A385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00336"/>
          </a:xfrm>
        </p:spPr>
        <p:txBody>
          <a:bodyPr>
            <a:normAutofit/>
          </a:bodyPr>
          <a:lstStyle/>
          <a:p>
            <a:r>
              <a:rPr lang="ru-RU" altLang="en-US"/>
              <a:t>Анонимные делегаты языка </a:t>
            </a:r>
            <a:r>
              <a:rPr lang="en-US" altLang="en-US"/>
              <a:t>C#</a:t>
            </a:r>
            <a:endParaRPr lang="ru-RU" altLang="en-US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32C357C-F3A3-44E9-B15A-63598A626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F98FEB75-3658-43C1-8FDC-70455A414BAE}" type="slidenum">
              <a:rPr lang="en-GB" altLang="en-US" smtClean="0"/>
              <a:pPr/>
              <a:t>84</a:t>
            </a:fld>
            <a:endParaRPr lang="en-GB" alt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0638FD73-C738-45FB-AF6F-B52A2D60C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7920880" cy="4824536"/>
          </a:xfrm>
        </p:spPr>
        <p:txBody>
          <a:bodyPr>
            <a:normAutofit fontScale="92500"/>
          </a:bodyPr>
          <a:lstStyle/>
          <a:p>
            <a:r>
              <a:rPr lang="ru-RU" dirty="0"/>
              <a:t>Модель многопоточности </a:t>
            </a:r>
            <a:r>
              <a:rPr lang="en-US" dirty="0"/>
              <a:t>.NET </a:t>
            </a:r>
            <a:r>
              <a:rPr lang="ru-RU" dirty="0"/>
              <a:t>соответствует обобщенной модели целевых операционных систем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Адресное пространство процесса общее для всех потоков.</a:t>
            </a:r>
          </a:p>
          <a:p>
            <a:pPr lvl="1"/>
            <a:r>
              <a:rPr lang="ru-RU" dirty="0"/>
              <a:t>Отдельный стек для каждого потока.</a:t>
            </a:r>
          </a:p>
          <a:p>
            <a:pPr lvl="1"/>
            <a:r>
              <a:rPr lang="ru-RU" dirty="0"/>
              <a:t>Вытесняющая многозадачность. </a:t>
            </a:r>
          </a:p>
          <a:p>
            <a:pPr lvl="1"/>
            <a:r>
              <a:rPr lang="ru-RU" dirty="0"/>
              <a:t>Единицей диспетчеризации является поток.</a:t>
            </a:r>
          </a:p>
          <a:p>
            <a:r>
              <a:rPr lang="ru-RU" dirty="0"/>
              <a:t>Для создания самостоятельных потоков и управления заданными потоком используется класс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ru-RU" dirty="0"/>
              <a:t>.</a:t>
            </a:r>
          </a:p>
          <a:p>
            <a:r>
              <a:rPr lang="ru-RU" dirty="0"/>
              <a:t>Для выполнения подпрограмм в контексте готовых потоков, создаваемых исполняющей средой в пуле потоков, используется класс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ThreadPool</a:t>
            </a:r>
            <a:r>
              <a:rPr lang="en-US" dirty="0"/>
              <a:t>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081DE65-D1A0-44EF-B218-E9279479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/>
              <a:t>Многопоточное программирование</a:t>
            </a:r>
            <a:endParaRPr lang="en-US" sz="4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A837B2-DE72-4220-AB96-278BBCE29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85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8796592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0638FD73-C738-45FB-AF6F-B52A2D60C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8064896" cy="5544616"/>
          </a:xfrm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t1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DoWork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t1.Start(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"X"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t2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DoWork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maxStackSize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16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1024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t2.Start(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"o"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  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DoWork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obj)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.CurrentThread.ManagedThreadId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"\n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Поток с номером {0}"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nn-NO" sz="1600" dirty="0">
                <a:solidFill>
                  <a:srgbClr val="A31515"/>
                </a:solidFill>
                <a:latin typeface="Consolas" panose="020B0609020204030204" pitchFamily="49" charset="0"/>
              </a:rPr>
              <a:t>0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i &lt; </a:t>
            </a:r>
            <a:r>
              <a:rPr lang="nn-NO" sz="1600" dirty="0">
                <a:solidFill>
                  <a:srgbClr val="A31515"/>
                </a:solidFill>
                <a:latin typeface="Consolas" panose="020B0609020204030204" pitchFamily="49" charset="0"/>
              </a:rPr>
              <a:t>1000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++i)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 {0}"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obj);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.Sleep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081DE65-D1A0-44EF-B218-E9279479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Создание самостоятельного потока.</a:t>
            </a:r>
            <a:br>
              <a:rPr lang="en-US" sz="2800" dirty="0"/>
            </a:br>
            <a:r>
              <a:rPr lang="ru-RU" sz="2800" dirty="0"/>
              <a:t>Класс </a:t>
            </a:r>
            <a:r>
              <a:rPr lang="en-US" sz="2800" dirty="0"/>
              <a:t>Thread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A837B2-DE72-4220-AB96-278BBCE29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86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02974999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0638FD73-C738-45FB-AF6F-B52A2D60C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8064896" cy="5544616"/>
          </a:xfrm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spcBef>
                <a:spcPts val="10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sealed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CriticalFinalizerObject</a:t>
            </a:r>
            <a:endParaRPr lang="en-US" sz="16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1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spcBef>
                <a:spcPts val="1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ParameterizedThreadStart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start);</a:t>
            </a:r>
          </a:p>
          <a:p>
            <a:pPr marL="0" indent="0">
              <a:lnSpc>
                <a:spcPct val="70000"/>
              </a:lnSpc>
              <a:spcBef>
                <a:spcPts val="1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start);</a:t>
            </a:r>
          </a:p>
          <a:p>
            <a:pPr marL="0" indent="0">
              <a:lnSpc>
                <a:spcPct val="70000"/>
              </a:lnSpc>
              <a:spcBef>
                <a:spcPts val="1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ParameterizedThreadStart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start,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maxStackSize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spcBef>
                <a:spcPts val="1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start,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maxStackSize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spcBef>
                <a:spcPts val="1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~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70000"/>
              </a:lnSpc>
              <a:spcBef>
                <a:spcPts val="1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CurrentThread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70000"/>
              </a:lnSpc>
              <a:spcBef>
                <a:spcPts val="1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CultureInfo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CurrentCulture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70000"/>
              </a:lnSpc>
              <a:spcBef>
                <a:spcPts val="1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CultureInfo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CurrentUICulture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70000"/>
              </a:lnSpc>
              <a:spcBef>
                <a:spcPts val="1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IsAlive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70000"/>
              </a:lnSpc>
              <a:spcBef>
                <a:spcPts val="1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IsBackground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70000"/>
              </a:lnSpc>
              <a:spcBef>
                <a:spcPts val="1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IsThreadPoolThread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70000"/>
              </a:lnSpc>
              <a:spcBef>
                <a:spcPts val="1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ManagedThreadId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70000"/>
              </a:lnSpc>
              <a:spcBef>
                <a:spcPts val="1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70000"/>
              </a:lnSpc>
              <a:spcBef>
                <a:spcPts val="1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ExecutionContext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ExecutionContext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70000"/>
              </a:lnSpc>
              <a:spcBef>
                <a:spcPts val="1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ThreadPriority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Priority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70000"/>
              </a:lnSpc>
              <a:spcBef>
                <a:spcPts val="1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70000"/>
              </a:lnSpc>
              <a:spcBef>
                <a:spcPts val="1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GetCurrentProcessorId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70000"/>
              </a:lnSpc>
              <a:spcBef>
                <a:spcPts val="1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Sleep(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millisecondsTimeout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spcBef>
                <a:spcPts val="1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Sleep(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TimeSpan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timeout);</a:t>
            </a:r>
          </a:p>
          <a:p>
            <a:pPr marL="0" indent="0">
              <a:lnSpc>
                <a:spcPct val="70000"/>
              </a:lnSpc>
              <a:spcBef>
                <a:spcPts val="1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Yield();</a:t>
            </a:r>
          </a:p>
          <a:p>
            <a:pPr marL="0" indent="0">
              <a:lnSpc>
                <a:spcPct val="70000"/>
              </a:lnSpc>
              <a:spcBef>
                <a:spcPts val="1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Interrupt();</a:t>
            </a:r>
          </a:p>
          <a:p>
            <a:pPr marL="0" indent="0">
              <a:lnSpc>
                <a:spcPct val="70000"/>
              </a:lnSpc>
              <a:spcBef>
                <a:spcPts val="1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Join(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TimeSpan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timeout);</a:t>
            </a:r>
          </a:p>
          <a:p>
            <a:pPr marL="0" indent="0">
              <a:lnSpc>
                <a:spcPct val="70000"/>
              </a:lnSpc>
              <a:spcBef>
                <a:spcPts val="1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Join(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millisecondsTimeout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spcBef>
                <a:spcPts val="1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Join();</a:t>
            </a:r>
          </a:p>
          <a:p>
            <a:pPr marL="0" indent="0">
              <a:lnSpc>
                <a:spcPct val="70000"/>
              </a:lnSpc>
              <a:spcBef>
                <a:spcPts val="1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Start(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parameter);</a:t>
            </a:r>
          </a:p>
          <a:p>
            <a:pPr marL="0" indent="0">
              <a:lnSpc>
                <a:spcPct val="70000"/>
              </a:lnSpc>
              <a:spcBef>
                <a:spcPts val="1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Start();</a:t>
            </a:r>
          </a:p>
          <a:p>
            <a:pPr marL="0" indent="0">
              <a:lnSpc>
                <a:spcPct val="70000"/>
              </a:lnSpc>
              <a:spcBef>
                <a:spcPts val="1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70000"/>
              </a:lnSpc>
              <a:spcBef>
                <a:spcPts val="1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081DE65-D1A0-44EF-B218-E9279479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Создание самостоятельного потока.</a:t>
            </a:r>
            <a:br>
              <a:rPr lang="en-US" sz="2800" dirty="0"/>
            </a:br>
            <a:r>
              <a:rPr lang="ru-RU" sz="2800" dirty="0"/>
              <a:t>Класс </a:t>
            </a:r>
            <a:r>
              <a:rPr lang="en-US" sz="2800" dirty="0"/>
              <a:t>Thread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A837B2-DE72-4220-AB96-278BBCE29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87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827447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0638FD73-C738-45FB-AF6F-B52A2D60C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7920880" cy="4824536"/>
          </a:xfrm>
        </p:spPr>
        <p:txBody>
          <a:bodyPr>
            <a:normAutofit/>
          </a:bodyPr>
          <a:lstStyle/>
          <a:p>
            <a:r>
              <a:rPr lang="ru-RU" dirty="0"/>
              <a:t>Фоновые (</a:t>
            </a:r>
            <a:r>
              <a:rPr lang="en-US" dirty="0"/>
              <a:t>background</a:t>
            </a:r>
            <a:r>
              <a:rPr lang="ru-RU" dirty="0"/>
              <a:t>) потоки</a:t>
            </a:r>
            <a:r>
              <a:rPr lang="en-US" dirty="0"/>
              <a:t> </a:t>
            </a:r>
            <a:r>
              <a:rPr lang="ru-RU" dirty="0"/>
              <a:t>отличаются от основных</a:t>
            </a:r>
            <a:r>
              <a:rPr lang="en-US" dirty="0"/>
              <a:t> </a:t>
            </a:r>
            <a:r>
              <a:rPr lang="ru-RU" dirty="0"/>
              <a:t>тем, что завершаются (прерываются) автоматически при завершении всех основных потоков.</a:t>
            </a:r>
          </a:p>
          <a:p>
            <a:r>
              <a:rPr lang="ru-RU" dirty="0"/>
              <a:t>Главный поток является основным. Если он завершается, то для завершения программы необходимо, чтобы все остальные основные потоки тоже завершились.</a:t>
            </a:r>
            <a:endParaRPr lang="en-US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081DE65-D1A0-44EF-B218-E9279479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/>
              <a:t>Фоновые потоки платформы </a:t>
            </a:r>
            <a:r>
              <a:rPr lang="en-US" sz="4000" dirty="0"/>
              <a:t>.NET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A837B2-DE72-4220-AB96-278BBCE29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88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457241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0638FD73-C738-45FB-AF6F-B52A2D60C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8064896" cy="5544616"/>
          </a:xfrm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t1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DoWork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IsBackground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t1.Start(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"X"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t2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DoWork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IsBackground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t2.Start(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"o"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  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DoWork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obj)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.CurrentThread.ManagedThreadId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"\n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Поток с номером {0}"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nn-NO" sz="1600" dirty="0">
                <a:solidFill>
                  <a:srgbClr val="A31515"/>
                </a:solidFill>
                <a:latin typeface="Consolas" panose="020B0609020204030204" pitchFamily="49" charset="0"/>
              </a:rPr>
              <a:t>0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i &lt; </a:t>
            </a:r>
            <a:r>
              <a:rPr lang="nn-NO" sz="1600" dirty="0">
                <a:solidFill>
                  <a:srgbClr val="A31515"/>
                </a:solidFill>
                <a:latin typeface="Consolas" panose="020B0609020204030204" pitchFamily="49" charset="0"/>
              </a:rPr>
              <a:t>1000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++i)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 {0}"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obj);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.Sleep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081DE65-D1A0-44EF-B218-E9279479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Создание самостоятельного</a:t>
            </a:r>
            <a:r>
              <a:rPr lang="en-US" sz="2800" dirty="0"/>
              <a:t> </a:t>
            </a:r>
            <a:r>
              <a:rPr lang="ru-RU" sz="2800" dirty="0"/>
              <a:t>фонового потока</a:t>
            </a:r>
            <a:endParaRPr lang="en-US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A837B2-DE72-4220-AB96-278BBCE29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89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51944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923131E-4E19-47AE-B572-021EEF816C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576" y="1196752"/>
            <a:ext cx="7920880" cy="4896544"/>
          </a:xfrm>
        </p:spPr>
        <p:txBody>
          <a:bodyPr/>
          <a:lstStyle/>
          <a:p>
            <a:r>
              <a:rPr lang="ru-RU" altLang="en-US" dirty="0"/>
              <a:t>Утилита </a:t>
            </a:r>
            <a:r>
              <a:rPr lang="en-US" altLang="en-US" dirty="0" err="1"/>
              <a:t>ILSpy</a:t>
            </a:r>
            <a:endParaRPr lang="ru-RU" altLang="en-US" dirty="0"/>
          </a:p>
          <a:p>
            <a:pPr lvl="1"/>
            <a:endParaRPr lang="en-US" altLang="en-US" dirty="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D2313E0B-E150-42D0-8541-37260A52CD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00336"/>
          </a:xfrm>
        </p:spPr>
        <p:txBody>
          <a:bodyPr>
            <a:noAutofit/>
          </a:bodyPr>
          <a:lstStyle/>
          <a:p>
            <a:r>
              <a:rPr lang="ru-RU" altLang="en-US" sz="3200" dirty="0"/>
              <a:t>Восстановление исходного кода из промежуточного (де-компиляция)</a:t>
            </a:r>
          </a:p>
        </p:txBody>
      </p:sp>
      <p:pic>
        <p:nvPicPr>
          <p:cNvPr id="12293" name="Picture 1">
            <a:extLst>
              <a:ext uri="{FF2B5EF4-FFF2-40B4-BE49-F238E27FC236}">
                <a16:creationId xmlns:a16="http://schemas.microsoft.com/office/drawing/2014/main" id="{D3B2C0A0-F2A3-4BA9-BA48-9BEE5677E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396" y="1772816"/>
            <a:ext cx="673898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491355B-E718-4789-B1E8-2BF9E5F6B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9</a:t>
            </a:fld>
            <a:endParaRPr lang="en-GB" alt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0638FD73-C738-45FB-AF6F-B52A2D60C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8064896" cy="5184576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ThreadPool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.QueueUserWorkItem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DoWork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"o"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ThreadPool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.QueueUserWorkItem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DoWork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"X"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  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DoWork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obj)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.CurrentThread.ManagedThreadId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"\n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Работает поток с номером {0}"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nn-NO" sz="1600" dirty="0">
                <a:solidFill>
                  <a:srgbClr val="A31515"/>
                </a:solidFill>
                <a:latin typeface="Consolas" panose="020B0609020204030204" pitchFamily="49" charset="0"/>
              </a:rPr>
              <a:t>0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i &lt; </a:t>
            </a:r>
            <a:r>
              <a:rPr lang="nn-NO" sz="1600" dirty="0">
                <a:solidFill>
                  <a:srgbClr val="A31515"/>
                </a:solidFill>
                <a:latin typeface="Consolas" panose="020B0609020204030204" pitchFamily="49" charset="0"/>
              </a:rPr>
              <a:t>1000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++i)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 {0}"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obj);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.Sleep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081DE65-D1A0-44EF-B218-E9279479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Выполнение подпрограмм с помощью пула потоков</a:t>
            </a:r>
            <a:r>
              <a:rPr lang="en-US" sz="2800" dirty="0"/>
              <a:t>.</a:t>
            </a:r>
            <a:r>
              <a:rPr lang="ru-RU" sz="2800" dirty="0"/>
              <a:t> Класс </a:t>
            </a:r>
            <a:r>
              <a:rPr lang="en-US" sz="2800" dirty="0" err="1"/>
              <a:t>ThreadPool</a:t>
            </a:r>
            <a:endParaRPr lang="en-US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A837B2-DE72-4220-AB96-278BBCE29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90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8412724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0638FD73-C738-45FB-AF6F-B52A2D60C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8064896" cy="5184576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0000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ThreadPool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.QueueUserWorkItem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DoWork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  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DoWork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obj)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.CurrentThread.ManagedThreadId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"\n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Работает поток с номером {0}"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nn-NO" sz="1600" dirty="0">
                <a:solidFill>
                  <a:srgbClr val="A31515"/>
                </a:solidFill>
                <a:latin typeface="Consolas" panose="020B0609020204030204" pitchFamily="49" charset="0"/>
              </a:rPr>
              <a:t>0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i &lt; </a:t>
            </a:r>
            <a:r>
              <a:rPr lang="nn-NO" sz="1600" dirty="0">
                <a:solidFill>
                  <a:srgbClr val="A31515"/>
                </a:solidFill>
                <a:latin typeface="Consolas" panose="020B0609020204030204" pitchFamily="49" charset="0"/>
              </a:rPr>
              <a:t>1000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++i)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 {0}"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obj);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.Sleep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081DE65-D1A0-44EF-B218-E9279479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Выполнение любого количества задач с помощью пула потоков</a:t>
            </a:r>
            <a:endParaRPr lang="en-US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A837B2-DE72-4220-AB96-278BBCE29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91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8476485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0638FD73-C738-45FB-AF6F-B52A2D60C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8352928" cy="5544616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ThreadPool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.GetMinThreads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minThreads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minIO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$"Min Threads =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minThreads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ThreadPool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.GetMaxThreads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maxThreads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maxIO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</a:rPr>
              <a:t>$"Max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Threads =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maxThreads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10000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ThreadPool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.QueueUserWorkItem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DoWork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1000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ThreadPool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.GetAvailableThreads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threads,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IO);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$"\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nActive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 Threads =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maxThreads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- threads}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.Sleep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100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1500" dirty="0">
                <a:solidFill>
                  <a:srgbClr val="2B91AF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  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081DE65-D1A0-44EF-B218-E9279479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Настройки пула потоков</a:t>
            </a:r>
            <a:endParaRPr lang="en-US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A837B2-DE72-4220-AB96-278BBCE29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92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3805892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0638FD73-C738-45FB-AF6F-B52A2D60C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7920880" cy="4824536"/>
          </a:xfrm>
        </p:spPr>
        <p:txBody>
          <a:bodyPr>
            <a:normAutofit/>
          </a:bodyPr>
          <a:lstStyle/>
          <a:p>
            <a:r>
              <a:rPr lang="ru-RU" dirty="0"/>
              <a:t>Ограничение на максимальное количество потоков может приводить к бесконечной блокировке.</a:t>
            </a:r>
          </a:p>
          <a:p>
            <a:r>
              <a:rPr lang="ru-RU" dirty="0"/>
              <a:t>Если максимальное количество потоков в пуле равно</a:t>
            </a:r>
            <a:r>
              <a:rPr lang="ru-RU"/>
              <a:t>, например, </a:t>
            </a:r>
            <a:r>
              <a:rPr lang="ru-RU" dirty="0"/>
              <a:t>10 и все 10 задач (делегатов) переходят в ожидание, то это ожидание будет бесконечным, потому что больше нет потока, который мог бы изменить ожидаемые условия.</a:t>
            </a:r>
            <a:endParaRPr lang="en-US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081DE65-D1A0-44EF-B218-E9279479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/>
              <a:t>Почему по умолчанию максимальное число потоков в пуле потоков такое большое?</a:t>
            </a:r>
            <a:endParaRPr lang="en-US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A837B2-DE72-4220-AB96-278BBCE29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93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83917252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081DE65-D1A0-44EF-B218-E9279479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/>
              <a:t>Бесконечная блокировка из-за исчерпания пула потоков. Пример</a:t>
            </a:r>
            <a:endParaRPr lang="en-US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A837B2-DE72-4220-AB96-278BBCE29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94</a:t>
            </a:fld>
            <a:endParaRPr lang="en-GB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EFAA715-DFE4-4A96-BCD7-6B26BA8EAD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124744"/>
            <a:ext cx="8036174" cy="55030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ru-RU" sz="1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volatile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CompletedTaskNumber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ThreadPool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.GetMinThreads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workerThreads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_);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ThreadPool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.SetMaxThreads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workerThreads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workerThreads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workerThreads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n =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workerThreads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, то нет блокировки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ThreadPool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.QueueUserWorkItem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(Do, n);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CompletedTaskNumber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!= n)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.Yield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Do(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current =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value;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(current &gt;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next = current -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Задача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{current}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ожидает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задачу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{next}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ThreadPool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.QueueUserWorkItem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(Do, next);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CompletedTaskNumber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!= next)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.Yield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Задача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{current}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завершается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CompletedTaskNumber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current;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400" dirty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87935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0638FD73-C738-45FB-AF6F-B52A2D60C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7848872" cy="3888432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CountedObject</a:t>
            </a:r>
            <a:endParaRPr lang="en-US" sz="16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count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CountedObject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count = count +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endParaRPr lang="en-US" sz="16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~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CountedObject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count -=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081DE65-D1A0-44EF-B218-E9279479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Проблема синхронизации потоков при работе с общими данными</a:t>
            </a:r>
            <a:endParaRPr lang="en-US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A837B2-DE72-4220-AB96-278BBCE29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95</a:t>
            </a:fld>
            <a:endParaRPr lang="en-GB" altLang="en-US" dirty="0"/>
          </a:p>
        </p:txBody>
      </p: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36A13919-825B-4365-955A-03303FF6ED19}"/>
              </a:ext>
            </a:extLst>
          </p:cNvPr>
          <p:cNvGrpSpPr/>
          <p:nvPr/>
        </p:nvGrpSpPr>
        <p:grpSpPr>
          <a:xfrm>
            <a:off x="4003884" y="2014201"/>
            <a:ext cx="4600564" cy="2206887"/>
            <a:chOff x="3569604" y="1710922"/>
            <a:chExt cx="4600564" cy="22068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0E91EE-60E7-4781-8376-4A94535E1DA9}"/>
                </a:ext>
              </a:extLst>
            </p:cNvPr>
            <p:cNvSpPr txBox="1"/>
            <p:nvPr/>
          </p:nvSpPr>
          <p:spPr>
            <a:xfrm>
              <a:off x="3912536" y="1710922"/>
              <a:ext cx="425763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ldsfld</a:t>
              </a:r>
              <a:r>
                <a:rPr lang="en-US" sz="1600" dirty="0">
                  <a:latin typeface="Consolas" panose="020B0609020204030204" pitchFamily="49" charset="0"/>
                </a:rPr>
                <a:t>    </a:t>
              </a:r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int32</a:t>
              </a:r>
              <a:r>
                <a:rPr lang="en-US" sz="1600" dirty="0"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CountedObject</a:t>
              </a:r>
              <a:r>
                <a:rPr lang="en-US" sz="1600" dirty="0">
                  <a:latin typeface="Consolas" panose="020B0609020204030204" pitchFamily="49" charset="0"/>
                </a:rPr>
                <a:t>::count</a:t>
              </a:r>
            </a:p>
            <a:p>
              <a:r>
                <a:rPr lang="en-US" sz="16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ldc.i4.1</a:t>
              </a:r>
            </a:p>
            <a:p>
              <a:r>
                <a:rPr lang="en-US" sz="16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add</a:t>
              </a:r>
            </a:p>
            <a:p>
              <a:r>
                <a:rPr lang="en-US" sz="1600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stsfld</a:t>
              </a:r>
              <a:r>
                <a:rPr lang="en-US" sz="1600" dirty="0">
                  <a:latin typeface="Consolas" panose="020B0609020204030204" pitchFamily="49" charset="0"/>
                </a:rPr>
                <a:t>    </a:t>
              </a:r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int32</a:t>
              </a:r>
              <a:r>
                <a:rPr lang="en-US" sz="1600" dirty="0"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CountedObject</a:t>
              </a:r>
              <a:r>
                <a:rPr lang="en-US" sz="1600" dirty="0">
                  <a:latin typeface="Consolas" panose="020B0609020204030204" pitchFamily="49" charset="0"/>
                </a:rPr>
                <a:t>::count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BD46058-E346-4E54-88B6-D0AA2394A552}"/>
                </a:ext>
              </a:extLst>
            </p:cNvPr>
            <p:cNvSpPr txBox="1"/>
            <p:nvPr/>
          </p:nvSpPr>
          <p:spPr>
            <a:xfrm>
              <a:off x="3912536" y="2967552"/>
              <a:ext cx="2160240" cy="840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l" rtl="0" eaLnBrk="0" fontAlgn="base" hangingPunct="0">
                <a:lnSpc>
                  <a:spcPct val="8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mov</a:t>
              </a:r>
              <a:r>
                <a:rPr lang="en-US" sz="1600" kern="120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  <a:ea typeface="+mn-ea"/>
                  <a:cs typeface="+mn-cs"/>
                </a:rPr>
                <a:t>  </a:t>
              </a:r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AX</a:t>
              </a:r>
              <a:r>
                <a:rPr lang="en-US" sz="1600" dirty="0">
                  <a:latin typeface="Consolas" panose="020B0609020204030204" pitchFamily="49" charset="0"/>
                </a:rPr>
                <a:t>,</a:t>
              </a:r>
              <a:r>
                <a:rPr lang="en-US" sz="1600" kern="120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lang="en-US" sz="1600" dirty="0">
                  <a:latin typeface="Consolas" panose="020B0609020204030204" pitchFamily="49" charset="0"/>
                </a:rPr>
                <a:t>[count]</a:t>
              </a:r>
            </a:p>
            <a:p>
              <a:pPr marL="0" indent="0" algn="l" rtl="0" eaLnBrk="0" fontAlgn="base" hangingPunct="0">
                <a:lnSpc>
                  <a:spcPct val="8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600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inc</a:t>
              </a:r>
              <a:r>
                <a:rPr lang="en-US" sz="1600" kern="120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  <a:ea typeface="+mn-ea"/>
                  <a:cs typeface="+mn-cs"/>
                </a:rPr>
                <a:t>  </a:t>
              </a:r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AX</a:t>
              </a:r>
            </a:p>
            <a:p>
              <a:pPr marL="0" indent="0" algn="l" rtl="0" eaLnBrk="0" fontAlgn="base" hangingPunct="0">
                <a:lnSpc>
                  <a:spcPct val="8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mov</a:t>
              </a:r>
              <a:r>
                <a:rPr lang="en-US" sz="1600" kern="120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  <a:ea typeface="+mn-ea"/>
                  <a:cs typeface="+mn-cs"/>
                </a:rPr>
                <a:t>  </a:t>
              </a:r>
              <a:r>
                <a:rPr lang="en-US" sz="1600" dirty="0">
                  <a:latin typeface="Consolas" panose="020B0609020204030204" pitchFamily="49" charset="0"/>
                </a:rPr>
                <a:t>[count],</a:t>
              </a:r>
              <a:r>
                <a:rPr lang="en-US" sz="1600" kern="120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AX</a:t>
              </a:r>
            </a:p>
          </p:txBody>
        </p:sp>
        <p:sp>
          <p:nvSpPr>
            <p:cNvPr id="39" name="Левая фигурная скобка 38">
              <a:extLst>
                <a:ext uri="{FF2B5EF4-FFF2-40B4-BE49-F238E27FC236}">
                  <a16:creationId xmlns:a16="http://schemas.microsoft.com/office/drawing/2014/main" id="{296067E1-1413-40C7-B887-EC313E692BF0}"/>
                </a:ext>
              </a:extLst>
            </p:cNvPr>
            <p:cNvSpPr/>
            <p:nvPr/>
          </p:nvSpPr>
          <p:spPr bwMode="auto">
            <a:xfrm>
              <a:off x="3569604" y="1710922"/>
              <a:ext cx="210308" cy="2206887"/>
            </a:xfrm>
            <a:prstGeom prst="leftBrace">
              <a:avLst>
                <a:gd name="adj1" fmla="val 8333"/>
                <a:gd name="adj2" fmla="val 43094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dirty="0">
                <a:ln w="12700">
                  <a:solidFill>
                    <a:schemeClr val="tx1"/>
                  </a:solidFill>
                </a:ln>
                <a:noFill/>
                <a:effectLst/>
                <a:latin typeface="Tahoma" panose="020B0604030504040204" pitchFamily="34" charset="0"/>
              </a:endParaRPr>
            </a:p>
          </p:txBody>
        </p:sp>
        <p:cxnSp>
          <p:nvCxnSpPr>
            <p:cNvPr id="41" name="Прямая соединительная линия 40">
              <a:extLst>
                <a:ext uri="{FF2B5EF4-FFF2-40B4-BE49-F238E27FC236}">
                  <a16:creationId xmlns:a16="http://schemas.microsoft.com/office/drawing/2014/main" id="{1EF3418B-EA76-4BC0-8DE1-E12CE2C512A3}"/>
                </a:ext>
              </a:extLst>
            </p:cNvPr>
            <p:cNvCxnSpPr/>
            <p:nvPr/>
          </p:nvCxnSpPr>
          <p:spPr bwMode="auto">
            <a:xfrm flipH="1">
              <a:off x="3830712" y="2823535"/>
              <a:ext cx="410445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45" name="Таблица 45">
            <a:extLst>
              <a:ext uri="{FF2B5EF4-FFF2-40B4-BE49-F238E27FC236}">
                <a16:creationId xmlns:a16="http://schemas.microsoft.com/office/drawing/2014/main" id="{E85B6715-EA3E-49DD-AC92-840267D72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785386"/>
              </p:ext>
            </p:extLst>
          </p:nvPr>
        </p:nvGraphicFramePr>
        <p:xfrm>
          <a:off x="3491880" y="4389080"/>
          <a:ext cx="535225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856">
                  <a:extLst>
                    <a:ext uri="{9D8B030D-6E8A-4147-A177-3AD203B41FA5}">
                      <a16:colId xmlns:a16="http://schemas.microsoft.com/office/drawing/2014/main" val="2641000279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6275177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986234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Поток 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Поток 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Результат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0137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mov</a:t>
                      </a:r>
                      <a:r>
                        <a:rPr lang="en-US" sz="1400" kern="12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AX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400" kern="12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[count]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AX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= 0, count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356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mov</a:t>
                      </a:r>
                      <a:r>
                        <a:rPr lang="en-US" sz="1400" kern="12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AX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400" kern="12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[count]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AX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= 0, count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23208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inc</a:t>
                      </a:r>
                      <a:r>
                        <a:rPr lang="en-US" sz="1400" kern="12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AX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= 1, count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7627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mov</a:t>
                      </a:r>
                      <a:r>
                        <a:rPr lang="en-US" sz="1400" kern="12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[count],</a:t>
                      </a:r>
                      <a:r>
                        <a:rPr lang="en-US" sz="1400" kern="12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AX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AX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= 1, count 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1012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inc</a:t>
                      </a:r>
                      <a:r>
                        <a:rPr lang="en-US" sz="1400" kern="12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AX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AX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= 1, count 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2862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mov</a:t>
                      </a:r>
                      <a:r>
                        <a:rPr lang="en-US" sz="1400" kern="12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[count],</a:t>
                      </a:r>
                      <a:r>
                        <a:rPr lang="en-US" sz="1400" kern="120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AX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AX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= 1, count 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9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42632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081DE65-D1A0-44EF-B218-E9279479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Проблема синхронизации потоков при работе с общими данными на многопроцессорной системе</a:t>
            </a:r>
            <a:endParaRPr lang="en-US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A837B2-DE72-4220-AB96-278BBCE29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96</a:t>
            </a:fld>
            <a:endParaRPr lang="en-GB" altLang="en-US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C9FEDAA-3835-4B84-B41C-95397EF011AD}"/>
              </a:ext>
            </a:extLst>
          </p:cNvPr>
          <p:cNvSpPr/>
          <p:nvPr/>
        </p:nvSpPr>
        <p:spPr bwMode="auto">
          <a:xfrm>
            <a:off x="975064" y="3868833"/>
            <a:ext cx="1656184" cy="14323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ru-RU" dirty="0"/>
              <a:t>ЦП-2</a:t>
            </a:r>
            <a:endParaRPr lang="en-US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E38BA92-DF5B-43CD-A9F8-E62A2FB1CBFA}"/>
              </a:ext>
            </a:extLst>
          </p:cNvPr>
          <p:cNvSpPr/>
          <p:nvPr/>
        </p:nvSpPr>
        <p:spPr bwMode="auto">
          <a:xfrm>
            <a:off x="5518320" y="2416995"/>
            <a:ext cx="2639536" cy="237626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ОЗУ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ADC9402D-7857-48BC-8A30-266DABDE4CF4}"/>
              </a:ext>
            </a:extLst>
          </p:cNvPr>
          <p:cNvGrpSpPr/>
          <p:nvPr/>
        </p:nvGrpSpPr>
        <p:grpSpPr>
          <a:xfrm>
            <a:off x="2843808" y="3868833"/>
            <a:ext cx="2304256" cy="1432374"/>
            <a:chOff x="2843808" y="3368670"/>
            <a:chExt cx="2304256" cy="1432374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F230761-5079-47A5-A2A4-C12FE2CA7224}"/>
                </a:ext>
              </a:extLst>
            </p:cNvPr>
            <p:cNvSpPr/>
            <p:nvPr/>
          </p:nvSpPr>
          <p:spPr bwMode="auto">
            <a:xfrm>
              <a:off x="2843808" y="3368670"/>
              <a:ext cx="2304256" cy="143237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ru-RU" dirty="0"/>
                <a:t>Кэш ЦП-2</a:t>
              </a:r>
              <a:endParaRPr lang="en-US" dirty="0"/>
            </a:p>
          </p:txBody>
        </p:sp>
        <p:grpSp>
          <p:nvGrpSpPr>
            <p:cNvPr id="25" name="Группа 24">
              <a:extLst>
                <a:ext uri="{FF2B5EF4-FFF2-40B4-BE49-F238E27FC236}">
                  <a16:creationId xmlns:a16="http://schemas.microsoft.com/office/drawing/2014/main" id="{B1D6C147-122A-44A1-8CA7-814555954F55}"/>
                </a:ext>
              </a:extLst>
            </p:cNvPr>
            <p:cNvGrpSpPr/>
            <p:nvPr/>
          </p:nvGrpSpPr>
          <p:grpSpPr>
            <a:xfrm>
              <a:off x="3059832" y="4013950"/>
              <a:ext cx="1846002" cy="369332"/>
              <a:chOff x="5750334" y="2708514"/>
              <a:chExt cx="1846002" cy="369332"/>
            </a:xfrm>
          </p:grpSpPr>
          <p:sp>
            <p:nvSpPr>
              <p:cNvPr id="26" name="Прямоугольник: скругленные углы 25">
                <a:extLst>
                  <a:ext uri="{FF2B5EF4-FFF2-40B4-BE49-F238E27FC236}">
                    <a16:creationId xmlns:a16="http://schemas.microsoft.com/office/drawing/2014/main" id="{33F369F2-9683-4D8E-B218-3E001673FCBE}"/>
                  </a:ext>
                </a:extLst>
              </p:cNvPr>
              <p:cNvSpPr/>
              <p:nvPr/>
            </p:nvSpPr>
            <p:spPr bwMode="auto">
              <a:xfrm>
                <a:off x="6553200" y="2713160"/>
                <a:ext cx="1043136" cy="360040"/>
              </a:xfrm>
              <a:prstGeom prst="round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85B03DD-CF37-48DD-8910-8F1BD69832CE}"/>
                  </a:ext>
                </a:extLst>
              </p:cNvPr>
              <p:cNvSpPr txBox="1"/>
              <p:nvPr/>
            </p:nvSpPr>
            <p:spPr>
              <a:xfrm>
                <a:off x="5750334" y="2708514"/>
                <a:ext cx="8652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</a:rPr>
                  <a:t>count:</a:t>
                </a:r>
                <a:endParaRPr lang="en-US" sz="1800" dirty="0"/>
              </a:p>
            </p:txBody>
          </p:sp>
        </p:grp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E23CFBA7-2058-49F3-A40C-74063BD98202}"/>
              </a:ext>
            </a:extLst>
          </p:cNvPr>
          <p:cNvGrpSpPr/>
          <p:nvPr/>
        </p:nvGrpSpPr>
        <p:grpSpPr>
          <a:xfrm>
            <a:off x="2843808" y="1840932"/>
            <a:ext cx="2304256" cy="1432374"/>
            <a:chOff x="2843808" y="3368670"/>
            <a:chExt cx="2304256" cy="1432374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0C3A6F8F-A078-4124-AF1A-0BFD0C5350AA}"/>
                </a:ext>
              </a:extLst>
            </p:cNvPr>
            <p:cNvSpPr/>
            <p:nvPr/>
          </p:nvSpPr>
          <p:spPr bwMode="auto">
            <a:xfrm>
              <a:off x="2843808" y="3368670"/>
              <a:ext cx="2304256" cy="143237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ru-RU" dirty="0"/>
                <a:t>Кэш ЦП-</a:t>
              </a:r>
              <a:r>
                <a:rPr lang="en-US" dirty="0"/>
                <a:t>1</a:t>
              </a:r>
            </a:p>
          </p:txBody>
        </p:sp>
        <p:grpSp>
          <p:nvGrpSpPr>
            <p:cNvPr id="31" name="Группа 30">
              <a:extLst>
                <a:ext uri="{FF2B5EF4-FFF2-40B4-BE49-F238E27FC236}">
                  <a16:creationId xmlns:a16="http://schemas.microsoft.com/office/drawing/2014/main" id="{D062E6E7-6EC9-4AED-AB6F-ACC235774369}"/>
                </a:ext>
              </a:extLst>
            </p:cNvPr>
            <p:cNvGrpSpPr/>
            <p:nvPr/>
          </p:nvGrpSpPr>
          <p:grpSpPr>
            <a:xfrm>
              <a:off x="3059832" y="4013950"/>
              <a:ext cx="1846002" cy="369332"/>
              <a:chOff x="5750334" y="2708514"/>
              <a:chExt cx="1846002" cy="369332"/>
            </a:xfrm>
          </p:grpSpPr>
          <p:sp>
            <p:nvSpPr>
              <p:cNvPr id="32" name="Прямоугольник: скругленные углы 31">
                <a:extLst>
                  <a:ext uri="{FF2B5EF4-FFF2-40B4-BE49-F238E27FC236}">
                    <a16:creationId xmlns:a16="http://schemas.microsoft.com/office/drawing/2014/main" id="{DD59E5C6-024A-4A9C-A6D7-F9C891D1C768}"/>
                  </a:ext>
                </a:extLst>
              </p:cNvPr>
              <p:cNvSpPr/>
              <p:nvPr/>
            </p:nvSpPr>
            <p:spPr bwMode="auto">
              <a:xfrm>
                <a:off x="6553200" y="2713160"/>
                <a:ext cx="1043136" cy="360040"/>
              </a:xfrm>
              <a:prstGeom prst="round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b="1" dirty="0"/>
                  <a:t>2</a:t>
                </a: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970735-A901-4FA4-BC74-19680C6D51C7}"/>
                  </a:ext>
                </a:extLst>
              </p:cNvPr>
              <p:cNvSpPr txBox="1"/>
              <p:nvPr/>
            </p:nvSpPr>
            <p:spPr>
              <a:xfrm>
                <a:off x="5750334" y="2708514"/>
                <a:ext cx="8652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</a:rPr>
                  <a:t>count:</a:t>
                </a:r>
                <a:endParaRPr lang="en-US" sz="1800" dirty="0"/>
              </a:p>
            </p:txBody>
          </p:sp>
        </p:grpSp>
      </p:grp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80449270-B469-4A58-8A5D-4FF56FAD5B95}"/>
              </a:ext>
            </a:extLst>
          </p:cNvPr>
          <p:cNvSpPr/>
          <p:nvPr/>
        </p:nvSpPr>
        <p:spPr bwMode="auto">
          <a:xfrm>
            <a:off x="6671010" y="3501761"/>
            <a:ext cx="1043136" cy="36004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434A9F-86C1-4924-8374-2D929F8CB035}"/>
              </a:ext>
            </a:extLst>
          </p:cNvPr>
          <p:cNvSpPr txBox="1"/>
          <p:nvPr/>
        </p:nvSpPr>
        <p:spPr>
          <a:xfrm>
            <a:off x="5868144" y="3497115"/>
            <a:ext cx="865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count:</a:t>
            </a:r>
            <a:endParaRPr lang="en-US" sz="1800" dirty="0"/>
          </a:p>
        </p:txBody>
      </p:sp>
      <p:cxnSp>
        <p:nvCxnSpPr>
          <p:cNvPr id="19" name="Соединитель: изогнутый 18">
            <a:extLst>
              <a:ext uri="{FF2B5EF4-FFF2-40B4-BE49-F238E27FC236}">
                <a16:creationId xmlns:a16="http://schemas.microsoft.com/office/drawing/2014/main" id="{841D30FF-F29C-4016-B8FA-AC12834CD0F6}"/>
              </a:ext>
            </a:extLst>
          </p:cNvPr>
          <p:cNvCxnSpPr>
            <a:stCxn id="32" idx="3"/>
            <a:endCxn id="34" idx="0"/>
          </p:cNvCxnSpPr>
          <p:nvPr/>
        </p:nvCxnSpPr>
        <p:spPr bwMode="auto">
          <a:xfrm>
            <a:off x="4905834" y="2670878"/>
            <a:ext cx="2286744" cy="830883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Соединитель: изогнутый 37">
            <a:extLst>
              <a:ext uri="{FF2B5EF4-FFF2-40B4-BE49-F238E27FC236}">
                <a16:creationId xmlns:a16="http://schemas.microsoft.com/office/drawing/2014/main" id="{C0687FE6-8163-4B6E-82F8-267E3224A606}"/>
              </a:ext>
            </a:extLst>
          </p:cNvPr>
          <p:cNvCxnSpPr>
            <a:stCxn id="26" idx="3"/>
            <a:endCxn id="34" idx="2"/>
          </p:cNvCxnSpPr>
          <p:nvPr/>
        </p:nvCxnSpPr>
        <p:spPr bwMode="auto">
          <a:xfrm flipV="1">
            <a:off x="4905834" y="3861801"/>
            <a:ext cx="2286744" cy="83697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46740001-7A34-43CD-B80B-3DE1700CBA76}"/>
              </a:ext>
            </a:extLst>
          </p:cNvPr>
          <p:cNvGrpSpPr/>
          <p:nvPr/>
        </p:nvGrpSpPr>
        <p:grpSpPr>
          <a:xfrm>
            <a:off x="1043608" y="4509467"/>
            <a:ext cx="1392385" cy="369332"/>
            <a:chOff x="3454883" y="4161704"/>
            <a:chExt cx="1603351" cy="369332"/>
          </a:xfrm>
        </p:grpSpPr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244C6C00-AD4B-4905-AD07-EB9C63480C01}"/>
                </a:ext>
              </a:extLst>
            </p:cNvPr>
            <p:cNvSpPr/>
            <p:nvPr/>
          </p:nvSpPr>
          <p:spPr bwMode="auto">
            <a:xfrm>
              <a:off x="4015098" y="4170996"/>
              <a:ext cx="1043136" cy="360040"/>
            </a:xfrm>
            <a:prstGeom prst="round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4E08471-3BB1-49CF-AE60-932EB8376386}"/>
                </a:ext>
              </a:extLst>
            </p:cNvPr>
            <p:cNvSpPr txBox="1"/>
            <p:nvPr/>
          </p:nvSpPr>
          <p:spPr>
            <a:xfrm>
              <a:off x="3454883" y="4161704"/>
              <a:ext cx="6284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</a:rPr>
                <a:t>AX:</a:t>
              </a:r>
              <a:endParaRPr lang="en-US" sz="1800" dirty="0"/>
            </a:p>
          </p:txBody>
        </p:sp>
      </p:grp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5C4D8E74-7FEE-47DD-BDD2-CFE949999B0F}"/>
              </a:ext>
            </a:extLst>
          </p:cNvPr>
          <p:cNvSpPr/>
          <p:nvPr/>
        </p:nvSpPr>
        <p:spPr bwMode="auto">
          <a:xfrm>
            <a:off x="975064" y="1840931"/>
            <a:ext cx="1656184" cy="14323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ru-RU" dirty="0"/>
              <a:t>ЦП-</a:t>
            </a:r>
            <a:r>
              <a:rPr lang="en-US" dirty="0"/>
              <a:t>1</a:t>
            </a:r>
          </a:p>
        </p:txBody>
      </p: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9A097CA8-90EF-4F10-BFAC-CE411117C160}"/>
              </a:ext>
            </a:extLst>
          </p:cNvPr>
          <p:cNvGrpSpPr/>
          <p:nvPr/>
        </p:nvGrpSpPr>
        <p:grpSpPr>
          <a:xfrm>
            <a:off x="1043608" y="2481565"/>
            <a:ext cx="1392385" cy="369332"/>
            <a:chOff x="3454883" y="4161704"/>
            <a:chExt cx="1603351" cy="369332"/>
          </a:xfrm>
        </p:grpSpPr>
        <p:sp>
          <p:nvSpPr>
            <p:cNvPr id="49" name="Прямоугольник: скругленные углы 48">
              <a:extLst>
                <a:ext uri="{FF2B5EF4-FFF2-40B4-BE49-F238E27FC236}">
                  <a16:creationId xmlns:a16="http://schemas.microsoft.com/office/drawing/2014/main" id="{951AE086-8E28-499B-907B-4E108BA83F6C}"/>
                </a:ext>
              </a:extLst>
            </p:cNvPr>
            <p:cNvSpPr/>
            <p:nvPr/>
          </p:nvSpPr>
          <p:spPr bwMode="auto">
            <a:xfrm>
              <a:off x="4015098" y="4170996"/>
              <a:ext cx="1043136" cy="360040"/>
            </a:xfrm>
            <a:prstGeom prst="round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01B16BA-D696-4E62-99F5-20ADE106707A}"/>
                </a:ext>
              </a:extLst>
            </p:cNvPr>
            <p:cNvSpPr txBox="1"/>
            <p:nvPr/>
          </p:nvSpPr>
          <p:spPr>
            <a:xfrm>
              <a:off x="3454883" y="4161704"/>
              <a:ext cx="6284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</a:rPr>
                <a:t>AX:</a:t>
              </a:r>
              <a:endParaRPr lang="en-US" sz="1800" dirty="0"/>
            </a:p>
          </p:txBody>
        </p:sp>
      </p:grpSp>
      <p:cxnSp>
        <p:nvCxnSpPr>
          <p:cNvPr id="51" name="Соединитель: изогнутый 50">
            <a:extLst>
              <a:ext uri="{FF2B5EF4-FFF2-40B4-BE49-F238E27FC236}">
                <a16:creationId xmlns:a16="http://schemas.microsoft.com/office/drawing/2014/main" id="{CF3CF3C7-E245-4B9B-AFE0-61C7B53D2D33}"/>
              </a:ext>
            </a:extLst>
          </p:cNvPr>
          <p:cNvCxnSpPr>
            <a:stCxn id="49" idx="2"/>
            <a:endCxn id="32" idx="2"/>
          </p:cNvCxnSpPr>
          <p:nvPr/>
        </p:nvCxnSpPr>
        <p:spPr bwMode="auto">
          <a:xfrm rot="16200000" flipH="1">
            <a:off x="3183659" y="1650290"/>
            <a:ext cx="1" cy="2401214"/>
          </a:xfrm>
          <a:prstGeom prst="curvedConnector3">
            <a:avLst>
              <a:gd name="adj1" fmla="val 228601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Соединитель: изогнутый 52">
            <a:extLst>
              <a:ext uri="{FF2B5EF4-FFF2-40B4-BE49-F238E27FC236}">
                <a16:creationId xmlns:a16="http://schemas.microsoft.com/office/drawing/2014/main" id="{370E5311-0591-4076-9B3A-7499A44E0FFD}"/>
              </a:ext>
            </a:extLst>
          </p:cNvPr>
          <p:cNvCxnSpPr>
            <a:stCxn id="26" idx="2"/>
            <a:endCxn id="43" idx="2"/>
          </p:cNvCxnSpPr>
          <p:nvPr/>
        </p:nvCxnSpPr>
        <p:spPr bwMode="auto">
          <a:xfrm rot="5400000">
            <a:off x="3183659" y="3678192"/>
            <a:ext cx="12700" cy="2401214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4386604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0638FD73-C738-45FB-AF6F-B52A2D60C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7848872" cy="4680520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CountedObject</a:t>
            </a:r>
            <a:endParaRPr lang="en-US" sz="16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 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count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sync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CountedObject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lock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(sync)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count +=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endParaRPr lang="en-US" sz="16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~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CountedObject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lock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(sync)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count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081DE65-D1A0-44EF-B218-E9279479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Синхронизация с помощью мьютекса. Оператор </a:t>
            </a:r>
            <a:r>
              <a:rPr lang="en-US" sz="2800" dirty="0"/>
              <a:t>lock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A837B2-DE72-4220-AB96-278BBCE29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97</a:t>
            </a:fld>
            <a:endParaRPr lang="en-GB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7A893-BCD5-46CF-9DC0-57CA77818922}"/>
              </a:ext>
            </a:extLst>
          </p:cNvPr>
          <p:cNvSpPr txBox="1"/>
          <p:nvPr/>
        </p:nvSpPr>
        <p:spPr>
          <a:xfrm>
            <a:off x="4448172" y="2348880"/>
            <a:ext cx="29325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Monitor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.Enter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(sync);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count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finally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Monitor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.Exit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(sync);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17" name="Левая фигурная скобка 16">
            <a:extLst>
              <a:ext uri="{FF2B5EF4-FFF2-40B4-BE49-F238E27FC236}">
                <a16:creationId xmlns:a16="http://schemas.microsoft.com/office/drawing/2014/main" id="{16512772-1853-4D5F-BEED-326C927C7458}"/>
              </a:ext>
            </a:extLst>
          </p:cNvPr>
          <p:cNvSpPr/>
          <p:nvPr/>
        </p:nvSpPr>
        <p:spPr bwMode="auto">
          <a:xfrm>
            <a:off x="4211960" y="2348880"/>
            <a:ext cx="210308" cy="2308324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 w="12700">
                <a:solidFill>
                  <a:schemeClr val="tx1"/>
                </a:solidFill>
              </a:ln>
              <a:noFill/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74934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0638FD73-C738-45FB-AF6F-B52A2D60C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7848872" cy="4680520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CountedObject</a:t>
            </a:r>
            <a:endParaRPr lang="en-US" sz="16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 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count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sync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CountedObject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lock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(sync)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count +=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endParaRPr lang="en-US" sz="16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~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CountedObject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lock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(sync)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count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081DE65-D1A0-44EF-B218-E9279479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Синхронизация с помощью мьютекса. Оператор </a:t>
            </a:r>
            <a:r>
              <a:rPr lang="en-US" sz="2800" dirty="0"/>
              <a:t>lock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A837B2-DE72-4220-AB96-278BBCE29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98</a:t>
            </a:fld>
            <a:endParaRPr lang="en-GB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7A893-BCD5-46CF-9DC0-57CA77818922}"/>
              </a:ext>
            </a:extLst>
          </p:cNvPr>
          <p:cNvSpPr txBox="1"/>
          <p:nvPr/>
        </p:nvSpPr>
        <p:spPr>
          <a:xfrm>
            <a:off x="4448172" y="2348880"/>
            <a:ext cx="45720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lockTaken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Monitor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.Enter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(sync,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lockTaken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count +=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finally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lockTaken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Monitor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.Exit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(sync);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17" name="Левая фигурная скобка 16">
            <a:extLst>
              <a:ext uri="{FF2B5EF4-FFF2-40B4-BE49-F238E27FC236}">
                <a16:creationId xmlns:a16="http://schemas.microsoft.com/office/drawing/2014/main" id="{16512772-1853-4D5F-BEED-326C927C7458}"/>
              </a:ext>
            </a:extLst>
          </p:cNvPr>
          <p:cNvSpPr/>
          <p:nvPr/>
        </p:nvSpPr>
        <p:spPr bwMode="auto">
          <a:xfrm>
            <a:off x="4211960" y="2348879"/>
            <a:ext cx="210308" cy="2800767"/>
          </a:xfrm>
          <a:prstGeom prst="leftBrace">
            <a:avLst>
              <a:gd name="adj1" fmla="val 8333"/>
              <a:gd name="adj2" fmla="val 41293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 w="12700">
                <a:solidFill>
                  <a:schemeClr val="tx1"/>
                </a:solidFill>
              </a:ln>
              <a:noFill/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08966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0638FD73-C738-45FB-AF6F-B52A2D60C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7848872" cy="4248472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CountedObject</a:t>
            </a:r>
            <a:endParaRPr lang="en-US" sz="18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 = 0;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CountedObject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Interlocked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.Increment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count);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~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CountedObject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Interlocked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.Decrement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count);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081DE65-D1A0-44EF-B218-E9279479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Синхронизация с помощью атомарных операций</a:t>
            </a:r>
            <a:r>
              <a:rPr lang="en-US" sz="2800" dirty="0"/>
              <a:t>.</a:t>
            </a:r>
            <a:r>
              <a:rPr lang="ru-RU" sz="2800" dirty="0"/>
              <a:t> Класс </a:t>
            </a:r>
            <a:r>
              <a:rPr lang="en-US" sz="2800" dirty="0"/>
              <a:t>Interlocked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A837B2-DE72-4220-AB96-278BBCE29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98FEB75-3658-43C1-8FDC-70455A414BAE}" type="slidenum">
              <a:rPr lang="en-GB" altLang="en-US" smtClean="0"/>
              <a:pPr>
                <a:defRPr/>
              </a:pPr>
              <a:t>99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099356917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C:\Programme\Microsoft Office\Templates\Presentation Designs\Blueprint.pot</Template>
  <TotalTime>15745</TotalTime>
  <Words>17927</Words>
  <Application>Microsoft Office PowerPoint</Application>
  <PresentationFormat>On-screen Show (4:3)</PresentationFormat>
  <Paragraphs>3142</Paragraphs>
  <Slides>159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159</vt:i4>
      </vt:variant>
    </vt:vector>
  </HeadingPairs>
  <TitlesOfParts>
    <vt:vector size="165" baseType="lpstr">
      <vt:lpstr>Arial</vt:lpstr>
      <vt:lpstr>Consolas</vt:lpstr>
      <vt:lpstr>Tahoma</vt:lpstr>
      <vt:lpstr>Times New Roman</vt:lpstr>
      <vt:lpstr>Wingdings</vt:lpstr>
      <vt:lpstr>Blueprint</vt:lpstr>
      <vt:lpstr>Современные платформы  программирования. Часть 1. Технология .NET</vt:lpstr>
      <vt:lpstr>Источники</vt:lpstr>
      <vt:lpstr>Направление развития платформ программирования</vt:lpstr>
      <vt:lpstr>Экскурс в историю</vt:lpstr>
      <vt:lpstr>Платформа .NET</vt:lpstr>
      <vt:lpstr>Сравнительная характеристика технологий .NET и Java </vt:lpstr>
      <vt:lpstr>Принципы .NET</vt:lpstr>
      <vt:lpstr>Минимальная программа для платформы .NET</vt:lpstr>
      <vt:lpstr>Восстановление исходного кода из промежуточного (де-компиляция)</vt:lpstr>
      <vt:lpstr>Деассемблированная программа для платформы .NET</vt:lpstr>
      <vt:lpstr>Деассемблированная программа для режима Debug</vt:lpstr>
      <vt:lpstr>Виды программного кода в платформе .NET: managed/unmanaged, safe/unsafe</vt:lpstr>
      <vt:lpstr>Небезопасный код (unsafe). Адресная арифметика разрешена</vt:lpstr>
      <vt:lpstr>Переносимость программ на языке C/C++ и на платформе C#/.NET</vt:lpstr>
      <vt:lpstr>Системные возможности платформы C#/.NET, отсутствующие в языке C/C++</vt:lpstr>
      <vt:lpstr>Динамическая компиляция</vt:lpstr>
      <vt:lpstr>Динамическая компиляция</vt:lpstr>
      <vt:lpstr>Динамическая компиляция</vt:lpstr>
      <vt:lpstr>Модульное программирование – сборки (Assembly)</vt:lpstr>
      <vt:lpstr>Объектная модель в среде .NET и языке C#</vt:lpstr>
      <vt:lpstr>Тип данных Object</vt:lpstr>
      <vt:lpstr>Ссылочные и скалярные (value-type) типы данных</vt:lpstr>
      <vt:lpstr>Упаковка и распаковка скалярных типов данных</vt:lpstr>
      <vt:lpstr>Представление ссылочных типов данных в динамической памяти</vt:lpstr>
      <vt:lpstr>Вызов переопределенного виртуального метода для скалярных типов данных</vt:lpstr>
      <vt:lpstr>Доступ к метаданным во время работы программы</vt:lpstr>
      <vt:lpstr>Пользовательские метаданные на примере автоматизации тестирования</vt:lpstr>
      <vt:lpstr>Пользовательские метаданные на примере автоматизации тестирования (продолжение)</vt:lpstr>
      <vt:lpstr>Модели утилизации динамической памяти</vt:lpstr>
      <vt:lpstr>Модель с явным освобождением памяти</vt:lpstr>
      <vt:lpstr>Модель с явным освобождением памяти.  Проблемы применения</vt:lpstr>
      <vt:lpstr>Модель со счетчиками ссылок</vt:lpstr>
      <vt:lpstr>Модель со счетчиками ссылок.  Проблема применения</vt:lpstr>
      <vt:lpstr>Модель с иерархией владения</vt:lpstr>
      <vt:lpstr>Модель с владеющими ссылками</vt:lpstr>
      <vt:lpstr>Модель с автоматической сборкой мусора</vt:lpstr>
      <vt:lpstr>Амортизация задержек в сборщиках мусора </vt:lpstr>
      <vt:lpstr>Механизм сборки мусора. Поколения объектов</vt:lpstr>
      <vt:lpstr>Механизм сборки мусора. Поколения объектов (продолжение)</vt:lpstr>
      <vt:lpstr>Механизм сборки мусора. Поколения объектов (продолжение)</vt:lpstr>
      <vt:lpstr>Механизм сборки мусора. Поколения объектов (продолжение)</vt:lpstr>
      <vt:lpstr>Механизм сборки мусора. Поколения объектов (продолжение)</vt:lpstr>
      <vt:lpstr>Механизм сборки мусора. Принципы работы</vt:lpstr>
      <vt:lpstr>Механизм сборки мусора и завершения объектов (метод Finalize)</vt:lpstr>
      <vt:lpstr>Механизм сборки мусора и завершения объектов (метод Finalize)</vt:lpstr>
      <vt:lpstr>Механизм сборки мусора и завершения объектов (метод Finalize)</vt:lpstr>
      <vt:lpstr>Механизм сборки мусора и завершения объектов (метод Finalize)</vt:lpstr>
      <vt:lpstr>Механизм сборки мусора и завершения объектов (метод Finalize)</vt:lpstr>
      <vt:lpstr>Проблема метода Finalize и её решение – интерфейс IDisposable</vt:lpstr>
      <vt:lpstr>Интерфейс IDisposable</vt:lpstr>
      <vt:lpstr>Пример с методом Finalize</vt:lpstr>
      <vt:lpstr>Пример с интерфейсом IDisposable</vt:lpstr>
      <vt:lpstr>Проблемы интерфейса IDisposable</vt:lpstr>
      <vt:lpstr>Пример с интерфейсом IDisposable (правильный)</vt:lpstr>
      <vt:lpstr>Использование объектов, реализующих интерфейс IDisposable</vt:lpstr>
      <vt:lpstr>Пример с методом Finalize и интерфейсом IDisposable</vt:lpstr>
      <vt:lpstr>Пример с методом Finalize и интерфейсом IDisposable</vt:lpstr>
      <vt:lpstr>Принудительная сборка мусора</vt:lpstr>
      <vt:lpstr>«Слабые» ссылки (WeakReference)</vt:lpstr>
      <vt:lpstr>Модель с автоматической сборкой мусора и явным освобождением памяти</vt:lpstr>
      <vt:lpstr>Модель с автоматической сборкой мусора и явным освобождением памяти. Спецификация для языков программирования.</vt:lpstr>
      <vt:lpstr>Модель с автоматической сборкой мусора и явным освобождением памяти. Возможные программные реализации.</vt:lpstr>
      <vt:lpstr>Ссылки, существующие только на стеке</vt:lpstr>
      <vt:lpstr>Избежание мусора. Тип данных Memory&lt;T&gt;</vt:lpstr>
      <vt:lpstr>Тип данных Memory&lt;T&gt;. Пример</vt:lpstr>
      <vt:lpstr>Избежание мусора. Тип данных Span&lt;T&gt;</vt:lpstr>
      <vt:lpstr>Избежание мусора. Оператор stackalloc</vt:lpstr>
      <vt:lpstr>Тип данных Span&lt;T&gt;. Ограничения</vt:lpstr>
      <vt:lpstr>Избежание мусора. Типы данных ref struct</vt:lpstr>
      <vt:lpstr>Делегаты C# и .NET</vt:lpstr>
      <vt:lpstr>Пример делегата</vt:lpstr>
      <vt:lpstr>Тип данных delegate это класс</vt:lpstr>
      <vt:lpstr>Тип данных Delegate</vt:lpstr>
      <vt:lpstr>Callback cbStatic = new Callback(WriteToConsole); Program p = new Program(); Callback cbInstance = new Callback(p.WriteToFile);</vt:lpstr>
      <vt:lpstr>Пример группового делегата</vt:lpstr>
      <vt:lpstr>Callback cb1 = WriteToConsole; Callback cb2 = WriteToMsgBox; Callback cb3 = p.WriteToFile;</vt:lpstr>
      <vt:lpstr>cbChain += cb1;</vt:lpstr>
      <vt:lpstr>cbChain += cb2;</vt:lpstr>
      <vt:lpstr>cbChain += cb3;</vt:lpstr>
      <vt:lpstr>Метод Invoke в классе делегата (псевдо-код)</vt:lpstr>
      <vt:lpstr>Использование метода GetInvocationList для безопасного вызова группы делегатов</vt:lpstr>
      <vt:lpstr>События на основе делегатов</vt:lpstr>
      <vt:lpstr>Отличия события от делегата</vt:lpstr>
      <vt:lpstr>Анонимные делегаты языка C#</vt:lpstr>
      <vt:lpstr>Многопоточное программирование</vt:lpstr>
      <vt:lpstr>Создание самостоятельного потока. Класс Thread</vt:lpstr>
      <vt:lpstr>Создание самостоятельного потока. Класс Thread</vt:lpstr>
      <vt:lpstr>Фоновые потоки платформы .NET</vt:lpstr>
      <vt:lpstr>Создание самостоятельного фонового потока</vt:lpstr>
      <vt:lpstr>Выполнение подпрограмм с помощью пула потоков. Класс ThreadPool</vt:lpstr>
      <vt:lpstr>Выполнение любого количества задач с помощью пула потоков</vt:lpstr>
      <vt:lpstr>Настройки пула потоков</vt:lpstr>
      <vt:lpstr>Почему по умолчанию максимальное число потоков в пуле потоков такое большое?</vt:lpstr>
      <vt:lpstr>Бесконечная блокировка из-за исчерпания пула потоков. Пример</vt:lpstr>
      <vt:lpstr>Проблема синхронизации потоков при работе с общими данными</vt:lpstr>
      <vt:lpstr>Проблема синхронизации потоков при работе с общими данными на многопроцессорной системе</vt:lpstr>
      <vt:lpstr>Синхронизация с помощью мьютекса. Оператор lock</vt:lpstr>
      <vt:lpstr>Синхронизация с помощью мьютекса. Оператор lock</vt:lpstr>
      <vt:lpstr>Синхронизация с помощью атомарных операций. Класс Interlocked</vt:lpstr>
      <vt:lpstr>Класс Interlocked</vt:lpstr>
      <vt:lpstr>Класс Interlocked.  Логика работы метода CompareExchange</vt:lpstr>
      <vt:lpstr>Реализация мьютекса с помощью  Interlocked.CompareExchange</vt:lpstr>
      <vt:lpstr>Сравнение способов синхронизации</vt:lpstr>
      <vt:lpstr>Переменные с модификатором volatile</vt:lpstr>
      <vt:lpstr>Мониторы Хоара. Класс Monitor</vt:lpstr>
      <vt:lpstr>Запуск и ожидание выполнения массива делегатов с помощью класса Monitor</vt:lpstr>
      <vt:lpstr>Реализация собственного пула потоков с помощью класса Monitor</vt:lpstr>
      <vt:lpstr>Реализация собственного пула потоков с помощью класса Monitor. Вариант с методом Close</vt:lpstr>
      <vt:lpstr>Структура заголовка объекта с индексом блока синхронизации (sync block index)</vt:lpstr>
      <vt:lpstr>Реализация методов Wait и Pulse/PulseAll в классе Monitor</vt:lpstr>
      <vt:lpstr>Реализация методов Wait и Pulse/PulseAll в классе Monitor</vt:lpstr>
      <vt:lpstr>Реализация методов Wait и Pulse/PulseAll в классе Monitor</vt:lpstr>
      <vt:lpstr>Реализация методов Wait и Pulse/PulseAll в классе Monitor</vt:lpstr>
      <vt:lpstr>Реализация методов Wait и Pulse/PulseAll в классе Monitor</vt:lpstr>
      <vt:lpstr>Локальные данные потока  (Thread-Local Storage – TLS)</vt:lpstr>
      <vt:lpstr>Локальные данные потока.  Атрибут [ThreadStatic]</vt:lpstr>
      <vt:lpstr>Локальные данные потока.  Тип данных ThreadLocal&lt;T&gt;</vt:lpstr>
      <vt:lpstr>Локальные данные потока.  Тип данных LocalDataStoreSlot</vt:lpstr>
      <vt:lpstr>Домены приложений (AppDomain)</vt:lpstr>
      <vt:lpstr>Создание нового домена приложений. Создание объекта в домене приложений. Использование объекта из другого домена приложений</vt:lpstr>
      <vt:lpstr>Требования к объектам, создаваемым в других доменах приложений</vt:lpstr>
      <vt:lpstr>Передача объектов между доменами приложений</vt:lpstr>
      <vt:lpstr>Требования к объектам, передаваемым между доменами приложений</vt:lpstr>
      <vt:lpstr>Передача несериализуемых объектов между доменами приложений приводит к ошибке</vt:lpstr>
      <vt:lpstr>Асинхронные делегаты</vt:lpstr>
      <vt:lpstr>Асинхронные делегаты. Пример</vt:lpstr>
      <vt:lpstr>Проблемы (асинхронных) делегатов, выполняемых с помощью пула потоков</vt:lpstr>
      <vt:lpstr>Параллельные и асинхронные задачи на основе класса Task</vt:lpstr>
      <vt:lpstr>Классы Task и Task&lt;TResult&gt;</vt:lpstr>
      <vt:lpstr>Параллельные задачи, выполняемые в пуле потоков</vt:lpstr>
      <vt:lpstr>Асинхронные задачи, не требующие пула потоков</vt:lpstr>
      <vt:lpstr>Асинхронное выполнение цепочки задач</vt:lpstr>
      <vt:lpstr>Компиляция асинхронных (async-) методов в конечный автомат</vt:lpstr>
      <vt:lpstr>Конечный автомат</vt:lpstr>
      <vt:lpstr>Конечный автомат. Метод MoveNext</vt:lpstr>
      <vt:lpstr>Итераторы: интерфейсы IEnumerator и IEnumerable, оператор foreach</vt:lpstr>
      <vt:lpstr>Оператор foreach для массива</vt:lpstr>
      <vt:lpstr>Оператор foreach для списка</vt:lpstr>
      <vt:lpstr>Пример создания итератора для списка строк</vt:lpstr>
      <vt:lpstr>Пример создания итератора для списка строк</vt:lpstr>
      <vt:lpstr>Оператор yield return</vt:lpstr>
      <vt:lpstr>Асинхронные итераторы. Интерфейсы IAsyncEnumerable и IAsyncEnumerator</vt:lpstr>
      <vt:lpstr>Асинхронные итераторы. Пример</vt:lpstr>
      <vt:lpstr>Коллекции со встроенными средствами синхронизации доступа</vt:lpstr>
      <vt:lpstr>Особенности работы с коллекцией ConcurrentDictionary</vt:lpstr>
      <vt:lpstr>Использование класса ParallelQuery</vt:lpstr>
      <vt:lpstr>Контекст синхронизации</vt:lpstr>
      <vt:lpstr>Контекст синхронизации в пользовательском интерфейса на основе библиотеки WPF</vt:lpstr>
      <vt:lpstr>Контекст синхронизации в пользовательском интерфейса на основе библиотеки WPF</vt:lpstr>
      <vt:lpstr>Взаимодействие с неуправляемым кодом</vt:lpstr>
      <vt:lpstr>Наложение разнотипных полей друг на друга</vt:lpstr>
      <vt:lpstr>Тип данных dynamic</vt:lpstr>
      <vt:lpstr>Использование dynamic-объектов для работы с данными в формате JSON</vt:lpstr>
      <vt:lpstr>Реализация собственного dynamic-объекта</vt:lpstr>
      <vt:lpstr>Динамическая генерация кода на основе деревьев выражений</vt:lpstr>
      <vt:lpstr>Динамическая генерация кода на основе деревьев выражений. Пример</vt:lpstr>
      <vt:lpstr>Динамическая генерация кода на основе деревьев выражений. Пример вызова метода</vt:lpstr>
      <vt:lpstr>Динамическая генерация кода на основе деревьев выражений. Пример блока кода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расширяемого программирования</dc:title>
  <dc:creator>Кирилл Сурков, Дмитрий Сурков, Юрий Четырько</dc:creator>
  <cp:lastModifiedBy>Dmitry Surkov</cp:lastModifiedBy>
  <cp:revision>1573</cp:revision>
  <cp:lastPrinted>1601-01-01T00:00:00Z</cp:lastPrinted>
  <dcterms:created xsi:type="dcterms:W3CDTF">2002-03-14T03:49:19Z</dcterms:created>
  <dcterms:modified xsi:type="dcterms:W3CDTF">2021-12-15T10:52:30Z</dcterms:modified>
</cp:coreProperties>
</file>