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  <p:sldMasterId id="2147484469" r:id="rId3"/>
    <p:sldMasterId id="2147484457" r:id="rId4"/>
  </p:sldMasterIdLst>
  <p:notesMasterIdLst>
    <p:notesMasterId r:id="rId55"/>
  </p:notesMasterIdLst>
  <p:handoutMasterIdLst>
    <p:handoutMasterId r:id="rId56"/>
  </p:handoutMasterIdLst>
  <p:sldIdLst>
    <p:sldId id="500" r:id="rId5"/>
    <p:sldId id="1232" r:id="rId6"/>
    <p:sldId id="1233" r:id="rId7"/>
    <p:sldId id="1295" r:id="rId8"/>
    <p:sldId id="1296" r:id="rId9"/>
    <p:sldId id="1235" r:id="rId10"/>
    <p:sldId id="1237" r:id="rId11"/>
    <p:sldId id="1238" r:id="rId12"/>
    <p:sldId id="1288" r:id="rId13"/>
    <p:sldId id="1239" r:id="rId14"/>
    <p:sldId id="1289" r:id="rId15"/>
    <p:sldId id="1241" r:id="rId16"/>
    <p:sldId id="1242" r:id="rId17"/>
    <p:sldId id="1243" r:id="rId18"/>
    <p:sldId id="1244" r:id="rId19"/>
    <p:sldId id="1245" r:id="rId20"/>
    <p:sldId id="1246" r:id="rId21"/>
    <p:sldId id="1248" r:id="rId22"/>
    <p:sldId id="1249" r:id="rId23"/>
    <p:sldId id="1250" r:id="rId24"/>
    <p:sldId id="1251" r:id="rId25"/>
    <p:sldId id="1252" r:id="rId26"/>
    <p:sldId id="1290" r:id="rId27"/>
    <p:sldId id="1291" r:id="rId28"/>
    <p:sldId id="1298" r:id="rId29"/>
    <p:sldId id="1297" r:id="rId30"/>
    <p:sldId id="1292" r:id="rId31"/>
    <p:sldId id="1293" r:id="rId32"/>
    <p:sldId id="1294" r:id="rId33"/>
    <p:sldId id="1257" r:id="rId34"/>
    <p:sldId id="1262" r:id="rId35"/>
    <p:sldId id="1263" r:id="rId36"/>
    <p:sldId id="1264" r:id="rId37"/>
    <p:sldId id="1265" r:id="rId38"/>
    <p:sldId id="1266" r:id="rId39"/>
    <p:sldId id="1267" r:id="rId40"/>
    <p:sldId id="1272" r:id="rId41"/>
    <p:sldId id="1273" r:id="rId42"/>
    <p:sldId id="1274" r:id="rId43"/>
    <p:sldId id="1275" r:id="rId44"/>
    <p:sldId id="1276" r:id="rId45"/>
    <p:sldId id="1277" r:id="rId46"/>
    <p:sldId id="1278" r:id="rId47"/>
    <p:sldId id="1279" r:id="rId48"/>
    <p:sldId id="1282" r:id="rId49"/>
    <p:sldId id="1283" r:id="rId50"/>
    <p:sldId id="1284" r:id="rId51"/>
    <p:sldId id="1285" r:id="rId52"/>
    <p:sldId id="1286" r:id="rId53"/>
    <p:sldId id="1287" r:id="rId5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3" clrIdx="0"/>
  <p:cmAuthor id="1" name="carykell" initials="c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5448" autoAdjust="0"/>
  </p:normalViewPr>
  <p:slideViewPr>
    <p:cSldViewPr snapToGrid="0">
      <p:cViewPr>
        <p:scale>
          <a:sx n="75" d="100"/>
          <a:sy n="75" d="100"/>
        </p:scale>
        <p:origin x="-966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0" dirty="0" smtClean="0"/>
              <a:t>Scaling</a:t>
            </a:r>
            <a:r>
              <a:rPr lang="en-US" b="0" baseline="0" dirty="0" smtClean="0"/>
              <a:t> Networks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300" b="0" dirty="0" smtClean="0"/>
              <a:t>Chapter 4: </a:t>
            </a:r>
            <a:r>
              <a:rPr lang="en-US" sz="1400" b="0" i="0" u="none" strike="noStrike" baseline="0" dirty="0" smtClean="0">
                <a:solidFill>
                  <a:srgbClr val="FFFFFF"/>
                </a:solidFill>
                <a:latin typeface="Arial"/>
              </a:rPr>
              <a:t>Wireless LANs</a:t>
            </a:r>
            <a:endParaRPr lang="en-GB" b="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ru-RU" dirty="0" smtClean="0"/>
              <a:t>Шаблонные маски также используются при конфигурации некоторых протоколов </a:t>
            </a:r>
            <a:r>
              <a:rPr lang="ru-RU" dirty="0" err="1" smtClean="0"/>
              <a:t>IPv4</a:t>
            </a:r>
            <a:r>
              <a:rPr lang="ru-RU" dirty="0" smtClean="0"/>
              <a:t>-маршрутизации (например, </a:t>
            </a:r>
            <a:r>
              <a:rPr lang="ru-RU" dirty="0" err="1" smtClean="0"/>
              <a:t>OSPF</a:t>
            </a:r>
            <a:r>
              <a:rPr lang="ru-RU" dirty="0" smtClean="0"/>
              <a:t>) с целью включения протокола на конкретных интерфейсах</a:t>
            </a:r>
            <a:r>
              <a:rPr lang="ru-RU" baseline="0" dirty="0" smtClean="0"/>
              <a:t> и в </a:t>
            </a:r>
            <a:r>
              <a:rPr lang="en-US" baseline="0" dirty="0" smtClean="0"/>
              <a:t>NAT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12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 Все биты адреса будут анализироваться для совпадений</a:t>
            </a:r>
          </a:p>
          <a:p>
            <a:r>
              <a:rPr lang="ru-RU" dirty="0" smtClean="0"/>
              <a:t>2 Не один бит адреса не будет анализироваться</a:t>
            </a:r>
          </a:p>
          <a:p>
            <a:r>
              <a:rPr lang="ru-RU" dirty="0" err="1" smtClean="0"/>
              <a:t>3Будут</a:t>
            </a:r>
            <a:r>
              <a:rPr lang="ru-RU" dirty="0" smtClean="0"/>
              <a:t> анализироваться  только три октета, а это номер сети (т.е. правила задаются для всех </a:t>
            </a:r>
            <a:r>
              <a:rPr lang="ru-RU" dirty="0" err="1" smtClean="0"/>
              <a:t>уздоа</a:t>
            </a:r>
            <a:r>
              <a:rPr lang="ru-RU" dirty="0" smtClean="0"/>
              <a:t> данной сети)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51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ru-RU" dirty="0" smtClean="0"/>
              <a:t>Эта маска указывает, что должны совпадать все биты </a:t>
            </a:r>
            <a:r>
              <a:rPr lang="ru-RU" dirty="0" err="1" smtClean="0"/>
              <a:t>IPv4</a:t>
            </a:r>
            <a:r>
              <a:rPr lang="ru-RU" dirty="0" smtClean="0"/>
              <a:t>-адреса, или совпадает только один узел.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81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Один </a:t>
            </a:r>
            <a:r>
              <a:rPr lang="en-US" b="1" dirty="0" smtClean="0"/>
              <a:t>ACL </a:t>
            </a:r>
            <a:r>
              <a:rPr lang="ru-RU" b="1" dirty="0" smtClean="0"/>
              <a:t>не может действовать  сразу на два и более интерфейса, протокола, направления трафика </a:t>
            </a:r>
          </a:p>
          <a:p>
            <a:r>
              <a:rPr lang="ru-RU" b="1" dirty="0" smtClean="0"/>
              <a:t>Один </a:t>
            </a:r>
            <a:r>
              <a:rPr lang="ru-RU" b="1" dirty="0" err="1" smtClean="0"/>
              <a:t>ACL</a:t>
            </a:r>
            <a:r>
              <a:rPr lang="ru-RU" b="1" dirty="0" smtClean="0"/>
              <a:t>-список для одного протокола — </a:t>
            </a:r>
            <a:r>
              <a:rPr lang="ru-RU" dirty="0" smtClean="0"/>
              <a:t>для управления потоком трафика на интерфейсе </a:t>
            </a:r>
            <a:r>
              <a:rPr lang="ru-RU" dirty="0" err="1" smtClean="0"/>
              <a:t>ACL</a:t>
            </a:r>
            <a:r>
              <a:rPr lang="ru-RU" dirty="0" smtClean="0"/>
              <a:t>-список должен быть определён для каждого протокола, действующего на интерфейсе. </a:t>
            </a:r>
          </a:p>
          <a:p>
            <a:r>
              <a:rPr lang="ru-RU" b="1" dirty="0" smtClean="0"/>
              <a:t>Один </a:t>
            </a:r>
            <a:r>
              <a:rPr lang="ru-RU" b="1" dirty="0" err="1" smtClean="0"/>
              <a:t>ACL</a:t>
            </a:r>
            <a:r>
              <a:rPr lang="ru-RU" b="1" dirty="0" smtClean="0"/>
              <a:t>-список для одного направления — </a:t>
            </a:r>
            <a:r>
              <a:rPr lang="ru-RU" dirty="0" err="1" smtClean="0"/>
              <a:t>ACL</a:t>
            </a:r>
            <a:r>
              <a:rPr lang="ru-RU" dirty="0" smtClean="0"/>
              <a:t>-списки одновременно контролируют трафик на одном направлении одного интерфейса. Для управления исходящим и входящим трафиком должны быть созданы два отдельных </a:t>
            </a:r>
            <a:r>
              <a:rPr lang="ru-RU" dirty="0" err="1" smtClean="0"/>
              <a:t>ACL</a:t>
            </a:r>
            <a:r>
              <a:rPr lang="ru-RU" dirty="0" smtClean="0"/>
              <a:t>-списка. </a:t>
            </a:r>
          </a:p>
          <a:p>
            <a:r>
              <a:rPr lang="ru-RU" b="1" dirty="0" smtClean="0"/>
              <a:t>Один </a:t>
            </a:r>
            <a:r>
              <a:rPr lang="ru-RU" b="1" dirty="0" err="1" smtClean="0"/>
              <a:t>ACL</a:t>
            </a:r>
            <a:r>
              <a:rPr lang="ru-RU" b="1" dirty="0" smtClean="0"/>
              <a:t>-список для одного интерфейса </a:t>
            </a:r>
            <a:r>
              <a:rPr lang="ru-RU" dirty="0" smtClean="0"/>
              <a:t>— </a:t>
            </a:r>
            <a:r>
              <a:rPr lang="ru-RU" dirty="0" err="1" smtClean="0"/>
              <a:t>ACL</a:t>
            </a:r>
            <a:r>
              <a:rPr lang="ru-RU" dirty="0" smtClean="0"/>
              <a:t>-списки управляют трафиком на одном интерфейсе, например, </a:t>
            </a:r>
            <a:r>
              <a:rPr lang="ru-RU" dirty="0" err="1" smtClean="0"/>
              <a:t>GigabitEthernet</a:t>
            </a:r>
            <a:r>
              <a:rPr lang="ru-RU" dirty="0" smtClean="0"/>
              <a:t> 0/0.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6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Последняя запись любого </a:t>
            </a:r>
            <a:r>
              <a:rPr lang="ru-RU" dirty="0" err="1" smtClean="0"/>
              <a:t>ACL</a:t>
            </a:r>
            <a:r>
              <a:rPr lang="ru-RU" dirty="0" smtClean="0"/>
              <a:t>-списка — это всегда "косвенный отказ" (эта строчка не видна).</a:t>
            </a:r>
          </a:p>
          <a:p>
            <a:r>
              <a:rPr lang="ru-RU" dirty="0" smtClean="0"/>
              <a:t> Это правило автоматически вставляется в конец каждого </a:t>
            </a:r>
            <a:r>
              <a:rPr lang="ru-RU" dirty="0" err="1" smtClean="0"/>
              <a:t>ACL</a:t>
            </a:r>
            <a:r>
              <a:rPr lang="ru-RU" dirty="0" smtClean="0"/>
              <a:t>-списка, хотя и не присутствует в нём физически. </a:t>
            </a:r>
          </a:p>
          <a:p>
            <a:r>
              <a:rPr lang="ru-RU" dirty="0" smtClean="0"/>
              <a:t>Косвенный отказ блокирует весь трафик.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88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ACL </a:t>
            </a:r>
            <a:r>
              <a:rPr lang="ru-RU" dirty="0" smtClean="0"/>
              <a:t>применен исходящему трафику интерфейса </a:t>
            </a:r>
            <a:r>
              <a:rPr lang="en-US" dirty="0" smtClean="0"/>
              <a:t>serial</a:t>
            </a:r>
            <a:r>
              <a:rPr lang="ru-RU" dirty="0" smtClean="0"/>
              <a:t> 0/0/0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5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ru-RU" sz="1200" dirty="0" smtClean="0"/>
              <a:t>Более эффективным  будет применение списка на входящем трафике интерфейса </a:t>
            </a:r>
            <a:r>
              <a:rPr lang="en-US" sz="1200" dirty="0" err="1" smtClean="0"/>
              <a:t>g0</a:t>
            </a:r>
            <a:r>
              <a:rPr lang="en-US" sz="1200" dirty="0" smtClean="0"/>
              <a:t>/0</a:t>
            </a:r>
            <a:endParaRPr lang="ru-RU" sz="1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84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Стандартные </a:t>
            </a:r>
            <a:r>
              <a:rPr lang="ru-RU" b="1" dirty="0" err="1" smtClean="0"/>
              <a:t>ACL</a:t>
            </a:r>
            <a:r>
              <a:rPr lang="ru-RU" b="1" dirty="0" smtClean="0"/>
              <a:t>-списки </a:t>
            </a:r>
            <a:r>
              <a:rPr lang="ru-RU" dirty="0" smtClean="0"/>
              <a:t>— поскольку стандартные списки контроля доступа не определяют адреса назначения, их размещают максимально близко к месту назначения. Размещение стандартного </a:t>
            </a:r>
            <a:r>
              <a:rPr lang="ru-RU" dirty="0" err="1" smtClean="0"/>
              <a:t>ACL</a:t>
            </a:r>
            <a:r>
              <a:rPr lang="ru-RU" dirty="0" smtClean="0"/>
              <a:t>-списка у источника трафика позволяет предотвратить достижение этим трафиком других сетей через интерфейс, на котором применён </a:t>
            </a:r>
            <a:r>
              <a:rPr lang="ru-RU" dirty="0" err="1" smtClean="0"/>
              <a:t>ACL</a:t>
            </a:r>
            <a:r>
              <a:rPr lang="ru-RU" dirty="0" smtClean="0"/>
              <a:t>-список. </a:t>
            </a:r>
          </a:p>
          <a:p>
            <a:r>
              <a:rPr lang="ru-RU" dirty="0" smtClean="0"/>
              <a:t>Если нам надо о заблокировать трафик от 192.168.10.0 только к сети 192.168.30.0, и</a:t>
            </a:r>
            <a:r>
              <a:rPr lang="ru-RU" baseline="0" dirty="0" smtClean="0"/>
              <a:t> разрешить доступ к 192.168.31.0, то</a:t>
            </a:r>
          </a:p>
          <a:p>
            <a:r>
              <a:rPr lang="ru-RU" baseline="0" dirty="0" smtClean="0"/>
              <a:t>Если мы заблокируем</a:t>
            </a:r>
            <a:r>
              <a:rPr lang="en-US" baseline="0" dirty="0" smtClean="0"/>
              <a:t> 192.168.10.0 </a:t>
            </a:r>
            <a:r>
              <a:rPr lang="ru-RU" baseline="0" dirty="0" smtClean="0"/>
              <a:t> его у источника трафика (</a:t>
            </a:r>
            <a:r>
              <a:rPr lang="en-US" baseline="0" dirty="0" err="1" smtClean="0"/>
              <a:t>R1</a:t>
            </a:r>
            <a:r>
              <a:rPr lang="ru-RU" baseline="0" dirty="0" smtClean="0"/>
              <a:t>), то мы не попадем в сеть  192.168.31.0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28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ACL </a:t>
            </a:r>
            <a:r>
              <a:rPr lang="ru-RU" dirty="0" smtClean="0"/>
              <a:t>на</a:t>
            </a:r>
            <a:r>
              <a:rPr lang="ru-RU" baseline="0" dirty="0" smtClean="0"/>
              <a:t> </a:t>
            </a:r>
            <a:r>
              <a:rPr lang="en-US" baseline="0" dirty="0" err="1" smtClean="0"/>
              <a:t>S0</a:t>
            </a:r>
            <a:r>
              <a:rPr lang="en-US" baseline="0" dirty="0" smtClean="0"/>
              <a:t>/0/0  </a:t>
            </a:r>
            <a:r>
              <a:rPr lang="ru-RU" baseline="0" dirty="0" smtClean="0"/>
              <a:t>заставит фильтровать весь трафик-плохо, большая нагрузка</a:t>
            </a:r>
            <a:endParaRPr lang="en-US" baseline="0" dirty="0" smtClean="0"/>
          </a:p>
          <a:p>
            <a:r>
              <a:rPr lang="ru-RU" b="1" dirty="0" smtClean="0"/>
              <a:t>Расширенные </a:t>
            </a:r>
            <a:r>
              <a:rPr lang="ru-RU" b="1" dirty="0" err="1" smtClean="0"/>
              <a:t>ACL</a:t>
            </a:r>
            <a:r>
              <a:rPr lang="ru-RU" b="1" dirty="0" smtClean="0"/>
              <a:t>-списки </a:t>
            </a:r>
            <a:r>
              <a:rPr lang="ru-RU" dirty="0" smtClean="0"/>
              <a:t>— расширенные </a:t>
            </a:r>
            <a:r>
              <a:rPr lang="ru-RU" dirty="0" err="1" smtClean="0"/>
              <a:t>ACL</a:t>
            </a:r>
            <a:r>
              <a:rPr lang="ru-RU" dirty="0" smtClean="0"/>
              <a:t>-списки следует размещать максимально близко к источнику фильтруемого трафика. Таким образом, нежелательный трафик отклоняется близко к сети-источнику, не пересекая инфраструктуру сети.</a:t>
            </a:r>
          </a:p>
          <a:p>
            <a:r>
              <a:rPr lang="ru-RU" dirty="0" smtClean="0"/>
              <a:t> фильтрация нежелательного трафика у источника предотвращает передачу трафика до того, как он снижает пропускную способность сети на пути к пункту назначения. Это особенно важно в сетях с низкой пропускной способностью.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79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err="1" smtClean="0"/>
              <a:t>онфигурация</a:t>
            </a:r>
            <a:r>
              <a:rPr lang="ru-RU" dirty="0" smtClean="0"/>
              <a:t>. Предположим, что </a:t>
            </a:r>
            <a:r>
              <a:rPr lang="ru-RU" dirty="0" err="1" smtClean="0"/>
              <a:t>IPv4</a:t>
            </a:r>
            <a:r>
              <a:rPr lang="ru-RU" dirty="0" smtClean="0"/>
              <a:t>-адрес узла на рисунке указан неправильно. Вместо узла 192.168.10.99 должен быть узел 192.168.10.10. Ниже приведён порядок действий при редактировании </a:t>
            </a:r>
            <a:r>
              <a:rPr lang="ru-RU" dirty="0" err="1" smtClean="0"/>
              <a:t>ACL</a:t>
            </a:r>
            <a:r>
              <a:rPr lang="ru-RU" dirty="0" smtClean="0"/>
              <a:t> 1:</a:t>
            </a:r>
          </a:p>
          <a:p>
            <a:r>
              <a:rPr lang="ru-RU" b="1" dirty="0" smtClean="0"/>
              <a:t>Шаг 1. </a:t>
            </a:r>
            <a:r>
              <a:rPr lang="ru-RU" dirty="0" smtClean="0"/>
              <a:t>Отобразите текущий </a:t>
            </a:r>
            <a:r>
              <a:rPr lang="ru-RU" dirty="0" err="1" smtClean="0"/>
              <a:t>ACL</a:t>
            </a:r>
            <a:r>
              <a:rPr lang="ru-RU" dirty="0" smtClean="0"/>
              <a:t>-список с помощью команды </a:t>
            </a:r>
            <a:r>
              <a:rPr lang="ru-RU" b="1" dirty="0" err="1" smtClean="0"/>
              <a:t>show</a:t>
            </a:r>
            <a:r>
              <a:rPr lang="ru-RU" b="1" dirty="0" smtClean="0"/>
              <a:t> </a:t>
            </a:r>
            <a:r>
              <a:rPr lang="ru-RU" b="1" dirty="0" err="1" smtClean="0"/>
              <a:t>running-config</a:t>
            </a:r>
            <a:r>
              <a:rPr lang="ru-RU" dirty="0" smtClean="0"/>
              <a:t>. В примере на рисунке используется ключевое слово </a:t>
            </a:r>
            <a:r>
              <a:rPr lang="ru-RU" b="1" dirty="0" err="1" smtClean="0"/>
              <a:t>include</a:t>
            </a:r>
            <a:r>
              <a:rPr lang="ru-RU" dirty="0" smtClean="0"/>
              <a:t> для отображения только записей </a:t>
            </a:r>
            <a:r>
              <a:rPr lang="ru-RU" dirty="0" err="1" smtClean="0"/>
              <a:t>ACE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Шаг 2. </a:t>
            </a:r>
            <a:r>
              <a:rPr lang="ru-RU" dirty="0" smtClean="0"/>
              <a:t>Выделите </a:t>
            </a:r>
            <a:r>
              <a:rPr lang="ru-RU" dirty="0" err="1" smtClean="0"/>
              <a:t>ACL</a:t>
            </a:r>
            <a:r>
              <a:rPr lang="ru-RU" dirty="0" smtClean="0"/>
              <a:t>-список, скопируйте его и вставьте в Блокнот. Внесите необходимые изменения. После корректировки </a:t>
            </a:r>
            <a:r>
              <a:rPr lang="ru-RU" dirty="0" err="1" smtClean="0"/>
              <a:t>ACL</a:t>
            </a:r>
            <a:r>
              <a:rPr lang="ru-RU" dirty="0" smtClean="0"/>
              <a:t>-списка в Блокноте, выделите его и скопируйте.</a:t>
            </a:r>
          </a:p>
          <a:p>
            <a:r>
              <a:rPr lang="ru-RU" b="1" dirty="0" smtClean="0"/>
              <a:t>Шаг 3. </a:t>
            </a:r>
            <a:r>
              <a:rPr lang="ru-RU" dirty="0" smtClean="0"/>
              <a:t>В режиме глобальной конфигурации удалите список доступа с помощью команды </a:t>
            </a:r>
            <a:r>
              <a:rPr lang="ru-RU" b="1" dirty="0" err="1" smtClean="0"/>
              <a:t>no</a:t>
            </a:r>
            <a:r>
              <a:rPr lang="ru-RU" b="1" dirty="0" smtClean="0"/>
              <a:t> </a:t>
            </a:r>
            <a:r>
              <a:rPr lang="ru-RU" b="1" dirty="0" err="1" smtClean="0"/>
              <a:t>access-list</a:t>
            </a:r>
            <a:r>
              <a:rPr lang="ru-RU" b="1" dirty="0" smtClean="0"/>
              <a:t> 1</a:t>
            </a:r>
            <a:r>
              <a:rPr lang="ru-RU" dirty="0" smtClean="0"/>
              <a:t>. В противном случае новые операторы можно добавить в существующий список контроля доступа. Затем вставьте новый список контроля доступа в конфигурацию маршрутизатора.</a:t>
            </a:r>
          </a:p>
          <a:p>
            <a:r>
              <a:rPr lang="ru-RU" b="1" dirty="0" smtClean="0"/>
              <a:t>Шаг 4. </a:t>
            </a:r>
            <a:r>
              <a:rPr lang="ru-RU" dirty="0" smtClean="0"/>
              <a:t>Используя команду </a:t>
            </a:r>
            <a:r>
              <a:rPr lang="ru-RU" b="1" dirty="0" err="1" smtClean="0"/>
              <a:t>show</a:t>
            </a:r>
            <a:r>
              <a:rPr lang="ru-RU" b="1" dirty="0" smtClean="0"/>
              <a:t> </a:t>
            </a:r>
            <a:r>
              <a:rPr lang="ru-RU" b="1" dirty="0" err="1" smtClean="0"/>
              <a:t>running-config</a:t>
            </a:r>
            <a:r>
              <a:rPr lang="ru-RU" dirty="0" smtClean="0"/>
              <a:t>, проверьте внесённые изменения.</a:t>
            </a:r>
          </a:p>
          <a:p>
            <a:r>
              <a:rPr lang="ru-RU" dirty="0" smtClean="0"/>
              <a:t>Необходимо пояснить, что при приме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4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ru-RU" sz="1200" dirty="0" err="1" smtClean="0"/>
              <a:t>ACL</a:t>
            </a:r>
            <a:r>
              <a:rPr lang="ru-RU" sz="1200" dirty="0" smtClean="0"/>
              <a:t> – последовательный набор правил разрешающих или запрещающих прохождение пакета. Если ни одно из правил не подошло, то пакет отбрасывается из-за неявного последнего правила </a:t>
            </a:r>
            <a:r>
              <a:rPr lang="ru-RU" sz="1200" dirty="0" err="1" smtClean="0"/>
              <a:t>deny</a:t>
            </a:r>
            <a:r>
              <a:rPr lang="ru-RU" sz="1200" dirty="0" smtClean="0"/>
              <a:t> </a:t>
            </a:r>
            <a:r>
              <a:rPr lang="ru-RU" sz="1200" dirty="0" err="1" smtClean="0"/>
              <a:t>all</a:t>
            </a:r>
            <a:r>
              <a:rPr lang="ru-RU" sz="1200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20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Шаг 1. </a:t>
            </a:r>
            <a:r>
              <a:rPr lang="ru-RU" dirty="0" smtClean="0"/>
              <a:t>Ещё раз отобразите текущий </a:t>
            </a:r>
            <a:r>
              <a:rPr lang="ru-RU" dirty="0" err="1" smtClean="0"/>
              <a:t>ACL</a:t>
            </a:r>
            <a:r>
              <a:rPr lang="ru-RU" dirty="0" smtClean="0"/>
              <a:t>-список с помощью команды </a:t>
            </a:r>
            <a:r>
              <a:rPr lang="ru-RU" b="1" dirty="0" err="1" smtClean="0"/>
              <a:t>show</a:t>
            </a:r>
            <a:r>
              <a:rPr lang="ru-RU" b="1" dirty="0" smtClean="0"/>
              <a:t> </a:t>
            </a:r>
            <a:r>
              <a:rPr lang="ru-RU" b="1" dirty="0" err="1" smtClean="0"/>
              <a:t>access-lists</a:t>
            </a:r>
            <a:r>
              <a:rPr lang="ru-RU" b="1" dirty="0" smtClean="0"/>
              <a:t> 1</a:t>
            </a:r>
            <a:r>
              <a:rPr lang="ru-RU" dirty="0" smtClean="0"/>
              <a:t>. Выходные данные этой команды будут подробно обсуждаться далее в этом разделе. Порядковый номер отображается в начале каждой записи. Порядковый номер автоматически присваивается при добавлении записи в список. Обратите внимание, что запись с неправильной конфигурацией имеет порядковый номер 10.</a:t>
            </a:r>
          </a:p>
          <a:p>
            <a:r>
              <a:rPr lang="ru-RU" b="1" dirty="0" smtClean="0"/>
              <a:t>Шаг 2. </a:t>
            </a:r>
            <a:r>
              <a:rPr lang="ru-RU" dirty="0" smtClean="0"/>
              <a:t>Введите команду </a:t>
            </a:r>
            <a:r>
              <a:rPr lang="ru-RU" b="1" dirty="0" err="1" smtClean="0"/>
              <a:t>ip</a:t>
            </a:r>
            <a:r>
              <a:rPr lang="ru-RU" b="1" dirty="0" smtClean="0"/>
              <a:t> </a:t>
            </a:r>
            <a:r>
              <a:rPr lang="ru-RU" b="1" dirty="0" err="1" smtClean="0"/>
              <a:t>access-lists</a:t>
            </a:r>
            <a:r>
              <a:rPr lang="ru-RU" b="1" dirty="0" smtClean="0"/>
              <a:t> </a:t>
            </a:r>
            <a:r>
              <a:rPr lang="ru-RU" b="1" dirty="0" err="1" smtClean="0"/>
              <a:t>standard</a:t>
            </a:r>
            <a:r>
              <a:rPr lang="ru-RU" dirty="0" smtClean="0"/>
              <a:t>, используемую для конфигурации именованного </a:t>
            </a:r>
            <a:r>
              <a:rPr lang="ru-RU" dirty="0" err="1" smtClean="0"/>
              <a:t>ACL</a:t>
            </a:r>
            <a:r>
              <a:rPr lang="ru-RU" dirty="0" smtClean="0"/>
              <a:t>-списка. Номер </a:t>
            </a:r>
            <a:r>
              <a:rPr lang="ru-RU" dirty="0" err="1" smtClean="0"/>
              <a:t>ACL</a:t>
            </a:r>
            <a:r>
              <a:rPr lang="ru-RU" dirty="0" smtClean="0"/>
              <a:t>-списка, </a:t>
            </a:r>
            <a:r>
              <a:rPr lang="ru-RU" dirty="0" err="1" smtClean="0"/>
              <a:t>1,используется</a:t>
            </a:r>
            <a:r>
              <a:rPr lang="ru-RU" dirty="0" smtClean="0"/>
              <a:t> как его имя. Сначала необходимо удалить некорректно сконфигурированную запись с помощью команды </a:t>
            </a:r>
            <a:r>
              <a:rPr lang="ru-RU" b="1" dirty="0" err="1" smtClean="0"/>
              <a:t>no</a:t>
            </a:r>
            <a:r>
              <a:rPr lang="ru-RU" b="1" dirty="0" smtClean="0"/>
              <a:t> 10</a:t>
            </a:r>
            <a:r>
              <a:rPr lang="ru-RU" dirty="0" smtClean="0"/>
              <a:t>, где 10 ссылается на порядковый номер. Затем добавьте новую запись с порядковым номером 10 при помощи команды </a:t>
            </a:r>
            <a:r>
              <a:rPr lang="ru-RU" b="1" dirty="0" smtClean="0"/>
              <a:t>10 </a:t>
            </a:r>
            <a:r>
              <a:rPr lang="ru-RU" b="1" dirty="0" err="1" smtClean="0"/>
              <a:t>deny</a:t>
            </a:r>
            <a:r>
              <a:rPr lang="ru-RU" b="1" dirty="0" smtClean="0"/>
              <a:t> </a:t>
            </a:r>
            <a:r>
              <a:rPr lang="ru-RU" b="1" dirty="0" err="1" smtClean="0"/>
              <a:t>host</a:t>
            </a:r>
            <a:r>
              <a:rPr lang="ru-RU" b="1" dirty="0" smtClean="0"/>
              <a:t> 192.168.10.10</a:t>
            </a:r>
            <a:r>
              <a:rPr lang="ru-RU" dirty="0" smtClean="0"/>
              <a:t>. </a:t>
            </a:r>
          </a:p>
          <a:p>
            <a:r>
              <a:rPr lang="ru-RU" b="1" dirty="0" smtClean="0"/>
              <a:t>Примечание</a:t>
            </a:r>
            <a:r>
              <a:rPr lang="ru-RU" dirty="0" smtClean="0"/>
              <a:t>. Записи нельзя перезаписать с теми же порядковыми номерами, что и у существующих записей. Сначала необходимо удалить текущую запись, а затем можно создавать новую.</a:t>
            </a:r>
          </a:p>
          <a:p>
            <a:r>
              <a:rPr lang="ru-RU" b="1" dirty="0" smtClean="0"/>
              <a:t>Шаг 3. </a:t>
            </a:r>
            <a:r>
              <a:rPr lang="ru-RU" dirty="0" smtClean="0"/>
              <a:t>Проверьте внесённые изменения, используя команду </a:t>
            </a:r>
            <a:r>
              <a:rPr lang="ru-RU" b="1" dirty="0" err="1" smtClean="0"/>
              <a:t>show</a:t>
            </a:r>
            <a:r>
              <a:rPr lang="ru-RU" b="1" dirty="0" smtClean="0"/>
              <a:t> </a:t>
            </a:r>
            <a:r>
              <a:rPr lang="ru-RU" b="1" dirty="0" err="1" smtClean="0"/>
              <a:t>access-lists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Как уже упоминалось ранее, </a:t>
            </a:r>
            <a:r>
              <a:rPr lang="ru-RU" dirty="0" err="1" smtClean="0"/>
              <a:t>Cisco</a:t>
            </a:r>
            <a:r>
              <a:rPr lang="ru-RU" dirty="0" smtClean="0"/>
              <a:t> </a:t>
            </a:r>
            <a:r>
              <a:rPr lang="ru-RU" dirty="0" err="1" smtClean="0"/>
              <a:t>IOS</a:t>
            </a:r>
            <a:r>
              <a:rPr lang="ru-RU" dirty="0" smtClean="0"/>
              <a:t> реализует внутреннюю логику для стандартных списков доступа. Порядок, в котором вводятся стандартные </a:t>
            </a:r>
            <a:r>
              <a:rPr lang="ru-RU" dirty="0" err="1" smtClean="0"/>
              <a:t>ACE</a:t>
            </a:r>
            <a:r>
              <a:rPr lang="ru-RU" dirty="0" smtClean="0"/>
              <a:t>-записи, может не совпадать с порядком, в котором они сохраняются, отображаются или обрабатываются маршрутизатором. Команда </a:t>
            </a:r>
            <a:r>
              <a:rPr lang="ru-RU" b="1" dirty="0" err="1" smtClean="0"/>
              <a:t>show</a:t>
            </a:r>
            <a:r>
              <a:rPr lang="ru-RU" b="1" dirty="0" smtClean="0"/>
              <a:t> </a:t>
            </a:r>
            <a:r>
              <a:rPr lang="ru-RU" b="1" dirty="0" err="1" smtClean="0"/>
              <a:t>access-lists</a:t>
            </a:r>
            <a:r>
              <a:rPr lang="ru-RU" dirty="0" smtClean="0"/>
              <a:t> отображает </a:t>
            </a:r>
            <a:r>
              <a:rPr lang="ru-RU" dirty="0" err="1" smtClean="0"/>
              <a:t>ACE</a:t>
            </a:r>
            <a:r>
              <a:rPr lang="ru-RU" dirty="0" smtClean="0"/>
              <a:t>-записи с их порядковыми номерами.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44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выходных данных команды </a:t>
            </a:r>
            <a:r>
              <a:rPr lang="ru-RU" b="1" dirty="0" err="1" smtClean="0"/>
              <a:t>show</a:t>
            </a:r>
            <a:r>
              <a:rPr lang="ru-RU" dirty="0" smtClean="0"/>
              <a:t> можно увидеть, что </a:t>
            </a:r>
            <a:r>
              <a:rPr lang="ru-RU" dirty="0" err="1" smtClean="0"/>
              <a:t>ACL</a:t>
            </a:r>
            <a:r>
              <a:rPr lang="ru-RU" dirty="0" smtClean="0"/>
              <a:t>-списку присвоено имя «</a:t>
            </a:r>
            <a:r>
              <a:rPr lang="ru-RU" dirty="0" err="1" smtClean="0"/>
              <a:t>NO_ACCESS</a:t>
            </a:r>
            <a:r>
              <a:rPr lang="ru-RU" dirty="0" smtClean="0"/>
              <a:t>», он имеет две нумерованных строки, указывающих правила доступа для рабочей станции с </a:t>
            </a:r>
            <a:r>
              <a:rPr lang="ru-RU" dirty="0" err="1" smtClean="0"/>
              <a:t>IPv4</a:t>
            </a:r>
            <a:r>
              <a:rPr lang="ru-RU" dirty="0" smtClean="0"/>
              <a:t>-адресом 192.168.11.10. </a:t>
            </a:r>
          </a:p>
          <a:p>
            <a:r>
              <a:rPr lang="ru-RU" dirty="0" smtClean="0"/>
              <a:t>Команда </a:t>
            </a:r>
            <a:r>
              <a:rPr lang="ru-RU" b="1" dirty="0" err="1" smtClean="0"/>
              <a:t>ip</a:t>
            </a:r>
            <a:r>
              <a:rPr lang="ru-RU" b="1" dirty="0" smtClean="0"/>
              <a:t> </a:t>
            </a:r>
            <a:r>
              <a:rPr lang="ru-RU" b="1" dirty="0" err="1" smtClean="0"/>
              <a:t>access-list</a:t>
            </a:r>
            <a:r>
              <a:rPr lang="ru-RU" b="1" dirty="0" smtClean="0"/>
              <a:t> </a:t>
            </a:r>
            <a:r>
              <a:rPr lang="ru-RU" b="1" dirty="0" err="1" smtClean="0"/>
              <a:t>standard</a:t>
            </a:r>
            <a:r>
              <a:rPr lang="ru-RU" dirty="0" smtClean="0"/>
              <a:t> применяется для конфигурации именованных списков контроля доступа. В режиме конфигурации именованного списка доступа можно вставить или удалить запись. Команда </a:t>
            </a:r>
            <a:r>
              <a:rPr lang="ru-RU" b="1" dirty="0" err="1" smtClean="0"/>
              <a:t>no</a:t>
            </a:r>
            <a:r>
              <a:rPr lang="ru-RU" b="1" dirty="0" smtClean="0"/>
              <a:t> </a:t>
            </a:r>
            <a:r>
              <a:rPr lang="ru-RU" i="1" dirty="0" err="1" smtClean="0"/>
              <a:t>sequence-number</a:t>
            </a:r>
            <a:r>
              <a:rPr lang="ru-RU" dirty="0" smtClean="0"/>
              <a:t> применяется для удаления отдельных записей.</a:t>
            </a:r>
          </a:p>
          <a:p>
            <a:r>
              <a:rPr lang="ru-RU" dirty="0" smtClean="0"/>
              <a:t>Для добавления записи, содержащей запрет другой рабочей станции, требуется добавление нумерованной строки. В этом примере добавляется рабочая станция с </a:t>
            </a:r>
            <a:r>
              <a:rPr lang="ru-RU" dirty="0" err="1" smtClean="0"/>
              <a:t>IPv4</a:t>
            </a:r>
            <a:r>
              <a:rPr lang="ru-RU" dirty="0" smtClean="0"/>
              <a:t>-адресом 192.168.11.11 с новым порядковым номером 15. </a:t>
            </a:r>
          </a:p>
          <a:p>
            <a:r>
              <a:rPr lang="ru-RU" dirty="0" smtClean="0"/>
              <a:t>Заключительные выходные данные команды </a:t>
            </a:r>
            <a:r>
              <a:rPr lang="ru-RU" b="1" dirty="0" err="1" smtClean="0"/>
              <a:t>show</a:t>
            </a:r>
            <a:r>
              <a:rPr lang="ru-RU" dirty="0" smtClean="0"/>
              <a:t> подтверждают, что теперь для новой рабочей станции доступ запрещён.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5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применения </a:t>
            </a:r>
            <a:r>
              <a:rPr lang="ru-RU" dirty="0" err="1" smtClean="0"/>
              <a:t>ACL</a:t>
            </a:r>
            <a:r>
              <a:rPr lang="ru-RU" dirty="0" smtClean="0"/>
              <a:t>-списка на интерфейсе и завершения проверки с помощью команды</a:t>
            </a:r>
            <a:r>
              <a:rPr lang="ru-RU" b="1" dirty="0" smtClean="0"/>
              <a:t> </a:t>
            </a:r>
            <a:r>
              <a:rPr lang="ru-RU" b="1" dirty="0" err="1" smtClean="0"/>
              <a:t>show</a:t>
            </a:r>
            <a:r>
              <a:rPr lang="ru-RU" b="1" dirty="0" smtClean="0"/>
              <a:t> </a:t>
            </a:r>
            <a:r>
              <a:rPr lang="ru-RU" b="1" dirty="0" err="1" smtClean="0"/>
              <a:t>access-lists</a:t>
            </a:r>
            <a:r>
              <a:rPr lang="ru-RU" b="1" dirty="0" smtClean="0"/>
              <a:t> </a:t>
            </a:r>
            <a:r>
              <a:rPr lang="ru-RU" dirty="0" smtClean="0"/>
              <a:t>отображается статистика для каждой совпадающей записи. Заметьте, что некоторые записи в выходных данных на рис. 1 совпадают. Когда создаётся трафик, который должен соответствовать какой-либо записи </a:t>
            </a:r>
            <a:r>
              <a:rPr lang="ru-RU" dirty="0" err="1" smtClean="0"/>
              <a:t>ACL</a:t>
            </a:r>
            <a:r>
              <a:rPr lang="ru-RU" dirty="0" smtClean="0"/>
              <a:t>-списка, количество совпадений, отображаемых в выходных данных команды</a:t>
            </a:r>
            <a:r>
              <a:rPr lang="ru-RU" b="1" dirty="0" smtClean="0"/>
              <a:t> </a:t>
            </a:r>
            <a:r>
              <a:rPr lang="ru-RU" b="1" dirty="0" err="1" smtClean="0"/>
              <a:t>show</a:t>
            </a:r>
            <a:r>
              <a:rPr lang="ru-RU" b="1" dirty="0" smtClean="0"/>
              <a:t> </a:t>
            </a:r>
            <a:r>
              <a:rPr lang="ru-RU" b="1" dirty="0" err="1" smtClean="0"/>
              <a:t>access-lists</a:t>
            </a:r>
            <a:r>
              <a:rPr lang="ru-RU" dirty="0" smtClean="0"/>
              <a:t>, должно увеличиться. Например, если эхо-запрос исходит от </a:t>
            </a:r>
            <a:r>
              <a:rPr lang="ru-RU" dirty="0" err="1" smtClean="0"/>
              <a:t>PC1</a:t>
            </a:r>
            <a:r>
              <a:rPr lang="ru-RU" dirty="0" smtClean="0"/>
              <a:t> к </a:t>
            </a:r>
            <a:r>
              <a:rPr lang="ru-RU" dirty="0" err="1" smtClean="0"/>
              <a:t>PC3</a:t>
            </a:r>
            <a:r>
              <a:rPr lang="ru-RU" dirty="0" smtClean="0"/>
              <a:t> или </a:t>
            </a:r>
            <a:r>
              <a:rPr lang="ru-RU" dirty="0" err="1" smtClean="0"/>
              <a:t>PC4</a:t>
            </a:r>
            <a:r>
              <a:rPr lang="ru-RU" dirty="0" smtClean="0"/>
              <a:t>, выходные данные покажут увеличение количества совпадений для записи </a:t>
            </a:r>
            <a:r>
              <a:rPr lang="ru-RU" dirty="0" err="1" smtClean="0"/>
              <a:t>ACL</a:t>
            </a:r>
            <a:r>
              <a:rPr lang="ru-RU" dirty="0" smtClean="0"/>
              <a:t> 1, содержащей запрет. </a:t>
            </a:r>
          </a:p>
          <a:p>
            <a:r>
              <a:rPr lang="ru-RU" dirty="0" smtClean="0"/>
              <a:t>Записи разрешения и запрета отслеживают статистику совпадений, однако необходимо помнить, что каждый список контроля доступа имеет косвенный отказ в последней строке. Данная запись не отображается при выполнении команды </a:t>
            </a:r>
            <a:r>
              <a:rPr lang="ru-RU" b="1" dirty="0" err="1" smtClean="0"/>
              <a:t>show</a:t>
            </a:r>
            <a:r>
              <a:rPr lang="ru-RU" b="1" dirty="0" smtClean="0"/>
              <a:t> </a:t>
            </a:r>
            <a:r>
              <a:rPr lang="ru-RU" b="1" dirty="0" err="1" smtClean="0"/>
              <a:t>access-lists</a:t>
            </a:r>
            <a:r>
              <a:rPr lang="ru-RU" dirty="0" smtClean="0"/>
              <a:t>, следовательно, статистика его не учитывает. Для просмотра статистики по косвенной записи «</a:t>
            </a:r>
            <a:r>
              <a:rPr lang="ru-RU" dirty="0" err="1" smtClean="0"/>
              <a:t>deny</a:t>
            </a:r>
            <a:r>
              <a:rPr lang="ru-RU" dirty="0" smtClean="0"/>
              <a:t> </a:t>
            </a:r>
            <a:r>
              <a:rPr lang="ru-RU" dirty="0" err="1" smtClean="0"/>
              <a:t>any</a:t>
            </a:r>
            <a:r>
              <a:rPr lang="ru-RU" dirty="0" smtClean="0"/>
              <a:t>», запись можно сконфигурировать вручную, после чего она появится в выходных данных. При ручной конфигурации команды «</a:t>
            </a:r>
            <a:r>
              <a:rPr lang="ru-RU" dirty="0" err="1" smtClean="0"/>
              <a:t>deny</a:t>
            </a:r>
            <a:r>
              <a:rPr lang="ru-RU" dirty="0" smtClean="0"/>
              <a:t> </a:t>
            </a:r>
            <a:r>
              <a:rPr lang="ru-RU" dirty="0" err="1" smtClean="0"/>
              <a:t>any</a:t>
            </a:r>
            <a:r>
              <a:rPr lang="ru-RU" dirty="0" smtClean="0"/>
              <a:t>» необходимо соблюдать крайнюю осторожность, поскольку она применяется ко всему трафику. Если данная запись не сконфигурирована как последняя запись </a:t>
            </a:r>
            <a:r>
              <a:rPr lang="ru-RU" dirty="0" err="1" smtClean="0"/>
              <a:t>ACL</a:t>
            </a:r>
            <a:r>
              <a:rPr lang="ru-RU" dirty="0" smtClean="0"/>
              <a:t>-списка, это может привести к неожиданным результатам.</a:t>
            </a:r>
          </a:p>
          <a:p>
            <a:r>
              <a:rPr lang="ru-RU" dirty="0" smtClean="0"/>
              <a:t>В процессе тестирования </a:t>
            </a:r>
            <a:r>
              <a:rPr lang="ru-RU" dirty="0" err="1" smtClean="0"/>
              <a:t>ACL</a:t>
            </a:r>
            <a:r>
              <a:rPr lang="ru-RU" dirty="0" smtClean="0"/>
              <a:t>-списка, счётчики можно обнулить, выполнив команду </a:t>
            </a:r>
            <a:r>
              <a:rPr lang="ru-RU" b="1" dirty="0" err="1" smtClean="0"/>
              <a:t>clear</a:t>
            </a:r>
            <a:r>
              <a:rPr lang="ru-RU" b="1" dirty="0" smtClean="0"/>
              <a:t> </a:t>
            </a:r>
            <a:r>
              <a:rPr lang="ru-RU" b="1" dirty="0" err="1" smtClean="0"/>
              <a:t>access-list</a:t>
            </a:r>
            <a:r>
              <a:rPr lang="ru-RU" b="1" dirty="0" smtClean="0"/>
              <a:t> </a:t>
            </a:r>
            <a:r>
              <a:rPr lang="ru-RU" b="1" dirty="0" err="1" smtClean="0"/>
              <a:t>counters</a:t>
            </a:r>
            <a:r>
              <a:rPr lang="ru-RU" dirty="0" smtClean="0"/>
              <a:t>. Эту команду можно применять отдельно или с указанием номера или имени конкретного </a:t>
            </a:r>
            <a:r>
              <a:rPr lang="ru-RU" dirty="0" err="1" smtClean="0"/>
              <a:t>ACL</a:t>
            </a:r>
            <a:r>
              <a:rPr lang="ru-RU" dirty="0" smtClean="0"/>
              <a:t>-списка. Как показано на рис. 2, эта команда обнуляет счётчики статистики для списка контроля доступа.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67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Cisco</a:t>
            </a:r>
            <a:r>
              <a:rPr lang="ru-RU" dirty="0" smtClean="0"/>
              <a:t> </a:t>
            </a:r>
            <a:r>
              <a:rPr lang="ru-RU" dirty="0" err="1" smtClean="0"/>
              <a:t>IOS</a:t>
            </a:r>
            <a:r>
              <a:rPr lang="ru-RU" dirty="0" smtClean="0"/>
              <a:t> реализует внутреннюю логику применительно к стандартным </a:t>
            </a:r>
            <a:r>
              <a:rPr lang="ru-RU" dirty="0" err="1" smtClean="0"/>
              <a:t>ACL</a:t>
            </a:r>
            <a:r>
              <a:rPr lang="ru-RU" dirty="0" smtClean="0"/>
              <a:t>-спискам. Как уже говорилось, частью этой логики является предотвращение операторов узла от конфигурации после операторов диапазона, если узел является участником этого диапазона, как показано на рис. 1.</a:t>
            </a:r>
          </a:p>
          <a:p>
            <a:r>
              <a:rPr lang="ru-RU" dirty="0" smtClean="0"/>
              <a:t>Другой частью внутренней логики </a:t>
            </a:r>
            <a:r>
              <a:rPr lang="ru-RU" dirty="0" err="1" smtClean="0"/>
              <a:t>IOS</a:t>
            </a:r>
            <a:r>
              <a:rPr lang="ru-RU" dirty="0" smtClean="0"/>
              <a:t> является внутреннее упорядочение стандартных </a:t>
            </a:r>
            <a:r>
              <a:rPr lang="ru-RU" dirty="0" err="1" smtClean="0"/>
              <a:t>ACE</a:t>
            </a:r>
            <a:r>
              <a:rPr lang="ru-RU" dirty="0" smtClean="0"/>
              <a:t>. На рис. 2 показана конфигурация стандартных списков доступа. Операторы диапазона, блокирующие три сети, конфигурируются в первую очередь, далее конфигурируются операторы остальных пяти узлов. Все операторы узлов являются значимыми, поскольку </a:t>
            </a:r>
            <a:r>
              <a:rPr lang="ru-RU" dirty="0" err="1" smtClean="0"/>
              <a:t>IP</a:t>
            </a:r>
            <a:r>
              <a:rPr lang="ru-RU" dirty="0" smtClean="0"/>
              <a:t>-адреса их узлов не являются частью ранее введённых операторов. </a:t>
            </a:r>
          </a:p>
          <a:p>
            <a:r>
              <a:rPr lang="ru-RU" dirty="0" smtClean="0"/>
              <a:t>Команда </a:t>
            </a:r>
            <a:r>
              <a:rPr lang="ru-RU" b="1" dirty="0" err="1" smtClean="0"/>
              <a:t>show</a:t>
            </a:r>
            <a:r>
              <a:rPr lang="ru-RU" b="1" dirty="0" smtClean="0"/>
              <a:t> </a:t>
            </a:r>
            <a:r>
              <a:rPr lang="ru-RU" b="1" dirty="0" err="1" smtClean="0"/>
              <a:t>running-config</a:t>
            </a:r>
            <a:r>
              <a:rPr lang="ru-RU" dirty="0" smtClean="0"/>
              <a:t> применяется для проверки конфигурации </a:t>
            </a:r>
            <a:r>
              <a:rPr lang="ru-RU" dirty="0" err="1" smtClean="0"/>
              <a:t>ACL</a:t>
            </a:r>
            <a:r>
              <a:rPr lang="ru-RU" dirty="0" smtClean="0"/>
              <a:t>-списка. Обратите внимание, что операторы перечислены в ином порядке, чем они были введены. Мы будем использовать команду </a:t>
            </a:r>
            <a:r>
              <a:rPr lang="ru-RU" b="1" dirty="0" err="1" smtClean="0"/>
              <a:t>show</a:t>
            </a:r>
            <a:r>
              <a:rPr lang="ru-RU" b="1" dirty="0" smtClean="0"/>
              <a:t> </a:t>
            </a:r>
            <a:r>
              <a:rPr lang="ru-RU" b="1" dirty="0" err="1" smtClean="0"/>
              <a:t>access-lists</a:t>
            </a:r>
            <a:r>
              <a:rPr lang="ru-RU" dirty="0" smtClean="0"/>
              <a:t>, чтобы понять эту логику.</a:t>
            </a:r>
          </a:p>
          <a:p>
            <a:r>
              <a:rPr lang="ru-RU" dirty="0" smtClean="0"/>
              <a:t>Как показано на рис. 3, команда </a:t>
            </a:r>
            <a:r>
              <a:rPr lang="ru-RU" b="1" dirty="0" err="1" smtClean="0"/>
              <a:t>show</a:t>
            </a:r>
            <a:r>
              <a:rPr lang="ru-RU" b="1" dirty="0" smtClean="0"/>
              <a:t> </a:t>
            </a:r>
            <a:r>
              <a:rPr lang="ru-RU" b="1" dirty="0" err="1" smtClean="0"/>
              <a:t>access-lists</a:t>
            </a:r>
            <a:r>
              <a:rPr lang="ru-RU" dirty="0" smtClean="0"/>
              <a:t> отображает записи </a:t>
            </a:r>
            <a:r>
              <a:rPr lang="ru-RU" dirty="0" err="1" smtClean="0"/>
              <a:t>ACE</a:t>
            </a:r>
            <a:r>
              <a:rPr lang="ru-RU" dirty="0" smtClean="0"/>
              <a:t> в соответствии с их порядковыми номерами. Можно ожидать, что в выходных данных записи будут отображены в том же порядке, в котором они были введены. Однако выходные данные команды </a:t>
            </a:r>
            <a:r>
              <a:rPr lang="ru-RU" b="1" dirty="0" err="1" smtClean="0"/>
              <a:t>show</a:t>
            </a:r>
            <a:r>
              <a:rPr lang="ru-RU" b="1" dirty="0" smtClean="0"/>
              <a:t> </a:t>
            </a:r>
            <a:r>
              <a:rPr lang="ru-RU" b="1" dirty="0" err="1" smtClean="0"/>
              <a:t>access-lists</a:t>
            </a:r>
            <a:r>
              <a:rPr lang="ru-RU" dirty="0" smtClean="0"/>
              <a:t> показывают, что это не так.</a:t>
            </a:r>
          </a:p>
          <a:p>
            <a:r>
              <a:rPr lang="ru-RU" dirty="0" smtClean="0"/>
              <a:t>Порядок, в котором перечислены стандартные </a:t>
            </a:r>
            <a:r>
              <a:rPr lang="ru-RU" dirty="0" err="1" smtClean="0"/>
              <a:t>ACE</a:t>
            </a:r>
            <a:r>
              <a:rPr lang="ru-RU" dirty="0" smtClean="0"/>
              <a:t>-записи — это последовательность, используемая </a:t>
            </a:r>
            <a:r>
              <a:rPr lang="ru-RU" dirty="0" err="1" smtClean="0"/>
              <a:t>IOS</a:t>
            </a:r>
            <a:r>
              <a:rPr lang="ru-RU" dirty="0" smtClean="0"/>
              <a:t> при обработке списка. Обратите внимание, что записи сгруппированы в два раздела — операторы узла следуют после операторов диапазона. Порядковый номер указывает порядок, в котором записи были введены, а не порядок, в котором они будут обрабатываться.</a:t>
            </a:r>
          </a:p>
          <a:p>
            <a:r>
              <a:rPr lang="ru-RU" dirty="0" smtClean="0"/>
              <a:t>Операторы узла перечислены первыми, однако это не означает, что они были добавлены в этом порядке. </a:t>
            </a:r>
            <a:r>
              <a:rPr lang="ru-RU" dirty="0" err="1" smtClean="0"/>
              <a:t>IOS</a:t>
            </a:r>
            <a:r>
              <a:rPr lang="ru-RU" dirty="0" smtClean="0"/>
              <a:t> располагает операторы узлов с помощью специальной функции расстановки (</a:t>
            </a:r>
            <a:r>
              <a:rPr lang="ru-RU" dirty="0" err="1" smtClean="0"/>
              <a:t>hash</a:t>
            </a:r>
            <a:r>
              <a:rPr lang="ru-RU" dirty="0" smtClean="0"/>
              <a:t> </a:t>
            </a:r>
            <a:r>
              <a:rPr lang="ru-RU" dirty="0" err="1" smtClean="0"/>
              <a:t>function</a:t>
            </a:r>
            <a:r>
              <a:rPr lang="ru-RU" dirty="0" smtClean="0"/>
              <a:t>). Полученный порядок позволяет оптимизировать поиск оператора узла в </a:t>
            </a:r>
            <a:r>
              <a:rPr lang="ru-RU" dirty="0" err="1" smtClean="0"/>
              <a:t>ACL</a:t>
            </a:r>
            <a:r>
              <a:rPr lang="ru-RU" dirty="0" smtClean="0"/>
              <a:t>-списке.</a:t>
            </a:r>
          </a:p>
          <a:p>
            <a:r>
              <a:rPr lang="ru-RU" dirty="0" smtClean="0"/>
              <a:t>Операторы диапазона отображаются после операторов узла. Эти операторы располагаются в том порядке, в котором они были введены. </a:t>
            </a:r>
          </a:p>
          <a:p>
            <a:r>
              <a:rPr lang="ru-RU" dirty="0" smtClean="0"/>
              <a:t>Помните, все стандартные и нумерованные списки контроля доступа можно редактировать с помощью порядковых номеров. Порядковый номер, указанный в выходных данных команды </a:t>
            </a:r>
            <a:r>
              <a:rPr lang="ru-RU" b="1" dirty="0" err="1" smtClean="0"/>
              <a:t>show</a:t>
            </a:r>
            <a:r>
              <a:rPr lang="ru-RU" b="1" dirty="0" smtClean="0"/>
              <a:t> </a:t>
            </a:r>
            <a:r>
              <a:rPr lang="ru-RU" b="1" dirty="0" err="1" smtClean="0"/>
              <a:t>access-lists</a:t>
            </a:r>
            <a:r>
              <a:rPr lang="ru-RU" dirty="0" smtClean="0"/>
              <a:t>, является номером, используемым при удалении отдельной записи из списка. При добавлении новой записи в </a:t>
            </a:r>
            <a:r>
              <a:rPr lang="ru-RU" dirty="0" err="1" smtClean="0"/>
              <a:t>ACL</a:t>
            </a:r>
            <a:r>
              <a:rPr lang="ru-RU" dirty="0" smtClean="0"/>
              <a:t>-список порядковый номер будет влиять только на местоположение в списке оператора диапазона. Операторы узла всегда будут располагаться в определённом порядке благодаря функции расстановки.</a:t>
            </a:r>
          </a:p>
          <a:p>
            <a:r>
              <a:rPr lang="ru-RU" dirty="0" smtClean="0"/>
              <a:t>Продолжая предыдущий пример, необходимо указать, что после сохранения текущей конфигурации маршрутизатор перезагружается (перезапускается). Как показано на рисунке 3, команда </a:t>
            </a:r>
            <a:r>
              <a:rPr lang="ru-RU" b="1" dirty="0" err="1" smtClean="0"/>
              <a:t>show</a:t>
            </a:r>
            <a:r>
              <a:rPr lang="ru-RU" b="1" dirty="0" smtClean="0"/>
              <a:t> </a:t>
            </a:r>
            <a:r>
              <a:rPr lang="ru-RU" b="1" dirty="0" err="1" smtClean="0"/>
              <a:t>access-lists</a:t>
            </a:r>
            <a:r>
              <a:rPr lang="ru-RU" dirty="0" smtClean="0"/>
              <a:t> отображает </a:t>
            </a:r>
            <a:r>
              <a:rPr lang="ru-RU" dirty="0" err="1" smtClean="0"/>
              <a:t>ACL</a:t>
            </a:r>
            <a:r>
              <a:rPr lang="ru-RU" dirty="0" smtClean="0"/>
              <a:t>-список в том же порядке, однако операторы перенумерованы. Порядковые номера теперь расположены в цифровой последовательности.</a:t>
            </a:r>
          </a:p>
          <a:p>
            <a:r>
              <a:rPr lang="ru-RU" b="1" dirty="0" smtClean="0"/>
              <a:t>Примечание</a:t>
            </a:r>
            <a:r>
              <a:rPr lang="ru-RU" dirty="0" smtClean="0"/>
              <a:t>. Функция расстановки применяется только к операторам узла в стандартном списке контроля доступа </a:t>
            </a:r>
            <a:r>
              <a:rPr lang="ru-RU" dirty="0" err="1" smtClean="0"/>
              <a:t>IPv4</a:t>
            </a:r>
            <a:r>
              <a:rPr lang="ru-RU" dirty="0" smtClean="0"/>
              <a:t>. Алгоритм не применяется для расширенных </a:t>
            </a:r>
            <a:r>
              <a:rPr lang="ru-RU" dirty="0" err="1" smtClean="0"/>
              <a:t>ACL</a:t>
            </a:r>
            <a:r>
              <a:rPr lang="ru-RU" dirty="0" smtClean="0"/>
              <a:t>-списков </a:t>
            </a:r>
            <a:r>
              <a:rPr lang="ru-RU" dirty="0" err="1" smtClean="0"/>
              <a:t>IPv4</a:t>
            </a:r>
            <a:r>
              <a:rPr lang="ru-RU" dirty="0" smtClean="0"/>
              <a:t> или </a:t>
            </a:r>
            <a:r>
              <a:rPr lang="ru-RU" dirty="0" err="1" smtClean="0"/>
              <a:t>IPv6</a:t>
            </a:r>
            <a:r>
              <a:rPr lang="ru-RU" dirty="0" smtClean="0"/>
              <a:t>. Это связано с тем, что фильтр расширенных и </a:t>
            </a:r>
            <a:r>
              <a:rPr lang="ru-RU" dirty="0" err="1" smtClean="0"/>
              <a:t>IPv6</a:t>
            </a:r>
            <a:r>
              <a:rPr lang="ru-RU" dirty="0" smtClean="0"/>
              <a:t> </a:t>
            </a:r>
            <a:r>
              <a:rPr lang="ru-RU" dirty="0" err="1" smtClean="0"/>
              <a:t>ACL</a:t>
            </a:r>
            <a:r>
              <a:rPr lang="ru-RU" dirty="0" smtClean="0"/>
              <a:t>-списков больше, чем просто один адрес источника. Подробные сведения о функции расстановки не рассматривается в этой учебной программе.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72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en-US" dirty="0" smtClean="0"/>
              <a:t>Established </a:t>
            </a:r>
            <a:r>
              <a:rPr lang="ru-RU" dirty="0" smtClean="0"/>
              <a:t>здесь</a:t>
            </a:r>
            <a:r>
              <a:rPr lang="ru-RU" baseline="0" dirty="0" smtClean="0"/>
              <a:t> не надо так как мы запрещаем трафик и обратные пакеты </a:t>
            </a:r>
            <a:r>
              <a:rPr lang="en-US" baseline="0" dirty="0" smtClean="0"/>
              <a:t>TCP </a:t>
            </a:r>
            <a:r>
              <a:rPr lang="ru-RU" baseline="0" dirty="0" smtClean="0"/>
              <a:t>нам не важны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53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solidFill>
                  <a:srgbClr val="FF0000"/>
                </a:solidFill>
              </a:rPr>
              <a:t>Ограничение сетевого трафика для повышения производительности сети</a:t>
            </a:r>
            <a:r>
              <a:rPr lang="ru-RU" sz="1200" dirty="0" smtClean="0"/>
              <a:t>. Например, если корпоративная политика запрещает </a:t>
            </a:r>
            <a:r>
              <a:rPr lang="ru-RU" sz="1200" dirty="0" err="1" smtClean="0"/>
              <a:t>видеотрафик</a:t>
            </a:r>
            <a:r>
              <a:rPr lang="ru-RU" sz="1200" dirty="0" smtClean="0"/>
              <a:t> в сети, необходимо настроить и применить </a:t>
            </a:r>
            <a:r>
              <a:rPr lang="ru-RU" sz="1200" dirty="0" err="1" smtClean="0"/>
              <a:t>ACL</a:t>
            </a:r>
            <a:r>
              <a:rPr lang="ru-RU" sz="1200" dirty="0" smtClean="0"/>
              <a:t>-списки, блокирующие данный тип трафика. Подобные меры значительно снижают нагрузку на сеть и повышают её производительность. </a:t>
            </a:r>
            <a:endParaRPr lang="en-US" sz="1200" dirty="0" smtClean="0"/>
          </a:p>
          <a:p>
            <a:r>
              <a:rPr lang="ru-RU" sz="1200" dirty="0" smtClean="0">
                <a:solidFill>
                  <a:srgbClr val="FF0000"/>
                </a:solidFill>
              </a:rPr>
              <a:t>Управление доступом к сети или её отдельным </a:t>
            </a:r>
            <a:r>
              <a:rPr lang="ru-RU" sz="1200" dirty="0" err="1" smtClean="0">
                <a:solidFill>
                  <a:srgbClr val="FF0000"/>
                </a:solidFill>
              </a:rPr>
              <a:t>частям</a:t>
            </a:r>
            <a:r>
              <a:rPr lang="ru-RU" sz="1200" dirty="0" err="1" smtClean="0"/>
              <a:t>Списки</a:t>
            </a:r>
            <a:r>
              <a:rPr lang="ru-RU" sz="1200" dirty="0" smtClean="0"/>
              <a:t> контроля доступа обеспечивают базовый уровень безопасности в отношении доступа к сети. </a:t>
            </a:r>
            <a:r>
              <a:rPr lang="ru-RU" sz="1200" dirty="0" err="1" smtClean="0"/>
              <a:t>ACL</a:t>
            </a:r>
            <a:r>
              <a:rPr lang="ru-RU" sz="1200" dirty="0" smtClean="0"/>
              <a:t>-списки могут открыть доступ к части сети одному узлу и закрыть его для других узлов. Например, доступ к сети отдела кадров может быть ограничен и разрешён только авторизованным пользователям. </a:t>
            </a:r>
          </a:p>
          <a:p>
            <a:r>
              <a:rPr lang="ru-RU" sz="1200" dirty="0" err="1" smtClean="0">
                <a:solidFill>
                  <a:srgbClr val="FF0000"/>
                </a:solidFill>
              </a:rPr>
              <a:t>ACL</a:t>
            </a:r>
            <a:r>
              <a:rPr lang="ru-RU" sz="1200" dirty="0" smtClean="0">
                <a:solidFill>
                  <a:srgbClr val="FF0000"/>
                </a:solidFill>
              </a:rPr>
              <a:t>-списки осуществляют фильтрацию трафика на основе типа трафика. </a:t>
            </a:r>
            <a:r>
              <a:rPr lang="ru-RU" sz="1200" dirty="0" smtClean="0"/>
              <a:t>Например, </a:t>
            </a:r>
            <a:r>
              <a:rPr lang="ru-RU" sz="1200" dirty="0" err="1" smtClean="0"/>
              <a:t>ACL</a:t>
            </a:r>
            <a:r>
              <a:rPr lang="ru-RU" sz="1200" dirty="0" smtClean="0"/>
              <a:t>-список может разрешать трафик электронной почты, но при этом блокировать весь трафик протокола </a:t>
            </a:r>
            <a:r>
              <a:rPr lang="ru-RU" sz="1200" dirty="0" err="1" smtClean="0"/>
              <a:t>Telnet</a:t>
            </a:r>
            <a:r>
              <a:rPr lang="ru-RU" sz="1200" dirty="0" smtClean="0"/>
              <a:t>. </a:t>
            </a:r>
          </a:p>
          <a:p>
            <a:r>
              <a:rPr lang="ru-RU" sz="1200" dirty="0" smtClean="0"/>
              <a:t>Списки контроля доступа осуществляют </a:t>
            </a:r>
            <a:r>
              <a:rPr lang="ru-RU" sz="1200" dirty="0" err="1" smtClean="0">
                <a:solidFill>
                  <a:srgbClr val="FF0000"/>
                </a:solidFill>
              </a:rPr>
              <a:t>сотировку</a:t>
            </a:r>
            <a:r>
              <a:rPr lang="ru-RU" sz="1200" dirty="0" smtClean="0">
                <a:solidFill>
                  <a:srgbClr val="FF0000"/>
                </a:solidFill>
              </a:rPr>
              <a:t> узлов в целях разрешения или запрета доступа к сетевым службам.</a:t>
            </a:r>
            <a:r>
              <a:rPr lang="ru-RU" sz="1200" dirty="0" smtClean="0"/>
              <a:t> С помощью </a:t>
            </a:r>
            <a:r>
              <a:rPr lang="ru-RU" sz="1200" dirty="0" err="1" smtClean="0"/>
              <a:t>ACL</a:t>
            </a:r>
            <a:r>
              <a:rPr lang="ru-RU" sz="1200" dirty="0" smtClean="0"/>
              <a:t>-списков можно разрешать или запрещать доступ к определённым типам файлов, например </a:t>
            </a:r>
            <a:r>
              <a:rPr lang="ru-RU" sz="1200" dirty="0" err="1" smtClean="0"/>
              <a:t>FTP</a:t>
            </a:r>
            <a:r>
              <a:rPr lang="ru-RU" sz="1200" dirty="0" smtClean="0"/>
              <a:t> или </a:t>
            </a:r>
            <a:r>
              <a:rPr lang="ru-RU" sz="1200" dirty="0" err="1" smtClean="0"/>
              <a:t>HTTP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По умолчанию </a:t>
            </a:r>
            <a:r>
              <a:rPr lang="ru-RU" sz="1200" dirty="0" err="1" smtClean="0"/>
              <a:t>ACL</a:t>
            </a:r>
            <a:r>
              <a:rPr lang="ru-RU" sz="1200" dirty="0" smtClean="0"/>
              <a:t>-списки не сконфигурированы на маршрутизаторе,</a:t>
            </a:r>
          </a:p>
          <a:p>
            <a:r>
              <a:rPr lang="ru-RU" sz="1200" dirty="0" smtClean="0"/>
              <a:t>Список контроля доступа (</a:t>
            </a:r>
            <a:r>
              <a:rPr lang="ru-RU" sz="1200" dirty="0" err="1" smtClean="0"/>
              <a:t>ACL</a:t>
            </a:r>
            <a:r>
              <a:rPr lang="ru-RU" sz="1200" dirty="0" smtClean="0"/>
              <a:t>) — это последовательный список разрешающих или запрещающих операторов, называемых записями контроля доступа (</a:t>
            </a:r>
            <a:r>
              <a:rPr lang="ru-RU" sz="1200" dirty="0" err="1" smtClean="0"/>
              <a:t>ACE</a:t>
            </a:r>
            <a:r>
              <a:rPr lang="ru-RU" sz="1200" dirty="0" smtClean="0"/>
              <a:t>). Записи контроля доступа также часто называют правилами </a:t>
            </a:r>
            <a:r>
              <a:rPr lang="ru-RU" sz="1200" dirty="0" err="1" smtClean="0"/>
              <a:t>ACL</a:t>
            </a:r>
            <a:r>
              <a:rPr lang="ru-RU" sz="1200" dirty="0" smtClean="0"/>
              <a:t>-списка. </a:t>
            </a:r>
            <a:r>
              <a:rPr lang="ru-RU" sz="1200" dirty="0" err="1" smtClean="0"/>
              <a:t>ACE</a:t>
            </a:r>
            <a:r>
              <a:rPr lang="ru-RU" sz="1200" dirty="0" smtClean="0"/>
              <a:t>-записи можно создать для фильтрации трафика на основании определённых критериев, таких как адрес источника, адрес назначения, протокол и номера портов.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8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пограничных маршрутизаторах на границах сетей</a:t>
            </a:r>
          </a:p>
          <a:p>
            <a:pPr lvl="1"/>
            <a:r>
              <a:rPr lang="ru-RU" dirty="0" smtClean="0"/>
              <a:t>Это обеспечит базовый буфер безопасности от внешней сети.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84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Входящие </a:t>
            </a:r>
            <a:r>
              <a:rPr lang="ru-RU" dirty="0" err="1" smtClean="0"/>
              <a:t>ACL</a:t>
            </a:r>
            <a:r>
              <a:rPr lang="ru-RU" dirty="0" smtClean="0"/>
              <a:t>-списки являются оптимальным решением для фильтрации пакетов, когда сеть, подключенная к входящему интерфейсу, является единственным источником пакетов, требующих анализа.</a:t>
            </a:r>
          </a:p>
          <a:p>
            <a:r>
              <a:rPr lang="ru-RU" dirty="0" smtClean="0"/>
              <a:t>Входящий </a:t>
            </a:r>
            <a:r>
              <a:rPr lang="ru-RU" dirty="0" err="1" smtClean="0"/>
              <a:t>ACL</a:t>
            </a:r>
            <a:r>
              <a:rPr lang="ru-RU" dirty="0" smtClean="0"/>
              <a:t>-список эффективен, поскольку он сохраняет ресурсы на поиск маршрута, если пакет сбрасывается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96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Исходящие </a:t>
            </a:r>
            <a:r>
              <a:rPr lang="ru-RU" b="1" dirty="0" err="1" smtClean="0"/>
              <a:t>ACL</a:t>
            </a:r>
            <a:r>
              <a:rPr lang="ru-RU" b="1" dirty="0" smtClean="0"/>
              <a:t>-списки </a:t>
            </a:r>
            <a:r>
              <a:rPr lang="ru-RU" dirty="0" smtClean="0"/>
              <a:t>— входящие пакеты маршрутизируются на исходящий интерфейс, а затем обрабатываются исходящим списком контроля доступа. Исходящие </a:t>
            </a:r>
            <a:r>
              <a:rPr lang="ru-RU" dirty="0" err="1" smtClean="0"/>
              <a:t>ACL</a:t>
            </a:r>
            <a:r>
              <a:rPr lang="ru-RU" dirty="0" smtClean="0"/>
              <a:t>-списки лучше всего использовать, когда одинаковые фильтры применяются к пакетам, поступающим с множества входящих интерфейсов, перед выходом на тот же исходящий интерфейс.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7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Стандартные </a:t>
            </a:r>
            <a:r>
              <a:rPr lang="ru-RU" dirty="0" err="1" smtClean="0"/>
              <a:t>ACL</a:t>
            </a:r>
            <a:r>
              <a:rPr lang="ru-RU" dirty="0" smtClean="0"/>
              <a:t>-списки можно использовать для разрешения или отклонения прохождения трафика только на основе </a:t>
            </a:r>
            <a:r>
              <a:rPr lang="ru-RU" dirty="0" err="1" smtClean="0"/>
              <a:t>IPv4</a:t>
            </a:r>
            <a:r>
              <a:rPr lang="ru-RU" dirty="0" smtClean="0"/>
              <a:t>-адресов источника. Назначение пакета и порты, участвующие в передаче данных, не оцениваются. В примере на рис. 1 разрешён весь трафик от 192.168.30.0/24. Из-за неявного правила «</a:t>
            </a:r>
            <a:r>
              <a:rPr lang="ru-RU" dirty="0" err="1" smtClean="0"/>
              <a:t>deny</a:t>
            </a:r>
            <a:r>
              <a:rPr lang="ru-RU" dirty="0" smtClean="0"/>
              <a:t> </a:t>
            </a:r>
            <a:r>
              <a:rPr lang="ru-RU" dirty="0" err="1" smtClean="0"/>
              <a:t>any</a:t>
            </a:r>
            <a:r>
              <a:rPr lang="ru-RU" dirty="0" smtClean="0"/>
              <a:t>» в конце списка данный </a:t>
            </a:r>
            <a:r>
              <a:rPr lang="ru-RU" dirty="0" err="1" smtClean="0"/>
              <a:t>ACL</a:t>
            </a:r>
            <a:r>
              <a:rPr lang="ru-RU" dirty="0" smtClean="0"/>
              <a:t>-список блокирует весь остальной трафик. Стандартные </a:t>
            </a:r>
            <a:r>
              <a:rPr lang="ru-RU" dirty="0" err="1" smtClean="0"/>
              <a:t>ACL</a:t>
            </a:r>
            <a:r>
              <a:rPr lang="ru-RU" dirty="0" smtClean="0"/>
              <a:t>-списки создаются в режиме глобальной конфигурации.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22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Расширенные </a:t>
            </a:r>
            <a:r>
              <a:rPr lang="ru-RU" b="1" dirty="0" err="1" smtClean="0"/>
              <a:t>ACL</a:t>
            </a:r>
            <a:r>
              <a:rPr lang="ru-RU" b="1" dirty="0" smtClean="0"/>
              <a:t>-списки</a:t>
            </a:r>
            <a:r>
              <a:rPr lang="ru-RU" dirty="0" smtClean="0"/>
              <a:t> </a:t>
            </a:r>
          </a:p>
          <a:p>
            <a:r>
              <a:rPr lang="ru-RU" dirty="0" smtClean="0"/>
              <a:t>Расширенные </a:t>
            </a:r>
            <a:r>
              <a:rPr lang="ru-RU" dirty="0" err="1" smtClean="0"/>
              <a:t>ACL</a:t>
            </a:r>
            <a:r>
              <a:rPr lang="ru-RU" dirty="0" smtClean="0"/>
              <a:t>-списки фильтруют </a:t>
            </a:r>
            <a:r>
              <a:rPr lang="ru-RU" dirty="0" err="1" smtClean="0"/>
              <a:t>IPv4</a:t>
            </a:r>
            <a:r>
              <a:rPr lang="ru-RU" dirty="0" smtClean="0"/>
              <a:t>-пакеты, исходя из нескольких признаков:</a:t>
            </a:r>
          </a:p>
          <a:p>
            <a:r>
              <a:rPr lang="ru-RU" dirty="0" smtClean="0"/>
              <a:t>тип протокола;</a:t>
            </a:r>
          </a:p>
          <a:p>
            <a:r>
              <a:rPr lang="ru-RU" dirty="0" err="1" smtClean="0"/>
              <a:t>IPv4</a:t>
            </a:r>
            <a:r>
              <a:rPr lang="ru-RU" dirty="0" smtClean="0"/>
              <a:t>-адрес источника;</a:t>
            </a:r>
          </a:p>
          <a:p>
            <a:r>
              <a:rPr lang="ru-RU" dirty="0" err="1" smtClean="0"/>
              <a:t>IPv4</a:t>
            </a:r>
            <a:r>
              <a:rPr lang="ru-RU" dirty="0" smtClean="0"/>
              <a:t>-адрес назначения;</a:t>
            </a:r>
          </a:p>
          <a:p>
            <a:r>
              <a:rPr lang="ru-RU" dirty="0" err="1" smtClean="0"/>
              <a:t>TCP</a:t>
            </a:r>
            <a:r>
              <a:rPr lang="ru-RU" dirty="0" smtClean="0"/>
              <a:t> или </a:t>
            </a:r>
            <a:r>
              <a:rPr lang="ru-RU" dirty="0" err="1" smtClean="0"/>
              <a:t>UDP</a:t>
            </a:r>
            <a:r>
              <a:rPr lang="ru-RU" dirty="0" smtClean="0"/>
              <a:t> порты источника;</a:t>
            </a:r>
          </a:p>
          <a:p>
            <a:r>
              <a:rPr lang="ru-RU" dirty="0" err="1" smtClean="0"/>
              <a:t>TCP</a:t>
            </a:r>
            <a:r>
              <a:rPr lang="ru-RU" dirty="0" smtClean="0"/>
              <a:t> или </a:t>
            </a:r>
            <a:r>
              <a:rPr lang="ru-RU" dirty="0" err="1" smtClean="0"/>
              <a:t>UDP</a:t>
            </a:r>
            <a:r>
              <a:rPr lang="ru-RU" dirty="0" smtClean="0"/>
              <a:t> порты назначения;</a:t>
            </a:r>
          </a:p>
          <a:p>
            <a:r>
              <a:rPr lang="ru-RU" dirty="0" smtClean="0"/>
              <a:t>дополнительная информация о типе протокола для оптимизированного контроля.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93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удобства </a:t>
            </a:r>
            <a:r>
              <a:rPr lang="en-US" dirty="0" smtClean="0"/>
              <a:t>ACL </a:t>
            </a:r>
            <a:r>
              <a:rPr lang="ru-RU" dirty="0" smtClean="0"/>
              <a:t>может нумероваться или иметь Имя</a:t>
            </a:r>
          </a:p>
          <a:p>
            <a:r>
              <a:rPr lang="ru-RU" dirty="0" smtClean="0"/>
              <a:t>номера с 200 до 1299 опущены, поскольку они используются устаревшими протоколами </a:t>
            </a:r>
            <a:r>
              <a:rPr lang="ru-RU" dirty="0" err="1" smtClean="0"/>
              <a:t>наприме</a:t>
            </a:r>
            <a:r>
              <a:rPr lang="ru-RU" dirty="0" smtClean="0"/>
              <a:t>, </a:t>
            </a:r>
            <a:r>
              <a:rPr lang="ru-RU" dirty="0" err="1" smtClean="0"/>
              <a:t>AppleTalk</a:t>
            </a:r>
            <a:r>
              <a:rPr lang="ru-RU" dirty="0" smtClean="0"/>
              <a:t>, </a:t>
            </a:r>
            <a:r>
              <a:rPr lang="ru-RU" dirty="0" err="1" smtClean="0"/>
              <a:t>IPX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8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94" y="377598"/>
            <a:ext cx="8836705" cy="53680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4171" y="1117600"/>
            <a:ext cx="8795657" cy="5558972"/>
          </a:xfrm>
        </p:spPr>
        <p:txBody>
          <a:bodyPr/>
          <a:lstStyle>
            <a:lvl1pPr>
              <a:lnSpc>
                <a:spcPct val="85000"/>
              </a:lnSpc>
              <a:spcBef>
                <a:spcPts val="450"/>
              </a:spcBef>
              <a:spcAft>
                <a:spcPts val="600"/>
              </a:spcAft>
              <a:defRPr/>
            </a:lvl1pPr>
            <a:lvl2pPr marL="574675" indent="-38100">
              <a:lnSpc>
                <a:spcPct val="85000"/>
              </a:lnSpc>
              <a:spcBef>
                <a:spcPts val="40"/>
              </a:spcBef>
              <a:spcAft>
                <a:spcPts val="200"/>
              </a:spcAft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111111111111  25/22_9п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404813"/>
            <a:ext cx="8559800" cy="50958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400" y="1092200"/>
            <a:ext cx="8839201" cy="5524500"/>
          </a:xfrm>
        </p:spPr>
        <p:txBody>
          <a:bodyPr/>
          <a:lstStyle>
            <a:lvl1pPr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  <a:r>
              <a:rPr lang="ru-RU" dirty="0" err="1" smtClean="0"/>
              <a:t>паврпаврпаврпаврпврпрвпаврпавп</a:t>
            </a:r>
            <a:endParaRPr lang="ru-RU" dirty="0" smtClean="0"/>
          </a:p>
          <a:p>
            <a:pPr lvl="0"/>
            <a:r>
              <a:rPr lang="ru-RU" dirty="0" err="1" smtClean="0"/>
              <a:t>нгнгнгнгн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1"/>
            <a:r>
              <a:rPr lang="ru-RU" dirty="0" smtClean="0"/>
              <a:t>22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00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91A8-0EE2-49BA-A482-8CE1AC49CFC5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C20B-F8C2-416C-82EB-D9B09CF75D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91A8-0EE2-49BA-A482-8CE1AC49CFC5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C20B-F8C2-416C-82EB-D9B09CF75D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91A8-0EE2-49BA-A482-8CE1AC49CFC5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C20B-F8C2-416C-82EB-D9B09CF75D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91A8-0EE2-49BA-A482-8CE1AC49CFC5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C20B-F8C2-416C-82EB-D9B09CF75D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91A8-0EE2-49BA-A482-8CE1AC49CFC5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C20B-F8C2-416C-82EB-D9B09CF75D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91A8-0EE2-49BA-A482-8CE1AC49CFC5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C20B-F8C2-416C-82EB-D9B09CF75D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91A8-0EE2-49BA-A482-8CE1AC49CFC5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C20B-F8C2-416C-82EB-D9B09CF75D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91A8-0EE2-49BA-A482-8CE1AC49CFC5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C20B-F8C2-416C-82EB-D9B09CF75D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91A8-0EE2-49BA-A482-8CE1AC49CFC5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C20B-F8C2-416C-82EB-D9B09CF75D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91A8-0EE2-49BA-A482-8CE1AC49CFC5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C20B-F8C2-416C-82EB-D9B09CF75D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91A8-0EE2-49BA-A482-8CE1AC49CFC5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C20B-F8C2-416C-82EB-D9B09CF75D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679" y="468313"/>
            <a:ext cx="8950321" cy="458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1683" tIns="40842" rIns="81683" bIns="4084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9" y="6666570"/>
            <a:ext cx="962025" cy="19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83" tIns="40842" rIns="81683" bIns="40842" anchor="b">
            <a:spAutoFit/>
          </a:bodyPr>
          <a:lstStyle/>
          <a:p>
            <a:pPr algn="l" defTabSz="810071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  <a:latin typeface="Arial"/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7" y="6626226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1683" tIns="40842" rIns="81683" bIns="40842" anchor="b">
            <a:spAutoFit/>
          </a:bodyPr>
          <a:lstStyle/>
          <a:p>
            <a:pPr algn="r" defTabSz="810071">
              <a:lnSpc>
                <a:spcPct val="100000"/>
              </a:lnSpc>
            </a:pPr>
            <a:fld id="{85C5E045-6C48-46C0-92AE-30A8710B0BBD}" type="slidenum">
              <a:rPr lang="en-US" sz="1000">
                <a:solidFill>
                  <a:srgbClr val="D3D3D3"/>
                </a:solidFill>
                <a:latin typeface="Arial"/>
              </a:rPr>
              <a:pPr algn="r" defTabSz="810071">
                <a:lnSpc>
                  <a:spcPct val="100000"/>
                </a:lnSpc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1" y="1066800"/>
            <a:ext cx="8940800" cy="56769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1683" tIns="40842" rIns="81683" bIns="408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1"/>
            <a:r>
              <a:rPr lang="ru-RU" dirty="0" smtClean="0"/>
              <a:t>12</a:t>
            </a:r>
            <a:endParaRPr lang="en-US" dirty="0" smtClean="0"/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3708420" y="6672724"/>
            <a:ext cx="2603129" cy="19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1683" tIns="40842" rIns="81683" bIns="40842" anchor="b" anchorCtr="1">
            <a:spAutoFit/>
          </a:bodyPr>
          <a:lstStyle/>
          <a:p>
            <a:pPr algn="l" defTabSz="810071">
              <a:lnSpc>
                <a:spcPct val="100000"/>
              </a:lnSpc>
            </a:pPr>
            <a:r>
              <a:rPr lang="ru-RU" sz="700" dirty="0" smtClean="0">
                <a:solidFill>
                  <a:srgbClr val="D3D3D3"/>
                </a:solidFill>
                <a:latin typeface="Arial"/>
              </a:rPr>
              <a:t>© Корпорация Cisco Systems, 2014. Все права защищены.</a:t>
            </a:r>
            <a:endParaRPr lang="ru-RU" sz="700" dirty="0">
              <a:solidFill>
                <a:srgbClr val="D3D3D3"/>
              </a:solidFill>
              <a:latin typeface="Arial"/>
            </a:endParaRP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129379" y="6672724"/>
            <a:ext cx="2311382" cy="19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1683" tIns="40842" rIns="81683" bIns="40842" anchor="b">
            <a:spAutoFit/>
          </a:bodyPr>
          <a:lstStyle/>
          <a:p>
            <a:pPr algn="r" defTabSz="810071">
              <a:lnSpc>
                <a:spcPct val="100000"/>
              </a:lnSpc>
            </a:pPr>
            <a:r>
              <a:rPr lang="ru-RU" sz="700" dirty="0" smtClean="0">
                <a:solidFill>
                  <a:srgbClr val="D3D3D3"/>
                </a:solidFill>
                <a:latin typeface="Arial"/>
              </a:rPr>
              <a:t>Конфиденциальная информация корпорации Cisco</a:t>
            </a:r>
            <a:endParaRPr lang="ru-RU" sz="700" dirty="0">
              <a:solidFill>
                <a:srgbClr val="D3D3D3"/>
              </a:solidFill>
              <a:latin typeface="Arial"/>
            </a:endParaRP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597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0" r:id="rId1"/>
  </p:sldLayoutIdLst>
  <p:timing>
    <p:tnLst>
      <p:par>
        <p:cTn id="1" dur="indefinite" restart="never" nodeType="tmRoot"/>
      </p:par>
    </p:tnLst>
  </p:timing>
  <p:txStyles>
    <p:titleStyle>
      <a:lvl1pPr algn="l" defTabSz="8100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00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00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00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00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4787" algn="l" defTabSz="81009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09579" algn="l" defTabSz="81009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64371" algn="l" defTabSz="81009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19156" algn="l" defTabSz="81009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52000" indent="-252000" algn="l" defTabSz="810095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5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40000" indent="-180000" algn="l" defTabSz="810095" rtl="0" eaLnBrk="0" fontAlgn="base" hangingPunct="0">
        <a:lnSpc>
          <a:spcPct val="95000"/>
        </a:lnSpc>
        <a:spcBef>
          <a:spcPts val="0"/>
        </a:spcBef>
        <a:spcAft>
          <a:spcPct val="0"/>
        </a:spcAft>
        <a:buClr>
          <a:srgbClr val="708CA1"/>
        </a:buClr>
        <a:buFont typeface="Arial" panose="020B0604020202020204" pitchFamily="34" charset="0"/>
        <a:buChar char="•"/>
        <a:defRPr sz="23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909579" algn="l" defTabSz="810095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47512" indent="116852" algn="l" defTabSz="810095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596501" indent="222661" algn="l" defTabSz="810095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51285" algn="l" defTabSz="810095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06076" algn="l" defTabSz="810095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60867" algn="l" defTabSz="810095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15655" algn="l" defTabSz="810095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95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787" algn="l" defTabSz="9095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9579" algn="l" defTabSz="9095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4371" algn="l" defTabSz="9095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9156" algn="l" defTabSz="9095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3947" algn="l" defTabSz="9095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8736" algn="l" defTabSz="9095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515" algn="l" defTabSz="9095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8310" algn="l" defTabSz="9095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691A8-0EE2-49BA-A482-8CE1AC49CFC5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5C20B-F8C2-416C-82EB-D9B09CF75D3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59" r:id="rId2"/>
    <p:sldLayoutId id="2147484460" r:id="rId3"/>
    <p:sldLayoutId id="2147484461" r:id="rId4"/>
    <p:sldLayoutId id="2147484462" r:id="rId5"/>
    <p:sldLayoutId id="2147484463" r:id="rId6"/>
    <p:sldLayoutId id="2147484464" r:id="rId7"/>
    <p:sldLayoutId id="2147484465" r:id="rId8"/>
    <p:sldLayoutId id="2147484466" r:id="rId9"/>
    <p:sldLayoutId id="2147484467" r:id="rId10"/>
    <p:sldLayoutId id="214748446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11300"/>
            <a:ext cx="7772400" cy="1362075"/>
          </a:xfrm>
        </p:spPr>
        <p:txBody>
          <a:bodyPr/>
          <a:lstStyle/>
          <a:p>
            <a:pPr eaLnBrk="1" hangingPunct="1"/>
            <a:r>
              <a:rPr lang="ru-RU" sz="2800" dirty="0" smtClean="0"/>
              <a:t>Списки доступа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0413" y="3109913"/>
            <a:ext cx="7772400" cy="1500187"/>
          </a:xfrm>
        </p:spPr>
        <p:txBody>
          <a:bodyPr/>
          <a:lstStyle/>
          <a:p>
            <a:r>
              <a:rPr lang="en-US" b="1" dirty="0"/>
              <a:t>Access</a:t>
            </a:r>
            <a:r>
              <a:rPr lang="en-US" dirty="0"/>
              <a:t> </a:t>
            </a:r>
            <a:r>
              <a:rPr lang="en-US" b="1" dirty="0"/>
              <a:t>Control</a:t>
            </a:r>
            <a:r>
              <a:rPr lang="en-US" dirty="0"/>
              <a:t> </a:t>
            </a:r>
            <a:r>
              <a:rPr lang="en-US" b="1" dirty="0"/>
              <a:t>List</a:t>
            </a:r>
            <a:endParaRPr lang="ru-RU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Исходящий </a:t>
            </a:r>
            <a:r>
              <a:rPr lang="en-US" dirty="0" smtClean="0"/>
              <a:t>ACL</a:t>
            </a:r>
            <a:endParaRPr lang="ru-RU" dirty="0"/>
          </a:p>
        </p:txBody>
      </p:sp>
      <p:sp>
        <p:nvSpPr>
          <p:cNvPr id="4" name="AutoShape 2" descr="https://easy-network.ru/images/Lesson_39/L39.2.Outbound_ACL.png"/>
          <p:cNvSpPr>
            <a:spLocks noChangeAspect="1" noChangeArrowheads="1"/>
          </p:cNvSpPr>
          <p:nvPr/>
        </p:nvSpPr>
        <p:spPr bwMode="auto">
          <a:xfrm>
            <a:off x="155575" y="-2636838"/>
            <a:ext cx="5067300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257300"/>
            <a:ext cx="7553325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38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Исходящий </a:t>
            </a:r>
            <a:r>
              <a:rPr lang="en-US" dirty="0" smtClean="0"/>
              <a:t>ACL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1" dirty="0" smtClean="0"/>
          </a:p>
          <a:p>
            <a:r>
              <a:rPr lang="ru-RU" b="1" dirty="0"/>
              <a:t>Исходящие </a:t>
            </a:r>
            <a:r>
              <a:rPr lang="ru-RU" b="1" dirty="0" err="1"/>
              <a:t>ACL</a:t>
            </a:r>
            <a:r>
              <a:rPr lang="ru-RU" dirty="0"/>
              <a:t>-списки используются, когда одинаковые фильтры применяются к пакетам, поступающим с множества входящих интерфейсов, перед выходом на исходящий интерфейс</a:t>
            </a:r>
          </a:p>
          <a:p>
            <a:endParaRPr lang="ru-RU" b="1" dirty="0"/>
          </a:p>
          <a:p>
            <a:r>
              <a:rPr lang="ru-RU" dirty="0" smtClean="0"/>
              <a:t>Входящие </a:t>
            </a:r>
            <a:r>
              <a:rPr lang="ru-RU" dirty="0"/>
              <a:t>пакеты маршрутизируются на исходящий интерфейс, а затем обрабатываются исходящим списком контроля доступа. </a:t>
            </a:r>
          </a:p>
        </p:txBody>
      </p:sp>
    </p:spTree>
    <p:extLst>
      <p:ext uri="{BB962C8B-B14F-4D97-AF65-F5344CB8AC3E}">
        <p14:creationId xmlns:p14="http://schemas.microsoft.com/office/powerpoint/2010/main" val="6202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списки доступа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9706" y="4673600"/>
            <a:ext cx="777014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Фильтрует пакеты исходя из </a:t>
            </a:r>
            <a:r>
              <a:rPr lang="en-US" dirty="0" smtClean="0"/>
              <a:t>IP-</a:t>
            </a:r>
            <a:r>
              <a:rPr lang="ru-RU" dirty="0" smtClean="0"/>
              <a:t> адреса отправителя 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71" y="1855788"/>
            <a:ext cx="71151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00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Расширенные </a:t>
            </a:r>
            <a:r>
              <a:rPr lang="en-US" dirty="0" smtClean="0"/>
              <a:t>ACL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16" y="1409700"/>
            <a:ext cx="714095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35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857232"/>
            <a:ext cx="757237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357158" y="3922714"/>
            <a:ext cx="85011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 Протокол  -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указывает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какому протоколу верхнего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(транспортного) уровня надо передать данные  пакета. </a:t>
            </a:r>
          </a:p>
          <a:p>
            <a:pPr algn="l"/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Обычно используются значения ICMP (1), TCP (6) и UDP (17).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37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Информация о типах протокола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68054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МАС</a:t>
            </a:r>
            <a:r>
              <a:rPr lang="ru-RU" dirty="0" smtClean="0"/>
              <a:t> заголовок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16039"/>
            <a:ext cx="78867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44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Именованные и нумерованные  </a:t>
            </a:r>
            <a:r>
              <a:rPr lang="en-US" dirty="0" smtClean="0"/>
              <a:t>ACL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75" y="1228725"/>
            <a:ext cx="52768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9460" y="6045200"/>
            <a:ext cx="526522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Номера </a:t>
            </a:r>
            <a:r>
              <a:rPr lang="ru-RU" dirty="0" smtClean="0">
                <a:solidFill>
                  <a:srgbClr val="FF0000"/>
                </a:solidFill>
              </a:rPr>
              <a:t>1-99</a:t>
            </a:r>
            <a:r>
              <a:rPr lang="ru-RU" dirty="0" smtClean="0"/>
              <a:t> стандартный </a:t>
            </a:r>
            <a:r>
              <a:rPr lang="en-US" dirty="0" smtClean="0"/>
              <a:t>ACL</a:t>
            </a:r>
          </a:p>
          <a:p>
            <a:pPr algn="just"/>
            <a:r>
              <a:rPr lang="ru-RU" dirty="0" smtClean="0"/>
              <a:t>Номера </a:t>
            </a:r>
            <a:r>
              <a:rPr lang="ru-RU" b="1" dirty="0" smtClean="0"/>
              <a:t>100-199</a:t>
            </a:r>
            <a:r>
              <a:rPr lang="ru-RU" dirty="0" smtClean="0"/>
              <a:t> расширенные </a:t>
            </a:r>
            <a:r>
              <a:rPr lang="en-US" dirty="0" smtClean="0"/>
              <a:t>ACL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451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маска для фильтрации пакетов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Шаблонная маска представляет собой </a:t>
            </a:r>
            <a:r>
              <a:rPr lang="ru-RU" dirty="0" smtClean="0"/>
              <a:t>32 битную строку строку, </a:t>
            </a:r>
            <a:r>
              <a:rPr lang="ru-RU" dirty="0"/>
              <a:t>используемую маршрутизатором для определения </a:t>
            </a:r>
            <a:r>
              <a:rPr lang="ru-RU" dirty="0" smtClean="0"/>
              <a:t>(части </a:t>
            </a:r>
            <a:r>
              <a:rPr lang="en-US" dirty="0" smtClean="0"/>
              <a:t>IP-</a:t>
            </a:r>
            <a:r>
              <a:rPr lang="ru-RU" dirty="0" smtClean="0"/>
              <a:t>адреса)битов </a:t>
            </a:r>
            <a:r>
              <a:rPr lang="ru-RU" dirty="0"/>
              <a:t>адреса, которые будут рассматриваться на предмет </a:t>
            </a:r>
            <a:r>
              <a:rPr lang="ru-RU" dirty="0" smtClean="0"/>
              <a:t>совпадений в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CL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2468563"/>
            <a:ext cx="52959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27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Шаблонная маска</a:t>
            </a:r>
            <a:endParaRPr lang="ru-RU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052513"/>
            <a:ext cx="58483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213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Шаблонная маска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1236663"/>
            <a:ext cx="55816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27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</a:t>
            </a:r>
            <a:r>
              <a:rPr lang="en-US" dirty="0" smtClean="0"/>
              <a:t>L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2000" dirty="0" smtClean="0"/>
          </a:p>
          <a:p>
            <a:r>
              <a:rPr lang="ru-RU" sz="2400" dirty="0" smtClean="0"/>
              <a:t>Список </a:t>
            </a:r>
            <a:r>
              <a:rPr lang="ru-RU" sz="2400" dirty="0"/>
              <a:t>контроля доступа (</a:t>
            </a:r>
            <a:r>
              <a:rPr lang="ru-RU" sz="2400" dirty="0" err="1"/>
              <a:t>ACL</a:t>
            </a:r>
            <a:r>
              <a:rPr lang="ru-RU" sz="2400" dirty="0"/>
              <a:t>) — это последовательный список разрешающих или запрещающих </a:t>
            </a:r>
            <a:r>
              <a:rPr lang="ru-RU" sz="2400" dirty="0" smtClean="0"/>
              <a:t>правил, </a:t>
            </a:r>
            <a:r>
              <a:rPr lang="ru-RU" sz="2400" dirty="0"/>
              <a:t>называемых записями контроля доступа (</a:t>
            </a:r>
            <a:r>
              <a:rPr lang="ru-RU" sz="2400" dirty="0" err="1" smtClean="0"/>
              <a:t>ACE</a:t>
            </a:r>
            <a:r>
              <a:rPr lang="en-US" sz="2400" dirty="0" smtClean="0"/>
              <a:t>-</a:t>
            </a:r>
            <a:r>
              <a:rPr lang="en-US" sz="2400" i="1" dirty="0"/>
              <a:t>Access Control</a:t>
            </a:r>
            <a:r>
              <a:rPr lang="en-US" sz="2400" dirty="0"/>
              <a:t> Entries</a:t>
            </a:r>
            <a:r>
              <a:rPr lang="ru-RU" sz="2400" dirty="0" smtClean="0"/>
              <a:t>). </a:t>
            </a:r>
          </a:p>
          <a:p>
            <a:r>
              <a:rPr lang="ru-RU" sz="2400" dirty="0"/>
              <a:t>Маршрутизатор последовательно проверяет </a:t>
            </a:r>
            <a:r>
              <a:rPr lang="ru-RU" sz="2400" dirty="0" smtClean="0"/>
              <a:t>каждый  </a:t>
            </a:r>
            <a:r>
              <a:rPr lang="ru-RU" sz="2400" dirty="0"/>
              <a:t>пакет на соответствие правилам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После первого же совпадения принимается решение и дальше правила не обрабатываются.</a:t>
            </a:r>
          </a:p>
        </p:txBody>
      </p:sp>
    </p:spTree>
    <p:extLst>
      <p:ext uri="{BB962C8B-B14F-4D97-AF65-F5344CB8AC3E}">
        <p14:creationId xmlns:p14="http://schemas.microsoft.com/office/powerpoint/2010/main" val="2328166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 шаблонной маски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сокращения записи</a:t>
            </a:r>
            <a:endParaRPr lang="en-US" dirty="0" smtClean="0"/>
          </a:p>
          <a:p>
            <a:r>
              <a:rPr lang="ru-RU" dirty="0" smtClean="0"/>
              <a:t>Ключевое </a:t>
            </a:r>
            <a:r>
              <a:rPr lang="ru-RU" dirty="0"/>
              <a:t>слово</a:t>
            </a:r>
            <a:r>
              <a:rPr lang="ru-RU" b="1" dirty="0"/>
              <a:t> </a:t>
            </a:r>
            <a:r>
              <a:rPr lang="ru-RU" b="1" dirty="0" err="1"/>
              <a:t>host</a:t>
            </a:r>
            <a:r>
              <a:rPr lang="ru-RU" dirty="0"/>
              <a:t> применяется для </a:t>
            </a:r>
            <a:r>
              <a:rPr lang="ru-RU" dirty="0" smtClean="0"/>
              <a:t>шаблонной маски </a:t>
            </a:r>
            <a:r>
              <a:rPr lang="ru-RU" dirty="0"/>
              <a:t>0.0.0.0. 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Правило для одного адреса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ru-RU" dirty="0" smtClean="0">
              <a:solidFill>
                <a:srgbClr val="FF0000"/>
              </a:solidFill>
            </a:endParaRPr>
          </a:p>
          <a:p>
            <a:pPr lvl="1"/>
            <a:r>
              <a:rPr lang="ru-RU" dirty="0" smtClean="0"/>
              <a:t>192.168.10.10   0.0.0.0 == </a:t>
            </a:r>
            <a:r>
              <a:rPr lang="en-US" b="1" dirty="0" smtClean="0">
                <a:solidFill>
                  <a:srgbClr val="FF0000"/>
                </a:solidFill>
              </a:rPr>
              <a:t>host</a:t>
            </a:r>
            <a:r>
              <a:rPr lang="en-US" dirty="0" smtClean="0"/>
              <a:t> 192.168.10.10</a:t>
            </a:r>
          </a:p>
          <a:p>
            <a:pPr lvl="1"/>
            <a:endParaRPr lang="ru-RU" dirty="0" smtClean="0"/>
          </a:p>
          <a:p>
            <a:r>
              <a:rPr lang="ru-RU" dirty="0"/>
              <a:t>Ключевое слово</a:t>
            </a:r>
            <a:r>
              <a:rPr lang="ru-RU" b="1" dirty="0"/>
              <a:t> </a:t>
            </a:r>
            <a:r>
              <a:rPr lang="en-US" b="1" dirty="0" smtClean="0"/>
              <a:t>any</a:t>
            </a:r>
            <a:r>
              <a:rPr lang="ru-RU" dirty="0" smtClean="0"/>
              <a:t> </a:t>
            </a:r>
            <a:r>
              <a:rPr lang="ru-RU" dirty="0"/>
              <a:t>применяется для шаблонной маски </a:t>
            </a:r>
            <a:r>
              <a:rPr lang="ru-RU" dirty="0" smtClean="0"/>
              <a:t>255.255.255.255 </a:t>
            </a:r>
            <a:endParaRPr lang="en-US" dirty="0"/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Правило для  любого адреса</a:t>
            </a:r>
            <a:endParaRPr lang="ru-RU" dirty="0">
              <a:solidFill>
                <a:srgbClr val="FF0000"/>
              </a:solidFill>
            </a:endParaRPr>
          </a:p>
          <a:p>
            <a:pPr lvl="1"/>
            <a:r>
              <a:rPr lang="ru-RU" dirty="0" smtClean="0"/>
              <a:t>0.0.0.0 </a:t>
            </a:r>
            <a:r>
              <a:rPr lang="en-US" dirty="0" smtClean="0"/>
              <a:t> </a:t>
            </a:r>
            <a:r>
              <a:rPr lang="ru-RU" dirty="0" smtClean="0"/>
              <a:t>255.255.255.255 == </a:t>
            </a:r>
            <a:r>
              <a:rPr lang="en-US" b="1" dirty="0" smtClean="0">
                <a:solidFill>
                  <a:srgbClr val="FF0000"/>
                </a:solidFill>
              </a:rPr>
              <a:t>any</a:t>
            </a:r>
            <a:endParaRPr lang="ru-RU" b="1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6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any host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79" y="1257300"/>
            <a:ext cx="8226689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271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Правило  «три для»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52398" y="989013"/>
            <a:ext cx="8839201" cy="5524500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>
              <a:spcBef>
                <a:spcPts val="0"/>
              </a:spcBef>
            </a:pPr>
            <a:r>
              <a:rPr lang="ru-RU" dirty="0" smtClean="0"/>
              <a:t>Один </a:t>
            </a:r>
            <a:r>
              <a:rPr lang="en-US" dirty="0" smtClean="0"/>
              <a:t>ACL </a:t>
            </a:r>
            <a:r>
              <a:rPr lang="ru-RU" dirty="0" smtClean="0"/>
              <a:t>действует только на:</a:t>
            </a:r>
          </a:p>
          <a:p>
            <a:pPr lvl="1"/>
            <a:r>
              <a:rPr lang="ru-RU" dirty="0" smtClean="0"/>
              <a:t>Один </a:t>
            </a:r>
            <a:r>
              <a:rPr lang="ru-RU" dirty="0" smtClean="0"/>
              <a:t>Протокол (</a:t>
            </a:r>
            <a:r>
              <a:rPr lang="en-US" dirty="0" err="1" smtClean="0"/>
              <a:t>IPv4</a:t>
            </a:r>
            <a:r>
              <a:rPr lang="en-US" dirty="0" smtClean="0"/>
              <a:t>, </a:t>
            </a:r>
            <a:r>
              <a:rPr lang="en-US" dirty="0" err="1" smtClean="0"/>
              <a:t>IPv6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Один Интерфейс</a:t>
            </a:r>
          </a:p>
          <a:p>
            <a:pPr lvl="1"/>
            <a:r>
              <a:rPr lang="ru-RU" dirty="0" smtClean="0"/>
              <a:t>Одно Направление трафика</a:t>
            </a:r>
          </a:p>
          <a:p>
            <a:pPr>
              <a:spcBef>
                <a:spcPts val="0"/>
              </a:spcBef>
            </a:pPr>
            <a:r>
              <a:rPr lang="ru-RU" dirty="0" err="1" smtClean="0"/>
              <a:t>АCL</a:t>
            </a:r>
            <a:r>
              <a:rPr lang="ru-RU" dirty="0" smtClean="0"/>
              <a:t> </a:t>
            </a:r>
            <a:r>
              <a:rPr lang="ru-RU" dirty="0"/>
              <a:t>не действует на трафик сгенерированный самим маршрутизатором;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7" y="989013"/>
            <a:ext cx="58007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56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стандартного </a:t>
            </a:r>
            <a:r>
              <a:rPr lang="en-US" dirty="0" smtClean="0"/>
              <a:t>ACL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092200"/>
            <a:ext cx="9144000" cy="5524500"/>
          </a:xfrm>
        </p:spPr>
        <p:txBody>
          <a:bodyPr/>
          <a:lstStyle/>
          <a:p>
            <a:r>
              <a:rPr lang="en-US" sz="2300" i="1" dirty="0">
                <a:solidFill>
                  <a:srgbClr val="C00000"/>
                </a:solidFill>
              </a:rPr>
              <a:t>access-list {</a:t>
            </a:r>
            <a:r>
              <a:rPr lang="en-US" sz="2300" b="1" i="1" dirty="0">
                <a:solidFill>
                  <a:srgbClr val="C00000"/>
                </a:solidFill>
              </a:rPr>
              <a:t>1-99</a:t>
            </a:r>
            <a:r>
              <a:rPr lang="en-US" sz="2300" i="1" dirty="0">
                <a:solidFill>
                  <a:srgbClr val="C00000"/>
                </a:solidFill>
              </a:rPr>
              <a:t>} {permit | deny} {address | any | host} {source-wildcard</a:t>
            </a:r>
            <a:r>
              <a:rPr lang="en-US" sz="2300" i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ru-RU" sz="2300" dirty="0" smtClean="0"/>
              <a:t>Параметры команды:</a:t>
            </a:r>
          </a:p>
          <a:p>
            <a:pPr lvl="1"/>
            <a:r>
              <a:rPr lang="ru-RU" sz="2100" dirty="0" smtClean="0"/>
              <a:t>номер</a:t>
            </a:r>
          </a:p>
          <a:p>
            <a:pPr lvl="1"/>
            <a:r>
              <a:rPr lang="en-US" sz="2100" dirty="0" smtClean="0"/>
              <a:t>Permit – </a:t>
            </a:r>
            <a:r>
              <a:rPr lang="ru-RU" sz="2100" dirty="0" smtClean="0"/>
              <a:t>разрешить</a:t>
            </a:r>
          </a:p>
          <a:p>
            <a:pPr lvl="1"/>
            <a:r>
              <a:rPr lang="en-US" sz="2100" dirty="0" smtClean="0"/>
              <a:t>Deny – </a:t>
            </a:r>
            <a:r>
              <a:rPr lang="ru-RU" sz="2100" dirty="0" smtClean="0"/>
              <a:t>запретить</a:t>
            </a:r>
          </a:p>
          <a:p>
            <a:pPr lvl="1"/>
            <a:r>
              <a:rPr lang="en-US" sz="2100" dirty="0" smtClean="0"/>
              <a:t>Address – </a:t>
            </a:r>
            <a:r>
              <a:rPr lang="ru-RU" sz="2100" dirty="0" smtClean="0"/>
              <a:t>адрес сети </a:t>
            </a:r>
          </a:p>
          <a:p>
            <a:pPr lvl="1"/>
            <a:r>
              <a:rPr lang="en-US" sz="2100" dirty="0" smtClean="0"/>
              <a:t>Any – </a:t>
            </a:r>
            <a:r>
              <a:rPr lang="ru-RU" sz="2100" dirty="0" smtClean="0"/>
              <a:t>все запрещаем или разрешаем (любой адрес)</a:t>
            </a:r>
          </a:p>
          <a:p>
            <a:pPr lvl="1"/>
            <a:r>
              <a:rPr lang="en-US" sz="2100" dirty="0" smtClean="0"/>
              <a:t>Host – </a:t>
            </a:r>
            <a:r>
              <a:rPr lang="ru-RU" sz="2100" dirty="0" smtClean="0"/>
              <a:t>адрес узла</a:t>
            </a:r>
          </a:p>
          <a:p>
            <a:pPr lvl="1"/>
            <a:r>
              <a:rPr lang="en-US" sz="2100" dirty="0" err="1" smtClean="0"/>
              <a:t>Sourse</a:t>
            </a:r>
            <a:r>
              <a:rPr lang="en-US" sz="2100" dirty="0" smtClean="0"/>
              <a:t>-wildcard </a:t>
            </a:r>
            <a:r>
              <a:rPr lang="ru-RU" sz="2100" dirty="0" smtClean="0"/>
              <a:t>– обратная шаблонная маска </a:t>
            </a:r>
          </a:p>
        </p:txBody>
      </p:sp>
    </p:spTree>
    <p:extLst>
      <p:ext uri="{BB962C8B-B14F-4D97-AF65-F5344CB8AC3E}">
        <p14:creationId xmlns:p14="http://schemas.microsoft.com/office/powerpoint/2010/main" val="1812459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обработки пакета, ( </a:t>
            </a:r>
            <a:r>
              <a:rPr lang="ru-RU" sz="2000" dirty="0" smtClean="0"/>
              <a:t>команда</a:t>
            </a:r>
            <a:r>
              <a:rPr lang="ru-RU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deny any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092200"/>
            <a:ext cx="9144000" cy="55245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ru-RU" sz="1800" dirty="0" smtClean="0"/>
              <a:t>Роутер принимает пакет и сравнивает с записями в порядке заданном в </a:t>
            </a:r>
            <a:r>
              <a:rPr lang="en-US" sz="1800" dirty="0" smtClean="0"/>
              <a:t>ACL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Роутер обрабатывает пакет на основании первого совпадения в </a:t>
            </a:r>
            <a:r>
              <a:rPr lang="en-US" sz="1800" dirty="0" smtClean="0"/>
              <a:t>ACL (</a:t>
            </a:r>
            <a:r>
              <a:rPr lang="ru-RU" sz="1800" dirty="0" smtClean="0"/>
              <a:t>остальные не учитываются</a:t>
            </a:r>
            <a:r>
              <a:rPr lang="en-US" sz="1800" dirty="0" smtClean="0"/>
              <a:t>)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/>
              <a:t>Если к концу списка совпадения не найдены, </a:t>
            </a:r>
            <a:r>
              <a:rPr lang="ru-RU" sz="1800" dirty="0" smtClean="0"/>
              <a:t>роутер </a:t>
            </a:r>
            <a:r>
              <a:rPr lang="ru-RU" sz="1800" dirty="0"/>
              <a:t>отклоняет </a:t>
            </a:r>
            <a:r>
              <a:rPr lang="ru-RU" sz="1800" dirty="0" smtClean="0"/>
              <a:t>пакет.</a:t>
            </a:r>
            <a:endParaRPr lang="ru-RU" sz="1800" dirty="0" smtClean="0"/>
          </a:p>
          <a:p>
            <a:pPr lvl="1"/>
            <a:r>
              <a:rPr lang="ru-RU" sz="1600" dirty="0" smtClean="0"/>
              <a:t>В конце </a:t>
            </a:r>
            <a:r>
              <a:rPr lang="ru-RU" sz="1600" dirty="0" err="1" smtClean="0"/>
              <a:t>ACL</a:t>
            </a:r>
            <a:r>
              <a:rPr lang="ru-RU" sz="1600" dirty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явно и не явно </a:t>
            </a:r>
            <a:r>
              <a:rPr lang="ru-RU" sz="1600" dirty="0"/>
              <a:t>содержится команда </a:t>
            </a:r>
            <a:r>
              <a:rPr lang="ru-RU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deny any </a:t>
            </a:r>
            <a:r>
              <a:rPr lang="ru-RU" sz="1600" dirty="0" smtClean="0"/>
              <a:t>запрета </a:t>
            </a:r>
            <a:r>
              <a:rPr lang="ru-RU" sz="1600" dirty="0"/>
              <a:t>для трафика, который не совпали ни с одной записью списка.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936625"/>
            <a:ext cx="72580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067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deny any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Такой список доступа  запретит доступ со всех сетей</a:t>
            </a:r>
          </a:p>
          <a:p>
            <a:pPr lvl="1"/>
            <a:r>
              <a:rPr lang="ru-RU" dirty="0" smtClean="0"/>
              <a:t>Первая запись запрещает доступ с сети 192.168.10.0</a:t>
            </a:r>
          </a:p>
          <a:p>
            <a:pPr lvl="1"/>
            <a:r>
              <a:rPr lang="ru-RU" dirty="0" smtClean="0"/>
              <a:t>Вторая со всех остальных сетей  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230313"/>
            <a:ext cx="59055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467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Блокировка команды </a:t>
            </a:r>
            <a:r>
              <a:rPr lang="en-US" i="1" dirty="0" smtClean="0">
                <a:solidFill>
                  <a:srgbClr val="FF0000"/>
                </a:solidFill>
              </a:rPr>
              <a:t>deny any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Для блокировки </a:t>
            </a:r>
            <a:r>
              <a:rPr lang="en-US" i="1" dirty="0" smtClean="0">
                <a:solidFill>
                  <a:srgbClr val="FF0000"/>
                </a:solidFill>
              </a:rPr>
              <a:t>deny any 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используется команда </a:t>
            </a:r>
            <a:r>
              <a:rPr lang="en-US" i="1" dirty="0" smtClean="0">
                <a:solidFill>
                  <a:srgbClr val="FF0000"/>
                </a:solidFill>
              </a:rPr>
              <a:t>permit any</a:t>
            </a:r>
            <a:endParaRPr lang="ru-RU" i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149349"/>
            <a:ext cx="6388100" cy="445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797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1600" y="506413"/>
            <a:ext cx="9042400" cy="509587"/>
          </a:xfrm>
        </p:spPr>
        <p:txBody>
          <a:bodyPr/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1800" dirty="0" smtClean="0"/>
              <a:t>Разрешение определенной сети</a:t>
            </a:r>
            <a:br>
              <a:rPr lang="ru-RU" sz="1800" dirty="0" smtClean="0"/>
            </a:br>
            <a:r>
              <a:rPr lang="ru-RU" sz="2000" dirty="0" smtClean="0"/>
              <a:t>Привязка  </a:t>
            </a:r>
            <a:r>
              <a:rPr lang="en-US" sz="2000" dirty="0" smtClean="0"/>
              <a:t>ACL</a:t>
            </a:r>
            <a:r>
              <a:rPr lang="ru-RU" sz="2000" dirty="0" smtClean="0"/>
              <a:t> к интерфейсу</a:t>
            </a:r>
            <a:endParaRPr lang="ru-RU" sz="20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ACL </a:t>
            </a:r>
            <a:r>
              <a:rPr lang="ru-RU" sz="2400" dirty="0"/>
              <a:t>применен </a:t>
            </a:r>
            <a:r>
              <a:rPr lang="ru-RU" sz="2400" dirty="0" smtClean="0"/>
              <a:t>к исходящему </a:t>
            </a:r>
            <a:r>
              <a:rPr lang="ru-RU" sz="2400" dirty="0"/>
              <a:t>трафику интерфейса </a:t>
            </a:r>
            <a:r>
              <a:rPr lang="en-US" sz="2400" dirty="0"/>
              <a:t>serial</a:t>
            </a:r>
            <a:r>
              <a:rPr lang="ru-RU" sz="2400" dirty="0"/>
              <a:t> 0/0/0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200" dirty="0" smtClean="0"/>
              <a:t>out</a:t>
            </a:r>
            <a:r>
              <a:rPr lang="ru-RU" sz="2200" dirty="0" smtClean="0"/>
              <a:t> –</a:t>
            </a:r>
            <a:r>
              <a:rPr lang="en-US" sz="2200" dirty="0" smtClean="0"/>
              <a:t> </a:t>
            </a:r>
            <a:r>
              <a:rPr lang="ru-RU" sz="2200" dirty="0" smtClean="0"/>
              <a:t>исходящий трафик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200" dirty="0" smtClean="0"/>
              <a:t>in – </a:t>
            </a:r>
            <a:r>
              <a:rPr lang="ru-RU" sz="2200" dirty="0" smtClean="0"/>
              <a:t>входящий трафик</a:t>
            </a:r>
            <a:endParaRPr lang="ru-RU" sz="22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016000"/>
            <a:ext cx="71247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 стрелкой 8"/>
          <p:cNvCxnSpPr/>
          <p:nvPr/>
        </p:nvCxnSpPr>
        <p:spPr bwMode="auto">
          <a:xfrm flipV="1">
            <a:off x="1104900" y="5048250"/>
            <a:ext cx="3911600" cy="1177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31880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Заперт узла и разрешение сети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66799"/>
            <a:ext cx="5743575" cy="473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100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стандартного </a:t>
            </a:r>
            <a:r>
              <a:rPr lang="en-US" dirty="0" smtClean="0"/>
              <a:t>ACL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092200"/>
            <a:ext cx="9144000" cy="5524500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sz="2400" dirty="0"/>
              <a:t>Стандартный список  размещается ближе к получателю </a:t>
            </a:r>
            <a:r>
              <a:rPr lang="ru-RU" sz="2400" dirty="0" smtClean="0"/>
              <a:t>трафика, так как они фильтруют пакеты только по  </a:t>
            </a:r>
            <a:r>
              <a:rPr lang="en-US" sz="2400" dirty="0" smtClean="0"/>
              <a:t>IP-</a:t>
            </a:r>
            <a:r>
              <a:rPr lang="ru-RU" sz="2400" dirty="0" smtClean="0"/>
              <a:t>адресу отправителя. </a:t>
            </a:r>
            <a:endParaRPr lang="ru-RU" sz="2400" dirty="0"/>
          </a:p>
          <a:p>
            <a:pPr lvl="1"/>
            <a:r>
              <a:rPr lang="en-US" sz="2000" dirty="0" smtClean="0"/>
              <a:t>ACL </a:t>
            </a:r>
            <a:r>
              <a:rPr lang="ru-RU" sz="2000" dirty="0" smtClean="0"/>
              <a:t>на </a:t>
            </a:r>
            <a:r>
              <a:rPr lang="en-US" sz="2000" dirty="0" err="1" smtClean="0"/>
              <a:t>S0</a:t>
            </a:r>
            <a:r>
              <a:rPr lang="en-US" sz="2000" dirty="0" smtClean="0"/>
              <a:t>/0/1 </a:t>
            </a:r>
            <a:r>
              <a:rPr lang="ru-RU" sz="2000" dirty="0" smtClean="0"/>
              <a:t>заблокирует весь трафик в сети 192.168.30.0  и 192.168.31.0  </a:t>
            </a:r>
          </a:p>
          <a:p>
            <a:pPr lvl="1"/>
            <a:r>
              <a:rPr lang="en-US" sz="2000" dirty="0" smtClean="0"/>
              <a:t>ACL </a:t>
            </a:r>
            <a:r>
              <a:rPr lang="ru-RU" sz="2000" dirty="0" smtClean="0"/>
              <a:t> на </a:t>
            </a:r>
            <a:r>
              <a:rPr lang="en-US" sz="2000" dirty="0" err="1" smtClean="0"/>
              <a:t>G0</a:t>
            </a:r>
            <a:r>
              <a:rPr lang="en-US" sz="2000" dirty="0" smtClean="0"/>
              <a:t>/0 </a:t>
            </a:r>
            <a:r>
              <a:rPr lang="ru-RU" sz="2000" dirty="0" smtClean="0"/>
              <a:t>заблокирует трафик только в 192.168.30.0</a:t>
            </a: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060450"/>
            <a:ext cx="61912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50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решаемые </a:t>
            </a:r>
            <a:r>
              <a:rPr lang="en-US" dirty="0" smtClean="0"/>
              <a:t>ACL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Ограничение сетевого трафика для повышения производительности </a:t>
            </a:r>
            <a:r>
              <a:rPr lang="ru-RU" dirty="0" smtClean="0"/>
              <a:t>сети (</a:t>
            </a:r>
            <a:r>
              <a:rPr lang="ru-RU" sz="2000" dirty="0" smtClean="0"/>
              <a:t>например запретить </a:t>
            </a:r>
            <a:r>
              <a:rPr lang="ru-RU" sz="2000" dirty="0" err="1" smtClean="0"/>
              <a:t>видеотрафик</a:t>
            </a:r>
            <a:r>
              <a:rPr lang="ru-RU" dirty="0" smtClean="0"/>
              <a:t>). 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Управление доступом к сети или её отдельным частям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Осуществляют фильтрацию трафика на основе типа трафика. 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ru-RU" dirty="0" smtClean="0"/>
              <a:t>По </a:t>
            </a:r>
            <a:r>
              <a:rPr lang="ru-RU" dirty="0"/>
              <a:t>умолчанию </a:t>
            </a:r>
            <a:r>
              <a:rPr lang="ru-RU" dirty="0" err="1"/>
              <a:t>ACL</a:t>
            </a:r>
            <a:r>
              <a:rPr lang="ru-RU" dirty="0"/>
              <a:t>-списки не сконфигурированы на </a:t>
            </a:r>
            <a:r>
              <a:rPr lang="ru-RU" dirty="0" smtClean="0"/>
              <a:t>маршрутизаторе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31007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расширенного </a:t>
            </a:r>
            <a:r>
              <a:rPr lang="en-US" dirty="0" smtClean="0"/>
              <a:t>ACL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092200"/>
            <a:ext cx="9144000" cy="5524500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sz="2400" dirty="0" smtClean="0"/>
              <a:t>Расширенный список размещается ближе к источнику трафика, так как он не дает не желательному трафику проходить через сеть</a:t>
            </a:r>
          </a:p>
          <a:p>
            <a:pPr lvl="1"/>
            <a:r>
              <a:rPr lang="ru-RU" sz="2000" b="1" dirty="0"/>
              <a:t>Уменьшает лишний трафик во внешнюю сеть </a:t>
            </a:r>
          </a:p>
          <a:p>
            <a:pPr lvl="1"/>
            <a:r>
              <a:rPr lang="en-US" sz="2000" dirty="0" smtClean="0"/>
              <a:t>ACL </a:t>
            </a:r>
            <a:r>
              <a:rPr lang="ru-RU" sz="2000" dirty="0" smtClean="0"/>
              <a:t>на </a:t>
            </a:r>
            <a:r>
              <a:rPr lang="en-US" sz="2000" dirty="0" err="1" smtClean="0"/>
              <a:t>S0</a:t>
            </a:r>
            <a:r>
              <a:rPr lang="en-US" sz="2000" dirty="0" smtClean="0"/>
              <a:t>/0/0 </a:t>
            </a:r>
            <a:r>
              <a:rPr lang="ru-RU" sz="2000" dirty="0" smtClean="0"/>
              <a:t>заставит фильтровать весь  трафик (не хорошо) </a:t>
            </a:r>
          </a:p>
          <a:p>
            <a:pPr lvl="1"/>
            <a:r>
              <a:rPr lang="en-US" sz="2000" dirty="0"/>
              <a:t>ACL </a:t>
            </a:r>
            <a:r>
              <a:rPr lang="ru-RU" sz="2000" dirty="0"/>
              <a:t>на </a:t>
            </a:r>
            <a:r>
              <a:rPr lang="en-US" sz="2000" dirty="0" err="1" smtClean="0"/>
              <a:t>G0</a:t>
            </a:r>
            <a:r>
              <a:rPr lang="en-US" sz="2000" dirty="0" smtClean="0"/>
              <a:t>/0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заставит фильтровать трафик только от 192.168.11.0 </a:t>
            </a:r>
          </a:p>
          <a:p>
            <a:pPr lvl="1"/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950913"/>
            <a:ext cx="6353175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465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Именованные списки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56" y="1266824"/>
            <a:ext cx="6689543" cy="529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058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именованный список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1444625"/>
            <a:ext cx="54197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277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 к </a:t>
            </a:r>
            <a:r>
              <a:rPr lang="en-US" dirty="0" smtClean="0"/>
              <a:t>ACL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sz="2400" dirty="0"/>
              <a:t>Комментарий можно добавлять до или после команды </a:t>
            </a:r>
            <a:r>
              <a:rPr lang="ru-RU" b="1" dirty="0" err="1">
                <a:solidFill>
                  <a:srgbClr val="C00000"/>
                </a:solidFill>
              </a:rPr>
              <a:t>permit</a:t>
            </a:r>
            <a:r>
              <a:rPr lang="ru-RU" dirty="0">
                <a:solidFill>
                  <a:srgbClr val="C00000"/>
                </a:solidFill>
              </a:rPr>
              <a:t> или </a:t>
            </a:r>
            <a:r>
              <a:rPr lang="ru-RU" b="1" dirty="0" err="1">
                <a:solidFill>
                  <a:srgbClr val="C00000"/>
                </a:solidFill>
              </a:rPr>
              <a:t>deny</a:t>
            </a:r>
            <a:endParaRPr lang="ru-RU" dirty="0">
              <a:solidFill>
                <a:srgbClr val="C00000"/>
              </a:solidFill>
            </a:endParaRP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014413"/>
            <a:ext cx="58102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409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19113"/>
            <a:ext cx="8953500" cy="509587"/>
          </a:xfrm>
        </p:spPr>
        <p:txBody>
          <a:bodyPr/>
          <a:lstStyle/>
          <a:p>
            <a:r>
              <a:rPr lang="ru-RU" sz="2400" dirty="0" smtClean="0"/>
              <a:t>Редактирование нумерованных </a:t>
            </a:r>
            <a:r>
              <a:rPr lang="en-US" sz="2400" dirty="0" smtClean="0"/>
              <a:t>ACL</a:t>
            </a:r>
            <a:r>
              <a:rPr lang="ru-RU" sz="2400" dirty="0" smtClean="0"/>
              <a:t> в текстовом редакторе </a:t>
            </a:r>
            <a:endParaRPr lang="ru-R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150938"/>
            <a:ext cx="62960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0178" y="6235700"/>
            <a:ext cx="81754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Запись можно скопировать и редактировать в Блокноте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781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100" y="609601"/>
            <a:ext cx="8559800" cy="509587"/>
          </a:xfrm>
        </p:spPr>
        <p:txBody>
          <a:bodyPr/>
          <a:lstStyle/>
          <a:p>
            <a:r>
              <a:rPr lang="ru-RU" sz="2400" dirty="0" smtClean="0"/>
              <a:t>Редактирование нумерованных </a:t>
            </a:r>
            <a:r>
              <a:rPr lang="en-US" sz="2400" dirty="0" smtClean="0"/>
              <a:t>ACL </a:t>
            </a:r>
            <a:r>
              <a:rPr lang="ru-RU" sz="2400" dirty="0" smtClean="0"/>
              <a:t>через порядковый номер записи</a:t>
            </a:r>
            <a:endParaRPr lang="ru-RU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1282700"/>
            <a:ext cx="6172200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492" y="5994400"/>
            <a:ext cx="755796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стандартного </a:t>
            </a:r>
            <a:r>
              <a:rPr lang="en-US" dirty="0" smtClean="0"/>
              <a:t>ACL</a:t>
            </a:r>
            <a:r>
              <a:rPr lang="ru-RU" dirty="0" smtClean="0"/>
              <a:t> используется как его имя</a:t>
            </a:r>
            <a:r>
              <a:rPr lang="en-US" dirty="0" smtClean="0"/>
              <a:t> 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 bwMode="auto">
          <a:xfrm flipH="1" flipV="1">
            <a:off x="5346700" y="3708400"/>
            <a:ext cx="1841500" cy="249836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39470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 именованных </a:t>
            </a:r>
            <a:r>
              <a:rPr lang="en-US" dirty="0" smtClean="0"/>
              <a:t>ACL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Добавление записи в именованный </a:t>
            </a:r>
            <a:r>
              <a:rPr lang="en-US" dirty="0" smtClean="0"/>
              <a:t>ACL</a:t>
            </a:r>
            <a:r>
              <a:rPr lang="ru-RU" dirty="0" smtClean="0"/>
              <a:t> через номер записи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362075"/>
            <a:ext cx="57721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701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</a:t>
            </a:r>
            <a:r>
              <a:rPr lang="en-US" dirty="0" smtClean="0"/>
              <a:t>ACL </a:t>
            </a:r>
            <a:r>
              <a:rPr lang="ru-RU" dirty="0" smtClean="0"/>
              <a:t>на интерфейсах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81" y="1397000"/>
            <a:ext cx="6746636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664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записей </a:t>
            </a:r>
            <a:r>
              <a:rPr lang="en-US" dirty="0" smtClean="0"/>
              <a:t>ACL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52400" y="1092200"/>
            <a:ext cx="8991600" cy="5524500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sz="2400" dirty="0" smtClean="0"/>
              <a:t>Что бы просмотреть записи отдельного </a:t>
            </a:r>
            <a:r>
              <a:rPr lang="en-US" sz="2400" dirty="0" smtClean="0"/>
              <a:t>ACL </a:t>
            </a:r>
            <a:r>
              <a:rPr lang="ru-RU" sz="2400" dirty="0" smtClean="0"/>
              <a:t>используем команду</a:t>
            </a:r>
            <a:endParaRPr lang="en-US" sz="2400" dirty="0" smtClean="0"/>
          </a:p>
          <a:p>
            <a:pPr lvl="1"/>
            <a:r>
              <a:rPr lang="en-US" b="1" dirty="0" smtClean="0"/>
              <a:t>show access-lists </a:t>
            </a:r>
            <a:r>
              <a:rPr lang="ru-RU" b="1" dirty="0" smtClean="0"/>
              <a:t>«номер </a:t>
            </a:r>
            <a:r>
              <a:rPr lang="en-US" b="1" dirty="0" smtClean="0"/>
              <a:t>| </a:t>
            </a:r>
            <a:r>
              <a:rPr lang="ru-RU" b="1" dirty="0" smtClean="0"/>
              <a:t>имя </a:t>
            </a:r>
            <a:r>
              <a:rPr lang="en-US" b="1" dirty="0" smtClean="0"/>
              <a:t>ACL</a:t>
            </a:r>
            <a:r>
              <a:rPr lang="ru-RU" b="1" dirty="0" smtClean="0"/>
              <a:t>»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" y="1280316"/>
            <a:ext cx="7297789" cy="308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340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статистики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Счетчики совпадений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104900"/>
            <a:ext cx="56007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 стрелкой 6"/>
          <p:cNvCxnSpPr/>
          <p:nvPr/>
        </p:nvCxnSpPr>
        <p:spPr bwMode="auto">
          <a:xfrm flipV="1">
            <a:off x="1219200" y="4305300"/>
            <a:ext cx="2844800" cy="17272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4186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АС</a:t>
            </a:r>
            <a:r>
              <a:rPr lang="en-US" dirty="0" smtClean="0"/>
              <a:t>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межсетевых экранах </a:t>
            </a:r>
            <a:endParaRPr lang="ru-RU" dirty="0" smtClean="0"/>
          </a:p>
          <a:p>
            <a:pPr lvl="1"/>
            <a:r>
              <a:rPr lang="ru-RU" dirty="0" smtClean="0"/>
              <a:t>между </a:t>
            </a:r>
            <a:r>
              <a:rPr lang="ru-RU" dirty="0"/>
              <a:t>внутренней сетью и внешней сетью, например Интернетом. </a:t>
            </a:r>
          </a:p>
          <a:p>
            <a:r>
              <a:rPr lang="ru-RU" dirty="0" smtClean="0"/>
              <a:t>На маршрутизаторе между </a:t>
            </a:r>
            <a:r>
              <a:rPr lang="ru-RU" dirty="0"/>
              <a:t>двумя частями </a:t>
            </a:r>
            <a:r>
              <a:rPr lang="ru-RU" dirty="0" smtClean="0"/>
              <a:t>внутренней сети</a:t>
            </a:r>
            <a:r>
              <a:rPr lang="ru-RU" dirty="0"/>
              <a:t>. </a:t>
            </a:r>
          </a:p>
          <a:p>
            <a:pPr lvl="1"/>
            <a:r>
              <a:rPr lang="ru-RU" dirty="0" smtClean="0"/>
              <a:t>Для </a:t>
            </a:r>
            <a:r>
              <a:rPr lang="ru-RU" dirty="0"/>
              <a:t>управления входящим или исходящим трафиком </a:t>
            </a:r>
            <a:r>
              <a:rPr lang="ru-RU" dirty="0" smtClean="0"/>
              <a:t>к определённым частям </a:t>
            </a:r>
            <a:r>
              <a:rPr lang="ru-RU" dirty="0" smtClean="0"/>
              <a:t>внутренней сети</a:t>
            </a:r>
            <a:endParaRPr lang="ru-RU" dirty="0" smtClean="0"/>
          </a:p>
          <a:p>
            <a:r>
              <a:rPr lang="ru-RU" dirty="0" smtClean="0"/>
              <a:t>Для каждого протокола сети, настроенного на интерфейсе пограничного маршрутизатора.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131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Обнуление счетчиков совпадений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Команда обнуления счетчиков совпадений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1357313"/>
            <a:ext cx="5419725" cy="4143375"/>
          </a:xfrm>
          <a:prstGeom prst="rect">
            <a:avLst/>
          </a:prstGeom>
          <a:noFill/>
          <a:ln w="158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 bwMode="auto">
          <a:xfrm flipV="1">
            <a:off x="1282700" y="3340100"/>
            <a:ext cx="1739900" cy="216058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06807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записей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b="1" dirty="0">
                <a:solidFill>
                  <a:srgbClr val="FF0000"/>
                </a:solidFill>
              </a:rPr>
              <a:t>hash function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endParaRPr lang="ru-RU" b="1" dirty="0" smtClean="0">
              <a:solidFill>
                <a:srgbClr val="FF0000"/>
              </a:solidFill>
            </a:endParaRPr>
          </a:p>
          <a:p>
            <a:pPr lvl="1"/>
            <a:r>
              <a:rPr lang="ru-RU" sz="2200" dirty="0" smtClean="0"/>
              <a:t>Специальная функция расстановки устанавливает записи конфигурации узла после записей конфигурации диапазона, если узел относится к  этому диапазону </a:t>
            </a:r>
            <a:endParaRPr lang="ru-RU" sz="2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855663"/>
            <a:ext cx="5438775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996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после перезагрузки</a:t>
            </a:r>
            <a:endParaRPr lang="ru-RU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1293813"/>
            <a:ext cx="53816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940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Расширенные списки доступа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319213"/>
            <a:ext cx="58578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824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400050"/>
            <a:ext cx="5067300" cy="639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888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100" y="482601"/>
            <a:ext cx="8559800" cy="509587"/>
          </a:xfrm>
        </p:spPr>
        <p:txBody>
          <a:bodyPr/>
          <a:lstStyle/>
          <a:p>
            <a:r>
              <a:rPr lang="ru-RU" sz="2400" dirty="0"/>
              <a:t>Расширенный </a:t>
            </a:r>
            <a:r>
              <a:rPr lang="en-US" sz="2400" dirty="0"/>
              <a:t>ACL</a:t>
            </a:r>
            <a:r>
              <a:rPr lang="ru-RU" sz="2400" dirty="0"/>
              <a:t> фильтрует доступ к сайту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157288"/>
            <a:ext cx="56578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5602238"/>
            <a:ext cx="91440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Разрешается просмотр сайтов только из сети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192.168.10.0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 любые адреса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серверов по порту 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Established  -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разрешает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обратный трафик по протоколу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TCP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здесь только для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соединения)</a:t>
            </a:r>
          </a:p>
        </p:txBody>
      </p:sp>
    </p:spTree>
    <p:extLst>
      <p:ext uri="{BB962C8B-B14F-4D97-AF65-F5344CB8AC3E}">
        <p14:creationId xmlns:p14="http://schemas.microsoft.com/office/powerpoint/2010/main" val="1132127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3700" y="697706"/>
            <a:ext cx="8559800" cy="509587"/>
          </a:xfrm>
        </p:spPr>
        <p:txBody>
          <a:bodyPr/>
          <a:lstStyle/>
          <a:p>
            <a:r>
              <a:rPr lang="ru-RU" dirty="0" smtClean="0"/>
              <a:t>Запрещающий расширенный нумерованный  </a:t>
            </a:r>
            <a:r>
              <a:rPr lang="en-US" dirty="0" smtClean="0"/>
              <a:t>ACL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Команда </a:t>
            </a:r>
            <a:r>
              <a:rPr lang="en-US" b="1" dirty="0">
                <a:solidFill>
                  <a:srgbClr val="FF0000"/>
                </a:solidFill>
              </a:rPr>
              <a:t>permit </a:t>
            </a:r>
            <a:r>
              <a:rPr lang="en-US" b="1" dirty="0" err="1">
                <a:solidFill>
                  <a:srgbClr val="FF0000"/>
                </a:solidFill>
              </a:rPr>
              <a:t>ip</a:t>
            </a:r>
            <a:r>
              <a:rPr lang="en-US" b="1" dirty="0">
                <a:solidFill>
                  <a:srgbClr val="FF0000"/>
                </a:solidFill>
              </a:rPr>
              <a:t> any </a:t>
            </a:r>
            <a:r>
              <a:rPr lang="en-US" b="1" dirty="0" smtClean="0">
                <a:solidFill>
                  <a:srgbClr val="FF0000"/>
                </a:solidFill>
              </a:rPr>
              <a:t>any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блокирует</a:t>
            </a:r>
            <a:r>
              <a:rPr lang="ru-RU" b="1" dirty="0" smtClean="0"/>
              <a:t> </a:t>
            </a:r>
            <a:r>
              <a:rPr lang="ru-RU" dirty="0" smtClean="0"/>
              <a:t>действие не явной команд</a:t>
            </a:r>
            <a:r>
              <a:rPr lang="ru-RU" dirty="0"/>
              <a:t>ы</a:t>
            </a:r>
            <a:r>
              <a:rPr lang="en-US" dirty="0" smtClean="0"/>
              <a:t>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deny any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ru-RU" dirty="0" smtClean="0"/>
              <a:t>При не совпадении не с одним правилом исключает блокирование всего трафика</a:t>
            </a:r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952500"/>
            <a:ext cx="51720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22546" y="2924568"/>
            <a:ext cx="209384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/>
              <a:t>e</a:t>
            </a:r>
            <a:r>
              <a:rPr lang="en-US" sz="1600" dirty="0" err="1" smtClean="0"/>
              <a:t>q</a:t>
            </a:r>
            <a:r>
              <a:rPr lang="en-US" sz="1600" dirty="0" smtClean="0"/>
              <a:t> </a:t>
            </a:r>
            <a:r>
              <a:rPr lang="ru-RU" sz="1600" dirty="0" err="1" smtClean="0"/>
              <a:t>ftp</a:t>
            </a:r>
            <a:r>
              <a:rPr lang="en-US" sz="1600" dirty="0" smtClean="0"/>
              <a:t> == </a:t>
            </a:r>
            <a:r>
              <a:rPr lang="ru-RU" sz="1600" dirty="0" err="1"/>
              <a:t>eq</a:t>
            </a:r>
            <a:r>
              <a:rPr lang="ru-RU" sz="1600" dirty="0"/>
              <a:t> </a:t>
            </a:r>
            <a:r>
              <a:rPr lang="ru-RU" sz="1600" dirty="0" smtClean="0"/>
              <a:t>20</a:t>
            </a:r>
            <a:endParaRPr lang="en-US" sz="1600" dirty="0" smtClean="0"/>
          </a:p>
          <a:p>
            <a:pPr algn="l"/>
            <a:r>
              <a:rPr lang="en-US" sz="1600" dirty="0" err="1" smtClean="0"/>
              <a:t>eq</a:t>
            </a:r>
            <a:r>
              <a:rPr lang="ru-RU" sz="1600" dirty="0" smtClean="0"/>
              <a:t> </a:t>
            </a:r>
            <a:r>
              <a:rPr lang="ru-RU" sz="1600" dirty="0" err="1" smtClean="0"/>
              <a:t>ftp-data</a:t>
            </a:r>
            <a:r>
              <a:rPr lang="en-US" sz="1600" dirty="0" smtClean="0"/>
              <a:t> ==</a:t>
            </a:r>
            <a:r>
              <a:rPr lang="ru-RU" sz="1600" dirty="0" smtClean="0"/>
              <a:t> </a:t>
            </a:r>
            <a:r>
              <a:rPr lang="ru-RU" sz="1600" dirty="0" err="1"/>
              <a:t>eq</a:t>
            </a:r>
            <a:r>
              <a:rPr lang="ru-RU" sz="1600" dirty="0"/>
              <a:t> 21.</a:t>
            </a:r>
          </a:p>
        </p:txBody>
      </p:sp>
    </p:spTree>
    <p:extLst>
      <p:ext uri="{BB962C8B-B14F-4D97-AF65-F5344CB8AC3E}">
        <p14:creationId xmlns:p14="http://schemas.microsoft.com/office/powerpoint/2010/main" val="1813315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Запрет</a:t>
            </a:r>
            <a:r>
              <a:rPr lang="en-US" dirty="0" smtClean="0"/>
              <a:t> </a:t>
            </a:r>
            <a:r>
              <a:rPr lang="ru-RU" dirty="0" smtClean="0"/>
              <a:t>только  протокола </a:t>
            </a:r>
            <a:r>
              <a:rPr lang="en-US" dirty="0" smtClean="0"/>
              <a:t>Telnet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171575"/>
            <a:ext cx="56769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2848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Именные расширенные списки</a:t>
            </a:r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195388"/>
            <a:ext cx="55435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16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расширенных списков</a:t>
            </a: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68" y="1409700"/>
            <a:ext cx="6345032" cy="390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19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 </a:t>
            </a:r>
            <a:r>
              <a:rPr lang="en-US" dirty="0" smtClean="0"/>
              <a:t>ACL</a:t>
            </a: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490663"/>
            <a:ext cx="68865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1391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 расширенных списков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Через текстовый редактор</a:t>
            </a:r>
          </a:p>
          <a:p>
            <a:r>
              <a:rPr lang="ru-RU" dirty="0" smtClean="0"/>
              <a:t>Порядковые номера</a:t>
            </a: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557338"/>
            <a:ext cx="52482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05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Анализируемые параметры </a:t>
            </a:r>
            <a:r>
              <a:rPr lang="en-US" dirty="0" smtClean="0"/>
              <a:t>ACL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ACL</a:t>
            </a:r>
            <a:r>
              <a:rPr lang="ru-RU" dirty="0" smtClean="0"/>
              <a:t>-список анализирует параметры заголовков 3 и 4 уровней</a:t>
            </a:r>
            <a:endParaRPr lang="ru-RU" dirty="0"/>
          </a:p>
          <a:p>
            <a:r>
              <a:rPr lang="ru-RU" dirty="0" err="1"/>
              <a:t>IP</a:t>
            </a:r>
            <a:r>
              <a:rPr lang="ru-RU" dirty="0"/>
              <a:t>-адрес источника;</a:t>
            </a:r>
          </a:p>
          <a:p>
            <a:r>
              <a:rPr lang="ru-RU" dirty="0" err="1"/>
              <a:t>IP</a:t>
            </a:r>
            <a:r>
              <a:rPr lang="ru-RU" dirty="0"/>
              <a:t>-адрес назначения;</a:t>
            </a:r>
          </a:p>
          <a:p>
            <a:r>
              <a:rPr lang="ru-RU" dirty="0"/>
              <a:t>тип сообщения протокола </a:t>
            </a:r>
            <a:r>
              <a:rPr lang="ru-RU" dirty="0" err="1"/>
              <a:t>ICMP</a:t>
            </a:r>
            <a:r>
              <a:rPr lang="ru-RU" dirty="0"/>
              <a:t>.</a:t>
            </a:r>
          </a:p>
          <a:p>
            <a:r>
              <a:rPr lang="ru-RU" dirty="0" smtClean="0"/>
              <a:t>порт </a:t>
            </a:r>
            <a:r>
              <a:rPr lang="ru-RU" dirty="0"/>
              <a:t>источника </a:t>
            </a:r>
            <a:r>
              <a:rPr lang="ru-RU" dirty="0" err="1"/>
              <a:t>TCP</a:t>
            </a:r>
            <a:r>
              <a:rPr lang="ru-RU" dirty="0"/>
              <a:t>/</a:t>
            </a:r>
            <a:r>
              <a:rPr lang="ru-RU" dirty="0" err="1"/>
              <a:t>UDP</a:t>
            </a:r>
            <a:r>
              <a:rPr lang="ru-RU" dirty="0"/>
              <a:t>;</a:t>
            </a:r>
          </a:p>
          <a:p>
            <a:r>
              <a:rPr lang="ru-RU" dirty="0"/>
              <a:t>порт назначения </a:t>
            </a:r>
            <a:r>
              <a:rPr lang="ru-RU" dirty="0" err="1"/>
              <a:t>TCP</a:t>
            </a:r>
            <a:r>
              <a:rPr lang="ru-RU" dirty="0"/>
              <a:t>/</a:t>
            </a:r>
            <a:r>
              <a:rPr lang="ru-RU" dirty="0" err="1"/>
              <a:t>UDP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135" y="2806700"/>
            <a:ext cx="4599865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46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Входящий и исходящий </a:t>
            </a:r>
            <a:r>
              <a:rPr lang="en-US" dirty="0" smtClean="0"/>
              <a:t>ACL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43" y="1435100"/>
            <a:ext cx="6130557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65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Входящий </a:t>
            </a:r>
            <a:r>
              <a:rPr lang="en-US" dirty="0"/>
              <a:t>A</a:t>
            </a:r>
            <a:r>
              <a:rPr lang="en-US" dirty="0" smtClean="0"/>
              <a:t>CL</a:t>
            </a:r>
            <a:endParaRPr lang="ru-RU" dirty="0"/>
          </a:p>
        </p:txBody>
      </p:sp>
      <p:sp>
        <p:nvSpPr>
          <p:cNvPr id="4" name="AutoShape 2" descr="https://easy-network.ru/images/Lesson_39/L39.1.Inbound_ACL.png"/>
          <p:cNvSpPr>
            <a:spLocks noChangeAspect="1" noChangeArrowheads="1"/>
          </p:cNvSpPr>
          <p:nvPr/>
        </p:nvSpPr>
        <p:spPr bwMode="auto">
          <a:xfrm>
            <a:off x="155575" y="-2636838"/>
            <a:ext cx="4772025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7" y="1021330"/>
            <a:ext cx="5668963" cy="516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4477" y="6226534"/>
            <a:ext cx="761580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Если пакет отбрасывается он не маршрутизируется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20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Входящий </a:t>
            </a:r>
            <a:r>
              <a:rPr lang="en-US" dirty="0" smtClean="0"/>
              <a:t>ACL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Входящие </a:t>
            </a:r>
            <a:r>
              <a:rPr lang="ru-RU" dirty="0" err="1"/>
              <a:t>ACL</a:t>
            </a:r>
            <a:r>
              <a:rPr lang="ru-RU" dirty="0"/>
              <a:t>-списки </a:t>
            </a:r>
            <a:r>
              <a:rPr lang="ru-RU" dirty="0" smtClean="0"/>
              <a:t>применяются для </a:t>
            </a:r>
            <a:r>
              <a:rPr lang="ru-RU" dirty="0"/>
              <a:t>фильтрации пакетов, когда сеть, подключенная к входящему интерфейсу, является единственным источником пакетов, требующих анализа.</a:t>
            </a:r>
          </a:p>
          <a:p>
            <a:r>
              <a:rPr lang="ru-RU" dirty="0"/>
              <a:t>Входящий </a:t>
            </a:r>
            <a:r>
              <a:rPr lang="ru-RU" dirty="0" err="1"/>
              <a:t>ACL</a:t>
            </a:r>
            <a:r>
              <a:rPr lang="ru-RU" dirty="0"/>
              <a:t>-список эффективен, поскольку он сохраняет ресурсы на поиск маршрута, если пакет сбрасывается.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375268"/>
      </p:ext>
    </p:extLst>
  </p:cSld>
  <p:clrMapOvr>
    <a:masterClrMapping/>
  </p:clrMapOvr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arial 25-23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38604</TotalTime>
  <Pages>28</Pages>
  <Words>2981</Words>
  <Application>Microsoft Office PowerPoint</Application>
  <PresentationFormat>Экран (4:3)</PresentationFormat>
  <Paragraphs>419</Paragraphs>
  <Slides>50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50</vt:i4>
      </vt:variant>
    </vt:vector>
  </HeadingPairs>
  <TitlesOfParts>
    <vt:vector size="54" baseType="lpstr">
      <vt:lpstr>PPT-TMPLT-WHT_C</vt:lpstr>
      <vt:lpstr>NetAcad-4F_PPT-WHT_060408</vt:lpstr>
      <vt:lpstr>Carial 25-23</vt:lpstr>
      <vt:lpstr>Специальное оформление</vt:lpstr>
      <vt:lpstr>Списки доступа</vt:lpstr>
      <vt:lpstr>АСL</vt:lpstr>
      <vt:lpstr>Задачи решаемые ACL</vt:lpstr>
      <vt:lpstr>Использование АСL</vt:lpstr>
      <vt:lpstr>Примеры использования ACL</vt:lpstr>
      <vt:lpstr>Анализируемые параметры ACL</vt:lpstr>
      <vt:lpstr>Входящий и исходящий ACL</vt:lpstr>
      <vt:lpstr>Входящий ACL</vt:lpstr>
      <vt:lpstr>Входящий ACL</vt:lpstr>
      <vt:lpstr>Исходящий ACL</vt:lpstr>
      <vt:lpstr>Исходящий ACL</vt:lpstr>
      <vt:lpstr>Стандартные списки доступа</vt:lpstr>
      <vt:lpstr>Расширенные ACL</vt:lpstr>
      <vt:lpstr>Информация о типах протокола</vt:lpstr>
      <vt:lpstr>МАС заголовок</vt:lpstr>
      <vt:lpstr>Именованные и нумерованные  ACL</vt:lpstr>
      <vt:lpstr>Обратная маска для фильтрации пакетов</vt:lpstr>
      <vt:lpstr>Шаблонная маска</vt:lpstr>
      <vt:lpstr>Шаблонная маска</vt:lpstr>
      <vt:lpstr>Ключевые слова шаблонной маски</vt:lpstr>
      <vt:lpstr>Ключевые слова any host</vt:lpstr>
      <vt:lpstr>Правило  «три для»</vt:lpstr>
      <vt:lpstr>Конфигурация стандартного ACL</vt:lpstr>
      <vt:lpstr>Порядок обработки пакета, ( команда deny any)</vt:lpstr>
      <vt:lpstr>Команда  deny any</vt:lpstr>
      <vt:lpstr>Блокировка команды deny any</vt:lpstr>
      <vt:lpstr>  Разрешение определенной сети Привязка  ACL к интерфейсу</vt:lpstr>
      <vt:lpstr>Заперт узла и разрешение сети</vt:lpstr>
      <vt:lpstr>Размещение стандартного ACL</vt:lpstr>
      <vt:lpstr>Размещение расширенного ACL</vt:lpstr>
      <vt:lpstr>Именованные списки</vt:lpstr>
      <vt:lpstr>Стандартный именованный список</vt:lpstr>
      <vt:lpstr>Комментарии к ACL </vt:lpstr>
      <vt:lpstr>Редактирование нумерованных ACL в текстовом редакторе </vt:lpstr>
      <vt:lpstr>Редактирование нумерованных ACL через порядковый номер записи</vt:lpstr>
      <vt:lpstr>Редактирование именованных ACL</vt:lpstr>
      <vt:lpstr>Проверка ACL на интерфейсах</vt:lpstr>
      <vt:lpstr>Проверка записей ACL</vt:lpstr>
      <vt:lpstr>Проверка статистики</vt:lpstr>
      <vt:lpstr>Обнуление счетчиков совпадений</vt:lpstr>
      <vt:lpstr>Последовательность записей</vt:lpstr>
      <vt:lpstr>Последовательность после перезагрузки</vt:lpstr>
      <vt:lpstr>Расширенные списки доступа</vt:lpstr>
      <vt:lpstr>Презентация PowerPoint</vt:lpstr>
      <vt:lpstr>Расширенный ACL фильтрует доступ к сайту</vt:lpstr>
      <vt:lpstr>Запрещающий расширенный нумерованный  ACL</vt:lpstr>
      <vt:lpstr>Запрет только  протокола Telnet </vt:lpstr>
      <vt:lpstr>Именные расширенные списки</vt:lpstr>
      <vt:lpstr>Проверка расширенных списков</vt:lpstr>
      <vt:lpstr>Редактирование расширенных списков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vladimir</cp:lastModifiedBy>
  <cp:revision>1719</cp:revision>
  <cp:lastPrinted>2021-04-15T12:19:36Z</cp:lastPrinted>
  <dcterms:created xsi:type="dcterms:W3CDTF">2006-10-23T15:07:30Z</dcterms:created>
  <dcterms:modified xsi:type="dcterms:W3CDTF">2021-05-06T08:07:32Z</dcterms:modified>
</cp:coreProperties>
</file>