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sldIdLst>
    <p:sldId id="256" r:id="rId2"/>
    <p:sldId id="406" r:id="rId3"/>
    <p:sldId id="446" r:id="rId4"/>
    <p:sldId id="469" r:id="rId5"/>
    <p:sldId id="447" r:id="rId6"/>
    <p:sldId id="464" r:id="rId7"/>
    <p:sldId id="450" r:id="rId8"/>
    <p:sldId id="451" r:id="rId9"/>
    <p:sldId id="452" r:id="rId10"/>
    <p:sldId id="453" r:id="rId11"/>
    <p:sldId id="454" r:id="rId12"/>
    <p:sldId id="455" r:id="rId13"/>
    <p:sldId id="448" r:id="rId14"/>
    <p:sldId id="456" r:id="rId15"/>
    <p:sldId id="457" r:id="rId16"/>
    <p:sldId id="458" r:id="rId17"/>
    <p:sldId id="459" r:id="rId18"/>
    <p:sldId id="460" r:id="rId19"/>
    <p:sldId id="461" r:id="rId20"/>
    <p:sldId id="462" r:id="rId21"/>
    <p:sldId id="463" r:id="rId22"/>
    <p:sldId id="468" r:id="rId23"/>
    <p:sldId id="474" r:id="rId24"/>
    <p:sldId id="465" r:id="rId25"/>
    <p:sldId id="467" r:id="rId26"/>
    <p:sldId id="449" r:id="rId27"/>
    <p:sldId id="473" r:id="rId28"/>
    <p:sldId id="475" r:id="rId29"/>
    <p:sldId id="478" r:id="rId30"/>
    <p:sldId id="477" r:id="rId31"/>
    <p:sldId id="470" r:id="rId32"/>
    <p:sldId id="479" r:id="rId33"/>
    <p:sldId id="472" r:id="rId34"/>
    <p:sldId id="480" r:id="rId35"/>
    <p:sldId id="482" r:id="rId36"/>
    <p:sldId id="483" r:id="rId37"/>
    <p:sldId id="481" r:id="rId38"/>
    <p:sldId id="484" r:id="rId39"/>
    <p:sldId id="488" r:id="rId40"/>
    <p:sldId id="489" r:id="rId41"/>
    <p:sldId id="487" r:id="rId42"/>
    <p:sldId id="490" r:id="rId43"/>
    <p:sldId id="491" r:id="rId44"/>
    <p:sldId id="492" r:id="rId45"/>
    <p:sldId id="493" r:id="rId46"/>
    <p:sldId id="494" r:id="rId47"/>
    <p:sldId id="499" r:id="rId48"/>
    <p:sldId id="502" r:id="rId49"/>
    <p:sldId id="498" r:id="rId50"/>
    <p:sldId id="500" r:id="rId51"/>
    <p:sldId id="501" r:id="rId52"/>
    <p:sldId id="516" r:id="rId53"/>
    <p:sldId id="495" r:id="rId54"/>
    <p:sldId id="496" r:id="rId55"/>
    <p:sldId id="497" r:id="rId56"/>
    <p:sldId id="503" r:id="rId57"/>
    <p:sldId id="517" r:id="rId58"/>
    <p:sldId id="505" r:id="rId59"/>
    <p:sldId id="525" r:id="rId60"/>
    <p:sldId id="524" r:id="rId61"/>
    <p:sldId id="520" r:id="rId62"/>
    <p:sldId id="522" r:id="rId63"/>
    <p:sldId id="526" r:id="rId64"/>
    <p:sldId id="504" r:id="rId65"/>
    <p:sldId id="519" r:id="rId66"/>
    <p:sldId id="518" r:id="rId67"/>
    <p:sldId id="506" r:id="rId68"/>
    <p:sldId id="527" r:id="rId69"/>
    <p:sldId id="507" r:id="rId70"/>
    <p:sldId id="528" r:id="rId71"/>
    <p:sldId id="529" r:id="rId72"/>
    <p:sldId id="530" r:id="rId73"/>
    <p:sldId id="509" r:id="rId74"/>
    <p:sldId id="510" r:id="rId75"/>
    <p:sldId id="511" r:id="rId76"/>
    <p:sldId id="512" r:id="rId77"/>
  </p:sldIdLst>
  <p:sldSz cx="9144000" cy="6858000" type="screen4x3"/>
  <p:notesSz cx="6858000" cy="9144000"/>
  <p:defaultTextStyle>
    <a:defPPr>
      <a:defRPr lang="en-GB"/>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139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DF"/>
    <a:srgbClr val="0000FF"/>
    <a:srgbClr val="A50021"/>
    <a:srgbClr val="CFDBFD"/>
    <a:srgbClr val="A3FFCD"/>
    <a:srgbClr val="FFFFCC"/>
    <a:srgbClr val="FFCCCC"/>
    <a:srgbClr val="0099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3976" autoAdjust="0"/>
  </p:normalViewPr>
  <p:slideViewPr>
    <p:cSldViewPr>
      <p:cViewPr varScale="1">
        <p:scale>
          <a:sx n="80" d="100"/>
          <a:sy n="80" d="100"/>
        </p:scale>
        <p:origin x="1522" y="67"/>
      </p:cViewPr>
      <p:guideLst>
        <p:guide orient="horz" pos="13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48"/>
    </p:cViewPr>
  </p:sorterViewPr>
  <p:notesViewPr>
    <p:cSldViewPr>
      <p:cViewPr varScale="1">
        <p:scale>
          <a:sx n="56" d="100"/>
          <a:sy n="56" d="100"/>
        </p:scale>
        <p:origin x="-185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839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E3DB1B-A841-4703-AEED-8D2177F37830}" type="slidenum">
              <a:rPr lang="en-US"/>
              <a:pPr>
                <a:defRPr/>
              </a:pPr>
              <a:t>‹#›</a:t>
            </a:fld>
            <a:endParaRPr lang="en-US"/>
          </a:p>
        </p:txBody>
      </p:sp>
    </p:spTree>
    <p:extLst>
      <p:ext uri="{BB962C8B-B14F-4D97-AF65-F5344CB8AC3E}">
        <p14:creationId xmlns:p14="http://schemas.microsoft.com/office/powerpoint/2010/main" val="1108795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p:cNvGrpSpPr>
            <a:grpSpLocks/>
          </p:cNvGrpSpPr>
          <p:nvPr/>
        </p:nvGrpSpPr>
        <p:grpSpPr bwMode="auto">
          <a:xfrm>
            <a:off x="0" y="0"/>
            <a:ext cx="9144000" cy="6858000"/>
            <a:chOff x="0" y="0"/>
            <a:chExt cx="5760" cy="4320"/>
          </a:xfrm>
        </p:grpSpPr>
        <p:grpSp>
          <p:nvGrpSpPr>
            <p:cNvPr id="5" name="Group 2"/>
            <p:cNvGrpSpPr>
              <a:grpSpLocks/>
            </p:cNvGrpSpPr>
            <p:nvPr/>
          </p:nvGrpSpPr>
          <p:grpSpPr bwMode="auto">
            <a:xfrm>
              <a:off x="0" y="0"/>
              <a:ext cx="5760" cy="4320"/>
              <a:chOff x="0" y="0"/>
              <a:chExt cx="5760" cy="4320"/>
            </a:xfrm>
          </p:grpSpPr>
          <p:sp>
            <p:nvSpPr>
              <p:cNvPr id="15" name="Rectangle 3"/>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en-US"/>
              </a:p>
            </p:txBody>
          </p:sp>
          <p:grpSp>
            <p:nvGrpSpPr>
              <p:cNvPr id="16" name="Group 4"/>
              <p:cNvGrpSpPr>
                <a:grpSpLocks/>
              </p:cNvGrpSpPr>
              <p:nvPr userDrawn="1"/>
            </p:nvGrpSpPr>
            <p:grpSpPr bwMode="auto">
              <a:xfrm>
                <a:off x="0" y="0"/>
                <a:ext cx="5760" cy="4320"/>
                <a:chOff x="0" y="0"/>
                <a:chExt cx="5760" cy="4320"/>
              </a:xfrm>
            </p:grpSpPr>
            <p:sp>
              <p:nvSpPr>
                <p:cNvPr id="18"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56"/>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76"/>
            <p:cNvGrpSpPr>
              <a:grpSpLocks/>
            </p:cNvGrpSpPr>
            <p:nvPr userDrawn="1"/>
          </p:nvGrpSpPr>
          <p:grpSpPr bwMode="auto">
            <a:xfrm>
              <a:off x="3" y="559"/>
              <a:ext cx="4192" cy="1796"/>
              <a:chOff x="3" y="559"/>
              <a:chExt cx="4192" cy="1796"/>
            </a:xfrm>
          </p:grpSpPr>
          <p:sp>
            <p:nvSpPr>
              <p:cNvPr id="11" name="Line 65"/>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3"/>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4"/>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rc 66"/>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75"/>
            <p:cNvGrpSpPr>
              <a:grpSpLocks/>
            </p:cNvGrpSpPr>
            <p:nvPr userDrawn="1"/>
          </p:nvGrpSpPr>
          <p:grpSpPr bwMode="auto">
            <a:xfrm>
              <a:off x="1480" y="1952"/>
              <a:ext cx="3808" cy="1812"/>
              <a:chOff x="1480" y="1952"/>
              <a:chExt cx="3808" cy="1812"/>
            </a:xfrm>
          </p:grpSpPr>
          <p:sp>
            <p:nvSpPr>
              <p:cNvPr id="8" name="Line 67"/>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8"/>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69"/>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GB" noProof="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GB" noProof="0"/>
              <a:t>Click to edit Master subtitle style</a:t>
            </a:r>
          </a:p>
        </p:txBody>
      </p:sp>
      <p:sp>
        <p:nvSpPr>
          <p:cNvPr id="69" name="Rectangle 71"/>
          <p:cNvSpPr>
            <a:spLocks noGrp="1" noChangeArrowheads="1"/>
          </p:cNvSpPr>
          <p:nvPr>
            <p:ph type="dt" sz="quarter" idx="10"/>
          </p:nvPr>
        </p:nvSpPr>
        <p:spPr/>
        <p:txBody>
          <a:bodyPr/>
          <a:lstStyle>
            <a:lvl1pPr>
              <a:defRPr/>
            </a:lvl1pPr>
          </a:lstStyle>
          <a:p>
            <a:pPr>
              <a:defRPr/>
            </a:pPr>
            <a:fld id="{7363C4E4-E576-4BF3-B54B-95DBD5345D9B}" type="datetime1">
              <a:rPr lang="en-GB"/>
              <a:pPr>
                <a:defRPr/>
              </a:pPr>
              <a:t>07/09/2021</a:t>
            </a:fld>
            <a:endParaRPr lang="en-GB"/>
          </a:p>
        </p:txBody>
      </p:sp>
      <p:sp>
        <p:nvSpPr>
          <p:cNvPr id="70" name="Rectangle 72"/>
          <p:cNvSpPr>
            <a:spLocks noGrp="1" noChangeArrowheads="1"/>
          </p:cNvSpPr>
          <p:nvPr>
            <p:ph type="ftr" sz="quarter" idx="11"/>
          </p:nvPr>
        </p:nvSpPr>
        <p:spPr/>
        <p:txBody>
          <a:bodyPr/>
          <a:lstStyle>
            <a:lvl1pPr>
              <a:defRPr/>
            </a:lvl1pPr>
          </a:lstStyle>
          <a:p>
            <a:pPr>
              <a:defRPr/>
            </a:pPr>
            <a:endParaRPr lang="en-GB"/>
          </a:p>
        </p:txBody>
      </p:sp>
      <p:sp>
        <p:nvSpPr>
          <p:cNvPr id="71" name="Rectangle 73"/>
          <p:cNvSpPr>
            <a:spLocks noGrp="1" noChangeArrowheads="1"/>
          </p:cNvSpPr>
          <p:nvPr>
            <p:ph type="sldNum" sz="quarter" idx="12"/>
          </p:nvPr>
        </p:nvSpPr>
        <p:spPr>
          <a:xfrm>
            <a:off x="6553200" y="6248400"/>
            <a:ext cx="2266950" cy="457200"/>
          </a:xfrm>
        </p:spPr>
        <p:txBody>
          <a:bodyPr/>
          <a:lstStyle>
            <a:lvl1pPr>
              <a:defRPr/>
            </a:lvl1pPr>
          </a:lstStyle>
          <a:p>
            <a:pPr>
              <a:defRPr/>
            </a:pPr>
            <a:fld id="{C2136E55-AA4C-4771-BE31-BBC00BBB0510}" type="slidenum">
              <a:rPr lang="en-GB"/>
              <a:pPr>
                <a:defRPr/>
              </a:pPr>
              <a:t>‹#›</a:t>
            </a:fld>
            <a:endParaRPr lang="en-GB"/>
          </a:p>
        </p:txBody>
      </p:sp>
    </p:spTree>
    <p:extLst>
      <p:ext uri="{BB962C8B-B14F-4D97-AF65-F5344CB8AC3E}">
        <p14:creationId xmlns:p14="http://schemas.microsoft.com/office/powerpoint/2010/main" val="316277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p:cNvSpPr>
            <a:spLocks noGrp="1" noChangeArrowheads="1"/>
          </p:cNvSpPr>
          <p:nvPr>
            <p:ph type="dt" sz="half" idx="10"/>
          </p:nvPr>
        </p:nvSpPr>
        <p:spPr/>
        <p:txBody>
          <a:bodyPr/>
          <a:lstStyle>
            <a:lvl1pPr>
              <a:defRPr/>
            </a:lvl1pPr>
          </a:lstStyle>
          <a:p>
            <a:pPr>
              <a:defRPr/>
            </a:pPr>
            <a:fld id="{4E49AA29-1327-4E17-B4A2-E697A02ECC01}" type="datetime1">
              <a:rPr lang="en-GB"/>
              <a:pPr>
                <a:defRPr/>
              </a:pPr>
              <a:t>07/09/2021</a:t>
            </a:fld>
            <a:endParaRPr lang="en-GB"/>
          </a:p>
        </p:txBody>
      </p:sp>
      <p:sp>
        <p:nvSpPr>
          <p:cNvPr id="5" name="Rectangle 69"/>
          <p:cNvSpPr>
            <a:spLocks noGrp="1" noChangeArrowheads="1"/>
          </p:cNvSpPr>
          <p:nvPr>
            <p:ph type="ftr" sz="quarter" idx="11"/>
          </p:nvPr>
        </p:nvSpPr>
        <p:spPr/>
        <p:txBody>
          <a:bodyPr/>
          <a:lstStyle>
            <a:lvl1pPr>
              <a:defRPr/>
            </a:lvl1pPr>
          </a:lstStyle>
          <a:p>
            <a:pPr>
              <a:defRPr/>
            </a:pPr>
            <a:endParaRPr lang="en-GB"/>
          </a:p>
        </p:txBody>
      </p:sp>
      <p:sp>
        <p:nvSpPr>
          <p:cNvPr id="6"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CE9BA484-C95F-49F7-9C1F-0A8AA9148152}" type="slidenum">
              <a:rPr lang="en-GB"/>
              <a:pPr>
                <a:defRPr/>
              </a:pPr>
              <a:t>‹#›</a:t>
            </a:fld>
            <a:endParaRPr lang="en-GB"/>
          </a:p>
        </p:txBody>
      </p:sp>
    </p:spTree>
    <p:extLst>
      <p:ext uri="{BB962C8B-B14F-4D97-AF65-F5344CB8AC3E}">
        <p14:creationId xmlns:p14="http://schemas.microsoft.com/office/powerpoint/2010/main" val="143626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p:cNvSpPr>
            <a:spLocks noGrp="1" noChangeArrowheads="1"/>
          </p:cNvSpPr>
          <p:nvPr>
            <p:ph type="dt" sz="half" idx="10"/>
          </p:nvPr>
        </p:nvSpPr>
        <p:spPr/>
        <p:txBody>
          <a:bodyPr/>
          <a:lstStyle>
            <a:lvl1pPr>
              <a:defRPr/>
            </a:lvl1pPr>
          </a:lstStyle>
          <a:p>
            <a:pPr>
              <a:defRPr/>
            </a:pPr>
            <a:fld id="{2AFA14FE-B508-4D29-953B-99E95CBC193C}" type="datetime1">
              <a:rPr lang="en-GB"/>
              <a:pPr>
                <a:defRPr/>
              </a:pPr>
              <a:t>07/09/2021</a:t>
            </a:fld>
            <a:endParaRPr lang="en-GB"/>
          </a:p>
        </p:txBody>
      </p:sp>
      <p:sp>
        <p:nvSpPr>
          <p:cNvPr id="5" name="Rectangle 69"/>
          <p:cNvSpPr>
            <a:spLocks noGrp="1" noChangeArrowheads="1"/>
          </p:cNvSpPr>
          <p:nvPr>
            <p:ph type="ftr" sz="quarter" idx="11"/>
          </p:nvPr>
        </p:nvSpPr>
        <p:spPr/>
        <p:txBody>
          <a:bodyPr/>
          <a:lstStyle>
            <a:lvl1pPr>
              <a:defRPr/>
            </a:lvl1pPr>
          </a:lstStyle>
          <a:p>
            <a:pPr>
              <a:defRPr/>
            </a:pPr>
            <a:endParaRPr lang="en-GB"/>
          </a:p>
        </p:txBody>
      </p:sp>
      <p:sp>
        <p:nvSpPr>
          <p:cNvPr id="6"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3A97FEE8-2E70-4A48-8098-04CDDAD24630}" type="slidenum">
              <a:rPr lang="en-GB"/>
              <a:pPr>
                <a:defRPr/>
              </a:pPr>
              <a:t>‹#›</a:t>
            </a:fld>
            <a:endParaRPr lang="en-GB"/>
          </a:p>
        </p:txBody>
      </p:sp>
    </p:spTree>
    <p:extLst>
      <p:ext uri="{BB962C8B-B14F-4D97-AF65-F5344CB8AC3E}">
        <p14:creationId xmlns:p14="http://schemas.microsoft.com/office/powerpoint/2010/main" val="150001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03920"/>
          </a:xfrm>
        </p:spPr>
        <p:txBody>
          <a:bodyPr/>
          <a:lstStyle/>
          <a:p>
            <a:r>
              <a:rPr lang="en-US" dirty="0"/>
              <a:t>Click to edit Master title style</a:t>
            </a:r>
          </a:p>
        </p:txBody>
      </p:sp>
      <p:sp>
        <p:nvSpPr>
          <p:cNvPr id="3" name="Content Placeholder 2"/>
          <p:cNvSpPr>
            <a:spLocks noGrp="1"/>
          </p:cNvSpPr>
          <p:nvPr>
            <p:ph idx="1"/>
          </p:nvPr>
        </p:nvSpPr>
        <p:spPr>
          <a:xfrm>
            <a:off x="838200" y="1052736"/>
            <a:ext cx="7772400" cy="53285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8"/>
          <p:cNvSpPr>
            <a:spLocks noGrp="1" noChangeArrowheads="1"/>
          </p:cNvSpPr>
          <p:nvPr>
            <p:ph type="dt" sz="half" idx="10"/>
          </p:nvPr>
        </p:nvSpPr>
        <p:spPr/>
        <p:txBody>
          <a:bodyPr/>
          <a:lstStyle>
            <a:lvl1pPr>
              <a:defRPr/>
            </a:lvl1pPr>
          </a:lstStyle>
          <a:p>
            <a:pPr>
              <a:defRPr/>
            </a:pPr>
            <a:fld id="{25CDFB54-418E-4E62-8FEE-B2DF329FC3AD}" type="datetime1">
              <a:rPr lang="en-GB"/>
              <a:pPr>
                <a:defRPr/>
              </a:pPr>
              <a:t>07/09/2021</a:t>
            </a:fld>
            <a:endParaRPr lang="en-GB"/>
          </a:p>
        </p:txBody>
      </p:sp>
      <p:sp>
        <p:nvSpPr>
          <p:cNvPr id="5" name="Rectangle 69"/>
          <p:cNvSpPr>
            <a:spLocks noGrp="1" noChangeArrowheads="1"/>
          </p:cNvSpPr>
          <p:nvPr>
            <p:ph type="ftr" sz="quarter" idx="11"/>
          </p:nvPr>
        </p:nvSpPr>
        <p:spPr/>
        <p:txBody>
          <a:bodyPr/>
          <a:lstStyle>
            <a:lvl1pPr>
              <a:defRPr/>
            </a:lvl1pPr>
          </a:lstStyle>
          <a:p>
            <a:pPr>
              <a:defRPr/>
            </a:pPr>
            <a:endParaRPr lang="en-GB"/>
          </a:p>
        </p:txBody>
      </p:sp>
      <p:sp>
        <p:nvSpPr>
          <p:cNvPr id="6"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7D703B15-2678-40CD-BC2E-4D2BE86AE8DF}" type="slidenum">
              <a:rPr lang="en-GB"/>
              <a:pPr>
                <a:defRPr/>
              </a:pPr>
              <a:t>‹#›</a:t>
            </a:fld>
            <a:endParaRPr lang="en-GB"/>
          </a:p>
        </p:txBody>
      </p:sp>
    </p:spTree>
    <p:extLst>
      <p:ext uri="{BB962C8B-B14F-4D97-AF65-F5344CB8AC3E}">
        <p14:creationId xmlns:p14="http://schemas.microsoft.com/office/powerpoint/2010/main" val="385623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p:cNvSpPr>
            <a:spLocks noGrp="1" noChangeArrowheads="1"/>
          </p:cNvSpPr>
          <p:nvPr>
            <p:ph type="dt" sz="half" idx="10"/>
          </p:nvPr>
        </p:nvSpPr>
        <p:spPr/>
        <p:txBody>
          <a:bodyPr/>
          <a:lstStyle>
            <a:lvl1pPr>
              <a:defRPr/>
            </a:lvl1pPr>
          </a:lstStyle>
          <a:p>
            <a:pPr>
              <a:defRPr/>
            </a:pPr>
            <a:fld id="{8C89B30B-16A9-4122-A49F-C54DBAF18367}" type="datetime1">
              <a:rPr lang="en-GB"/>
              <a:pPr>
                <a:defRPr/>
              </a:pPr>
              <a:t>07/09/2021</a:t>
            </a:fld>
            <a:endParaRPr lang="en-GB"/>
          </a:p>
        </p:txBody>
      </p:sp>
      <p:sp>
        <p:nvSpPr>
          <p:cNvPr id="5" name="Rectangle 69"/>
          <p:cNvSpPr>
            <a:spLocks noGrp="1" noChangeArrowheads="1"/>
          </p:cNvSpPr>
          <p:nvPr>
            <p:ph type="ftr" sz="quarter" idx="11"/>
          </p:nvPr>
        </p:nvSpPr>
        <p:spPr/>
        <p:txBody>
          <a:bodyPr/>
          <a:lstStyle>
            <a:lvl1pPr>
              <a:defRPr/>
            </a:lvl1pPr>
          </a:lstStyle>
          <a:p>
            <a:pPr>
              <a:defRPr/>
            </a:pPr>
            <a:endParaRPr lang="en-GB"/>
          </a:p>
        </p:txBody>
      </p:sp>
      <p:sp>
        <p:nvSpPr>
          <p:cNvPr id="6"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0221D19B-229C-4A9C-8F98-7F61B1435C7B}" type="slidenum">
              <a:rPr lang="en-GB"/>
              <a:pPr>
                <a:defRPr/>
              </a:pPr>
              <a:t>‹#›</a:t>
            </a:fld>
            <a:endParaRPr lang="en-GB"/>
          </a:p>
        </p:txBody>
      </p:sp>
    </p:spTree>
    <p:extLst>
      <p:ext uri="{BB962C8B-B14F-4D97-AF65-F5344CB8AC3E}">
        <p14:creationId xmlns:p14="http://schemas.microsoft.com/office/powerpoint/2010/main" val="83450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Content Placeholder 2"/>
          <p:cNvSpPr>
            <a:spLocks noGrp="1"/>
          </p:cNvSpPr>
          <p:nvPr>
            <p:ph sz="half" idx="1"/>
          </p:nvPr>
        </p:nvSpPr>
        <p:spPr>
          <a:xfrm>
            <a:off x="838200" y="1052736"/>
            <a:ext cx="3810000" cy="49670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052736"/>
            <a:ext cx="3810000" cy="49670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8"/>
          <p:cNvSpPr>
            <a:spLocks noGrp="1" noChangeArrowheads="1"/>
          </p:cNvSpPr>
          <p:nvPr>
            <p:ph type="dt" sz="half" idx="10"/>
          </p:nvPr>
        </p:nvSpPr>
        <p:spPr/>
        <p:txBody>
          <a:bodyPr/>
          <a:lstStyle>
            <a:lvl1pPr>
              <a:defRPr/>
            </a:lvl1pPr>
          </a:lstStyle>
          <a:p>
            <a:pPr>
              <a:defRPr/>
            </a:pPr>
            <a:fld id="{30240730-C578-45D3-972A-E5A003F14FEC}" type="datetime1">
              <a:rPr lang="en-GB"/>
              <a:pPr>
                <a:defRPr/>
              </a:pPr>
              <a:t>07/09/2021</a:t>
            </a:fld>
            <a:endParaRPr lang="en-GB"/>
          </a:p>
        </p:txBody>
      </p:sp>
      <p:sp>
        <p:nvSpPr>
          <p:cNvPr id="6" name="Rectangle 69"/>
          <p:cNvSpPr>
            <a:spLocks noGrp="1" noChangeArrowheads="1"/>
          </p:cNvSpPr>
          <p:nvPr>
            <p:ph type="ftr" sz="quarter" idx="11"/>
          </p:nvPr>
        </p:nvSpPr>
        <p:spPr/>
        <p:txBody>
          <a:bodyPr/>
          <a:lstStyle>
            <a:lvl1pPr>
              <a:defRPr/>
            </a:lvl1pPr>
          </a:lstStyle>
          <a:p>
            <a:pPr>
              <a:defRPr/>
            </a:pPr>
            <a:endParaRPr lang="en-GB"/>
          </a:p>
        </p:txBody>
      </p:sp>
      <p:sp>
        <p:nvSpPr>
          <p:cNvPr id="7"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125C410C-A759-48AB-AC0B-E7721D1F4D4F}" type="slidenum">
              <a:rPr lang="en-GB"/>
              <a:pPr>
                <a:defRPr/>
              </a:pPr>
              <a:t>‹#›</a:t>
            </a:fld>
            <a:endParaRPr lang="en-GB"/>
          </a:p>
        </p:txBody>
      </p:sp>
    </p:spTree>
    <p:extLst>
      <p:ext uri="{BB962C8B-B14F-4D97-AF65-F5344CB8AC3E}">
        <p14:creationId xmlns:p14="http://schemas.microsoft.com/office/powerpoint/2010/main" val="42356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075240" cy="648072"/>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11560" y="1061046"/>
            <a:ext cx="38858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11560" y="1700808"/>
            <a:ext cx="3885828"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06104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00808"/>
            <a:ext cx="4041775"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8"/>
          <p:cNvSpPr>
            <a:spLocks noGrp="1" noChangeArrowheads="1"/>
          </p:cNvSpPr>
          <p:nvPr>
            <p:ph type="dt" sz="half" idx="10"/>
          </p:nvPr>
        </p:nvSpPr>
        <p:spPr/>
        <p:txBody>
          <a:bodyPr/>
          <a:lstStyle>
            <a:lvl1pPr>
              <a:defRPr/>
            </a:lvl1pPr>
          </a:lstStyle>
          <a:p>
            <a:pPr>
              <a:defRPr/>
            </a:pPr>
            <a:fld id="{1F0EF5C2-F79D-4835-A239-8CF4925A9131}" type="datetime1">
              <a:rPr lang="en-GB"/>
              <a:pPr>
                <a:defRPr/>
              </a:pPr>
              <a:t>07/09/2021</a:t>
            </a:fld>
            <a:endParaRPr lang="en-GB"/>
          </a:p>
        </p:txBody>
      </p:sp>
      <p:sp>
        <p:nvSpPr>
          <p:cNvPr id="8" name="Rectangle 69"/>
          <p:cNvSpPr>
            <a:spLocks noGrp="1" noChangeArrowheads="1"/>
          </p:cNvSpPr>
          <p:nvPr>
            <p:ph type="ftr" sz="quarter" idx="11"/>
          </p:nvPr>
        </p:nvSpPr>
        <p:spPr/>
        <p:txBody>
          <a:bodyPr/>
          <a:lstStyle>
            <a:lvl1pPr>
              <a:defRPr/>
            </a:lvl1pPr>
          </a:lstStyle>
          <a:p>
            <a:pPr>
              <a:defRPr/>
            </a:pPr>
            <a:endParaRPr lang="en-GB"/>
          </a:p>
        </p:txBody>
      </p:sp>
      <p:sp>
        <p:nvSpPr>
          <p:cNvPr id="9"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987C6D2C-5C50-4BB5-8377-8A729A3589C6}" type="slidenum">
              <a:rPr lang="en-GB"/>
              <a:pPr>
                <a:defRPr/>
              </a:pPr>
              <a:t>‹#›</a:t>
            </a:fld>
            <a:endParaRPr lang="en-GB"/>
          </a:p>
        </p:txBody>
      </p:sp>
    </p:spTree>
    <p:extLst>
      <p:ext uri="{BB962C8B-B14F-4D97-AF65-F5344CB8AC3E}">
        <p14:creationId xmlns:p14="http://schemas.microsoft.com/office/powerpoint/2010/main" val="254160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Rectangle 68"/>
          <p:cNvSpPr>
            <a:spLocks noGrp="1" noChangeArrowheads="1"/>
          </p:cNvSpPr>
          <p:nvPr>
            <p:ph type="dt" sz="half" idx="10"/>
          </p:nvPr>
        </p:nvSpPr>
        <p:spPr/>
        <p:txBody>
          <a:bodyPr/>
          <a:lstStyle>
            <a:lvl1pPr>
              <a:defRPr/>
            </a:lvl1pPr>
          </a:lstStyle>
          <a:p>
            <a:pPr>
              <a:defRPr/>
            </a:pPr>
            <a:fld id="{035BA5BA-3AB9-455C-A32C-091FA724F4DA}" type="datetime1">
              <a:rPr lang="en-GB"/>
              <a:pPr>
                <a:defRPr/>
              </a:pPr>
              <a:t>07/09/2021</a:t>
            </a:fld>
            <a:endParaRPr lang="en-GB"/>
          </a:p>
        </p:txBody>
      </p:sp>
      <p:sp>
        <p:nvSpPr>
          <p:cNvPr id="4" name="Rectangle 69"/>
          <p:cNvSpPr>
            <a:spLocks noGrp="1" noChangeArrowheads="1"/>
          </p:cNvSpPr>
          <p:nvPr>
            <p:ph type="ftr" sz="quarter" idx="11"/>
          </p:nvPr>
        </p:nvSpPr>
        <p:spPr/>
        <p:txBody>
          <a:bodyPr/>
          <a:lstStyle>
            <a:lvl1pPr>
              <a:defRPr/>
            </a:lvl1pPr>
          </a:lstStyle>
          <a:p>
            <a:pPr>
              <a:defRPr/>
            </a:pPr>
            <a:endParaRPr lang="en-GB"/>
          </a:p>
        </p:txBody>
      </p:sp>
      <p:sp>
        <p:nvSpPr>
          <p:cNvPr id="5"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FB59A7C7-D0F7-4387-A3DE-09398D12F2AF}" type="slidenum">
              <a:rPr lang="en-GB"/>
              <a:pPr>
                <a:defRPr/>
              </a:pPr>
              <a:t>‹#›</a:t>
            </a:fld>
            <a:endParaRPr lang="en-GB"/>
          </a:p>
        </p:txBody>
      </p:sp>
    </p:spTree>
    <p:extLst>
      <p:ext uri="{BB962C8B-B14F-4D97-AF65-F5344CB8AC3E}">
        <p14:creationId xmlns:p14="http://schemas.microsoft.com/office/powerpoint/2010/main" val="42900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dt" sz="half" idx="10"/>
          </p:nvPr>
        </p:nvSpPr>
        <p:spPr/>
        <p:txBody>
          <a:bodyPr/>
          <a:lstStyle>
            <a:lvl1pPr>
              <a:defRPr/>
            </a:lvl1pPr>
          </a:lstStyle>
          <a:p>
            <a:pPr>
              <a:defRPr/>
            </a:pPr>
            <a:fld id="{92229492-947D-4B96-8CB7-1102CD8A173E}" type="datetime1">
              <a:rPr lang="en-GB"/>
              <a:pPr>
                <a:defRPr/>
              </a:pPr>
              <a:t>07/09/2021</a:t>
            </a:fld>
            <a:endParaRPr lang="en-GB" dirty="0"/>
          </a:p>
        </p:txBody>
      </p:sp>
      <p:sp>
        <p:nvSpPr>
          <p:cNvPr id="3" name="Rectangle 69"/>
          <p:cNvSpPr>
            <a:spLocks noGrp="1" noChangeArrowheads="1"/>
          </p:cNvSpPr>
          <p:nvPr>
            <p:ph type="ftr" sz="quarter" idx="11"/>
          </p:nvPr>
        </p:nvSpPr>
        <p:spPr/>
        <p:txBody>
          <a:bodyPr/>
          <a:lstStyle>
            <a:lvl1pPr>
              <a:defRPr/>
            </a:lvl1pPr>
          </a:lstStyle>
          <a:p>
            <a:pPr>
              <a:defRPr/>
            </a:pPr>
            <a:endParaRPr lang="en-GB"/>
          </a:p>
        </p:txBody>
      </p:sp>
      <p:sp>
        <p:nvSpPr>
          <p:cNvPr id="4"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407E93BE-B2B0-4284-8423-9551B5F2784D}" type="slidenum">
              <a:rPr lang="en-GB"/>
              <a:pPr>
                <a:defRPr/>
              </a:pPr>
              <a:t>‹#›</a:t>
            </a:fld>
            <a:endParaRPr lang="en-GB"/>
          </a:p>
        </p:txBody>
      </p:sp>
    </p:spTree>
    <p:extLst>
      <p:ext uri="{BB962C8B-B14F-4D97-AF65-F5344CB8AC3E}">
        <p14:creationId xmlns:p14="http://schemas.microsoft.com/office/powerpoint/2010/main" val="397700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0" y="273050"/>
            <a:ext cx="2853953" cy="635670"/>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11560" y="908720"/>
            <a:ext cx="2853953" cy="521744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8"/>
          <p:cNvSpPr>
            <a:spLocks noGrp="1" noChangeArrowheads="1"/>
          </p:cNvSpPr>
          <p:nvPr>
            <p:ph type="dt" sz="half" idx="10"/>
          </p:nvPr>
        </p:nvSpPr>
        <p:spPr/>
        <p:txBody>
          <a:bodyPr/>
          <a:lstStyle>
            <a:lvl1pPr>
              <a:defRPr/>
            </a:lvl1pPr>
          </a:lstStyle>
          <a:p>
            <a:pPr>
              <a:defRPr/>
            </a:pPr>
            <a:fld id="{97A3380C-C6E5-441F-8102-86A9C673C0B7}" type="datetime1">
              <a:rPr lang="en-GB"/>
              <a:pPr>
                <a:defRPr/>
              </a:pPr>
              <a:t>07/09/2021</a:t>
            </a:fld>
            <a:endParaRPr lang="en-GB"/>
          </a:p>
        </p:txBody>
      </p:sp>
      <p:sp>
        <p:nvSpPr>
          <p:cNvPr id="6" name="Rectangle 69"/>
          <p:cNvSpPr>
            <a:spLocks noGrp="1" noChangeArrowheads="1"/>
          </p:cNvSpPr>
          <p:nvPr>
            <p:ph type="ftr" sz="quarter" idx="11"/>
          </p:nvPr>
        </p:nvSpPr>
        <p:spPr/>
        <p:txBody>
          <a:bodyPr/>
          <a:lstStyle>
            <a:lvl1pPr>
              <a:defRPr/>
            </a:lvl1pPr>
          </a:lstStyle>
          <a:p>
            <a:pPr>
              <a:defRPr/>
            </a:pPr>
            <a:endParaRPr lang="en-GB"/>
          </a:p>
        </p:txBody>
      </p:sp>
      <p:sp>
        <p:nvSpPr>
          <p:cNvPr id="7"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A6021DCE-4C2A-44E5-8CDB-EA3C14194204}" type="slidenum">
              <a:rPr lang="en-GB"/>
              <a:pPr>
                <a:defRPr/>
              </a:pPr>
              <a:t>‹#›</a:t>
            </a:fld>
            <a:endParaRPr lang="en-GB"/>
          </a:p>
        </p:txBody>
      </p:sp>
    </p:spTree>
    <p:extLst>
      <p:ext uri="{BB962C8B-B14F-4D97-AF65-F5344CB8AC3E}">
        <p14:creationId xmlns:p14="http://schemas.microsoft.com/office/powerpoint/2010/main" val="156289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52736"/>
            <a:ext cx="5486400" cy="3674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p:cNvSpPr>
            <a:spLocks noGrp="1" noChangeArrowheads="1"/>
          </p:cNvSpPr>
          <p:nvPr>
            <p:ph type="dt" sz="half" idx="10"/>
          </p:nvPr>
        </p:nvSpPr>
        <p:spPr/>
        <p:txBody>
          <a:bodyPr/>
          <a:lstStyle>
            <a:lvl1pPr>
              <a:defRPr/>
            </a:lvl1pPr>
          </a:lstStyle>
          <a:p>
            <a:pPr>
              <a:defRPr/>
            </a:pPr>
            <a:fld id="{D4AC788D-07B8-4E37-A53F-810763751E59}" type="datetime1">
              <a:rPr lang="en-GB"/>
              <a:pPr>
                <a:defRPr/>
              </a:pPr>
              <a:t>07/09/2021</a:t>
            </a:fld>
            <a:endParaRPr lang="en-GB"/>
          </a:p>
        </p:txBody>
      </p:sp>
      <p:sp>
        <p:nvSpPr>
          <p:cNvPr id="6" name="Rectangle 69"/>
          <p:cNvSpPr>
            <a:spLocks noGrp="1" noChangeArrowheads="1"/>
          </p:cNvSpPr>
          <p:nvPr>
            <p:ph type="ftr" sz="quarter" idx="11"/>
          </p:nvPr>
        </p:nvSpPr>
        <p:spPr/>
        <p:txBody>
          <a:bodyPr/>
          <a:lstStyle>
            <a:lvl1pPr>
              <a:defRPr/>
            </a:lvl1pPr>
          </a:lstStyle>
          <a:p>
            <a:pPr>
              <a:defRPr/>
            </a:pPr>
            <a:endParaRPr lang="en-GB"/>
          </a:p>
        </p:txBody>
      </p:sp>
      <p:sp>
        <p:nvSpPr>
          <p:cNvPr id="7"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B1E3FB25-5356-468B-A89B-43E376347453}" type="slidenum">
              <a:rPr lang="en-GB"/>
              <a:pPr>
                <a:defRPr/>
              </a:pPr>
              <a:t>‹#›</a:t>
            </a:fld>
            <a:endParaRPr lang="en-GB"/>
          </a:p>
        </p:txBody>
      </p:sp>
    </p:spTree>
    <p:extLst>
      <p:ext uri="{BB962C8B-B14F-4D97-AF65-F5344CB8AC3E}">
        <p14:creationId xmlns:p14="http://schemas.microsoft.com/office/powerpoint/2010/main" val="29981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9144000" cy="6858000"/>
            <a:chOff x="0" y="0"/>
            <a:chExt cx="5760" cy="4320"/>
          </a:xfrm>
        </p:grpSpPr>
        <p:grpSp>
          <p:nvGrpSpPr>
            <p:cNvPr id="1038" name="Group 4"/>
            <p:cNvGrpSpPr>
              <a:grpSpLocks/>
            </p:cNvGrpSpPr>
            <p:nvPr/>
          </p:nvGrpSpPr>
          <p:grpSpPr bwMode="auto">
            <a:xfrm>
              <a:off x="0" y="192"/>
              <a:ext cx="5760" cy="4032"/>
              <a:chOff x="0" y="192"/>
              <a:chExt cx="5760" cy="4032"/>
            </a:xfrm>
          </p:grpSpPr>
          <p:sp>
            <p:nvSpPr>
              <p:cNvPr id="106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9" name="Group 27"/>
            <p:cNvGrpSpPr>
              <a:grpSpLocks/>
            </p:cNvGrpSpPr>
            <p:nvPr/>
          </p:nvGrpSpPr>
          <p:grpSpPr bwMode="auto">
            <a:xfrm>
              <a:off x="192" y="0"/>
              <a:ext cx="5376" cy="4320"/>
              <a:chOff x="192" y="0"/>
              <a:chExt cx="5376" cy="4320"/>
            </a:xfrm>
          </p:grpSpPr>
          <p:sp>
            <p:nvSpPr>
              <p:cNvPr id="10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7" name="Rectangle 57"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en-US"/>
          </a:p>
        </p:txBody>
      </p:sp>
      <p:sp>
        <p:nvSpPr>
          <p:cNvPr id="1028" name="Line 58"/>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9" name="Group 59"/>
          <p:cNvGrpSpPr>
            <a:grpSpLocks/>
          </p:cNvGrpSpPr>
          <p:nvPr/>
        </p:nvGrpSpPr>
        <p:grpSpPr bwMode="auto">
          <a:xfrm>
            <a:off x="414338" y="817563"/>
            <a:ext cx="1784350" cy="2324100"/>
            <a:chOff x="96" y="916"/>
            <a:chExt cx="2208" cy="2876"/>
          </a:xfrm>
        </p:grpSpPr>
        <p:sp>
          <p:nvSpPr>
            <p:cNvPr id="1035"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Arc 62"/>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0" name="Rectangle 63"/>
          <p:cNvSpPr>
            <a:spLocks noGrp="1" noChangeArrowheads="1"/>
          </p:cNvSpPr>
          <p:nvPr>
            <p:ph type="title"/>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dirty="0"/>
              <a:t>Click to edit Master title style</a:t>
            </a:r>
          </a:p>
        </p:txBody>
      </p:sp>
      <p:sp>
        <p:nvSpPr>
          <p:cNvPr id="1031" name="Rectangle 64" descr="Rectangle: Click to edit Master text styles&#10;Second level&#10;Third level&#10;Fourth level&#10;Fifth level"/>
          <p:cNvSpPr>
            <a:spLocks noGrp="1" noChangeArrowheads="1"/>
          </p:cNvSpPr>
          <p:nvPr>
            <p:ph type="body" idx="1"/>
          </p:nvPr>
        </p:nvSpPr>
        <p:spPr bwMode="auto">
          <a:xfrm>
            <a:off x="838200" y="1009650"/>
            <a:ext cx="7772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9698BC73-22D7-43F2-A22B-9D58F35294FA}" type="datetime1">
              <a:rPr lang="en-GB"/>
              <a:pPr>
                <a:defRPr/>
              </a:pPr>
              <a:t>07/09/2021</a:t>
            </a:fld>
            <a:endParaRPr lang="en-GB" dirty="0"/>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GB" dirty="0"/>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52945293-C4DC-4FA7-BC82-65164D790F5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5044" r:id="rId1"/>
    <p:sldLayoutId id="2147485045" r:id="rId2"/>
    <p:sldLayoutId id="2147485046" r:id="rId3"/>
    <p:sldLayoutId id="2147485047" r:id="rId4"/>
    <p:sldLayoutId id="2147485048" r:id="rId5"/>
    <p:sldLayoutId id="2147485049" r:id="rId6"/>
    <p:sldLayoutId id="2147485050" r:id="rId7"/>
    <p:sldLayoutId id="2147485051" r:id="rId8"/>
    <p:sldLayoutId id="2147485052" r:id="rId9"/>
    <p:sldLayoutId id="2147485053" r:id="rId10"/>
    <p:sldLayoutId id="2147485054" r:id="rId11"/>
  </p:sldLayoutIdLst>
  <p:hf hdr="0" ftr="0" dt="0"/>
  <p:txStyles>
    <p:titleStyle>
      <a:lvl1pPr algn="l" rtl="0" eaLnBrk="0" fontAlgn="base" hangingPunct="0">
        <a:spcBef>
          <a:spcPct val="0"/>
        </a:spcBef>
        <a:spcAft>
          <a:spcPct val="0"/>
        </a:spcAft>
        <a:defRPr sz="4400">
          <a:solidFill>
            <a:srgbClr val="A50021"/>
          </a:solidFill>
          <a:latin typeface="+mj-lt"/>
          <a:ea typeface="+mj-ea"/>
          <a:cs typeface="+mj-cs"/>
        </a:defRPr>
      </a:lvl1pPr>
      <a:lvl2pPr algn="l" rtl="0" eaLnBrk="0" fontAlgn="base" hangingPunct="0">
        <a:spcBef>
          <a:spcPct val="0"/>
        </a:spcBef>
        <a:spcAft>
          <a:spcPct val="0"/>
        </a:spcAft>
        <a:defRPr sz="4400">
          <a:solidFill>
            <a:srgbClr val="A50021"/>
          </a:solidFill>
          <a:latin typeface="Tahoma" pitchFamily="34" charset="0"/>
        </a:defRPr>
      </a:lvl2pPr>
      <a:lvl3pPr algn="l" rtl="0" eaLnBrk="0" fontAlgn="base" hangingPunct="0">
        <a:spcBef>
          <a:spcPct val="0"/>
        </a:spcBef>
        <a:spcAft>
          <a:spcPct val="0"/>
        </a:spcAft>
        <a:defRPr sz="4400">
          <a:solidFill>
            <a:srgbClr val="A50021"/>
          </a:solidFill>
          <a:latin typeface="Tahoma" pitchFamily="34" charset="0"/>
        </a:defRPr>
      </a:lvl3pPr>
      <a:lvl4pPr algn="l" rtl="0" eaLnBrk="0" fontAlgn="base" hangingPunct="0">
        <a:spcBef>
          <a:spcPct val="0"/>
        </a:spcBef>
        <a:spcAft>
          <a:spcPct val="0"/>
        </a:spcAft>
        <a:defRPr sz="4400">
          <a:solidFill>
            <a:srgbClr val="A50021"/>
          </a:solidFill>
          <a:latin typeface="Tahoma" pitchFamily="34" charset="0"/>
        </a:defRPr>
      </a:lvl4pPr>
      <a:lvl5pPr algn="l" rtl="0" eaLnBrk="0" fontAlgn="base" hangingPunct="0">
        <a:spcBef>
          <a:spcPct val="0"/>
        </a:spcBef>
        <a:spcAft>
          <a:spcPct val="0"/>
        </a:spcAft>
        <a:defRPr sz="4400">
          <a:solidFill>
            <a:srgbClr val="A50021"/>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drakon-practic.ru/drakon.pdf" TargetMode="External"/><Relationship Id="rId3" Type="http://schemas.openxmlformats.org/officeDocument/2006/relationships/hyperlink" Target="http://docs.oracle.com/javase/specs/jls/se7/jls7.pdf" TargetMode="External"/><Relationship Id="rId7" Type="http://schemas.openxmlformats.org/officeDocument/2006/relationships/hyperlink" Target="http://zonnon.ethz.ch/archive/znnLanguageReportv04y090606draft.pdf" TargetMode="External"/><Relationship Id="rId2" Type="http://schemas.openxmlformats.org/officeDocument/2006/relationships/hyperlink" Target="file:///C:\Program%20Files%20(x86)\Microsoft%20Visual%20Studio%2012.0\%20VC#\Specifications\1033\CSharp Language Specification.docx" TargetMode="External"/><Relationship Id="rId1" Type="http://schemas.openxmlformats.org/officeDocument/2006/relationships/slideLayout" Target="../slideLayouts/slideLayout2.xml"/><Relationship Id="rId6" Type="http://schemas.openxmlformats.org/officeDocument/2006/relationships/hyperlink" Target="http://www.inf.ethz.ch/personal/wirth/Oberon/Oberon07.Report.pdf" TargetMode="External"/><Relationship Id="rId5" Type="http://schemas.openxmlformats.org/officeDocument/2006/relationships/hyperlink" Target="http://rsdn.ru/?summary/3165.xml" TargetMode="External"/><Relationship Id="rId10" Type="http://schemas.openxmlformats.org/officeDocument/2006/relationships/image" Target="../media/image1.png"/><Relationship Id="rId4" Type="http://schemas.openxmlformats.org/officeDocument/2006/relationships/hyperlink" Target="http://en.wikipedia.org/wiki/Java_syntax" TargetMode="External"/><Relationship Id="rId9" Type="http://schemas.openxmlformats.org/officeDocument/2006/relationships/hyperlink" Target="http://drakon.pbworks.com/w/page/18205516/FrontPag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sdn.microsoft.com/en-us/library/ee817670.aspx"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3"/>
          <p:cNvSpPr>
            <a:spLocks noGrp="1" noChangeArrowheads="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F5D55F4-A942-45A2-BB37-AB288A2F67F7}" type="slidenum">
              <a:rPr lang="en-GB" altLang="en-US" sz="1400" smtClean="0"/>
              <a:pPr>
                <a:spcBef>
                  <a:spcPct val="0"/>
                </a:spcBef>
                <a:buClrTx/>
                <a:buSzTx/>
                <a:buFontTx/>
                <a:buNone/>
              </a:pPr>
              <a:t>1</a:t>
            </a:fld>
            <a:endParaRPr lang="en-GB" altLang="en-US" sz="1400"/>
          </a:p>
        </p:txBody>
      </p:sp>
      <p:sp>
        <p:nvSpPr>
          <p:cNvPr id="14339" name="Rectangle 8" descr="Rectangle: Click to edit Master text styles&#10;Second level&#10;Third level&#10;Fourth level&#10;Fifth level"/>
          <p:cNvSpPr>
            <a:spLocks noGrp="1" noChangeArrowheads="1"/>
          </p:cNvSpPr>
          <p:nvPr>
            <p:ph type="subTitle" idx="1"/>
          </p:nvPr>
        </p:nvSpPr>
        <p:spPr>
          <a:xfrm>
            <a:off x="1763713" y="4868863"/>
            <a:ext cx="6400800" cy="554037"/>
          </a:xfrm>
        </p:spPr>
        <p:txBody>
          <a:bodyPr/>
          <a:lstStyle/>
          <a:p>
            <a:pPr algn="ctr" eaLnBrk="1" hangingPunct="1">
              <a:lnSpc>
                <a:spcPct val="80000"/>
              </a:lnSpc>
            </a:pPr>
            <a:r>
              <a:rPr lang="ru-RU" altLang="en-US" sz="2000"/>
              <a:t>Кирилл Сурков, Дмитрий Сурков, Юрий Четырько</a:t>
            </a:r>
          </a:p>
        </p:txBody>
      </p:sp>
      <p:sp>
        <p:nvSpPr>
          <p:cNvPr id="14340" name="Rectangle 9"/>
          <p:cNvSpPr>
            <a:spLocks noGrp="1" noChangeArrowheads="1"/>
          </p:cNvSpPr>
          <p:nvPr>
            <p:ph type="ctrTitle"/>
          </p:nvPr>
        </p:nvSpPr>
        <p:spPr>
          <a:xfrm>
            <a:off x="990600" y="1484313"/>
            <a:ext cx="7253288" cy="1584325"/>
          </a:xfrm>
        </p:spPr>
        <p:txBody>
          <a:bodyPr anchor="ctr"/>
          <a:lstStyle/>
          <a:p>
            <a:pPr eaLnBrk="1" hangingPunct="1"/>
            <a:r>
              <a:rPr lang="ru-RU" altLang="en-US" sz="3000" b="1" dirty="0"/>
              <a:t>Объектно-ориентированные технологии программирования</a:t>
            </a:r>
          </a:p>
        </p:txBody>
      </p:sp>
      <p:sp>
        <p:nvSpPr>
          <p:cNvPr id="14341" name="Rectangle 8" descr="Rectangle: Click to edit Master text styles&#10;Second level&#10;Third level&#10;Fourth level&#10;Fifth level"/>
          <p:cNvSpPr txBox="1">
            <a:spLocks noChangeArrowheads="1"/>
          </p:cNvSpPr>
          <p:nvPr/>
        </p:nvSpPr>
        <p:spPr bwMode="auto">
          <a:xfrm>
            <a:off x="2555875" y="5589588"/>
            <a:ext cx="5472509"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0000"/>
              </a:lnSpc>
              <a:buFont typeface="Wingdings" panose="05000000000000000000" pitchFamily="2" charset="2"/>
              <a:buNone/>
            </a:pPr>
            <a:r>
              <a:rPr lang="ru-RU" altLang="en-US" sz="1400" dirty="0"/>
              <a:t>Полное или частичное копирование материалов без письменного разрешения авторов запрещено.</a:t>
            </a:r>
          </a:p>
          <a:p>
            <a:pPr eaLnBrk="1" hangingPunct="1">
              <a:lnSpc>
                <a:spcPct val="80000"/>
              </a:lnSpc>
              <a:buFont typeface="Wingdings" panose="05000000000000000000" pitchFamily="2" charset="2"/>
              <a:buNone/>
            </a:pPr>
            <a:endParaRPr lang="ru-RU" altLang="en-US" sz="1400" dirty="0"/>
          </a:p>
          <a:p>
            <a:pPr eaLnBrk="1" hangingPunct="1">
              <a:lnSpc>
                <a:spcPct val="80000"/>
              </a:lnSpc>
              <a:buFont typeface="Wingdings" panose="05000000000000000000" pitchFamily="2" charset="2"/>
              <a:buNone/>
            </a:pPr>
            <a:r>
              <a:rPr lang="ru-RU" altLang="en-US" sz="1400" dirty="0"/>
              <a:t>Использованы материалы Антона Родионова</a:t>
            </a:r>
          </a:p>
        </p:txBody>
      </p:sp>
      <p:sp>
        <p:nvSpPr>
          <p:cNvPr id="14342" name="Rectangle 8" descr="Rectangle: Click to edit Master text styles&#10;Second level&#10;Third level&#10;Fourth level&#10;Fifth level"/>
          <p:cNvSpPr txBox="1">
            <a:spLocks noChangeArrowheads="1"/>
          </p:cNvSpPr>
          <p:nvPr/>
        </p:nvSpPr>
        <p:spPr bwMode="auto">
          <a:xfrm>
            <a:off x="2268538" y="5589588"/>
            <a:ext cx="358775"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lnSpc>
                <a:spcPct val="80000"/>
              </a:lnSpc>
              <a:buFont typeface="Wingdings" panose="05000000000000000000" pitchFamily="2" charset="2"/>
              <a:buNone/>
            </a:pPr>
            <a:r>
              <a:rPr lang="ru-RU" altLang="en-US" sz="1400" dirty="0"/>
              <a:t>©</a:t>
            </a:r>
          </a:p>
        </p:txBody>
      </p:sp>
      <p:sp>
        <p:nvSpPr>
          <p:cNvPr id="7" name="Rectangle 8" descr="Rectangle: Click to edit Master text styles&#10;Second level&#10;Third level&#10;Fourth level&#10;Fifth level"/>
          <p:cNvSpPr txBox="1">
            <a:spLocks noChangeArrowheads="1"/>
          </p:cNvSpPr>
          <p:nvPr/>
        </p:nvSpPr>
        <p:spPr bwMode="auto">
          <a:xfrm>
            <a:off x="2268538" y="6187331"/>
            <a:ext cx="358775"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lnSpc>
                <a:spcPct val="80000"/>
              </a:lnSpc>
              <a:buFont typeface="Wingdings" panose="05000000000000000000" pitchFamily="2" charset="2"/>
              <a:buNone/>
            </a:pPr>
            <a:r>
              <a:rPr lang="ru-RU" altLang="en-US" sz="1400" dirty="0"/>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7772400" cy="603250"/>
          </a:xfrm>
        </p:spPr>
        <p:txBody>
          <a:bodyPr/>
          <a:lstStyle/>
          <a:p>
            <a:pPr eaLnBrk="1" hangingPunct="1"/>
            <a:r>
              <a:rPr lang="ru-RU" altLang="en-US" sz="2800"/>
              <a:t>Классификация исключений</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defRPr/>
            </a:pPr>
            <a:r>
              <a:rPr lang="ru-RU" altLang="en-US" sz="1800" dirty="0"/>
              <a:t>Распознавание класса исключения:</a:t>
            </a:r>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арифметические вычисления</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DivideByZeroException</a:t>
            </a:r>
            <a:r>
              <a:rPr lang="en-US" sz="1400" dirty="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обработка деления на ноль</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OverflowException</a:t>
            </a:r>
            <a:r>
              <a:rPr lang="en-US" sz="1400" dirty="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обработка переполнения</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ArithmeticException</a:t>
            </a:r>
            <a:r>
              <a:rPr lang="en-US" sz="1400" dirty="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обработка другой арифметической ошибки</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Exception</a:t>
            </a:r>
            <a:r>
              <a:rPr lang="en-US" sz="1400" dirty="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обработка любого иного исключения</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en-US" altLang="en-US" sz="2000" dirty="0"/>
          </a:p>
        </p:txBody>
      </p:sp>
      <p:sp>
        <p:nvSpPr>
          <p:cNvPr id="21508"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341AFE5-24B1-4782-BDCE-0D98BB30CEBA}" type="slidenum">
              <a:rPr lang="en-GB" altLang="en-US" sz="1400" smtClean="0"/>
              <a:pPr>
                <a:spcBef>
                  <a:spcPct val="0"/>
                </a:spcBef>
                <a:buClrTx/>
                <a:buSzTx/>
                <a:buFontTx/>
                <a:buNone/>
              </a:pPr>
              <a:t>10</a:t>
            </a:fld>
            <a:endParaRPr lang="en-GB"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04800"/>
            <a:ext cx="7772400" cy="603250"/>
          </a:xfrm>
        </p:spPr>
        <p:txBody>
          <a:bodyPr/>
          <a:lstStyle/>
          <a:p>
            <a:pPr eaLnBrk="1" hangingPunct="1"/>
            <a:r>
              <a:rPr lang="ru-RU" altLang="en-US" sz="2800"/>
              <a:t>Защита ресурсов от исключений</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ts val="1400"/>
              </a:spcBef>
              <a:defRPr/>
            </a:pPr>
            <a:r>
              <a:rPr lang="ru-RU" altLang="en-US" sz="1800" dirty="0"/>
              <a:t>Защита ресурсов от исключения:</a:t>
            </a:r>
            <a:endParaRPr lang="ru-RU" altLang="en-US" sz="2000" dirty="0"/>
          </a:p>
          <a:p>
            <a:pPr marL="432000" indent="0">
              <a:spcBef>
                <a:spcPts val="1200"/>
              </a:spcBef>
              <a:buFont typeface="Wingdings" panose="05000000000000000000" pitchFamily="2" charset="2"/>
              <a:buNone/>
              <a:defRPr/>
            </a:pPr>
            <a:r>
              <a:rPr lang="ru-RU" sz="1400" dirty="0">
                <a:solidFill>
                  <a:srgbClr val="008000"/>
                </a:solidFill>
                <a:highlight>
                  <a:srgbClr val="FFFFFF"/>
                </a:highlight>
                <a:latin typeface="Consolas" panose="020B0609020204030204" pitchFamily="49" charset="0"/>
              </a:rPr>
              <a:t>// запрос ресурса</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a:solidFill>
                  <a:srgbClr val="008000"/>
                </a:solidFill>
                <a:highlight>
                  <a:srgbClr val="FFFFFF"/>
                </a:highlight>
                <a:latin typeface="Consolas" panose="020B0609020204030204" pitchFamily="49" charset="0"/>
              </a:rPr>
              <a:t>    // работа с ресурсом </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finally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a:solidFill>
                  <a:srgbClr val="008000"/>
                </a:solidFill>
                <a:highlight>
                  <a:srgbClr val="FFFFFF"/>
                </a:highlight>
                <a:latin typeface="Consolas" panose="020B0609020204030204" pitchFamily="49" charset="0"/>
              </a:rPr>
              <a:t>    // освобождение ресурса</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Пример:</a:t>
            </a:r>
          </a:p>
          <a:p>
            <a:pPr marL="432000" indent="0">
              <a:spcBef>
                <a:spcPts val="1200"/>
              </a:spcBef>
              <a:buFont typeface="Wingdings" panose="05000000000000000000" pitchFamily="2" charset="2"/>
              <a:buNone/>
              <a:defRPr/>
            </a:pP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stream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FileStream</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"MyFile.dat"</a:t>
            </a:r>
            <a:r>
              <a:rPr lang="en-US" sz="1400" dirty="0">
                <a:solidFill>
                  <a:srgbClr val="000000"/>
                </a:solidFill>
                <a:highlight>
                  <a:srgbClr val="FFFFFF"/>
                </a:highlight>
                <a:latin typeface="Consolas" panose="020B0609020204030204" pitchFamily="49" charset="0"/>
              </a:rPr>
              <a:t>,</a:t>
            </a:r>
            <a:r>
              <a:rPr lang="ru-RU"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FileMode</a:t>
            </a:r>
            <a:r>
              <a:rPr lang="en-US" sz="1400" dirty="0" err="1">
                <a:solidFill>
                  <a:srgbClr val="000000"/>
                </a:solidFill>
                <a:highlight>
                  <a:srgbClr val="FFFFFF"/>
                </a:highlight>
                <a:latin typeface="Consolas" panose="020B0609020204030204" pitchFamily="49" charset="0"/>
              </a:rPr>
              <a:t>.Open</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FileAccess</a:t>
            </a:r>
            <a:r>
              <a:rPr lang="en-US" sz="1400" dirty="0" err="1">
                <a:solidFill>
                  <a:srgbClr val="000000"/>
                </a:solidFill>
                <a:highlight>
                  <a:srgbClr val="FFFFFF"/>
                </a:highlight>
                <a:latin typeface="Consolas" panose="020B0609020204030204" pitchFamily="49" charset="0"/>
              </a:rPr>
              <a:t>.Read</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a:solidFill>
                  <a:srgbClr val="008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stream.Read</a:t>
            </a:r>
            <a:r>
              <a:rPr lang="en-US" sz="1400" dirty="0">
                <a:solidFill>
                  <a:srgbClr val="000000"/>
                </a:solidFill>
                <a:highlight>
                  <a:srgbClr val="FFFFFF"/>
                </a:highlight>
                <a:latin typeface="Consolas" panose="020B0609020204030204" pitchFamily="49" charset="0"/>
              </a:rPr>
              <a:t>(buffer, 0, </a:t>
            </a:r>
            <a:r>
              <a:rPr lang="en-US" sz="1400" dirty="0" err="1">
                <a:solidFill>
                  <a:srgbClr val="000000"/>
                </a:solidFill>
                <a:highlight>
                  <a:srgbClr val="FFFFFF"/>
                </a:highlight>
                <a:latin typeface="Consolas" panose="020B0609020204030204" pitchFamily="49" charset="0"/>
              </a:rPr>
              <a:t>buffer.Length</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finally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None/>
              <a:defRPr/>
            </a:pPr>
            <a:r>
              <a:rPr lang="ru-RU" sz="1400" dirty="0">
                <a:solidFill>
                  <a:srgbClr val="008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stream.Dispose</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эквивалентно </a:t>
            </a:r>
            <a:r>
              <a:rPr lang="en-US" sz="1400" dirty="0" err="1">
                <a:solidFill>
                  <a:srgbClr val="008000"/>
                </a:solidFill>
                <a:highlight>
                  <a:srgbClr val="FFFFFF"/>
                </a:highlight>
                <a:latin typeface="Consolas" panose="020B0609020204030204" pitchFamily="49" charset="0"/>
              </a:rPr>
              <a:t>stream.Close</a:t>
            </a:r>
            <a:r>
              <a:rPr lang="en-US" sz="1400" dirty="0">
                <a:solidFill>
                  <a:srgbClr val="008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8000"/>
              </a:solidFill>
              <a:highlight>
                <a:srgbClr val="FFFFFF"/>
              </a:highlight>
              <a:latin typeface="Consolas" panose="020B0609020204030204" pitchFamily="49" charset="0"/>
            </a:endParaRPr>
          </a:p>
        </p:txBody>
      </p:sp>
      <p:sp>
        <p:nvSpPr>
          <p:cNvPr id="2253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790E5A5-888F-411A-8F23-40C3ED738A4A}" type="slidenum">
              <a:rPr lang="en-GB" altLang="en-US" sz="1400" smtClean="0"/>
              <a:pPr>
                <a:spcBef>
                  <a:spcPct val="0"/>
                </a:spcBef>
                <a:buClrTx/>
                <a:buSzTx/>
                <a:buFontTx/>
                <a:buNone/>
              </a:pPr>
              <a:t>11</a:t>
            </a:fld>
            <a:endParaRPr lang="en-GB"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304800"/>
            <a:ext cx="7772400" cy="603250"/>
          </a:xfrm>
        </p:spPr>
        <p:txBody>
          <a:bodyPr/>
          <a:lstStyle/>
          <a:p>
            <a:pPr eaLnBrk="1" hangingPunct="1"/>
            <a:r>
              <a:rPr lang="ru-RU" altLang="en-US" sz="2800"/>
              <a:t>Защита ресурсов от исключений</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ts val="1400"/>
              </a:spcBef>
              <a:defRPr/>
            </a:pPr>
            <a:r>
              <a:rPr lang="ru-RU" altLang="en-US" sz="1800" dirty="0"/>
              <a:t>С помощью оператора </a:t>
            </a:r>
            <a:r>
              <a:rPr lang="en-US" altLang="en-US" sz="1800" dirty="0"/>
              <a:t>using:</a:t>
            </a:r>
            <a:endParaRPr lang="ru-RU" altLang="en-US" sz="18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stream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FileStream</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a:solidFill>
                  <a:srgbClr val="008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stream.Read</a:t>
            </a:r>
            <a:r>
              <a:rPr lang="en-US" sz="1400" dirty="0">
                <a:solidFill>
                  <a:srgbClr val="000000"/>
                </a:solidFill>
                <a:highlight>
                  <a:srgbClr val="FFFFFF"/>
                </a:highlight>
                <a:latin typeface="Consolas" panose="020B0609020204030204" pitchFamily="49" charset="0"/>
              </a:rPr>
              <a:t>(buffer, 0, </a:t>
            </a:r>
            <a:r>
              <a:rPr lang="en-US" sz="1400" dirty="0" err="1">
                <a:solidFill>
                  <a:srgbClr val="000000"/>
                </a:solidFill>
                <a:highlight>
                  <a:srgbClr val="FFFFFF"/>
                </a:highlight>
                <a:latin typeface="Consolas" panose="020B0609020204030204" pitchFamily="49" charset="0"/>
              </a:rPr>
              <a:t>buffer.Length</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a:t>Комплексный вариант оператора </a:t>
            </a:r>
            <a:r>
              <a:rPr lang="en-US" altLang="en-US" sz="1800" dirty="0"/>
              <a:t>try:</a:t>
            </a:r>
            <a:endParaRPr lang="en-US" altLang="en-US" sz="2000" dirty="0"/>
          </a:p>
          <a:p>
            <a:pPr marL="432000" indent="0">
              <a:spcBef>
                <a:spcPts val="1200"/>
              </a:spcBef>
              <a:buFont typeface="Wingdings" panose="05000000000000000000" pitchFamily="2" charset="2"/>
              <a:buNone/>
              <a:defRPr/>
            </a:pPr>
            <a:r>
              <a:rPr lang="ru-RU" sz="1400" dirty="0">
                <a:solidFill>
                  <a:srgbClr val="008000"/>
                </a:solidFill>
                <a:highlight>
                  <a:srgbClr val="FFFFFF"/>
                </a:highlight>
                <a:latin typeface="Consolas" panose="020B0609020204030204" pitchFamily="49" charset="0"/>
              </a:rPr>
              <a:t>// запрос ресурса</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a:solidFill>
                  <a:srgbClr val="008000"/>
                </a:solidFill>
                <a:highlight>
                  <a:srgbClr val="FFFFFF"/>
                </a:highlight>
                <a:latin typeface="Consolas" panose="020B0609020204030204" pitchFamily="49" charset="0"/>
              </a:rPr>
              <a:t>    // работа с ресурсом </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Exception</a:t>
            </a:r>
            <a:r>
              <a:rPr lang="en-US" sz="1400" dirty="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обработка исключения</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finally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a:solidFill>
                  <a:srgbClr val="008000"/>
                </a:solidFill>
                <a:highlight>
                  <a:srgbClr val="FFFFFF"/>
                </a:highlight>
                <a:latin typeface="Consolas" panose="020B0609020204030204" pitchFamily="49" charset="0"/>
              </a:rPr>
              <a:t>    // освобождение ресурса</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p:txBody>
      </p:sp>
      <p:sp>
        <p:nvSpPr>
          <p:cNvPr id="2355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10D5B00-1661-420C-932C-E0A482ED862F}" type="slidenum">
              <a:rPr lang="en-GB" altLang="en-US" sz="1400" smtClean="0"/>
              <a:pPr>
                <a:spcBef>
                  <a:spcPct val="0"/>
                </a:spcBef>
                <a:buClrTx/>
                <a:buSzTx/>
                <a:buFontTx/>
                <a:buNone/>
              </a:pPr>
              <a:t>12</a:t>
            </a:fld>
            <a:endParaRPr lang="en-GB"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04800"/>
            <a:ext cx="8210550" cy="603250"/>
          </a:xfrm>
        </p:spPr>
        <p:txBody>
          <a:bodyPr/>
          <a:lstStyle/>
          <a:p>
            <a:pPr eaLnBrk="1" hangingPunct="1"/>
            <a:r>
              <a:rPr lang="ru-RU" altLang="en-US" sz="2800"/>
              <a:t>Базовые понятия </a:t>
            </a:r>
            <a:br>
              <a:rPr lang="ru-RU" altLang="en-US" sz="2800"/>
            </a:br>
            <a:r>
              <a:rPr lang="ru-RU" altLang="en-US" sz="2800"/>
              <a:t>объектно-ориентированного программирования</a:t>
            </a:r>
          </a:p>
        </p:txBody>
      </p:sp>
      <p:sp>
        <p:nvSpPr>
          <p:cNvPr id="24579"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pPr>
            <a:r>
              <a:rPr lang="ru-RU" altLang="en-US" sz="1800" dirty="0"/>
              <a:t>Класс – тип данных для создания объектов</a:t>
            </a:r>
          </a:p>
          <a:p>
            <a:pPr marL="431800" indent="-431800" eaLnBrk="1" hangingPunct="1">
              <a:spcBef>
                <a:spcPts val="1400"/>
              </a:spcBef>
            </a:pPr>
            <a:r>
              <a:rPr lang="ru-RU" altLang="en-US" sz="1800" dirty="0"/>
              <a:t>Объект – экземпляр класса</a:t>
            </a:r>
          </a:p>
          <a:p>
            <a:pPr marL="431800" indent="-431800" eaLnBrk="1" hangingPunct="1">
              <a:spcBef>
                <a:spcPts val="1400"/>
              </a:spcBef>
            </a:pPr>
            <a:r>
              <a:rPr lang="ru-RU" altLang="en-US" sz="1800" dirty="0"/>
              <a:t>Метод – процедура над объектом</a:t>
            </a:r>
          </a:p>
          <a:p>
            <a:pPr marL="431800" indent="-431800" eaLnBrk="1" hangingPunct="1">
              <a:spcBef>
                <a:spcPts val="1400"/>
              </a:spcBef>
            </a:pPr>
            <a:r>
              <a:rPr lang="ru-RU" altLang="en-US" sz="1800" dirty="0"/>
              <a:t>Конструктор и деструктор – особые методы</a:t>
            </a:r>
          </a:p>
          <a:p>
            <a:pPr marL="431800" indent="-431800" eaLnBrk="1" hangingPunct="1">
              <a:spcBef>
                <a:spcPts val="1400"/>
              </a:spcBef>
            </a:pPr>
            <a:r>
              <a:rPr lang="ru-RU" altLang="en-US" sz="1800" dirty="0"/>
              <a:t>Свойство – виртуальное поле</a:t>
            </a:r>
          </a:p>
          <a:p>
            <a:pPr marL="431800" indent="-431800" eaLnBrk="1" hangingPunct="1">
              <a:spcBef>
                <a:spcPts val="1400"/>
              </a:spcBef>
            </a:pPr>
            <a:r>
              <a:rPr lang="ru-RU" altLang="en-US" sz="1800" dirty="0"/>
              <a:t>Наследование</a:t>
            </a:r>
            <a:r>
              <a:rPr lang="en-US" altLang="en-US" sz="1800" dirty="0"/>
              <a:t> </a:t>
            </a:r>
            <a:r>
              <a:rPr lang="ru-RU" altLang="en-US" sz="1800" dirty="0"/>
              <a:t>– расширение класса</a:t>
            </a:r>
          </a:p>
          <a:p>
            <a:pPr marL="431800" indent="-431800" eaLnBrk="1" hangingPunct="1">
              <a:spcBef>
                <a:spcPts val="1400"/>
              </a:spcBef>
            </a:pPr>
            <a:r>
              <a:rPr lang="ru-RU" altLang="en-US" sz="1800" dirty="0"/>
              <a:t>Виртуальный метод – переопределяемый метод</a:t>
            </a:r>
          </a:p>
          <a:p>
            <a:pPr marL="431800" indent="-431800" eaLnBrk="1" hangingPunct="1">
              <a:spcBef>
                <a:spcPts val="1400"/>
              </a:spcBef>
            </a:pPr>
            <a:r>
              <a:rPr lang="ru-RU" altLang="en-US" sz="1800" dirty="0"/>
              <a:t>Делегат – ссылка на метод</a:t>
            </a:r>
          </a:p>
          <a:p>
            <a:pPr marL="431800" indent="-431800" eaLnBrk="1" hangingPunct="1">
              <a:spcBef>
                <a:spcPts val="1400"/>
              </a:spcBef>
            </a:pPr>
            <a:r>
              <a:rPr lang="ru-RU" altLang="en-US" sz="1800" dirty="0"/>
              <a:t>Событие – список делегатов</a:t>
            </a:r>
          </a:p>
          <a:p>
            <a:pPr marL="431800" indent="-431800" eaLnBrk="1" hangingPunct="1">
              <a:spcBef>
                <a:spcPts val="1400"/>
              </a:spcBef>
            </a:pPr>
            <a:r>
              <a:rPr lang="ru-RU" altLang="en-US" sz="1800" dirty="0"/>
              <a:t>Интерфейс – описание класса без реализации</a:t>
            </a:r>
          </a:p>
          <a:p>
            <a:pPr marL="431800" indent="-431800" eaLnBrk="1" hangingPunct="1">
              <a:spcBef>
                <a:spcPts val="1400"/>
              </a:spcBef>
            </a:pPr>
            <a:r>
              <a:rPr lang="ru-RU" altLang="en-US" sz="1800" dirty="0"/>
              <a:t>Шаблон – параметризованный класс</a:t>
            </a:r>
          </a:p>
          <a:p>
            <a:pPr marL="431800" indent="-431800" eaLnBrk="1" hangingPunct="1">
              <a:spcBef>
                <a:spcPts val="1400"/>
              </a:spcBef>
            </a:pPr>
            <a:r>
              <a:rPr lang="ru-RU" altLang="en-US" sz="1800" dirty="0"/>
              <a:t>Атрибут – метаданные, механизм рефлексии</a:t>
            </a:r>
            <a:endParaRPr lang="en-US" altLang="en-US" sz="1800" dirty="0"/>
          </a:p>
        </p:txBody>
      </p:sp>
      <p:sp>
        <p:nvSpPr>
          <p:cNvPr id="24580"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1314BD-7CB5-40C9-A6DD-8E1FB98C6791}" type="slidenum">
              <a:rPr lang="en-GB" altLang="en-US" sz="1400" smtClean="0"/>
              <a:pPr>
                <a:spcBef>
                  <a:spcPct val="0"/>
                </a:spcBef>
                <a:buClrTx/>
                <a:buSzTx/>
                <a:buFontTx/>
                <a:buNone/>
              </a:pPr>
              <a:t>13</a:t>
            </a:fld>
            <a:endParaRPr lang="en-GB"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304800"/>
            <a:ext cx="7772400" cy="603250"/>
          </a:xfrm>
        </p:spPr>
        <p:txBody>
          <a:bodyPr/>
          <a:lstStyle/>
          <a:p>
            <a:pPr eaLnBrk="1" hangingPunct="1"/>
            <a:r>
              <a:rPr lang="ru-RU" altLang="en-US" sz="2800"/>
              <a:t>Класс и объект</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ts val="1400"/>
              </a:spcBef>
              <a:defRPr/>
            </a:pPr>
            <a:r>
              <a:rPr lang="ru-RU" altLang="en-US" sz="1800" dirty="0"/>
              <a:t>Класс – тип данных для создания объектов</a:t>
            </a:r>
            <a:r>
              <a:rPr lang="en-US" altLang="en-US" sz="1800" dirty="0"/>
              <a:t>:</a:t>
            </a:r>
            <a:endParaRPr lang="ru-RU" altLang="en-US" sz="20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Open(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p>
          <a:p>
            <a:pPr marL="432000" indent="0">
              <a:buNone/>
              <a:defRPr/>
            </a:pP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a:t>
            </a:r>
          </a:p>
          <a:p>
            <a:pPr marL="432000" indent="0">
              <a:buNone/>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a:t>
            </a:r>
            <a:endParaRPr lang="ru-RU"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Объект – экземпляр класса</a:t>
            </a:r>
            <a:r>
              <a:rPr lang="en-US" altLang="en-US" sz="1800" dirty="0"/>
              <a:t>:</a:t>
            </a:r>
            <a:endParaRPr lang="ru-RU" altLang="en-US" sz="2000" dirty="0"/>
          </a:p>
          <a:p>
            <a:pPr marL="432000" indent="0">
              <a:spcBef>
                <a:spcPts val="1200"/>
              </a:spcBef>
              <a:buFont typeface="Wingdings" panose="05000000000000000000" pitchFamily="2" charset="2"/>
              <a:buNone/>
              <a:defRPr/>
            </a:pP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err="1">
                <a:solidFill>
                  <a:srgbClr val="000000"/>
                </a:solidFill>
                <a:highlight>
                  <a:srgbClr val="FFFFFF"/>
                </a:highlight>
                <a:latin typeface="Consolas" panose="020B0609020204030204" pitchFamily="49" charset="0"/>
              </a:rPr>
              <a:t>reader.Open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reader.NextLine</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reader.Items</a:t>
            </a:r>
            <a:r>
              <a:rPr lang="en-US" sz="1400" dirty="0">
                <a:solidFill>
                  <a:srgbClr val="000000"/>
                </a:solidFill>
                <a:highlight>
                  <a:srgbClr val="FFFFFF"/>
                </a:highlight>
                <a:latin typeface="Consolas" panose="020B0609020204030204" pitchFamily="49" charset="0"/>
              </a:rPr>
              <a:t>[0]); </a:t>
            </a: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выводим первый столбец</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FF"/>
              </a:solidFill>
              <a:highlight>
                <a:srgbClr val="FFFFFF"/>
              </a:highlight>
              <a:latin typeface="Consolas" panose="020B0609020204030204" pitchFamily="49" charset="0"/>
            </a:endParaRPr>
          </a:p>
        </p:txBody>
      </p:sp>
      <p:sp>
        <p:nvSpPr>
          <p:cNvPr id="25604"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CCC22BA-0303-4BD6-B4B7-6E6708A6890D}" type="slidenum">
              <a:rPr lang="en-GB" altLang="en-US" sz="1400" smtClean="0"/>
              <a:pPr>
                <a:spcBef>
                  <a:spcPct val="0"/>
                </a:spcBef>
                <a:buClrTx/>
                <a:buSzTx/>
                <a:buFontTx/>
                <a:buNone/>
              </a:pPr>
              <a:t>14</a:t>
            </a:fld>
            <a:endParaRPr lang="en-GB"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a:t>Метод</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ts val="1400"/>
              </a:spcBef>
              <a:defRPr/>
            </a:pPr>
            <a:r>
              <a:rPr lang="ru-RU" altLang="en-US" sz="1800" dirty="0"/>
              <a:t>Метод</a:t>
            </a:r>
            <a:r>
              <a:rPr lang="en-US" altLang="en-US" sz="1800" dirty="0"/>
              <a:t>:</a:t>
            </a:r>
            <a:endParaRPr lang="ru-RU" altLang="en-US" sz="20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AssignFields</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.Delimiter</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a:t>
            </a:r>
          </a:p>
          <a:p>
            <a:pPr marL="432000" indent="0">
              <a:buNone/>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Процедура, эквивалентная методу</a:t>
            </a:r>
            <a:r>
              <a:rPr lang="en-US" altLang="en-US" sz="1800" dirty="0"/>
              <a:t>:</a:t>
            </a:r>
            <a:endParaRPr lang="ru-RU" altLang="en-US" sz="20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AssignFields</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reader)</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reader.FileName</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reader.Delimiter</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endParaRPr lang="ru-RU" sz="1400" dirty="0">
              <a:solidFill>
                <a:srgbClr val="0000FF"/>
              </a:solidFill>
              <a:highlight>
                <a:srgbClr val="FFFFFF"/>
              </a:highlight>
              <a:latin typeface="Consolas" panose="020B0609020204030204" pitchFamily="49" charset="0"/>
            </a:endParaRPr>
          </a:p>
        </p:txBody>
      </p:sp>
      <p:sp>
        <p:nvSpPr>
          <p:cNvPr id="26628"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65B89B-68FB-49F2-ABF6-1EF38C1CDAE3}" type="slidenum">
              <a:rPr lang="en-GB" altLang="en-US" sz="1400" smtClean="0"/>
              <a:pPr>
                <a:spcBef>
                  <a:spcPct val="0"/>
                </a:spcBef>
                <a:buClrTx/>
                <a:buSzTx/>
                <a:buFontTx/>
                <a:buNone/>
              </a:pPr>
              <a:t>15</a:t>
            </a:fld>
            <a:endParaRPr lang="en-GB"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a:t>Конструктор и деструктор</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ts val="1400"/>
              </a:spcBef>
              <a:defRPr/>
            </a:pPr>
            <a:r>
              <a:rPr lang="ru-RU" altLang="en-US" sz="1800" dirty="0"/>
              <a:t>Конструктор и деструктор – особые методы</a:t>
            </a:r>
            <a:r>
              <a:rPr lang="en-US" altLang="en-US" sz="1800" dirty="0"/>
              <a:t>:</a:t>
            </a:r>
            <a:endParaRPr lang="ru-RU" altLang="en-US" sz="18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FF"/>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ru-RU" sz="1400" dirty="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filename;</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Delimiter = delimiter;</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Вызов конструктора</a:t>
            </a:r>
            <a:r>
              <a:rPr lang="en-US" altLang="en-US" sz="1800" dirty="0"/>
              <a:t>:</a:t>
            </a:r>
            <a:endParaRPr lang="ru-RU" altLang="en-US" sz="2000" dirty="0"/>
          </a:p>
          <a:p>
            <a:pPr marL="432000" indent="0">
              <a:spcBef>
                <a:spcPts val="1200"/>
              </a:spcBef>
              <a:buFont typeface="Wingdings" panose="05000000000000000000" pitchFamily="2" charset="2"/>
              <a:buNone/>
              <a:defRPr/>
            </a:pP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endParaRPr lang="ru-RU" sz="1400" dirty="0">
              <a:solidFill>
                <a:srgbClr val="0000FF"/>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16</a:t>
            </a:fld>
            <a:endParaRPr lang="en-GB"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Свойство</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Свойство – виртуальное поле</a:t>
            </a:r>
            <a:r>
              <a:rPr lang="en-US" altLang="en-US" sz="1800" dirty="0"/>
              <a:t>:</a:t>
            </a:r>
            <a:endParaRPr lang="ru-RU" altLang="en-US" sz="18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Active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fActive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SetActive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 }</a:t>
            </a:r>
            <a:endParaRPr lang="ru-RU" sz="1400" dirty="0">
              <a:solidFill>
                <a:srgbClr val="000000"/>
              </a:solidFill>
              <a:highlight>
                <a:srgbClr val="FFFFFF"/>
              </a:highlight>
              <a:latin typeface="Consolas" panose="020B0609020204030204" pitchFamily="49" charset="0"/>
            </a:endParaRPr>
          </a:p>
          <a:p>
            <a:pPr marL="432000" indent="0">
              <a:buNone/>
            </a:pP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fActive</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SetActive</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value)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Работа со свойством внешне не отличается от работы с полем</a:t>
            </a:r>
            <a:r>
              <a:rPr lang="en-US" altLang="en-US" sz="1800" dirty="0"/>
              <a:t>:</a:t>
            </a:r>
            <a:endParaRPr lang="ru-RU" altLang="en-US" sz="2000" dirty="0"/>
          </a:p>
          <a:p>
            <a:pPr marL="432000" indent="0">
              <a:spcBef>
                <a:spcPts val="1200"/>
              </a:spcBef>
              <a:buNone/>
            </a:pPr>
            <a:r>
              <a:rPr lang="en-US" sz="1400" dirty="0" err="1">
                <a:solidFill>
                  <a:srgbClr val="000000"/>
                </a:solidFill>
                <a:highlight>
                  <a:srgbClr val="FFFFFF"/>
                </a:highlight>
                <a:latin typeface="Consolas" panose="020B0609020204030204" pitchFamily="49" charset="0"/>
              </a:rPr>
              <a:t>reader.Active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ru-RU" sz="1400" dirty="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reader.Active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a:t>Назначение свойств – создание побочных эффектов при обращении, например, открытие файла при установке свойства </a:t>
            </a:r>
            <a:r>
              <a:rPr lang="en-US" altLang="en-US" sz="1800" dirty="0"/>
              <a:t>Active </a:t>
            </a:r>
            <a:r>
              <a:rPr lang="ru-RU" altLang="en-US" sz="1800" dirty="0"/>
              <a:t>в </a:t>
            </a:r>
            <a:r>
              <a:rPr lang="en-US" altLang="en-US" sz="1800" dirty="0"/>
              <a:t>true.</a:t>
            </a:r>
            <a:endParaRPr lang="ru-RU" sz="1400" dirty="0">
              <a:solidFill>
                <a:srgbClr val="0000FF"/>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17</a:t>
            </a:fld>
            <a:endParaRPr lang="en-GB" altLang="en-US" sz="1400"/>
          </a:p>
        </p:txBody>
      </p:sp>
    </p:spTree>
    <p:extLst>
      <p:ext uri="{BB962C8B-B14F-4D97-AF65-F5344CB8AC3E}">
        <p14:creationId xmlns:p14="http://schemas.microsoft.com/office/powerpoint/2010/main" val="3757119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Свойство</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Свойство с автоматически создаваемым полем для него</a:t>
            </a:r>
            <a:r>
              <a:rPr lang="en-US" altLang="en-US" sz="1800" dirty="0"/>
              <a:t>:</a:t>
            </a:r>
            <a:endParaRPr lang="ru-RU" altLang="en-US" sz="18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 </a:t>
            </a:r>
            <a:r>
              <a:rPr lang="en-US" sz="1400" dirty="0">
                <a:solidFill>
                  <a:srgbClr val="000000"/>
                </a:solidFill>
                <a:highlight>
                  <a:srgbClr val="FFFFFF"/>
                </a:highlight>
                <a:latin typeface="Consolas" panose="020B0609020204030204" pitchFamily="49" charset="0"/>
              </a:rPr>
              <a:t>Delimiter { </a:t>
            </a:r>
            <a:r>
              <a:rPr lang="en-US" sz="1400" dirty="0">
                <a:solidFill>
                  <a:srgbClr val="0000FF"/>
                </a:solidFill>
                <a:highlight>
                  <a:srgbClr val="FFFFFF"/>
                </a:highlight>
                <a:latin typeface="Consolas" panose="020B0609020204030204" pitchFamily="49" charset="0"/>
              </a:rPr>
              <a:t>get; set</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Свойство с разными режимами доступа вне и внутри модуля</a:t>
            </a:r>
            <a:r>
              <a:rPr lang="en-US" altLang="en-US" sz="1800" dirty="0"/>
              <a:t>:</a:t>
            </a:r>
            <a:endParaRPr lang="ru-RU" altLang="en-US" sz="2000" dirty="0"/>
          </a:p>
          <a:p>
            <a:pPr marL="432000" indent="0">
              <a:spcBef>
                <a:spcPts val="1200"/>
              </a:spcBef>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 </a:t>
            </a:r>
            <a:r>
              <a:rPr lang="en-US" sz="1400" dirty="0">
                <a:solidFill>
                  <a:srgbClr val="000000"/>
                </a:solidFill>
                <a:highlight>
                  <a:srgbClr val="FFFFFF"/>
                </a:highlight>
                <a:latin typeface="Consolas" panose="020B0609020204030204" pitchFamily="49" charset="0"/>
              </a:rPr>
              <a:t>Delimiter { </a:t>
            </a:r>
            <a:r>
              <a:rPr lang="en-US" sz="1400" dirty="0">
                <a:solidFill>
                  <a:srgbClr val="0000FF"/>
                </a:solidFill>
                <a:highlight>
                  <a:srgbClr val="FFFFFF"/>
                </a:highlight>
                <a:latin typeface="Consolas" panose="020B0609020204030204" pitchFamily="49" charset="0"/>
              </a:rPr>
              <a:t>get; private set</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Свойство с ограничением режима доступа – только чтение</a:t>
            </a:r>
            <a:r>
              <a:rPr lang="en-US" altLang="en-US" sz="1800" dirty="0"/>
              <a:t>:</a:t>
            </a:r>
            <a:endParaRPr lang="ru-RU" altLang="en-US" sz="2000" dirty="0"/>
          </a:p>
          <a:p>
            <a:pPr marL="432000" indent="0">
              <a:spcBef>
                <a:spcPts val="1200"/>
              </a:spcBef>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 </a:t>
            </a:r>
            <a:r>
              <a:rPr lang="en-US" sz="1400" dirty="0">
                <a:solidFill>
                  <a:srgbClr val="000000"/>
                </a:solidFill>
                <a:highlight>
                  <a:srgbClr val="FFFFFF"/>
                </a:highlight>
                <a:latin typeface="Consolas" panose="020B0609020204030204" pitchFamily="49" charset="0"/>
              </a:rPr>
              <a:t>Delimiter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FF"/>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18</a:t>
            </a:fld>
            <a:endParaRPr lang="en-GB" altLang="en-US" sz="1400"/>
          </a:p>
        </p:txBody>
      </p:sp>
    </p:spTree>
    <p:extLst>
      <p:ext uri="{BB962C8B-B14F-4D97-AF65-F5344CB8AC3E}">
        <p14:creationId xmlns:p14="http://schemas.microsoft.com/office/powerpoint/2010/main" val="13656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Индексатор</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Индексатор – особое свойство, предоставляющее доступ к объекту как к массиву</a:t>
            </a:r>
            <a:r>
              <a:rPr lang="en-US" altLang="en-US" sz="1800" dirty="0"/>
              <a:t>:</a:t>
            </a:r>
            <a:endParaRPr lang="ru-RU" altLang="en-US" sz="18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index]</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[index];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[index]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OnChange</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OnChange</a:t>
            </a:r>
            <a:r>
              <a:rPr lang="en-US" sz="1400" dirty="0">
                <a:solidFill>
                  <a:srgbClr val="000000"/>
                </a:solidFill>
                <a:highlight>
                  <a:srgbClr val="FFFFFF"/>
                </a:highlight>
                <a:latin typeface="Consolas" panose="020B0609020204030204" pitchFamily="49" charset="0"/>
              </a:rPr>
              <a:t>() { </a:t>
            </a:r>
            <a:r>
              <a:rPr lang="ru-RU" sz="1400" dirty="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ru-RU" sz="1400" dirty="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Применение индексатора</a:t>
            </a:r>
            <a:r>
              <a:rPr lang="en-US" altLang="en-US" sz="1800" dirty="0"/>
              <a:t>:</a:t>
            </a:r>
            <a:endParaRPr lang="ru-RU" altLang="en-US" sz="2000" dirty="0"/>
          </a:p>
          <a:p>
            <a:pPr marL="432000" indent="0">
              <a:spcBef>
                <a:spcPts val="1200"/>
              </a:spcBef>
              <a:buNone/>
              <a:defRPr/>
            </a:pP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p>
          <a:p>
            <a:pPr marL="432000" indent="0">
              <a:buNone/>
              <a:defRPr/>
            </a:pPr>
            <a:r>
              <a:rPr lang="ru-RU" sz="1400" dirty="0">
                <a:solidFill>
                  <a:srgbClr val="000000"/>
                </a:solidFill>
                <a:highlight>
                  <a:srgbClr val="FFFFFF"/>
                </a:highlight>
                <a:latin typeface="Consolas" panose="020B0609020204030204" pitchFamily="49" charset="0"/>
              </a:rPr>
              <a:t>...</a:t>
            </a:r>
          </a:p>
          <a:p>
            <a:pPr marL="432000" indent="0">
              <a:buNone/>
              <a:defRPr/>
            </a:pPr>
            <a:r>
              <a:rPr lang="en-US" sz="1400" dirty="0">
                <a:solidFill>
                  <a:srgbClr val="000000"/>
                </a:solidFill>
                <a:highlight>
                  <a:srgbClr val="FFFFFF"/>
                </a:highlight>
                <a:latin typeface="Consolas" panose="020B0609020204030204" pitchFamily="49" charset="0"/>
              </a:rPr>
              <a:t>reader[0] = </a:t>
            </a:r>
            <a:r>
              <a:rPr lang="en-US" sz="1400" dirty="0">
                <a:solidFill>
                  <a:srgbClr val="A31515"/>
                </a:solidFill>
                <a:highlight>
                  <a:srgbClr val="FFFFFF"/>
                </a:highlight>
                <a:latin typeface="Consolas" panose="020B0609020204030204" pitchFamily="49" charset="0"/>
              </a:rPr>
              <a:t>"Andrey"</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reader.Items</a:t>
            </a:r>
            <a:r>
              <a:rPr lang="en-US" sz="1400" dirty="0">
                <a:solidFill>
                  <a:srgbClr val="008000"/>
                </a:solidFill>
                <a:highlight>
                  <a:srgbClr val="FFFFFF"/>
                </a:highlight>
                <a:latin typeface="Consolas" panose="020B0609020204030204" pitchFamily="49" charset="0"/>
              </a:rPr>
              <a:t>[0]</a:t>
            </a:r>
            <a:endParaRPr lang="ru-RU"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reader[1]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Yershov</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reader.Items</a:t>
            </a:r>
            <a:r>
              <a:rPr lang="en-US" sz="1400" dirty="0">
                <a:solidFill>
                  <a:srgbClr val="008000"/>
                </a:solidFill>
                <a:highlight>
                  <a:srgbClr val="FFFFFF"/>
                </a:highlight>
                <a:latin typeface="Consolas" panose="020B0609020204030204" pitchFamily="49" charset="0"/>
              </a:rPr>
              <a:t>[1]</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a:solidFill>
                  <a:srgbClr val="000000"/>
                </a:solidFill>
                <a:highlight>
                  <a:srgbClr val="FFFFFF"/>
                </a:highlight>
                <a:latin typeface="Consolas" panose="020B0609020204030204" pitchFamily="49" charset="0"/>
              </a:rPr>
              <a:t>...</a:t>
            </a: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19</a:t>
            </a:fld>
            <a:endParaRPr lang="en-GB" altLang="en-US" sz="1400"/>
          </a:p>
        </p:txBody>
      </p:sp>
    </p:spTree>
    <p:extLst>
      <p:ext uri="{BB962C8B-B14F-4D97-AF65-F5344CB8AC3E}">
        <p14:creationId xmlns:p14="http://schemas.microsoft.com/office/powerpoint/2010/main" val="188897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3B06009-E4D9-4EC3-BB77-61F9889A254A}" type="slidenum">
              <a:rPr lang="en-GB" altLang="en-US" sz="1400" smtClean="0"/>
              <a:pPr>
                <a:spcBef>
                  <a:spcPct val="0"/>
                </a:spcBef>
                <a:buClrTx/>
                <a:buSzTx/>
                <a:buFontTx/>
                <a:buNone/>
              </a:pPr>
              <a:t>2</a:t>
            </a:fld>
            <a:endParaRPr lang="en-GB" altLang="en-US" sz="1400"/>
          </a:p>
        </p:txBody>
      </p:sp>
      <p:sp>
        <p:nvSpPr>
          <p:cNvPr id="269314" name="Rectangle 2" descr="Rectangle: Click to edit Master text styles&#10;Second level&#10;Third level&#10;Fourth level&#10;Fifth level"/>
          <p:cNvSpPr>
            <a:spLocks noGrp="1" noChangeArrowheads="1"/>
          </p:cNvSpPr>
          <p:nvPr>
            <p:ph type="body" idx="1"/>
          </p:nvPr>
        </p:nvSpPr>
        <p:spPr>
          <a:xfrm>
            <a:off x="900113" y="1916113"/>
            <a:ext cx="7632700" cy="3814762"/>
          </a:xfrm>
        </p:spPr>
        <p:txBody>
          <a:bodyPr/>
          <a:lstStyle/>
          <a:p>
            <a:pPr algn="ctr" eaLnBrk="1" hangingPunct="1">
              <a:buFont typeface="Wingdings" panose="05000000000000000000" pitchFamily="2" charset="2"/>
              <a:buNone/>
              <a:tabLst>
                <a:tab pos="714375" algn="l"/>
                <a:tab pos="3409950" algn="l"/>
              </a:tabLst>
              <a:defRPr/>
            </a:pPr>
            <a:r>
              <a:rPr lang="ru-RU" sz="3000" b="1" dirty="0">
                <a:solidFill>
                  <a:srgbClr val="A50021"/>
                </a:solidFill>
              </a:rPr>
              <a:t>Контакты:</a:t>
            </a:r>
            <a:endParaRPr lang="en-US" sz="3000" b="1" dirty="0">
              <a:solidFill>
                <a:srgbClr val="A50021"/>
              </a:solidFill>
            </a:endParaRPr>
          </a:p>
          <a:p>
            <a:pPr algn="ctr" eaLnBrk="1" hangingPunct="1">
              <a:buFont typeface="Wingdings" panose="05000000000000000000" pitchFamily="2" charset="2"/>
              <a:buNone/>
              <a:tabLst>
                <a:tab pos="714375" algn="l"/>
                <a:tab pos="3409950" algn="l"/>
              </a:tabLst>
              <a:defRPr/>
            </a:pPr>
            <a:endParaRPr lang="ru-RU" sz="2400" b="1" dirty="0">
              <a:solidFill>
                <a:srgbClr val="A50021"/>
              </a:solidFill>
              <a:effectLst>
                <a:outerShdw blurRad="38100" dist="38100" dir="2700000" algn="tl">
                  <a:srgbClr val="C0C0C0"/>
                </a:outerShdw>
              </a:effectLst>
            </a:endParaRPr>
          </a:p>
          <a:p>
            <a:pPr algn="ctr" eaLnBrk="1" hangingPunct="1">
              <a:spcBef>
                <a:spcPts val="2400"/>
              </a:spcBef>
              <a:buFont typeface="Wingdings" panose="05000000000000000000" pitchFamily="2" charset="2"/>
              <a:buNone/>
              <a:tabLst>
                <a:tab pos="714375" algn="l"/>
                <a:tab pos="3409950" algn="l"/>
              </a:tabLst>
              <a:defRPr/>
            </a:pPr>
            <a:r>
              <a:rPr lang="en-US" sz="2800" dirty="0"/>
              <a:t>kirill.surkov@gmail.com</a:t>
            </a:r>
            <a:endParaRPr lang="ru-RU" sz="2800" dirty="0"/>
          </a:p>
          <a:p>
            <a:pPr algn="ctr" eaLnBrk="1" hangingPunct="1">
              <a:spcBef>
                <a:spcPts val="2400"/>
              </a:spcBef>
              <a:buFont typeface="Wingdings" panose="05000000000000000000" pitchFamily="2" charset="2"/>
              <a:buNone/>
              <a:tabLst>
                <a:tab pos="714375" algn="l"/>
                <a:tab pos="3409950" algn="l"/>
              </a:tabLst>
              <a:defRPr/>
            </a:pPr>
            <a:r>
              <a:rPr lang="en-US" sz="2800" dirty="0"/>
              <a:t>http://vk.com/kirill.surkov</a:t>
            </a:r>
            <a:endParaRPr lang="ru-RU" sz="2800" dirty="0"/>
          </a:p>
          <a:p>
            <a:pPr algn="ctr" eaLnBrk="1" hangingPunct="1">
              <a:buFont typeface="Wingdings" panose="05000000000000000000" pitchFamily="2" charset="2"/>
              <a:buNone/>
              <a:tabLst>
                <a:tab pos="714375" algn="l"/>
                <a:tab pos="3409950" algn="l"/>
              </a:tabLst>
              <a:defRPr/>
            </a:pPr>
            <a:endParaRPr lang="ru-RU"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Наследование</a:t>
            </a:r>
            <a:r>
              <a:rPr lang="en-US" altLang="en-US" sz="2800" dirty="0"/>
              <a:t> – </a:t>
            </a:r>
            <a:r>
              <a:rPr lang="ru-RU" altLang="en-US" sz="2800" dirty="0"/>
              <a:t>расширение класса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Базовая абстракция объекта для чтения текста в табличном виде</a:t>
            </a:r>
            <a:r>
              <a:rPr lang="en-US" altLang="en-US" sz="1800" dirty="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fItems.Length</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TableReader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Close()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 ... }</a:t>
            </a: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StreamReader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fStreamReader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Расширение базового класса для чтения таблиц формата </a:t>
            </a:r>
            <a:r>
              <a:rPr lang="en-US" altLang="en-US" sz="1800" dirty="0"/>
              <a:t>CSV </a:t>
            </a:r>
            <a:r>
              <a:rPr lang="en-US" altLang="en-US" sz="1800" baseline="30000" dirty="0"/>
              <a:t>*</a:t>
            </a:r>
            <a:r>
              <a:rPr lang="en-US" altLang="en-US" sz="1800" dirty="0"/>
              <a:t>:</a:t>
            </a:r>
            <a:endParaRPr lang="ru-RU" altLang="en-US" sz="20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 { ...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20</a:t>
            </a:fld>
            <a:endParaRPr lang="en-GB" altLang="en-US" sz="1400"/>
          </a:p>
        </p:txBody>
      </p:sp>
      <p:sp>
        <p:nvSpPr>
          <p:cNvPr id="2" name="TextBox 1"/>
          <p:cNvSpPr txBox="1"/>
          <p:nvPr/>
        </p:nvSpPr>
        <p:spPr>
          <a:xfrm>
            <a:off x="6119664" y="4273351"/>
            <a:ext cx="3024336" cy="307777"/>
          </a:xfrm>
          <a:prstGeom prst="rect">
            <a:avLst/>
          </a:prstGeom>
          <a:noFill/>
        </p:spPr>
        <p:txBody>
          <a:bodyPr wrap="square" rtlCol="0" anchor="ctr">
            <a:spAutoFit/>
          </a:bodyPr>
          <a:lstStyle/>
          <a:p>
            <a:r>
              <a:rPr lang="en-US" sz="1400" baseline="30000" dirty="0"/>
              <a:t>* </a:t>
            </a:r>
            <a:r>
              <a:rPr lang="en-US" sz="1400" dirty="0"/>
              <a:t>CSV – Comma-Separated Values</a:t>
            </a:r>
          </a:p>
        </p:txBody>
      </p:sp>
    </p:spTree>
    <p:extLst>
      <p:ext uri="{BB962C8B-B14F-4D97-AF65-F5344CB8AC3E}">
        <p14:creationId xmlns:p14="http://schemas.microsoft.com/office/powerpoint/2010/main" val="176839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Наследование</a:t>
            </a:r>
            <a:r>
              <a:rPr lang="en-US" altLang="en-US" sz="2800" dirty="0"/>
              <a:t> – </a:t>
            </a:r>
            <a:r>
              <a:rPr lang="ru-RU" altLang="en-US" sz="2800" dirty="0"/>
              <a:t>расширение класса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Расширение базового класса для чтения таблиц формата </a:t>
            </a:r>
            <a:r>
              <a:rPr lang="en-US" altLang="en-US" sz="1800" dirty="0"/>
              <a:t>TXT: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FixedReader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ItemWidths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FixedReader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params</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itemWidths</a:t>
            </a:r>
            <a:r>
              <a:rPr lang="en-US" sz="1400" dirty="0">
                <a:solidFill>
                  <a:srgbClr val="000000"/>
                </a:solidFill>
                <a:highlight>
                  <a:srgbClr val="FFFFFF"/>
                </a:highlight>
                <a:latin typeface="Consolas" panose="020B0609020204030204" pitchFamily="49" charset="0"/>
              </a:rPr>
              <a:t>) { ...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a:t>Дерево классов</a:t>
            </a:r>
            <a:r>
              <a:rPr lang="en-US" altLang="en-US" sz="1800" dirty="0"/>
              <a:t>:</a:t>
            </a:r>
            <a:endParaRPr lang="ru-RU" altLang="en-US" sz="2000" dirty="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21</a:t>
            </a:fld>
            <a:endParaRPr lang="en-GB" altLang="en-US" sz="1400"/>
          </a:p>
        </p:txBody>
      </p:sp>
      <p:sp>
        <p:nvSpPr>
          <p:cNvPr id="3" name="Rectangle 2"/>
          <p:cNvSpPr/>
          <p:nvPr/>
        </p:nvSpPr>
        <p:spPr bwMode="auto">
          <a:xfrm>
            <a:off x="3650364" y="3750332"/>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Object</a:t>
            </a:r>
          </a:p>
        </p:txBody>
      </p:sp>
      <p:sp>
        <p:nvSpPr>
          <p:cNvPr id="7" name="Rectangle 6"/>
          <p:cNvSpPr/>
          <p:nvPr/>
        </p:nvSpPr>
        <p:spPr bwMode="auto">
          <a:xfrm>
            <a:off x="3650364" y="4829907"/>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600" dirty="0" err="1"/>
              <a:t>TableReader</a:t>
            </a:r>
            <a:endParaRPr lang="en-US" sz="1600" dirty="0"/>
          </a:p>
        </p:txBody>
      </p:sp>
      <p:sp>
        <p:nvSpPr>
          <p:cNvPr id="10" name="Rectangle 9"/>
          <p:cNvSpPr/>
          <p:nvPr/>
        </p:nvSpPr>
        <p:spPr bwMode="auto">
          <a:xfrm>
            <a:off x="4871190" y="5912515"/>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600" dirty="0" err="1"/>
              <a:t>FixedReader</a:t>
            </a:r>
            <a:endParaRPr lang="en-US" sz="1600" dirty="0"/>
          </a:p>
        </p:txBody>
      </p:sp>
      <p:sp>
        <p:nvSpPr>
          <p:cNvPr id="11" name="Rectangle 10"/>
          <p:cNvSpPr/>
          <p:nvPr/>
        </p:nvSpPr>
        <p:spPr bwMode="auto">
          <a:xfrm>
            <a:off x="2411760" y="5915549"/>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600" dirty="0" err="1"/>
              <a:t>DelimitedReader</a:t>
            </a:r>
            <a:endParaRPr lang="en-US" sz="1600" dirty="0"/>
          </a:p>
        </p:txBody>
      </p:sp>
      <p:cxnSp>
        <p:nvCxnSpPr>
          <p:cNvPr id="5" name="Straight Connector 4"/>
          <p:cNvCxnSpPr>
            <a:stCxn id="3" idx="2"/>
            <a:endCxn id="7" idx="0"/>
          </p:cNvCxnSpPr>
          <p:nvPr/>
        </p:nvCxnSpPr>
        <p:spPr bwMode="auto">
          <a:xfrm>
            <a:off x="4572000" y="4160180"/>
            <a:ext cx="0" cy="6697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endCxn id="11" idx="0"/>
          </p:cNvCxnSpPr>
          <p:nvPr/>
        </p:nvCxnSpPr>
        <p:spPr bwMode="auto">
          <a:xfrm flipH="1">
            <a:off x="3333396" y="5238238"/>
            <a:ext cx="921636" cy="6773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endCxn id="10" idx="0"/>
          </p:cNvCxnSpPr>
          <p:nvPr/>
        </p:nvCxnSpPr>
        <p:spPr bwMode="auto">
          <a:xfrm>
            <a:off x="4871190" y="5238238"/>
            <a:ext cx="921636" cy="67427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7791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Наследование</a:t>
            </a:r>
            <a:r>
              <a:rPr lang="en-US" altLang="en-US" sz="2800" dirty="0"/>
              <a:t> – </a:t>
            </a:r>
            <a:r>
              <a:rPr lang="ru-RU" altLang="en-US" sz="2800" dirty="0"/>
              <a:t>расширение класса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Смысл расширения типа заключается в том, чтобы определить переменную базового типа и присваивать ей объекты любых производных типов. </a:t>
            </a:r>
          </a:p>
          <a:p>
            <a:pPr marL="432000" indent="0">
              <a:spcBef>
                <a:spcPts val="1200"/>
              </a:spcBef>
              <a:buNone/>
            </a:pP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reader;</a:t>
            </a:r>
          </a:p>
          <a:p>
            <a:pPr marL="432000" indent="0">
              <a:spcBef>
                <a:spcPts val="24"/>
              </a:spcBef>
              <a:buNone/>
            </a:pPr>
            <a:r>
              <a:rPr lang="en-US" sz="1400" dirty="0">
                <a:solidFill>
                  <a:srgbClr val="000000"/>
                </a:solidFill>
                <a:highlight>
                  <a:srgbClr val="FFFFFF"/>
                </a:highlight>
                <a:latin typeface="Consolas" panose="020B0609020204030204" pitchFamily="49" charset="0"/>
              </a:rPr>
              <a:t>reader = </a:t>
            </a:r>
            <a:r>
              <a:rPr lang="en-US" sz="1400" dirty="0">
                <a:solidFill>
                  <a:srgbClr val="0000FF"/>
                </a:solidFill>
                <a:highlight>
                  <a:srgbClr val="FFFFFF"/>
                </a:highlight>
                <a:latin typeface="Consolas" panose="020B0609020204030204" pitchFamily="49" charset="0"/>
              </a:rPr>
              <a:t>new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reader = </a:t>
            </a:r>
            <a:r>
              <a:rPr lang="en-US" sz="1400" dirty="0">
                <a:solidFill>
                  <a:srgbClr val="0000FF"/>
                </a:solidFill>
                <a:highlight>
                  <a:srgbClr val="FFFFFF"/>
                </a:highlight>
                <a:latin typeface="Consolas" panose="020B0609020204030204" pitchFamily="49" charset="0"/>
              </a:rPr>
              <a:t>new </a:t>
            </a:r>
            <a:r>
              <a:rPr lang="en-US" sz="1400" dirty="0" err="1">
                <a:solidFill>
                  <a:srgbClr val="2B91AF"/>
                </a:solidFill>
                <a:highlight>
                  <a:srgbClr val="FFFFFF"/>
                </a:highlight>
                <a:latin typeface="Consolas" panose="020B0609020204030204" pitchFamily="49" charset="0"/>
              </a:rPr>
              <a:t>FixedReader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 20, 20, 60);</a:t>
            </a:r>
          </a:p>
          <a:p>
            <a:pPr marL="431800" indent="-431800" eaLnBrk="1" hangingPunct="1">
              <a:spcBef>
                <a:spcPts val="1400"/>
              </a:spcBef>
              <a:defRPr/>
            </a:pPr>
            <a:r>
              <a:rPr lang="ru-RU" altLang="en-US" sz="1800" dirty="0"/>
              <a:t>Через переменную базового типа можно безопасно обращаться к полям и методам, определенным в базовом типе. Это обеспечивается благодаря бинарной совместимости всех производных типов с базовым типом.</a:t>
            </a:r>
            <a:endParaRPr lang="en-US" altLang="en-US" sz="1800" dirty="0"/>
          </a:p>
          <a:p>
            <a:pPr marL="432000" indent="0">
              <a:spcBef>
                <a:spcPts val="1200"/>
              </a:spcBef>
              <a:buNone/>
            </a:pPr>
            <a:r>
              <a:rPr lang="en-US" sz="1400" dirty="0" err="1">
                <a:solidFill>
                  <a:srgbClr val="000000"/>
                </a:solidFill>
                <a:highlight>
                  <a:srgbClr val="FFFFFF"/>
                </a:highlight>
                <a:latin typeface="Consolas" panose="020B0609020204030204" pitchFamily="49" charset="0"/>
              </a:rPr>
              <a:t>reader.NextLine</a:t>
            </a: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2000" indent="0">
              <a:spcBef>
                <a:spcPts val="24"/>
              </a:spcBef>
              <a:buNone/>
            </a:pPr>
            <a:endParaRPr lang="ru-RU" altLang="en-US" sz="1800" dirty="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22</a:t>
            </a:fld>
            <a:endParaRPr lang="en-GB" altLang="en-US" sz="1400"/>
          </a:p>
        </p:txBody>
      </p:sp>
    </p:spTree>
    <p:extLst>
      <p:ext uri="{BB962C8B-B14F-4D97-AF65-F5344CB8AC3E}">
        <p14:creationId xmlns:p14="http://schemas.microsoft.com/office/powerpoint/2010/main" val="3133527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Наследование</a:t>
            </a:r>
            <a:r>
              <a:rPr lang="en-US" altLang="en-US" sz="2800" dirty="0"/>
              <a:t> – </a:t>
            </a:r>
            <a:r>
              <a:rPr lang="ru-RU" altLang="en-US" sz="2800" dirty="0"/>
              <a:t>контроль и приведение типа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Контроль типа осуществляется с помощью оператора </a:t>
            </a:r>
            <a:r>
              <a:rPr lang="en-US" altLang="en-US" sz="1800" b="1" dirty="0"/>
              <a:t>is</a:t>
            </a:r>
            <a:r>
              <a:rPr lang="en-US" altLang="en-US" sz="1800" dirty="0"/>
              <a:t>:</a:t>
            </a:r>
            <a:endParaRPr lang="ru-RU" altLang="en-US" sz="1800" dirty="0"/>
          </a:p>
          <a:p>
            <a:pPr marL="432000" indent="0">
              <a:spcBef>
                <a:spcPts val="1200"/>
              </a:spcBef>
              <a:buNone/>
            </a:pP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reader;</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FF"/>
                </a:solidFill>
                <a:highlight>
                  <a:srgbClr val="FFFFFF"/>
                </a:highlight>
                <a:latin typeface="Consolas" panose="020B0609020204030204" pitchFamily="49" charset="0"/>
              </a:rPr>
              <a:t>if </a:t>
            </a:r>
            <a:r>
              <a:rPr lang="en-US" sz="1400" dirty="0">
                <a:solidFill>
                  <a:srgbClr val="000000"/>
                </a:solidFill>
                <a:highlight>
                  <a:srgbClr val="FFFFFF"/>
                </a:highlight>
                <a:latin typeface="Consolas" panose="020B0609020204030204" pitchFamily="49" charset="0"/>
              </a:rPr>
              <a:t>(reader </a:t>
            </a:r>
            <a:r>
              <a:rPr lang="en-US" sz="1400" dirty="0">
                <a:solidFill>
                  <a:srgbClr val="0000FF"/>
                </a:solidFill>
                <a:highlight>
                  <a:srgbClr val="FFFFFF"/>
                </a:highlight>
                <a:latin typeface="Consolas" panose="020B0609020204030204" pitchFamily="49" charset="0"/>
              </a:rPr>
              <a:t>is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или производного класса (!)</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a:t>Приведение переменной к ожидаемому типу данных:</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char </a:t>
            </a:r>
            <a:r>
              <a:rPr lang="en-US" sz="1400" dirty="0">
                <a:solidFill>
                  <a:srgbClr val="000000"/>
                </a:solidFill>
                <a:highlight>
                  <a:srgbClr val="FFFFFF"/>
                </a:highlight>
                <a:latin typeface="Consolas" panose="020B0609020204030204" pitchFamily="49" charset="0"/>
              </a:rPr>
              <a:t>c =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)reader).Delimiter;</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Приведение типа с помощью оператора </a:t>
            </a:r>
            <a:r>
              <a:rPr lang="en-US" altLang="en-US" sz="1800" b="1" dirty="0"/>
              <a:t>as</a:t>
            </a:r>
            <a:r>
              <a:rPr lang="ru-RU" altLang="en-US" sz="1800" dirty="0"/>
              <a:t>:</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char </a:t>
            </a:r>
            <a:r>
              <a:rPr lang="en-US" sz="1400" dirty="0">
                <a:solidFill>
                  <a:srgbClr val="000000"/>
                </a:solidFill>
                <a:highlight>
                  <a:srgbClr val="FFFFFF"/>
                </a:highlight>
                <a:latin typeface="Consolas" panose="020B0609020204030204" pitchFamily="49" charset="0"/>
              </a:rPr>
              <a:t>c = (reader </a:t>
            </a:r>
            <a:r>
              <a:rPr lang="en-US" sz="1400" dirty="0">
                <a:solidFill>
                  <a:srgbClr val="0000FF"/>
                </a:solidFill>
                <a:highlight>
                  <a:srgbClr val="FFFFFF"/>
                </a:highlight>
                <a:latin typeface="Consolas" panose="020B0609020204030204" pitchFamily="49" charset="0"/>
              </a:rPr>
              <a:t>as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).Delimiter;</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Оператор </a:t>
            </a:r>
            <a:r>
              <a:rPr lang="en-US" altLang="en-US" sz="1800" b="1" dirty="0"/>
              <a:t>as</a:t>
            </a:r>
            <a:r>
              <a:rPr lang="en-US" altLang="en-US" sz="1800" dirty="0"/>
              <a:t> </a:t>
            </a:r>
            <a:r>
              <a:rPr lang="ru-RU" altLang="en-US" sz="1800" dirty="0"/>
              <a:t>отличается от традиционного приведения типа тем, что не создает исключение, если тип не соответствует ожидаемому.</a:t>
            </a:r>
          </a:p>
          <a:p>
            <a:pPr marL="432000" indent="0">
              <a:spcBef>
                <a:spcPts val="1200"/>
              </a:spcBef>
              <a:buNone/>
            </a:pPr>
            <a:r>
              <a:rPr lang="en-US" sz="1400" dirty="0" err="1">
                <a:solidFill>
                  <a:srgbClr val="2B91AF"/>
                </a:solidFill>
                <a:highlight>
                  <a:srgbClr val="FFFFFF"/>
                </a:highlight>
                <a:latin typeface="Consolas" panose="020B0609020204030204" pitchFamily="49" charset="0"/>
              </a:rPr>
              <a:t>DelimitedReader</a:t>
            </a:r>
            <a:r>
              <a:rPr lang="en-US" sz="1400" dirty="0">
                <a:solidFill>
                  <a:srgbClr val="2B91AF"/>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reader </a:t>
            </a:r>
            <a:r>
              <a:rPr lang="en-US" sz="1400" dirty="0">
                <a:solidFill>
                  <a:srgbClr val="0000FF"/>
                </a:solidFill>
                <a:highlight>
                  <a:srgbClr val="FFFFFF"/>
                </a:highlight>
                <a:latin typeface="Consolas" panose="020B0609020204030204" pitchFamily="49" charset="0"/>
              </a:rPr>
              <a:t>as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FF"/>
                </a:solidFill>
                <a:highlight>
                  <a:srgbClr val="FFFFFF"/>
                </a:highlight>
                <a:latin typeface="Consolas" panose="020B0609020204030204" pitchFamily="49" charset="0"/>
              </a:rPr>
              <a:t>if </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char </a:t>
            </a:r>
            <a:r>
              <a:rPr lang="en-US" sz="1400" dirty="0">
                <a:solidFill>
                  <a:srgbClr val="000000"/>
                </a:solidFill>
                <a:highlight>
                  <a:srgbClr val="FFFFFF"/>
                </a:highlight>
                <a:latin typeface="Consolas" panose="020B0609020204030204" pitchFamily="49" charset="0"/>
              </a:rPr>
              <a:t>c = </a:t>
            </a:r>
            <a:r>
              <a:rPr lang="en-US" sz="1400" dirty="0" err="1">
                <a:solidFill>
                  <a:srgbClr val="000000"/>
                </a:solidFill>
                <a:highlight>
                  <a:srgbClr val="FFFFFF"/>
                </a:highlight>
                <a:latin typeface="Consolas" panose="020B0609020204030204" pitchFamily="49" charset="0"/>
              </a:rPr>
              <a:t>delimitedReader.Delimiter</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23</a:t>
            </a:fld>
            <a:endParaRPr lang="en-GB" altLang="en-US" sz="1400"/>
          </a:p>
        </p:txBody>
      </p:sp>
    </p:spTree>
    <p:extLst>
      <p:ext uri="{BB962C8B-B14F-4D97-AF65-F5344CB8AC3E}">
        <p14:creationId xmlns:p14="http://schemas.microsoft.com/office/powerpoint/2010/main" val="301494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Базовый класс </a:t>
            </a:r>
            <a:r>
              <a:rPr lang="en-US" altLang="en-US" sz="2800" dirty="0"/>
              <a:t>Object</a:t>
            </a:r>
            <a:endParaRPr lang="ru-RU" altLang="en-US" sz="2800" dirty="0"/>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Базовый класс </a:t>
            </a:r>
            <a:r>
              <a:rPr lang="en-US" altLang="en-US" sz="1800" dirty="0" err="1"/>
              <a:t>System.Object</a:t>
            </a:r>
            <a:r>
              <a:rPr lang="en-US" altLang="en-US" sz="1800" dirty="0"/>
              <a:t> </a:t>
            </a:r>
            <a:r>
              <a:rPr lang="ru-RU" altLang="en-US" sz="1800" dirty="0"/>
              <a:t>содержит общие для всех объектов методы</a:t>
            </a:r>
            <a:r>
              <a:rPr lang="en-US" altLang="en-US" sz="1800" dirty="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System</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Object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Object();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Equals(</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Equals(</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objB</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GetHashCode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Type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GetType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MemberwiseClone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ReferenceEquals</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objB</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ts val="1400"/>
              </a:spcBef>
              <a:defRPr/>
            </a:pPr>
            <a:endParaRPr lang="ru-RU" altLang="en-US" sz="2000" dirty="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24</a:t>
            </a:fld>
            <a:endParaRPr lang="en-GB" altLang="en-US" sz="1400"/>
          </a:p>
        </p:txBody>
      </p:sp>
    </p:spTree>
    <p:extLst>
      <p:ext uri="{BB962C8B-B14F-4D97-AF65-F5344CB8AC3E}">
        <p14:creationId xmlns:p14="http://schemas.microsoft.com/office/powerpoint/2010/main" val="3163549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Виртуальный метод</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Виртуальный метод – переопределяемый в производных классах метод. Вызов виртуального метода осуществляется в соответствии с фактическим типом объекта, к которому метод применяется</a:t>
            </a:r>
            <a:r>
              <a:rPr lang="en-US" altLang="en-US" sz="1800" dirty="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Object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Point </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Object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X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Y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fr-FR" sz="1400" dirty="0">
                <a:solidFill>
                  <a:srgbClr val="0000FF"/>
                </a:solidFill>
                <a:highlight>
                  <a:srgbClr val="FFFFFF"/>
                </a:highlight>
                <a:latin typeface="Consolas" panose="020B0609020204030204" pitchFamily="49" charset="0"/>
              </a:rPr>
              <a:t>    public</a:t>
            </a:r>
            <a:r>
              <a:rPr lang="fr-FR" sz="1400" dirty="0">
                <a:solidFill>
                  <a:srgbClr val="000000"/>
                </a:solidFill>
                <a:highlight>
                  <a:srgbClr val="FFFFFF"/>
                </a:highlight>
                <a:latin typeface="Consolas" panose="020B0609020204030204" pitchFamily="49" charset="0"/>
              </a:rPr>
              <a:t> Point(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 X = x; Y = y; }</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2000" indent="0">
              <a:spcBef>
                <a:spcPts val="24"/>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override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String</a:t>
            </a:r>
            <a:r>
              <a:rPr lang="en-US" sz="1400" dirty="0" err="1">
                <a:solidFill>
                  <a:srgbClr val="000000"/>
                </a:solidFill>
                <a:highlight>
                  <a:srgbClr val="FFFFFF"/>
                </a:highlight>
                <a:latin typeface="Consolas" panose="020B0609020204030204" pitchFamily="49" charset="0"/>
              </a:rPr>
              <a:t>.Format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"X: {0}, Y: {1}"</a:t>
            </a:r>
            <a:r>
              <a:rPr lang="en-US" sz="1400" dirty="0">
                <a:solidFill>
                  <a:srgbClr val="000000"/>
                </a:solidFill>
                <a:highlight>
                  <a:srgbClr val="FFFFFF"/>
                </a:highlight>
                <a:latin typeface="Consolas" panose="020B0609020204030204" pitchFamily="49" charset="0"/>
              </a:rPr>
              <a:t>, X, Y);</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Point</a:t>
            </a:r>
            <a:r>
              <a:rPr lang="en-US" sz="1400" dirty="0">
                <a:solidFill>
                  <a:srgbClr val="000000"/>
                </a:solidFill>
                <a:highlight>
                  <a:srgbClr val="FFFFFF"/>
                </a:highlight>
                <a:latin typeface="Consolas" panose="020B0609020204030204" pitchFamily="49" charset="0"/>
              </a:rPr>
              <a:t>(10, 20);</a:t>
            </a:r>
          </a:p>
          <a:p>
            <a:pPr marL="432000" indent="0">
              <a:spcBef>
                <a:spcPts val="24"/>
              </a:spcBef>
              <a:buNone/>
            </a:pPr>
            <a:r>
              <a:rPr lang="ru-RU" sz="1400" dirty="0" err="1">
                <a:solidFill>
                  <a:srgbClr val="0000FF"/>
                </a:solidFill>
                <a:highlight>
                  <a:srgbClr val="FFFFFF"/>
                </a:highlight>
                <a:latin typeface="Consolas" panose="020B0609020204030204" pitchFamily="49" charset="0"/>
              </a:rPr>
              <a:t>string</a:t>
            </a:r>
            <a:r>
              <a:rPr lang="ru-RU" sz="1400" dirty="0">
                <a:solidFill>
                  <a:srgbClr val="000000"/>
                </a:solidFill>
                <a:highlight>
                  <a:srgbClr val="FFFFFF"/>
                </a:highlight>
                <a:latin typeface="Consolas" panose="020B0609020204030204" pitchFamily="49" charset="0"/>
              </a:rPr>
              <a:t> </a:t>
            </a:r>
            <a:r>
              <a:rPr lang="ru-RU" sz="1400" dirty="0" err="1">
                <a:solidFill>
                  <a:srgbClr val="000000"/>
                </a:solidFill>
                <a:highlight>
                  <a:srgbClr val="FFFFFF"/>
                </a:highlight>
                <a:latin typeface="Consolas" panose="020B0609020204030204" pitchFamily="49" charset="0"/>
              </a:rPr>
              <a:t>str</a:t>
            </a:r>
            <a:r>
              <a:rPr lang="ru-RU" sz="1400" dirty="0">
                <a:solidFill>
                  <a:srgbClr val="000000"/>
                </a:solidFill>
                <a:highlight>
                  <a:srgbClr val="FFFFFF"/>
                </a:highlight>
                <a:latin typeface="Consolas" panose="020B0609020204030204" pitchFamily="49" charset="0"/>
              </a:rPr>
              <a:t> = </a:t>
            </a:r>
            <a:r>
              <a:rPr lang="ru-RU" sz="1400" dirty="0" err="1">
                <a:solidFill>
                  <a:srgbClr val="000000"/>
                </a:solidFill>
                <a:highlight>
                  <a:srgbClr val="FFFFFF"/>
                </a:highlight>
                <a:latin typeface="Consolas" panose="020B0609020204030204" pitchFamily="49" charset="0"/>
              </a:rPr>
              <a:t>obj.ToString</a:t>
            </a:r>
            <a:r>
              <a:rPr lang="ru-RU"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a:t>
            </a:r>
            <a:r>
              <a:rPr lang="ru-RU" sz="1400" dirty="0" err="1">
                <a:solidFill>
                  <a:srgbClr val="008000"/>
                </a:solidFill>
                <a:highlight>
                  <a:srgbClr val="FFFFFF"/>
                </a:highlight>
                <a:latin typeface="Consolas" panose="020B0609020204030204" pitchFamily="49" charset="0"/>
              </a:rPr>
              <a:t>str</a:t>
            </a:r>
            <a:r>
              <a:rPr lang="ru-RU" sz="1400" dirty="0">
                <a:solidFill>
                  <a:srgbClr val="008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"X: 10, Y: 20"</a:t>
            </a:r>
            <a:endParaRPr lang="en-US" sz="14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25</a:t>
            </a:fld>
            <a:endParaRPr lang="en-GB" altLang="en-US" sz="1400"/>
          </a:p>
        </p:txBody>
      </p:sp>
    </p:spTree>
    <p:extLst>
      <p:ext uri="{BB962C8B-B14F-4D97-AF65-F5344CB8AC3E}">
        <p14:creationId xmlns:p14="http://schemas.microsoft.com/office/powerpoint/2010/main" val="1020932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Механизм вызова виртуального метода</a:t>
            </a:r>
          </a:p>
        </p:txBody>
      </p:sp>
      <p:sp>
        <p:nvSpPr>
          <p:cNvPr id="28675" name="Rectangle 3" descr="Rectangle: Click to edit Master text styles&#10;Second level&#10;Third level&#10;Fourth level&#10;Fifth level"/>
          <p:cNvSpPr>
            <a:spLocks noGrp="1" noChangeArrowheads="1"/>
          </p:cNvSpPr>
          <p:nvPr>
            <p:ph idx="1"/>
          </p:nvPr>
        </p:nvSpPr>
        <p:spPr>
          <a:xfrm>
            <a:off x="827584" y="1052066"/>
            <a:ext cx="7783016" cy="5329684"/>
          </a:xfrm>
        </p:spPr>
        <p:txBody>
          <a:bodyPr/>
          <a:lstStyle/>
          <a:p>
            <a:pPr marL="0" indent="0" eaLnBrk="1" hangingPunct="1">
              <a:spcBef>
                <a:spcPts val="2400"/>
              </a:spcBef>
              <a:buNone/>
            </a:pPr>
            <a:r>
              <a:rPr lang="ru-RU" altLang="en-US" sz="1800" dirty="0"/>
              <a:t>Схема вызова </a:t>
            </a:r>
            <a:r>
              <a:rPr lang="en-US" altLang="en-US" sz="1800" b="1" dirty="0" err="1"/>
              <a:t>obj.ToString</a:t>
            </a:r>
            <a:r>
              <a:rPr lang="en-US" altLang="en-US" sz="1800" b="1" dirty="0"/>
              <a:t>();</a:t>
            </a:r>
            <a:r>
              <a:rPr lang="ru-RU" altLang="en-US" sz="1800" dirty="0"/>
              <a:t> // </a:t>
            </a:r>
            <a:r>
              <a:rPr lang="en-US" altLang="en-US" sz="1800" dirty="0" err="1"/>
              <a:t>obj</a:t>
            </a:r>
            <a:r>
              <a:rPr lang="en-US" altLang="en-US" sz="1800" dirty="0"/>
              <a:t> </a:t>
            </a:r>
            <a:r>
              <a:rPr lang="ru-RU" altLang="en-US" sz="1800" dirty="0"/>
              <a:t>ссылается на объект класса </a:t>
            </a:r>
            <a:r>
              <a:rPr lang="en-US" altLang="en-US" sz="1800" dirty="0"/>
              <a:t>Point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26</a:t>
            </a:fld>
            <a:endParaRPr lang="en-GB" altLang="en-US" sz="1400"/>
          </a:p>
        </p:txBody>
      </p:sp>
      <p:sp>
        <p:nvSpPr>
          <p:cNvPr id="2" name="Rectangle 1"/>
          <p:cNvSpPr/>
          <p:nvPr/>
        </p:nvSpPr>
        <p:spPr bwMode="auto">
          <a:xfrm>
            <a:off x="272752" y="1556793"/>
            <a:ext cx="2149624" cy="3332925"/>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Сегмент стека</a:t>
            </a:r>
            <a:endParaRPr kumimoji="0" lang="en-US" sz="1800" b="0" i="0" u="none" strike="noStrike" cap="none" normalizeH="0" baseline="0" dirty="0">
              <a:ln>
                <a:noFill/>
              </a:ln>
              <a:solidFill>
                <a:schemeClr val="tx1"/>
              </a:solidFill>
              <a:effectLst/>
              <a:latin typeface="Tahoma" pitchFamily="34" charset="0"/>
            </a:endParaRPr>
          </a:p>
        </p:txBody>
      </p:sp>
      <p:sp>
        <p:nvSpPr>
          <p:cNvPr id="6" name="Rectangle 5"/>
          <p:cNvSpPr/>
          <p:nvPr/>
        </p:nvSpPr>
        <p:spPr bwMode="auto">
          <a:xfrm>
            <a:off x="2422376" y="1556793"/>
            <a:ext cx="2149624" cy="333292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ru-RU" sz="1800" dirty="0"/>
              <a:t>Динамическая</a:t>
            </a:r>
            <a:br>
              <a:rPr lang="ru-RU" sz="1800" dirty="0"/>
            </a:br>
            <a:r>
              <a:rPr lang="ru-RU" sz="1800" dirty="0"/>
              <a:t>память</a:t>
            </a:r>
            <a:endParaRPr kumimoji="0" lang="en-US" sz="1800" b="0" i="0" u="none" strike="noStrike" cap="none" normalizeH="0" baseline="0" dirty="0">
              <a:ln>
                <a:noFill/>
              </a:ln>
              <a:solidFill>
                <a:schemeClr val="tx1"/>
              </a:solidFill>
              <a:effectLst/>
            </a:endParaRPr>
          </a:p>
        </p:txBody>
      </p:sp>
      <p:sp>
        <p:nvSpPr>
          <p:cNvPr id="7" name="Rectangle 6"/>
          <p:cNvSpPr/>
          <p:nvPr/>
        </p:nvSpPr>
        <p:spPr bwMode="auto">
          <a:xfrm>
            <a:off x="4572000" y="1556793"/>
            <a:ext cx="2149624" cy="3332925"/>
          </a:xfrm>
          <a:prstGeom prst="rect">
            <a:avLst/>
          </a:prstGeom>
          <a:solidFill>
            <a:srgbClr val="A3FFC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Сегмент данных</a:t>
            </a:r>
            <a:endParaRPr kumimoji="0" lang="en-US" sz="1800" b="0" i="0" u="none" strike="noStrike" cap="none" normalizeH="0" baseline="0" dirty="0">
              <a:ln>
                <a:noFill/>
              </a:ln>
              <a:solidFill>
                <a:schemeClr val="tx1"/>
              </a:solidFill>
              <a:effectLst/>
              <a:latin typeface="Tahom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ru-RU" sz="1800" dirty="0"/>
              <a:t>программы</a:t>
            </a:r>
            <a:endParaRPr kumimoji="0" lang="en-US" sz="1800" b="0" i="0" u="none" strike="noStrike" cap="none" normalizeH="0" baseline="0" dirty="0">
              <a:ln>
                <a:noFill/>
              </a:ln>
              <a:solidFill>
                <a:schemeClr val="tx1"/>
              </a:solidFill>
              <a:effectLst/>
              <a:latin typeface="Tahoma" pitchFamily="34" charset="0"/>
            </a:endParaRPr>
          </a:p>
        </p:txBody>
      </p:sp>
      <p:sp>
        <p:nvSpPr>
          <p:cNvPr id="8" name="Rectangle 7"/>
          <p:cNvSpPr/>
          <p:nvPr/>
        </p:nvSpPr>
        <p:spPr bwMode="auto">
          <a:xfrm>
            <a:off x="6721624" y="1556793"/>
            <a:ext cx="2149624" cy="3332925"/>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Сегмент кода</a:t>
            </a:r>
          </a:p>
          <a:p>
            <a:pPr marL="0" marR="0" indent="0" algn="ctr" defTabSz="914400" rtl="0" eaLnBrk="1" fontAlgn="base" latinLnBrk="0" hangingPunct="1">
              <a:lnSpc>
                <a:spcPct val="100000"/>
              </a:lnSpc>
              <a:spcBef>
                <a:spcPct val="0"/>
              </a:spcBef>
              <a:spcAft>
                <a:spcPct val="0"/>
              </a:spcAft>
              <a:buClrTx/>
              <a:buSzTx/>
              <a:buFontTx/>
              <a:buNone/>
              <a:tabLst/>
            </a:pPr>
            <a:r>
              <a:rPr lang="ru-RU" sz="1800" dirty="0"/>
              <a:t>программы</a:t>
            </a:r>
            <a:endParaRPr kumimoji="0" lang="en-US" sz="1800" b="0" i="0" u="none" strike="noStrike" cap="none" normalizeH="0" baseline="0" dirty="0">
              <a:ln>
                <a:noFill/>
              </a:ln>
              <a:solidFill>
                <a:schemeClr val="tx1"/>
              </a:solidFill>
              <a:effectLst/>
              <a:latin typeface="Tahoma" pitchFamily="34" charset="0"/>
            </a:endParaRPr>
          </a:p>
        </p:txBody>
      </p:sp>
      <p:sp>
        <p:nvSpPr>
          <p:cNvPr id="4" name="Rectangle 3"/>
          <p:cNvSpPr/>
          <p:nvPr/>
        </p:nvSpPr>
        <p:spPr bwMode="auto">
          <a:xfrm>
            <a:off x="533400" y="2995961"/>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3" name="Rectangle 12"/>
          <p:cNvSpPr/>
          <p:nvPr/>
        </p:nvSpPr>
        <p:spPr bwMode="auto">
          <a:xfrm>
            <a:off x="2683024" y="2995961"/>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4" name="Rectangle 13"/>
          <p:cNvSpPr/>
          <p:nvPr/>
        </p:nvSpPr>
        <p:spPr bwMode="auto">
          <a:xfrm>
            <a:off x="4832648" y="2995961"/>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t>Equals()</a:t>
            </a:r>
            <a:endParaRPr kumimoji="0" lang="en-US" sz="1400" b="0" i="0" u="none" strike="noStrike" cap="none" normalizeH="0" baseline="0" dirty="0">
              <a:ln>
                <a:noFill/>
              </a:ln>
              <a:solidFill>
                <a:schemeClr val="tx1"/>
              </a:solidFill>
              <a:effectLst/>
            </a:endParaRPr>
          </a:p>
        </p:txBody>
      </p:sp>
      <p:sp>
        <p:nvSpPr>
          <p:cNvPr id="15" name="Rectangle 14"/>
          <p:cNvSpPr/>
          <p:nvPr/>
        </p:nvSpPr>
        <p:spPr bwMode="auto">
          <a:xfrm>
            <a:off x="4832648" y="3428009"/>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ahoma" pitchFamily="34" charset="0"/>
              </a:rPr>
              <a:t>GetHashCode</a:t>
            </a:r>
            <a:r>
              <a:rPr kumimoji="0" lang="en-US" sz="1400" b="0" i="0" u="none" strike="noStrike" cap="none" normalizeH="0" baseline="0" dirty="0">
                <a:ln>
                  <a:noFill/>
                </a:ln>
                <a:solidFill>
                  <a:schemeClr val="tx1"/>
                </a:solidFill>
                <a:effectLst/>
                <a:latin typeface="Tahoma" pitchFamily="34" charset="0"/>
              </a:rPr>
              <a:t>()</a:t>
            </a:r>
          </a:p>
        </p:txBody>
      </p:sp>
      <p:sp>
        <p:nvSpPr>
          <p:cNvPr id="16" name="Rectangle 15"/>
          <p:cNvSpPr/>
          <p:nvPr/>
        </p:nvSpPr>
        <p:spPr bwMode="auto">
          <a:xfrm>
            <a:off x="4832648" y="3860057"/>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ahoma" pitchFamily="34" charset="0"/>
              </a:rPr>
              <a:t>ToString</a:t>
            </a:r>
            <a:r>
              <a:rPr kumimoji="0" lang="en-US" sz="1400" b="0" i="0" u="none" strike="noStrike" cap="none" normalizeH="0" baseline="0" dirty="0">
                <a:ln>
                  <a:noFill/>
                </a:ln>
                <a:solidFill>
                  <a:schemeClr val="tx1"/>
                </a:solidFill>
                <a:effectLst/>
                <a:latin typeface="Tahoma" pitchFamily="34" charset="0"/>
              </a:rPr>
              <a:t>()</a:t>
            </a:r>
          </a:p>
        </p:txBody>
      </p:sp>
      <p:cxnSp>
        <p:nvCxnSpPr>
          <p:cNvPr id="18" name="Straight Arrow Connector 17"/>
          <p:cNvCxnSpPr/>
          <p:nvPr/>
        </p:nvCxnSpPr>
        <p:spPr bwMode="auto">
          <a:xfrm>
            <a:off x="3520496" y="3213954"/>
            <a:ext cx="1312152" cy="0"/>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bwMode="auto">
          <a:xfrm>
            <a:off x="6984130" y="2995961"/>
            <a:ext cx="1628328" cy="12961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rPr>
              <a:t>PUSH EBP</a:t>
            </a:r>
          </a:p>
          <a:p>
            <a:pPr marL="0" marR="0" indent="0" algn="l" defTabSz="914400" rtl="0" eaLnBrk="1" fontAlgn="base" latinLnBrk="0" hangingPunct="1">
              <a:lnSpc>
                <a:spcPct val="100000"/>
              </a:lnSpc>
              <a:spcBef>
                <a:spcPct val="0"/>
              </a:spcBef>
              <a:spcAft>
                <a:spcPct val="0"/>
              </a:spcAft>
              <a:buClrTx/>
              <a:buSzTx/>
              <a:buFontTx/>
              <a:buNone/>
              <a:tabLst/>
            </a:pPr>
            <a:r>
              <a:rPr lang="en-US" sz="1300" dirty="0"/>
              <a:t>MOV EBP, ESP</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rPr>
              <a:t>…</a:t>
            </a:r>
          </a:p>
          <a:p>
            <a:pPr marL="0" marR="0" indent="0" algn="l" defTabSz="914400" rtl="0" eaLnBrk="1" fontAlgn="base" latinLnBrk="0" hangingPunct="1">
              <a:lnSpc>
                <a:spcPct val="100000"/>
              </a:lnSpc>
              <a:spcBef>
                <a:spcPct val="0"/>
              </a:spcBef>
              <a:spcAft>
                <a:spcPct val="0"/>
              </a:spcAft>
              <a:buClrTx/>
              <a:buSzTx/>
              <a:buFontTx/>
              <a:buNone/>
              <a:tabLst/>
            </a:pPr>
            <a:endParaRPr lang="en-US" sz="1300" dirty="0"/>
          </a:p>
          <a:p>
            <a:pPr marL="0" marR="0" indent="0" algn="l" defTabSz="914400" rtl="0" eaLnBrk="1" fontAlgn="base" latinLnBrk="0" hangingPunct="1">
              <a:lnSpc>
                <a:spcPct val="100000"/>
              </a:lnSpc>
              <a:spcBef>
                <a:spcPct val="0"/>
              </a:spcBef>
              <a:spcAft>
                <a:spcPct val="0"/>
              </a:spcAft>
              <a:buClrTx/>
              <a:buSzTx/>
              <a:buFontTx/>
              <a:buNone/>
              <a:tabLst/>
            </a:pPr>
            <a:r>
              <a:rPr lang="en-US" sz="1300" dirty="0"/>
              <a:t>RET</a:t>
            </a:r>
            <a:endParaRPr kumimoji="0" lang="en-US" sz="1300" b="0" i="0" u="none" strike="noStrike" cap="none" normalizeH="0" baseline="0" dirty="0">
              <a:ln>
                <a:noFill/>
              </a:ln>
              <a:solidFill>
                <a:schemeClr val="tx1"/>
              </a:solidFill>
              <a:effectLst/>
            </a:endParaRPr>
          </a:p>
        </p:txBody>
      </p:sp>
      <p:cxnSp>
        <p:nvCxnSpPr>
          <p:cNvPr id="23" name="Straight Arrow Connector 22"/>
          <p:cNvCxnSpPr>
            <a:stCxn id="38" idx="6"/>
          </p:cNvCxnSpPr>
          <p:nvPr/>
        </p:nvCxnSpPr>
        <p:spPr bwMode="auto">
          <a:xfrm flipV="1">
            <a:off x="5760128" y="3211985"/>
            <a:ext cx="1224002" cy="867508"/>
          </a:xfrm>
          <a:prstGeom prst="bentConnector3">
            <a:avLst>
              <a:gd name="adj1" fmla="val 67898"/>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Flowchart: Connector 27"/>
          <p:cNvSpPr/>
          <p:nvPr/>
        </p:nvSpPr>
        <p:spPr bwMode="auto">
          <a:xfrm>
            <a:off x="1329564" y="3197923"/>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cxnSp>
        <p:nvCxnSpPr>
          <p:cNvPr id="9" name="Straight Arrow Connector 8"/>
          <p:cNvCxnSpPr/>
          <p:nvPr/>
        </p:nvCxnSpPr>
        <p:spPr bwMode="auto">
          <a:xfrm flipV="1">
            <a:off x="1365564" y="3211985"/>
            <a:ext cx="1317460" cy="3938"/>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Flowchart: Connector 33"/>
          <p:cNvSpPr/>
          <p:nvPr/>
        </p:nvSpPr>
        <p:spPr bwMode="auto">
          <a:xfrm>
            <a:off x="3484496" y="3193985"/>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38" name="Flowchart: Connector 37"/>
          <p:cNvSpPr/>
          <p:nvPr/>
        </p:nvSpPr>
        <p:spPr bwMode="auto">
          <a:xfrm>
            <a:off x="5724128" y="4061493"/>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37" name="TextBox 36"/>
          <p:cNvSpPr txBox="1"/>
          <p:nvPr/>
        </p:nvSpPr>
        <p:spPr>
          <a:xfrm>
            <a:off x="539552" y="2635921"/>
            <a:ext cx="1620318" cy="307777"/>
          </a:xfrm>
          <a:prstGeom prst="rect">
            <a:avLst/>
          </a:prstGeom>
          <a:noFill/>
        </p:spPr>
        <p:txBody>
          <a:bodyPr wrap="square" rtlCol="0">
            <a:spAutoFit/>
          </a:bodyPr>
          <a:lstStyle/>
          <a:p>
            <a:r>
              <a:rPr lang="ru-RU" sz="1400" dirty="0"/>
              <a:t>Переменная </a:t>
            </a:r>
            <a:r>
              <a:rPr lang="en-US" sz="1400" dirty="0" err="1"/>
              <a:t>obj</a:t>
            </a:r>
            <a:endParaRPr lang="en-US" sz="1400" dirty="0"/>
          </a:p>
        </p:txBody>
      </p:sp>
      <p:sp>
        <p:nvSpPr>
          <p:cNvPr id="42" name="Rectangle 41"/>
          <p:cNvSpPr/>
          <p:nvPr/>
        </p:nvSpPr>
        <p:spPr bwMode="auto">
          <a:xfrm>
            <a:off x="2683024" y="3428009"/>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t>X</a:t>
            </a:r>
            <a:endParaRPr kumimoji="0" lang="en-US" sz="1400" b="0" i="0" u="none" strike="noStrike" cap="none" normalizeH="0" baseline="0" dirty="0">
              <a:ln>
                <a:noFill/>
              </a:ln>
              <a:solidFill>
                <a:schemeClr val="tx1"/>
              </a:solidFill>
              <a:effectLst/>
            </a:endParaRPr>
          </a:p>
        </p:txBody>
      </p:sp>
      <p:sp>
        <p:nvSpPr>
          <p:cNvPr id="43" name="Rectangle 42"/>
          <p:cNvSpPr/>
          <p:nvPr/>
        </p:nvSpPr>
        <p:spPr bwMode="auto">
          <a:xfrm>
            <a:off x="2683024" y="3860057"/>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Y</a:t>
            </a:r>
          </a:p>
        </p:txBody>
      </p:sp>
      <p:sp>
        <p:nvSpPr>
          <p:cNvPr id="47" name="TextBox 46"/>
          <p:cNvSpPr txBox="1"/>
          <p:nvPr/>
        </p:nvSpPr>
        <p:spPr>
          <a:xfrm>
            <a:off x="2683025" y="2419897"/>
            <a:ext cx="1626470" cy="523220"/>
          </a:xfrm>
          <a:prstGeom prst="rect">
            <a:avLst/>
          </a:prstGeom>
          <a:noFill/>
        </p:spPr>
        <p:txBody>
          <a:bodyPr wrap="square" rtlCol="0">
            <a:spAutoFit/>
          </a:bodyPr>
          <a:lstStyle/>
          <a:p>
            <a:pPr algn="ctr"/>
            <a:r>
              <a:rPr lang="ru-RU" sz="1400" dirty="0"/>
              <a:t>Данные объекта класса </a:t>
            </a:r>
            <a:r>
              <a:rPr lang="en-US" sz="1400" dirty="0"/>
              <a:t>Point</a:t>
            </a:r>
          </a:p>
        </p:txBody>
      </p:sp>
      <p:sp>
        <p:nvSpPr>
          <p:cNvPr id="48" name="TextBox 47"/>
          <p:cNvSpPr txBox="1"/>
          <p:nvPr/>
        </p:nvSpPr>
        <p:spPr>
          <a:xfrm>
            <a:off x="4570142" y="2419897"/>
            <a:ext cx="2149624" cy="523220"/>
          </a:xfrm>
          <a:prstGeom prst="rect">
            <a:avLst/>
          </a:prstGeom>
          <a:noFill/>
        </p:spPr>
        <p:txBody>
          <a:bodyPr wrap="square" rtlCol="0">
            <a:spAutoFit/>
          </a:bodyPr>
          <a:lstStyle/>
          <a:p>
            <a:pPr algn="ctr"/>
            <a:r>
              <a:rPr lang="ru-RU" sz="1400" dirty="0"/>
              <a:t>Таблица виртуальных методов класса </a:t>
            </a:r>
            <a:r>
              <a:rPr lang="en-US" sz="1400" dirty="0"/>
              <a:t>Point</a:t>
            </a:r>
          </a:p>
        </p:txBody>
      </p:sp>
      <p:sp>
        <p:nvSpPr>
          <p:cNvPr id="52" name="TextBox 51"/>
          <p:cNvSpPr txBox="1"/>
          <p:nvPr/>
        </p:nvSpPr>
        <p:spPr>
          <a:xfrm>
            <a:off x="6982272" y="2419897"/>
            <a:ext cx="1626470" cy="523220"/>
          </a:xfrm>
          <a:prstGeom prst="rect">
            <a:avLst/>
          </a:prstGeom>
          <a:noFill/>
        </p:spPr>
        <p:txBody>
          <a:bodyPr wrap="square" rtlCol="0">
            <a:spAutoFit/>
          </a:bodyPr>
          <a:lstStyle/>
          <a:p>
            <a:pPr algn="ctr"/>
            <a:r>
              <a:rPr lang="ru-RU" sz="1400" dirty="0"/>
              <a:t>Код метода </a:t>
            </a:r>
            <a:r>
              <a:rPr lang="en-US" sz="1400" dirty="0" err="1"/>
              <a:t>Point.ToString</a:t>
            </a:r>
            <a:r>
              <a:rPr lang="en-US" sz="1400" dirty="0"/>
              <a:t>()</a:t>
            </a:r>
          </a:p>
        </p:txBody>
      </p:sp>
      <p:sp>
        <p:nvSpPr>
          <p:cNvPr id="49" name="TextBox 48"/>
          <p:cNvSpPr txBox="1"/>
          <p:nvPr/>
        </p:nvSpPr>
        <p:spPr>
          <a:xfrm>
            <a:off x="395536" y="4941168"/>
            <a:ext cx="8475712" cy="1815882"/>
          </a:xfrm>
          <a:prstGeom prst="rect">
            <a:avLst/>
          </a:prstGeom>
          <a:noFill/>
        </p:spPr>
        <p:txBody>
          <a:bodyPr wrap="square" rtlCol="0">
            <a:spAutoFit/>
          </a:bodyPr>
          <a:lstStyle/>
          <a:p>
            <a:pPr marL="342900" lvl="0" indent="-342900">
              <a:buFont typeface="+mj-lt"/>
              <a:buAutoNum type="arabicPeriod"/>
            </a:pPr>
            <a:r>
              <a:rPr lang="ru-RU" sz="1600" dirty="0"/>
              <a:t>Через объектную переменную выполняется обращение к</a:t>
            </a:r>
            <a:r>
              <a:rPr lang="en-US" sz="1600" dirty="0"/>
              <a:t> </a:t>
            </a:r>
            <a:r>
              <a:rPr lang="ru-RU" sz="1600" dirty="0"/>
              <a:t>данным объекта, находящимся в области динамической памяти: </a:t>
            </a:r>
            <a:r>
              <a:rPr lang="en-US" sz="1600" dirty="0">
                <a:solidFill>
                  <a:srgbClr val="00B050"/>
                </a:solidFill>
              </a:rPr>
              <a:t>MOV EAX, </a:t>
            </a:r>
            <a:r>
              <a:rPr lang="en-US" sz="1600" dirty="0" err="1">
                <a:solidFill>
                  <a:srgbClr val="00B050"/>
                </a:solidFill>
              </a:rPr>
              <a:t>obj</a:t>
            </a:r>
            <a:endParaRPr lang="en-US" sz="1600" dirty="0">
              <a:solidFill>
                <a:srgbClr val="00B050"/>
              </a:solidFill>
            </a:endParaRPr>
          </a:p>
          <a:p>
            <a:pPr marL="342900" lvl="0" indent="-342900">
              <a:buFont typeface="+mj-lt"/>
              <a:buAutoNum type="arabicPeriod"/>
            </a:pPr>
            <a:r>
              <a:rPr lang="ru-RU" sz="1600" dirty="0"/>
              <a:t>Из данных объекта извлекается адрес таблицы виртуальных методов (первые </a:t>
            </a:r>
            <a:br>
              <a:rPr lang="en-US" sz="1600" dirty="0"/>
            </a:br>
            <a:r>
              <a:rPr lang="ru-RU" sz="1600" dirty="0"/>
              <a:t>4 или 8 байт данных, в зависимости от разрядности </a:t>
            </a:r>
            <a:r>
              <a:rPr lang="en-US" sz="1600" dirty="0"/>
              <a:t>CPU</a:t>
            </a:r>
            <a:r>
              <a:rPr lang="ru-RU" sz="1600" dirty="0"/>
              <a:t>): </a:t>
            </a:r>
            <a:r>
              <a:rPr lang="en-US" sz="1600" dirty="0">
                <a:solidFill>
                  <a:srgbClr val="00B050"/>
                </a:solidFill>
              </a:rPr>
              <a:t>MOV EBX, [EAX+0]</a:t>
            </a:r>
          </a:p>
          <a:p>
            <a:pPr marL="342900" lvl="0" indent="-342900">
              <a:buFont typeface="+mj-lt"/>
              <a:buAutoNum type="arabicPeriod"/>
            </a:pPr>
            <a:r>
              <a:rPr lang="ru-RU" sz="1600" dirty="0"/>
              <a:t>На основании порядкового номера виртуального метода из таблицы извлекается адрес</a:t>
            </a:r>
            <a:r>
              <a:rPr lang="en-US" sz="1600" dirty="0"/>
              <a:t> </a:t>
            </a:r>
            <a:r>
              <a:rPr lang="ru-RU" sz="1600" dirty="0"/>
              <a:t>метода</a:t>
            </a:r>
            <a:r>
              <a:rPr lang="en-US" sz="1600" dirty="0"/>
              <a:t>: </a:t>
            </a:r>
            <a:r>
              <a:rPr lang="en-US" sz="1600" dirty="0">
                <a:solidFill>
                  <a:srgbClr val="00B050"/>
                </a:solidFill>
              </a:rPr>
              <a:t>MOV EAX, [EBX+</a:t>
            </a:r>
            <a:r>
              <a:rPr lang="ru-RU" sz="1600" dirty="0">
                <a:solidFill>
                  <a:srgbClr val="00B050"/>
                </a:solidFill>
              </a:rPr>
              <a:t>8</a:t>
            </a:r>
            <a:r>
              <a:rPr lang="en-US" sz="1600" dirty="0">
                <a:solidFill>
                  <a:srgbClr val="00B050"/>
                </a:solidFill>
              </a:rPr>
              <a:t>]</a:t>
            </a:r>
            <a:r>
              <a:rPr lang="ru-RU" sz="1600" dirty="0"/>
              <a:t> ; значение 8 здесь – смещение до</a:t>
            </a:r>
            <a:r>
              <a:rPr lang="en-US" sz="1600" dirty="0"/>
              <a:t> </a:t>
            </a:r>
            <a:r>
              <a:rPr lang="ru-RU" sz="1600" dirty="0"/>
              <a:t>поля </a:t>
            </a:r>
            <a:r>
              <a:rPr lang="en-US" sz="1600" dirty="0" err="1"/>
              <a:t>ToString</a:t>
            </a:r>
            <a:r>
              <a:rPr lang="ru-RU" sz="1600" dirty="0"/>
              <a:t>()</a:t>
            </a:r>
            <a:r>
              <a:rPr lang="en-US" sz="1600" dirty="0"/>
              <a:t>.</a:t>
            </a:r>
            <a:endParaRPr lang="en-US" sz="1600" dirty="0">
              <a:solidFill>
                <a:srgbClr val="00B050"/>
              </a:solidFill>
            </a:endParaRPr>
          </a:p>
          <a:p>
            <a:pPr marL="342900" lvl="0" indent="-342900">
              <a:buFont typeface="+mj-lt"/>
              <a:buAutoNum type="arabicPeriod"/>
            </a:pPr>
            <a:r>
              <a:rPr lang="ru-RU" sz="1600" dirty="0"/>
              <a:t>Выполняется вызов кода по извлеченному адресу: </a:t>
            </a:r>
            <a:r>
              <a:rPr lang="en-US" sz="1600" dirty="0">
                <a:solidFill>
                  <a:srgbClr val="00B050"/>
                </a:solidFill>
              </a:rPr>
              <a:t>CALL EAX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Абстрактный виртуальный метод</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Абстрактный метод – это виртуальный метод без реализации. Для такого метода в таблице виртуальных методов резервируется поле адреса, и оно устанавливается в </a:t>
            </a:r>
            <a:r>
              <a:rPr lang="en-US" altLang="en-US" sz="1800" dirty="0"/>
              <a:t>null. </a:t>
            </a:r>
            <a:r>
              <a:rPr lang="ru-RU" altLang="en-US" sz="1800" dirty="0"/>
              <a:t>Экземпляры классов, в которых существует хотя бы один не перекрытый абстрактный метод, создавать нельзя.</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2000" indent="0">
              <a:spcBef>
                <a:spcPts val="24"/>
              </a:spcBef>
              <a:buNone/>
            </a:pPr>
            <a:r>
              <a:rPr lang="en-US" sz="1400" dirty="0">
                <a:solidFill>
                  <a:srgbClr val="0000FF"/>
                </a:solidFill>
                <a:highlight>
                  <a:srgbClr val="FFFFFF"/>
                </a:highlight>
                <a:latin typeface="Consolas" panose="020B0609020204030204" pitchFamily="49" charset="0"/>
              </a:rPr>
              <a:t>    public abstract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В производных классах абстрактный метод перекрывается обычным образом, как и любой виртуальный метод</a:t>
            </a:r>
            <a:r>
              <a:rPr lang="en-US" altLang="en-US" sz="1800" dirty="0"/>
              <a:t>:</a:t>
            </a:r>
            <a:endParaRPr lang="ru-RU" altLang="en-US" sz="20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public override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Чтобы можно было создать экземпляр класса, все его абстрактные методы должны быть</a:t>
            </a:r>
            <a:r>
              <a:rPr lang="en-US" altLang="en-US" sz="1800" dirty="0"/>
              <a:t> </a:t>
            </a:r>
            <a:r>
              <a:rPr lang="ru-RU" altLang="en-US" sz="1800" dirty="0"/>
              <a:t>перекрыты.</a:t>
            </a:r>
            <a:endParaRPr lang="ru-RU" altLang="en-US" sz="2000" dirty="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27</a:t>
            </a:fld>
            <a:endParaRPr lang="en-GB" altLang="en-US" sz="1400"/>
          </a:p>
        </p:txBody>
      </p:sp>
    </p:spTree>
    <p:extLst>
      <p:ext uri="{BB962C8B-B14F-4D97-AF65-F5344CB8AC3E}">
        <p14:creationId xmlns:p14="http://schemas.microsoft.com/office/powerpoint/2010/main" val="386555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Динамический виртуальный метод</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В некоторых языках программирования разновидностью виртуального метода является динамический метод:</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2000" indent="0">
              <a:spcBef>
                <a:spcPts val="24"/>
              </a:spcBef>
              <a:buNone/>
            </a:pPr>
            <a:r>
              <a:rPr lang="en-US" sz="1400" dirty="0">
                <a:solidFill>
                  <a:srgbClr val="0000FF"/>
                </a:solidFill>
                <a:highlight>
                  <a:srgbClr val="FFFFFF"/>
                </a:highlight>
                <a:latin typeface="Consolas" panose="020B0609020204030204" pitchFamily="49" charset="0"/>
              </a:rPr>
              <a:t>    public dynamic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r>
              <a:rPr lang="es-E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не поддерживается в </a:t>
            </a:r>
            <a:r>
              <a:rPr lang="en-US" sz="1400" dirty="0">
                <a:solidFill>
                  <a:srgbClr val="008000"/>
                </a:solidFill>
                <a:highlight>
                  <a:srgbClr val="FFFFFF"/>
                </a:highlight>
                <a:latin typeface="Consolas" panose="020B0609020204030204" pitchFamily="49" charset="0"/>
              </a:rPr>
              <a:t>C# (!)</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В производных классах динамический метод перекрывается обычным образом – с помощью зарезервированного слова </a:t>
            </a:r>
            <a:r>
              <a:rPr lang="en-US" altLang="en-US" sz="1800" b="1" dirty="0"/>
              <a:t>override</a:t>
            </a:r>
            <a:r>
              <a:rPr lang="en-US" altLang="en-US" sz="1800" dirty="0"/>
              <a:t>:</a:t>
            </a:r>
            <a:endParaRPr lang="ru-RU" altLang="en-US" sz="20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public override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a:t>Различие между динамическим и виртуальным методами состоит лишь в механизме вызова. Виртуальный метод вызывается максимально быстро, но ценой избыточных затрат памяти на таблицы виртуальных методов. Динамический метод вызывается дольше, но таблицы динамических методов имеют значительно более компактный вид, что способствует экономии памяти.</a:t>
            </a:r>
            <a:endParaRPr lang="ru-RU" sz="14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28</a:t>
            </a:fld>
            <a:endParaRPr lang="en-GB" altLang="en-US" sz="1400"/>
          </a:p>
        </p:txBody>
      </p:sp>
    </p:spTree>
    <p:extLst>
      <p:ext uri="{BB962C8B-B14F-4D97-AF65-F5344CB8AC3E}">
        <p14:creationId xmlns:p14="http://schemas.microsoft.com/office/powerpoint/2010/main" val="136904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Виртуальное свойство</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Свойство можно сделать виртуальным. Тогда в производных классах перекрываются его методы чтения и записи</a:t>
            </a:r>
            <a:r>
              <a:rPr lang="en-US" altLang="en-US" sz="1800" dirty="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Point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virtual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X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virtual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Y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endParaRPr lang="en-US" sz="1400" dirty="0">
              <a:solidFill>
                <a:srgbClr val="0000FF"/>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Rectangle : Point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override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X { </a:t>
            </a:r>
            <a:r>
              <a:rPr lang="en-US" sz="1400" dirty="0">
                <a:solidFill>
                  <a:srgbClr val="0000FF"/>
                </a:solidFill>
                <a:highlight>
                  <a:srgbClr val="FFFFFF"/>
                </a:highlight>
                <a:latin typeface="Consolas" panose="020B0609020204030204" pitchFamily="49" charset="0"/>
              </a:rPr>
              <a:t>get </a:t>
            </a:r>
            <a:r>
              <a:rPr lang="en-US" sz="1400" dirty="0">
                <a:solidFill>
                  <a:srgbClr val="000000"/>
                </a:solidFill>
                <a:highlight>
                  <a:srgbClr val="FFFFFF"/>
                </a:highlight>
                <a:latin typeface="Consolas" panose="020B0609020204030204" pitchFamily="49" charset="0"/>
              </a:rPr>
              <a:t>{ ... }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 ... }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override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Y { </a:t>
            </a:r>
            <a:r>
              <a:rPr lang="en-US" sz="1400" dirty="0">
                <a:solidFill>
                  <a:srgbClr val="0000FF"/>
                </a:solidFill>
                <a:highlight>
                  <a:srgbClr val="FFFFFF"/>
                </a:highlight>
                <a:latin typeface="Consolas" panose="020B0609020204030204" pitchFamily="49" charset="0"/>
              </a:rPr>
              <a:t>get </a:t>
            </a:r>
            <a:r>
              <a:rPr lang="en-US" sz="1400" dirty="0">
                <a:solidFill>
                  <a:srgbClr val="000000"/>
                </a:solidFill>
                <a:highlight>
                  <a:srgbClr val="FFFFFF"/>
                </a:highlight>
                <a:latin typeface="Consolas" panose="020B0609020204030204" pitchFamily="49" charset="0"/>
              </a:rPr>
              <a:t>{ ... }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 ... }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endParaRPr lang="en-US" sz="1400" dirty="0">
              <a:solidFill>
                <a:srgbClr val="0000FF"/>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При перекрытии свойства нельзя изменять атрибуты доступа методов чтения и записи.</a:t>
            </a:r>
            <a:endParaRPr lang="en-US" sz="18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29</a:t>
            </a:fld>
            <a:endParaRPr lang="en-GB" altLang="en-US" sz="1400"/>
          </a:p>
        </p:txBody>
      </p:sp>
    </p:spTree>
    <p:extLst>
      <p:ext uri="{BB962C8B-B14F-4D97-AF65-F5344CB8AC3E}">
        <p14:creationId xmlns:p14="http://schemas.microsoft.com/office/powerpoint/2010/main" val="319793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8534400" cy="603250"/>
          </a:xfrm>
        </p:spPr>
        <p:txBody>
          <a:bodyPr/>
          <a:lstStyle/>
          <a:p>
            <a:pPr eaLnBrk="1" hangingPunct="1"/>
            <a:r>
              <a:rPr lang="ru-RU" altLang="en-US" sz="2700" dirty="0"/>
              <a:t>Литература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200"/>
              </a:spcBef>
            </a:pPr>
            <a:r>
              <a:rPr lang="ru-RU" altLang="en-US" sz="1300" dirty="0"/>
              <a:t>Данная презентация служит методикой изучения предмета и содержит основные понятия ООП и их представление на языке </a:t>
            </a:r>
            <a:r>
              <a:rPr lang="en-US" altLang="en-US" sz="1300" dirty="0"/>
              <a:t>C#.</a:t>
            </a:r>
          </a:p>
          <a:p>
            <a:pPr marL="431800" indent="-431800" eaLnBrk="1" hangingPunct="1">
              <a:spcBef>
                <a:spcPts val="1200"/>
              </a:spcBef>
            </a:pPr>
            <a:r>
              <a:rPr lang="ru-RU" altLang="en-US" sz="1300" dirty="0"/>
              <a:t>«</a:t>
            </a:r>
            <a:r>
              <a:rPr lang="en-US" altLang="en-US" sz="1300" dirty="0"/>
              <a:t>C# Language Specification</a:t>
            </a:r>
            <a:r>
              <a:rPr lang="ru-RU" altLang="en-US" sz="1300" dirty="0"/>
              <a:t>»</a:t>
            </a:r>
            <a:r>
              <a:rPr lang="en-US" altLang="en-US" sz="1300" dirty="0"/>
              <a:t>: </a:t>
            </a:r>
            <a:br>
              <a:rPr lang="en-US" altLang="en-US" sz="1300" dirty="0"/>
            </a:br>
            <a:r>
              <a:rPr lang="en-US" altLang="en-US" sz="1300" dirty="0">
                <a:hlinkClick r:id="rId2" action="ppaction://hlinkfile"/>
              </a:rPr>
              <a:t>C:\Program Files (x86)\Microsoft Visual Studio 12.0\ VC#\Specifications\1033\</a:t>
            </a:r>
            <a:r>
              <a:rPr lang="en-US" altLang="en-US" sz="1300" dirty="0" err="1">
                <a:hlinkClick r:id="rId2" action="ppaction://hlinkfile"/>
              </a:rPr>
              <a:t>CSharp</a:t>
            </a:r>
            <a:r>
              <a:rPr lang="en-US" altLang="en-US" sz="1300" dirty="0">
                <a:hlinkClick r:id="rId2" action="ppaction://hlinkfile"/>
              </a:rPr>
              <a:t> Language Specification.docx</a:t>
            </a:r>
            <a:endParaRPr lang="en-US" altLang="en-US" sz="1300" dirty="0"/>
          </a:p>
          <a:p>
            <a:pPr marL="431800" indent="-431800" eaLnBrk="1" hangingPunct="1">
              <a:spcBef>
                <a:spcPts val="1200"/>
              </a:spcBef>
            </a:pPr>
            <a:r>
              <a:rPr lang="ru-RU" altLang="en-US" sz="1300" dirty="0"/>
              <a:t>Конспект лекций по языку программирования </a:t>
            </a:r>
            <a:r>
              <a:rPr lang="en-US" altLang="en-US" sz="1300" dirty="0"/>
              <a:t>C++ </a:t>
            </a:r>
            <a:r>
              <a:rPr lang="ru-RU" altLang="en-US" sz="1300" dirty="0"/>
              <a:t>для студентов, владеющих языком программирования </a:t>
            </a:r>
            <a:r>
              <a:rPr lang="en-US" altLang="en-US" sz="1300" dirty="0"/>
              <a:t>C#, Java </a:t>
            </a:r>
            <a:r>
              <a:rPr lang="ru-RU" altLang="en-US" sz="1300" dirty="0"/>
              <a:t>или </a:t>
            </a:r>
            <a:r>
              <a:rPr lang="en-US" altLang="en-US" sz="1300" dirty="0"/>
              <a:t>Delphi.</a:t>
            </a:r>
            <a:r>
              <a:rPr lang="ru-RU" altLang="en-US" sz="1300" dirty="0"/>
              <a:t> Авторы: К.А. Сурков, Д.А. Сурков, Ю.М. Четырько.</a:t>
            </a:r>
          </a:p>
          <a:p>
            <a:pPr marL="431800" indent="-431800" eaLnBrk="1" hangingPunct="1">
              <a:spcBef>
                <a:spcPts val="1200"/>
              </a:spcBef>
            </a:pPr>
            <a:r>
              <a:rPr lang="ru-RU" altLang="en-US" sz="1300" dirty="0"/>
              <a:t>«</a:t>
            </a:r>
            <a:r>
              <a:rPr lang="en-US" altLang="en-US" sz="1300" dirty="0"/>
              <a:t>The Java Language Specification</a:t>
            </a:r>
            <a:r>
              <a:rPr lang="ru-RU" altLang="en-US" sz="1300" dirty="0"/>
              <a:t>»</a:t>
            </a:r>
            <a:r>
              <a:rPr lang="en-US" altLang="en-US" sz="1300" dirty="0"/>
              <a:t>:</a:t>
            </a:r>
            <a:br>
              <a:rPr lang="en-US" altLang="en-US" sz="1300" dirty="0"/>
            </a:br>
            <a:r>
              <a:rPr lang="en-US" altLang="en-US" sz="1300" dirty="0">
                <a:hlinkClick r:id="rId3"/>
              </a:rPr>
              <a:t>http://docs.oracle.com/javase/specs/jls/se7/jls7.pdf</a:t>
            </a:r>
            <a:r>
              <a:rPr lang="en-US" altLang="en-US" sz="1300" dirty="0"/>
              <a:t> </a:t>
            </a:r>
            <a:endParaRPr lang="ru-RU" altLang="en-US" sz="1300" dirty="0"/>
          </a:p>
          <a:p>
            <a:pPr marL="431800" indent="-431800" eaLnBrk="1" hangingPunct="1">
              <a:spcBef>
                <a:spcPts val="1200"/>
              </a:spcBef>
            </a:pPr>
            <a:r>
              <a:rPr lang="ru-RU" altLang="en-US" sz="1300" dirty="0"/>
              <a:t>Краткое изложение </a:t>
            </a:r>
            <a:r>
              <a:rPr lang="en-US" altLang="en-US" sz="1300" dirty="0"/>
              <a:t>Java </a:t>
            </a:r>
            <a:r>
              <a:rPr lang="ru-RU" altLang="en-US" sz="1300" dirty="0"/>
              <a:t>для специалистов, владеющих другими объектно-ориентированными языками программирования</a:t>
            </a:r>
            <a:r>
              <a:rPr lang="en-US" altLang="en-US" sz="1300" dirty="0"/>
              <a:t>:</a:t>
            </a:r>
            <a:br>
              <a:rPr lang="en-US" altLang="en-US" sz="1300" dirty="0"/>
            </a:br>
            <a:r>
              <a:rPr lang="en-US" altLang="en-US" sz="1300" dirty="0">
                <a:hlinkClick r:id="rId4"/>
              </a:rPr>
              <a:t>http://en.wikipedia.org/wiki/Java_syntax</a:t>
            </a:r>
            <a:r>
              <a:rPr lang="en-US" altLang="en-US" sz="1300" dirty="0"/>
              <a:t> </a:t>
            </a:r>
            <a:endParaRPr lang="ru-RU" altLang="en-US" sz="1300" dirty="0"/>
          </a:p>
          <a:p>
            <a:pPr marL="431800" indent="-431800" eaLnBrk="1" hangingPunct="1">
              <a:spcBef>
                <a:spcPts val="1200"/>
              </a:spcBef>
            </a:pPr>
            <a:r>
              <a:rPr lang="ru-RU" altLang="en-US" sz="1300" dirty="0"/>
              <a:t>«Программирование на языке </a:t>
            </a:r>
            <a:r>
              <a:rPr lang="en-US" altLang="en-US" sz="1300" dirty="0"/>
              <a:t>Delphi</a:t>
            </a:r>
            <a:r>
              <a:rPr lang="ru-RU" altLang="en-US" sz="1300" dirty="0"/>
              <a:t>». Учебное пособие. Авторы: А.Н. </a:t>
            </a:r>
            <a:r>
              <a:rPr lang="ru-RU" altLang="en-US" sz="1300" dirty="0" err="1"/>
              <a:t>Вальвачев</a:t>
            </a:r>
            <a:r>
              <a:rPr lang="ru-RU" altLang="en-US" sz="1300" dirty="0"/>
              <a:t>, К.А. Сурков, Д.А. Сурков, Ю.М. Четырько. Книга расположена по адресу </a:t>
            </a:r>
            <a:r>
              <a:rPr lang="en-US" altLang="en-US" sz="1300" dirty="0">
                <a:hlinkClick r:id="rId5"/>
              </a:rPr>
              <a:t>http://rsdn.ru/?summary/3165.xml</a:t>
            </a:r>
            <a:r>
              <a:rPr lang="en-US" altLang="en-US" sz="1300" dirty="0"/>
              <a:t> </a:t>
            </a:r>
            <a:endParaRPr lang="ru-RU" altLang="en-US" sz="1300" dirty="0"/>
          </a:p>
          <a:p>
            <a:pPr marL="431800" indent="-431800" eaLnBrk="1" hangingPunct="1">
              <a:spcBef>
                <a:spcPts val="1200"/>
              </a:spcBef>
            </a:pPr>
            <a:r>
              <a:rPr lang="ru-RU" altLang="en-US" sz="1300" dirty="0"/>
              <a:t>«</a:t>
            </a:r>
            <a:r>
              <a:rPr lang="en-US" altLang="en-US" sz="1300" dirty="0"/>
              <a:t>The Programming Language Oberon</a:t>
            </a:r>
            <a:r>
              <a:rPr lang="ru-RU" altLang="en-US" sz="1300" dirty="0"/>
              <a:t>». </a:t>
            </a:r>
            <a:r>
              <a:rPr lang="en-US" altLang="en-US" sz="1300" dirty="0" err="1"/>
              <a:t>Niklaus</a:t>
            </a:r>
            <a:r>
              <a:rPr lang="en-US" altLang="en-US" sz="1300" dirty="0"/>
              <a:t> Wirth:</a:t>
            </a:r>
            <a:br>
              <a:rPr lang="en-US" altLang="en-US" sz="1300" dirty="0"/>
            </a:br>
            <a:r>
              <a:rPr lang="en-US" altLang="en-US" sz="1300" dirty="0">
                <a:hlinkClick r:id="rId6"/>
              </a:rPr>
              <a:t>http://www.inf.ethz.ch/personal/wirth/Oberon/Oberon07.Report.pdf</a:t>
            </a:r>
            <a:r>
              <a:rPr lang="en-US" altLang="en-US" sz="1300" dirty="0"/>
              <a:t> </a:t>
            </a:r>
            <a:endParaRPr lang="ru-RU" altLang="en-US" sz="1300" dirty="0"/>
          </a:p>
          <a:p>
            <a:pPr marL="431800" indent="-431800" eaLnBrk="1" hangingPunct="1">
              <a:spcBef>
                <a:spcPts val="1200"/>
              </a:spcBef>
            </a:pPr>
            <a:r>
              <a:rPr lang="ru-RU" altLang="en-US" sz="1300" dirty="0"/>
              <a:t>«</a:t>
            </a:r>
            <a:r>
              <a:rPr lang="en-US" altLang="en-US" sz="1300" dirty="0" err="1"/>
              <a:t>Zonnon</a:t>
            </a:r>
            <a:r>
              <a:rPr lang="en-US" altLang="en-US" sz="1300" dirty="0"/>
              <a:t> Language Report</a:t>
            </a:r>
            <a:r>
              <a:rPr lang="ru-RU" altLang="en-US" sz="1300" dirty="0"/>
              <a:t>».</a:t>
            </a:r>
            <a:r>
              <a:rPr lang="en-US" altLang="en-US" sz="1300" dirty="0"/>
              <a:t> </a:t>
            </a:r>
            <a:r>
              <a:rPr lang="en-US" altLang="en-US" sz="1300" dirty="0" err="1"/>
              <a:t>Jurg</a:t>
            </a:r>
            <a:r>
              <a:rPr lang="en-US" altLang="en-US" sz="1300" dirty="0"/>
              <a:t> Gutknecht</a:t>
            </a:r>
            <a:br>
              <a:rPr lang="en-US" altLang="en-US" sz="1300" dirty="0"/>
            </a:br>
            <a:r>
              <a:rPr lang="en-US" altLang="en-US" sz="1300" dirty="0">
                <a:hlinkClick r:id="rId7"/>
              </a:rPr>
              <a:t>http://zonnon.ethz.ch/archive/znnLanguageReportv04y090606draft.pdf</a:t>
            </a:r>
            <a:r>
              <a:rPr lang="en-US" altLang="en-US" sz="1300" dirty="0"/>
              <a:t> </a:t>
            </a:r>
            <a:endParaRPr lang="ru-RU" altLang="en-US" sz="1300" dirty="0"/>
          </a:p>
          <a:p>
            <a:pPr marL="431800" indent="-431800" eaLnBrk="1" hangingPunct="1">
              <a:spcBef>
                <a:spcPts val="1200"/>
              </a:spcBef>
            </a:pPr>
            <a:r>
              <a:rPr lang="ru-RU" altLang="en-US" sz="1300" dirty="0"/>
              <a:t>«Язык ДРАКОН». Владимир </a:t>
            </a:r>
            <a:r>
              <a:rPr lang="ru-RU" altLang="en-US" sz="1300" dirty="0" err="1"/>
              <a:t>Паронджанов</a:t>
            </a:r>
            <a:r>
              <a:rPr lang="en-US" altLang="en-US" sz="1300" dirty="0"/>
              <a:t>:</a:t>
            </a:r>
            <a:br>
              <a:rPr lang="en-US" altLang="en-US" sz="1300" dirty="0"/>
            </a:br>
            <a:r>
              <a:rPr lang="en-US" altLang="en-US" sz="1300" dirty="0">
                <a:hlinkClick r:id="rId8"/>
              </a:rPr>
              <a:t>http://drakon-practic.ru/drakon.pdf</a:t>
            </a:r>
            <a:r>
              <a:rPr lang="en-US" altLang="en-US" sz="1300" dirty="0"/>
              <a:t> </a:t>
            </a:r>
            <a:r>
              <a:rPr lang="ru-RU" altLang="en-US" sz="1300" dirty="0"/>
              <a:t>– краткое описание,</a:t>
            </a:r>
            <a:br>
              <a:rPr lang="ru-RU" altLang="en-US" sz="1300" dirty="0"/>
            </a:br>
            <a:r>
              <a:rPr lang="en-US" altLang="en-US" sz="1300" dirty="0">
                <a:hlinkClick r:id="rId9"/>
              </a:rPr>
              <a:t>http://drakon.pbworks.com/w/page/18205516/FrontPage</a:t>
            </a:r>
            <a:r>
              <a:rPr lang="ru-RU" altLang="en-US" sz="1300" dirty="0"/>
              <a:t> – полное описание.</a:t>
            </a:r>
            <a:endParaRPr lang="en-US" altLang="en-US" sz="1300" dirty="0"/>
          </a:p>
        </p:txBody>
      </p:sp>
      <p:sp>
        <p:nvSpPr>
          <p:cNvPr id="16388"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10"/>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6347F8-B75E-4055-A6A4-A28459F3AEFC}" type="slidenum">
              <a:rPr lang="en-GB" altLang="en-US" sz="1400" smtClean="0"/>
              <a:pPr>
                <a:spcBef>
                  <a:spcPct val="0"/>
                </a:spcBef>
                <a:buClrTx/>
                <a:buSzTx/>
                <a:buFontTx/>
                <a:buNone/>
              </a:pPr>
              <a:t>3</a:t>
            </a:fld>
            <a:endParaRPr lang="en-GB"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indent="-431800" eaLnBrk="1" hangingPunct="1">
              <a:spcBef>
                <a:spcPts val="1400"/>
              </a:spcBef>
            </a:pPr>
            <a:r>
              <a:rPr lang="ru-RU" altLang="en-US" sz="2800" dirty="0"/>
              <a:t>Запрет на расширение</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Наследование от класса можно запретить</a:t>
            </a:r>
            <a:r>
              <a:rPr lang="en-US" altLang="en-US" sz="1800" dirty="0"/>
              <a:t> </a:t>
            </a:r>
            <a:r>
              <a:rPr lang="ru-RU" altLang="en-US" sz="1800" dirty="0"/>
              <a:t>с помощью ключевого слова </a:t>
            </a:r>
            <a:r>
              <a:rPr lang="en-US" altLang="en-US" sz="1800" b="1" dirty="0"/>
              <a:t>sealed</a:t>
            </a:r>
            <a:r>
              <a:rPr lang="ru-RU" altLang="en-US" sz="1800" dirty="0"/>
              <a:t> – «запечатанный». «Запечатывание» позволяет компилятору в некоторых случаях построить более производительный программный код. Например, вызовы всех виртуальных методов «запечатанного» класса можно выполнять так, будто они не виртуальные. Это дает некоторый выигрыш в производительности. Пример «запечатанного класса»: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 sealed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«Запечатать» можно отдельный виртуальный метод класса: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 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virtual</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FF"/>
                </a:solidFill>
                <a:highlight>
                  <a:srgbClr val="FFFFFF"/>
                </a:highlight>
                <a:latin typeface="Consolas" panose="020B0609020204030204" pitchFamily="49" charset="0"/>
              </a:rPr>
              <a:t>public 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FF"/>
                </a:solidFill>
                <a:highlight>
                  <a:srgbClr val="FFFFFF"/>
                </a:highlight>
                <a:latin typeface="Consolas" panose="020B0609020204030204" pitchFamily="49" charset="0"/>
              </a:rPr>
              <a:t>    public sealed override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endParaRPr lang="ru-RU" altLang="en-US" sz="2000" dirty="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30</a:t>
            </a:fld>
            <a:endParaRPr lang="en-GB" altLang="en-US" sz="1400"/>
          </a:p>
        </p:txBody>
      </p:sp>
    </p:spTree>
    <p:extLst>
      <p:ext uri="{BB962C8B-B14F-4D97-AF65-F5344CB8AC3E}">
        <p14:creationId xmlns:p14="http://schemas.microsoft.com/office/powerpoint/2010/main" val="3535416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Делегат – ссылка на метод</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ct val="100000"/>
              </a:spcBef>
            </a:pPr>
            <a:r>
              <a:rPr lang="ru-RU" altLang="en-US" sz="1800" dirty="0"/>
              <a:t>Можно создать процедурную переменную, содержащую адрес метода. Предварительно для такой переменной определяется тип данных, называемый делегатом:</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 delegate </a:t>
            </a:r>
            <a:r>
              <a:rPr lang="en-US" sz="1400" dirty="0" err="1">
                <a:solidFill>
                  <a:srgbClr val="0000FF"/>
                </a:solidFill>
                <a:highlight>
                  <a:srgbClr val="FFFFFF"/>
                </a:highlight>
                <a:latin typeface="Consolas" panose="020B0609020204030204" pitchFamily="49" charset="0"/>
              </a:rPr>
              <a:t>bool</a:t>
            </a:r>
            <a:r>
              <a:rPr lang="en-US" sz="1400" dirty="0">
                <a:solidFill>
                  <a:srgbClr val="0000F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Теперь можно объявить переменную с таким типом и присвоить ей ссылку на метод какого-то объекта</a:t>
            </a:r>
            <a:r>
              <a:rPr lang="en-US" altLang="en-US" sz="1800" dirty="0"/>
              <a:t> (</a:t>
            </a:r>
            <a:r>
              <a:rPr lang="ru-RU" altLang="en-US" sz="1800" dirty="0"/>
              <a:t>сигнатура метода должна совпадать с сигнатурой делегата</a:t>
            </a:r>
            <a:r>
              <a:rPr lang="en-US" altLang="en-US" sz="1800" dirty="0"/>
              <a:t>)</a:t>
            </a:r>
            <a:r>
              <a:rPr lang="ru-RU" altLang="en-US" sz="1800" dirty="0"/>
              <a:t>:</a:t>
            </a:r>
          </a:p>
          <a:p>
            <a:pPr marL="432000" indent="0">
              <a:spcBef>
                <a:spcPts val="1200"/>
              </a:spcBef>
              <a:buNone/>
            </a:pPr>
            <a:r>
              <a:rPr lang="en-US" sz="1400" dirty="0" err="1">
                <a:solidFill>
                  <a:srgbClr val="2B91AF"/>
                </a:solidFill>
                <a:highlight>
                  <a:srgbClr val="FFFFFF"/>
                </a:highlight>
                <a:latin typeface="Consolas" panose="020B0609020204030204" pitchFamily="49" charset="0"/>
              </a:rPr>
              <a:t>NextLineDelegate</a:t>
            </a:r>
            <a:r>
              <a:rPr lang="ru-RU"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 Form1.NextLine;</a:t>
            </a:r>
          </a:p>
          <a:p>
            <a:pPr marL="431800" indent="-431800" eaLnBrk="1" hangingPunct="1">
              <a:spcBef>
                <a:spcPct val="100000"/>
              </a:spcBef>
            </a:pPr>
            <a:r>
              <a:rPr lang="ru-RU" altLang="en-US" sz="1800" dirty="0"/>
              <a:t>Наконец, можно сделать вызов через процедурную переменную: </a:t>
            </a:r>
          </a:p>
          <a:p>
            <a:pPr marL="432000" indent="0">
              <a:spcBef>
                <a:spcPts val="1200"/>
              </a:spcBef>
              <a:buNone/>
            </a:pPr>
            <a:r>
              <a:rPr lang="en-US" sz="1400" dirty="0" err="1">
                <a:solidFill>
                  <a:srgbClr val="000000"/>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В результате этого оператора у объекта </a:t>
            </a:r>
            <a:r>
              <a:rPr lang="en-US" altLang="en-US" sz="1800" dirty="0"/>
              <a:t>Form1 </a:t>
            </a:r>
            <a:r>
              <a:rPr lang="ru-RU" altLang="en-US" sz="1800" dirty="0"/>
              <a:t>будет вызван метод </a:t>
            </a:r>
            <a:r>
              <a:rPr lang="en-US" altLang="en-US" sz="1800" dirty="0" err="1"/>
              <a:t>bool</a:t>
            </a:r>
            <a:r>
              <a:rPr lang="en-US" altLang="en-US" sz="1800" dirty="0"/>
              <a:t> </a:t>
            </a:r>
            <a:r>
              <a:rPr lang="en-US" altLang="en-US" sz="1800" dirty="0" err="1"/>
              <a:t>NextLineNotification</a:t>
            </a:r>
            <a:r>
              <a:rPr lang="en-US" altLang="en-US" sz="1800" dirty="0"/>
              <a:t>(). </a:t>
            </a:r>
            <a:r>
              <a:rPr lang="ru-RU" altLang="en-US" sz="1800" dirty="0"/>
              <a:t>Это произойдет благодаря тому, что в переменной-делегате (</a:t>
            </a:r>
            <a:r>
              <a:rPr lang="en-US" altLang="en-US" sz="1800" dirty="0" err="1"/>
              <a:t>NextLineDelegate</a:t>
            </a:r>
            <a:r>
              <a:rPr lang="ru-RU" altLang="en-US" sz="1800" dirty="0"/>
              <a:t>) хранится пара указателей: указатель на объект и указатель на код метода.</a:t>
            </a:r>
            <a:r>
              <a:rPr lang="en-US" altLang="en-US" sz="1800" dirty="0"/>
              <a:t> </a:t>
            </a:r>
            <a:r>
              <a:rPr lang="ru-RU" altLang="en-US" sz="1800" dirty="0"/>
              <a:t>Когда делегату присваивается значение (</a:t>
            </a:r>
            <a:r>
              <a:rPr lang="en-US" altLang="en-US" sz="1800" dirty="0" err="1"/>
              <a:t>NextLineDelegate</a:t>
            </a:r>
            <a:r>
              <a:rPr lang="en-US" altLang="en-US" sz="1800" dirty="0"/>
              <a:t> = Form1.NextLine</a:t>
            </a:r>
            <a:r>
              <a:rPr lang="ru-RU" altLang="en-US" sz="1800" dirty="0"/>
              <a:t>), в нем устанавливаются сразу оба указателя.</a:t>
            </a:r>
          </a:p>
          <a:p>
            <a:pPr marL="431800" indent="-431800" eaLnBrk="1" hangingPunct="1">
              <a:spcBef>
                <a:spcPct val="100000"/>
              </a:spcBef>
            </a:pP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31</a:t>
            </a:fld>
            <a:endParaRPr lang="en-GB" altLang="en-US" sz="1400"/>
          </a:p>
        </p:txBody>
      </p:sp>
    </p:spTree>
    <p:extLst>
      <p:ext uri="{BB962C8B-B14F-4D97-AF65-F5344CB8AC3E}">
        <p14:creationId xmlns:p14="http://schemas.microsoft.com/office/powerpoint/2010/main" val="157752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Пример применения делегата</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fNextLineDelegate</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fNextLineDelegate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   ...</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fNextLineDelegate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fNextLineDelegate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Form1</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ReadTable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a:t>
            </a: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Подсчет и вывод числа прочитанных строк</a:t>
            </a:r>
            <a:r>
              <a:rPr lang="en-US" sz="1400" dirty="0">
                <a:solidFill>
                  <a:srgbClr val="008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32</a:t>
            </a:fld>
            <a:endParaRPr lang="en-GB" altLang="en-US" sz="1400"/>
          </a:p>
        </p:txBody>
      </p:sp>
    </p:spTree>
    <p:extLst>
      <p:ext uri="{BB962C8B-B14F-4D97-AF65-F5344CB8AC3E}">
        <p14:creationId xmlns:p14="http://schemas.microsoft.com/office/powerpoint/2010/main" val="3474809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Событие – список делегатов</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1800" dirty="0"/>
              <a:t>Бывает необходим список переменных-делегатов для уведомления целого множества объектов. Он называется событием. Предварительно для переменной-события определяют тип-делегат:</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 delegate </a:t>
            </a:r>
            <a:r>
              <a:rPr lang="en-US" sz="1400" dirty="0" err="1">
                <a:solidFill>
                  <a:srgbClr val="0000FF"/>
                </a:solidFill>
                <a:highlight>
                  <a:srgbClr val="FFFFFF"/>
                </a:highlight>
                <a:latin typeface="Consolas" panose="020B0609020204030204" pitchFamily="49" charset="0"/>
              </a:rPr>
              <a:t>bool</a:t>
            </a:r>
            <a:r>
              <a:rPr lang="en-US" sz="1400" dirty="0">
                <a:solidFill>
                  <a:srgbClr val="0000F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Затем определяют переменную-событие:</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Добавление и исключение методов в списке события осуществляется с помощью операторов += и –=:</a:t>
            </a:r>
          </a:p>
          <a:p>
            <a:pPr marL="432000" indent="0">
              <a:spcBef>
                <a:spcPts val="1200"/>
              </a:spcBef>
              <a:buNone/>
            </a:pP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 += Form1.NextLine;</a:t>
            </a:r>
          </a:p>
          <a:p>
            <a:pPr marL="431800" indent="-431800" eaLnBrk="1" hangingPunct="1">
              <a:spcBef>
                <a:spcPct val="100000"/>
              </a:spcBef>
            </a:pPr>
            <a:r>
              <a:rPr lang="ru-RU" altLang="en-US" sz="1800" dirty="0"/>
              <a:t>Наконец, можно сделать вызов через процедурную переменную: </a:t>
            </a:r>
          </a:p>
          <a:p>
            <a:pPr marL="432000" indent="0">
              <a:spcBef>
                <a:spcPts val="1200"/>
              </a:spcBef>
              <a:buNone/>
            </a:pP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Вызываются все методы, зарегистрированные в списке события.</a:t>
            </a:r>
          </a:p>
          <a:p>
            <a:pPr marL="431800" indent="-431800" eaLnBrk="1" hangingPunct="1">
              <a:spcBef>
                <a:spcPct val="100000"/>
              </a:spcBef>
            </a:pP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33</a:t>
            </a:fld>
            <a:endParaRPr lang="en-GB" altLang="en-US" sz="1400"/>
          </a:p>
        </p:txBody>
      </p:sp>
    </p:spTree>
    <p:extLst>
      <p:ext uri="{BB962C8B-B14F-4D97-AF65-F5344CB8AC3E}">
        <p14:creationId xmlns:p14="http://schemas.microsoft.com/office/powerpoint/2010/main" val="4041486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Пример применения события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   ...;</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Form1</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ReadTable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reader.NextLineEvent</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a:t>
            </a: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Подсчет и вывод числа прочитанных строк</a:t>
            </a:r>
            <a:r>
              <a:rPr lang="en-US" sz="1400" dirty="0">
                <a:solidFill>
                  <a:srgbClr val="008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34</a:t>
            </a:fld>
            <a:endParaRPr lang="en-GB" altLang="en-US" sz="1400"/>
          </a:p>
        </p:txBody>
      </p:sp>
    </p:spTree>
    <p:extLst>
      <p:ext uri="{BB962C8B-B14F-4D97-AF65-F5344CB8AC3E}">
        <p14:creationId xmlns:p14="http://schemas.microsoft.com/office/powerpoint/2010/main" val="741053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Принятый формат для событий</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ct val="100000"/>
              </a:spcBef>
            </a:pPr>
            <a:r>
              <a:rPr lang="ru-RU" altLang="en-US" sz="1800" dirty="0"/>
              <a:t>Для событий существует удобный стандартный тип-делегат, который решено применять для всех событий:</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EventHandler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sender, </a:t>
            </a:r>
            <a:r>
              <a:rPr lang="en-US" sz="1400" dirty="0" err="1">
                <a:solidFill>
                  <a:srgbClr val="2B91AF"/>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e);</a:t>
            </a:r>
          </a:p>
          <a:p>
            <a:pPr marL="431800" indent="-431800" eaLnBrk="1" hangingPunct="1">
              <a:spcBef>
                <a:spcPct val="100000"/>
              </a:spcBef>
            </a:pPr>
            <a:r>
              <a:rPr lang="ru-RU" altLang="en-US" sz="1800" dirty="0"/>
              <a:t>Первый параметр предусмотрен для того, чтобы вызываемая процедура могла обрабатывать события нескольких объектов и могла их различить при работе. Второй параметр предусмотрен для передачи любых дополнительных данных в процедуру обработки события. Таким образом, все обработчики события оказываются совместимы друг с другом.</a:t>
            </a:r>
          </a:p>
          <a:p>
            <a:pPr marL="431800" indent="-431800" eaLnBrk="1" hangingPunct="1">
              <a:spcBef>
                <a:spcPct val="100000"/>
              </a:spcBef>
            </a:pPr>
            <a:r>
              <a:rPr lang="ru-RU" altLang="en-US" sz="1800" dirty="0"/>
              <a:t>События принято определять на основе типа </a:t>
            </a:r>
            <a:r>
              <a:rPr lang="en-US" altLang="en-US" sz="1800" dirty="0" err="1"/>
              <a:t>EventHandler</a:t>
            </a:r>
            <a:r>
              <a:rPr lang="en-US" altLang="en-US" sz="1800" dirty="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EventHandler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Или на основе параметризованного типа </a:t>
            </a:r>
            <a:r>
              <a:rPr lang="en-US" altLang="en-US" sz="1800" dirty="0" err="1"/>
              <a:t>EventHandler</a:t>
            </a:r>
            <a:r>
              <a:rPr lang="en-US" altLang="en-US" sz="1800"/>
              <a:t>&lt;T&gt;</a:t>
            </a:r>
            <a:r>
              <a:rPr lang="ru-RU" altLang="en-US" sz="180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EventHandler</a:t>
            </a:r>
            <a:r>
              <a:rPr lang="en-US" sz="1400" dirty="0">
                <a:solidFill>
                  <a:srgbClr val="000000"/>
                </a:solidFill>
                <a:highlight>
                  <a:srgbClr val="FFFFFF"/>
                </a:highlight>
                <a:latin typeface="Consolas" panose="020B0609020204030204" pitchFamily="49" charset="0"/>
              </a:rPr>
              <a:t>&lt;</a:t>
            </a:r>
            <a:r>
              <a:rPr lang="en-US" sz="1400" dirty="0" err="1">
                <a:solidFill>
                  <a:srgbClr val="2B91AF"/>
                </a:solidFill>
                <a:highlight>
                  <a:srgbClr val="FFFFFF"/>
                </a:highlight>
                <a:latin typeface="Consolas" panose="020B0609020204030204" pitchFamily="49" charset="0"/>
              </a:rPr>
              <a:t>NextLineEventArgs</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NextLineEventArgs</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EventArgs</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 }</a:t>
            </a:r>
          </a:p>
          <a:p>
            <a:pPr marL="431800" indent="-431800" eaLnBrk="1" hangingPunct="1">
              <a:spcBef>
                <a:spcPct val="100000"/>
              </a:spcBef>
            </a:pP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35</a:t>
            </a:fld>
            <a:endParaRPr lang="en-GB" altLang="en-US" sz="1400"/>
          </a:p>
        </p:txBody>
      </p:sp>
    </p:spTree>
    <p:extLst>
      <p:ext uri="{BB962C8B-B14F-4D97-AF65-F5344CB8AC3E}">
        <p14:creationId xmlns:p14="http://schemas.microsoft.com/office/powerpoint/2010/main" val="86593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Обновленный пример применения события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EventHandler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   ...;</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EventArgs</a:t>
            </a:r>
            <a:r>
              <a:rPr lang="en-US" sz="1400" dirty="0" err="1">
                <a:solidFill>
                  <a:srgbClr val="000000"/>
                </a:solidFill>
                <a:highlight>
                  <a:srgbClr val="FFFFFF"/>
                </a:highlight>
                <a:latin typeface="Consolas" panose="020B0609020204030204" pitchFamily="49" charset="0"/>
              </a:rPr>
              <a:t>.Empty</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Form1</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ReadTable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reader.NextLineEvent</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sender, </a:t>
            </a:r>
            <a:r>
              <a:rPr lang="en-US" sz="1400" dirty="0" err="1">
                <a:solidFill>
                  <a:srgbClr val="2B91AF"/>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e) {</a:t>
            </a:r>
            <a:r>
              <a:rPr lang="ru-RU" sz="1400" dirty="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36</a:t>
            </a:fld>
            <a:endParaRPr lang="en-GB" altLang="en-US" sz="1400"/>
          </a:p>
        </p:txBody>
      </p:sp>
    </p:spTree>
    <p:extLst>
      <p:ext uri="{BB962C8B-B14F-4D97-AF65-F5344CB8AC3E}">
        <p14:creationId xmlns:p14="http://schemas.microsoft.com/office/powerpoint/2010/main" val="98019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210550" cy="603250"/>
          </a:xfrm>
        </p:spPr>
        <p:txBody>
          <a:bodyPr/>
          <a:lstStyle/>
          <a:p>
            <a:pPr eaLnBrk="1" hangingPunct="1"/>
            <a:r>
              <a:rPr lang="ru-RU" altLang="en-US" sz="2800" dirty="0"/>
              <a:t>Методы регистрации события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98296" cy="5329237"/>
          </a:xfrm>
        </p:spPr>
        <p:txBody>
          <a:bodyPr/>
          <a:lstStyle/>
          <a:p>
            <a:pPr marL="431800" indent="-431800" eaLnBrk="1" hangingPunct="1">
              <a:spcBef>
                <a:spcPct val="100000"/>
              </a:spcBef>
            </a:pPr>
            <a:r>
              <a:rPr lang="ru-RU" altLang="en-US" sz="1800" dirty="0"/>
              <a:t>Определяя событие, можно </a:t>
            </a:r>
            <a:r>
              <a:rPr lang="ru-RU" altLang="en-US" sz="1800"/>
              <a:t>указать методы, </a:t>
            </a:r>
            <a:r>
              <a:rPr lang="ru-RU" altLang="en-US" sz="1800" dirty="0"/>
              <a:t>которые будут вызываться при добавлении делегата в список и при исключении делегата из списка.</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EventHandler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add</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AddDelegate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NextLineEventKey</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FF"/>
                </a:solidFill>
                <a:highlight>
                  <a:srgbClr val="FFFFFF"/>
                </a:highlight>
                <a:latin typeface="Consolas" panose="020B0609020204030204" pitchFamily="49" charset="0"/>
              </a:rPr>
              <a:t>        remove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RemoveDelegate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NextLineEventKey</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AddDelegate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key, </a:t>
            </a:r>
            <a:r>
              <a:rPr lang="en-US" sz="1400" dirty="0">
                <a:solidFill>
                  <a:srgbClr val="2B91A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delegate) { ... }</a:t>
            </a:r>
          </a:p>
          <a:p>
            <a:pPr marL="432000" indent="0">
              <a:spcBef>
                <a:spcPts val="0"/>
              </a:spcBef>
              <a:buNone/>
            </a:pPr>
            <a:r>
              <a:rPr lang="en-US" sz="1400" dirty="0">
                <a:solidFill>
                  <a:srgbClr val="0000FF"/>
                </a:solidFill>
                <a:highlight>
                  <a:srgbClr val="FFFFFF"/>
                </a:highlight>
                <a:latin typeface="Consolas" panose="020B0609020204030204" pitchFamily="49" charset="0"/>
              </a:rPr>
              <a:t>    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RemoveDelegate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key, </a:t>
            </a:r>
            <a:r>
              <a:rPr lang="en-US" sz="1400" dirty="0">
                <a:solidFill>
                  <a:srgbClr val="2B91A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delegate) { ... }</a:t>
            </a: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NextLineEventKey</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37</a:t>
            </a:fld>
            <a:endParaRPr lang="en-GB" altLang="en-US" sz="1400"/>
          </a:p>
        </p:txBody>
      </p:sp>
    </p:spTree>
    <p:extLst>
      <p:ext uri="{BB962C8B-B14F-4D97-AF65-F5344CB8AC3E}">
        <p14:creationId xmlns:p14="http://schemas.microsoft.com/office/powerpoint/2010/main" val="3653046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Интерфейс = объект – реализация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98296" cy="5805487"/>
          </a:xfrm>
        </p:spPr>
        <p:txBody>
          <a:bodyPr/>
          <a:lstStyle/>
          <a:p>
            <a:pPr marL="431800" indent="-431800" eaLnBrk="1" hangingPunct="1">
              <a:spcBef>
                <a:spcPct val="100000"/>
              </a:spcBef>
            </a:pPr>
            <a:r>
              <a:rPr lang="ru-RU" altLang="en-US" sz="1800" dirty="0"/>
              <a:t>Из класса </a:t>
            </a:r>
            <a:r>
              <a:rPr lang="en-US" altLang="en-US" sz="1800" dirty="0" err="1"/>
              <a:t>TableReader</a:t>
            </a:r>
            <a:r>
              <a:rPr lang="en-US" altLang="en-US" sz="1800" dirty="0"/>
              <a:t> </a:t>
            </a:r>
            <a:r>
              <a:rPr lang="ru-RU" altLang="en-US" sz="1800" dirty="0"/>
              <a:t>можно выделить программный интерфейс:</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Класс </a:t>
            </a:r>
            <a:r>
              <a:rPr lang="en-US" altLang="en-US" sz="1800" dirty="0" err="1"/>
              <a:t>TableReader</a:t>
            </a:r>
            <a:r>
              <a:rPr lang="ru-RU" altLang="en-US" sz="1800" dirty="0"/>
              <a:t> можно определить с поддержкой этого интерфейса:</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Object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fItems.Length</a:t>
            </a:r>
            <a:r>
              <a:rPr lang="en-US" sz="1400" dirty="0">
                <a:solidFill>
                  <a:srgbClr val="000000"/>
                </a:solidFill>
                <a:highlight>
                  <a:srgbClr val="FFFFFF"/>
                </a:highlight>
                <a:latin typeface="Consolas" panose="020B0609020204030204" pitchFamily="49" charset="0"/>
              </a:rPr>
              <a:t>;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TableReader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Close()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StreamReader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fStreamReader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38</a:t>
            </a:fld>
            <a:endParaRPr lang="en-GB" altLang="en-US" sz="1400"/>
          </a:p>
        </p:txBody>
      </p:sp>
    </p:spTree>
    <p:extLst>
      <p:ext uri="{BB962C8B-B14F-4D97-AF65-F5344CB8AC3E}">
        <p14:creationId xmlns:p14="http://schemas.microsoft.com/office/powerpoint/2010/main" val="1511071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Интерфейс</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ct val="100000"/>
              </a:spcBef>
            </a:pPr>
            <a:r>
              <a:rPr lang="ru-RU" altLang="en-US" sz="1800" dirty="0"/>
              <a:t>Интерфейс не может содержать поля, конструкторы, деструктор. Все элементы интерфейса</a:t>
            </a:r>
            <a:r>
              <a:rPr lang="en-US" altLang="en-US" sz="1800" dirty="0"/>
              <a:t> </a:t>
            </a:r>
            <a:r>
              <a:rPr lang="ru-RU" altLang="en-US" sz="1800" dirty="0"/>
              <a:t>по определению являются общедоступными (</a:t>
            </a:r>
            <a:r>
              <a:rPr lang="en-US" altLang="en-US" sz="1800" dirty="0"/>
              <a:t>public</a:t>
            </a:r>
            <a:r>
              <a:rPr lang="ru-RU" altLang="en-US" sz="1800" dirty="0"/>
              <a:t>)</a:t>
            </a:r>
            <a:r>
              <a:rPr lang="en-US" altLang="en-US" sz="1800" dirty="0"/>
              <a:t> </a:t>
            </a:r>
            <a:r>
              <a:rPr lang="ru-RU" altLang="en-US" sz="1800" dirty="0"/>
              <a:t>и абстрактными (</a:t>
            </a:r>
            <a:r>
              <a:rPr lang="en-US" altLang="en-US" sz="1800" dirty="0"/>
              <a:t>abstract</a:t>
            </a:r>
            <a:r>
              <a:rPr lang="ru-RU" altLang="en-US" sz="1800" dirty="0"/>
              <a:t>).</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Интерфейс выступает дополнительной точкой доступа к объекту. Можно объявить интерфейсную переменную и присвоить ей объект, поддерживающий интерфейс переменной:</a:t>
            </a:r>
            <a:endParaRPr lang="en-US" altLang="en-US" sz="1800" dirty="0"/>
          </a:p>
          <a:p>
            <a:pPr marL="432000" indent="0">
              <a:spcBef>
                <a:spcPts val="1200"/>
              </a:spcBef>
              <a:buNone/>
            </a:pP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reader =</a:t>
            </a:r>
            <a:r>
              <a:rPr lang="en-US" sz="1400" dirty="0">
                <a:solidFill>
                  <a:srgbClr val="0000FF"/>
                </a:solidFill>
                <a:highlight>
                  <a:srgbClr val="FFFFFF"/>
                </a:highlight>
                <a:latin typeface="Consolas" panose="020B0609020204030204" pitchFamily="49" charset="0"/>
              </a:rPr>
              <a:t> 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err="1">
                <a:solidFill>
                  <a:srgbClr val="2B91AF"/>
                </a:solidFill>
                <a:highlight>
                  <a:srgbClr val="FFFFFF"/>
                </a:highlight>
                <a:latin typeface="Consolas" panose="020B0609020204030204" pitchFamily="49" charset="0"/>
              </a:rPr>
              <a:t>ITableReader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intf</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reader;</a:t>
            </a:r>
          </a:p>
          <a:p>
            <a:pPr marL="431800" indent="-431800" eaLnBrk="1" hangingPunct="1">
              <a:spcBef>
                <a:spcPct val="100000"/>
              </a:spcBef>
            </a:pPr>
            <a:r>
              <a:rPr lang="ru-RU" altLang="en-US" sz="1800" dirty="0"/>
              <a:t>Через интерфейсную переменную можно вызывать методы интерфейса</a:t>
            </a:r>
            <a:r>
              <a:rPr lang="en-US" altLang="en-US" sz="1800" dirty="0"/>
              <a:t>. </a:t>
            </a:r>
            <a:r>
              <a:rPr lang="ru-RU" altLang="en-US" sz="1800" dirty="0"/>
              <a:t>В результате вызываются методы объекта:</a:t>
            </a:r>
          </a:p>
          <a:p>
            <a:pPr marL="432000" indent="0">
              <a:spcBef>
                <a:spcPts val="1200"/>
              </a:spcBef>
              <a:buNone/>
            </a:pPr>
            <a:r>
              <a:rPr lang="en-US" sz="1400" dirty="0" err="1">
                <a:solidFill>
                  <a:srgbClr val="000000"/>
                </a:solidFill>
                <a:highlight>
                  <a:srgbClr val="FFFFFF"/>
                </a:highlight>
                <a:latin typeface="Consolas" panose="020B0609020204030204" pitchFamily="49" charset="0"/>
              </a:rPr>
              <a:t>intf.NextLine</a:t>
            </a:r>
            <a:r>
              <a:rPr lang="en-US" sz="1400" dirty="0">
                <a:solidFill>
                  <a:srgbClr val="000000"/>
                </a:solidFill>
                <a:highlight>
                  <a:srgbClr val="FFFFFF"/>
                </a:highlight>
                <a:latin typeface="Consolas" panose="020B0609020204030204" pitchFamily="49" charset="0"/>
              </a:rPr>
              <a:t>();</a:t>
            </a:r>
            <a:r>
              <a:rPr lang="en-US" sz="1400" dirty="0">
                <a:solidFill>
                  <a:srgbClr val="008000"/>
                </a:solidFill>
                <a:highlight>
                  <a:srgbClr val="FFFFFF"/>
                </a:highlight>
                <a:latin typeface="Consolas" panose="020B0609020204030204" pitchFamily="49" charset="0"/>
              </a:rPr>
              <a:t> // </a:t>
            </a:r>
            <a:r>
              <a:rPr lang="en-US" sz="1400" dirty="0" err="1">
                <a:solidFill>
                  <a:srgbClr val="008000"/>
                </a:solidFill>
                <a:highlight>
                  <a:srgbClr val="FFFFFF"/>
                </a:highlight>
                <a:latin typeface="Consolas" panose="020B0609020204030204" pitchFamily="49" charset="0"/>
              </a:rPr>
              <a:t>reader.NextLine</a:t>
            </a:r>
            <a:r>
              <a:rPr lang="en-US" sz="1400" dirty="0">
                <a:solidFill>
                  <a:srgbClr val="008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39</a:t>
            </a:fld>
            <a:endParaRPr lang="en-GB" altLang="en-US" sz="1400"/>
          </a:p>
        </p:txBody>
      </p:sp>
    </p:spTree>
    <p:extLst>
      <p:ext uri="{BB962C8B-B14F-4D97-AF65-F5344CB8AC3E}">
        <p14:creationId xmlns:p14="http://schemas.microsoft.com/office/powerpoint/2010/main" val="141399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8534400" cy="603250"/>
          </a:xfrm>
        </p:spPr>
        <p:txBody>
          <a:bodyPr/>
          <a:lstStyle/>
          <a:p>
            <a:pPr eaLnBrk="1" hangingPunct="1"/>
            <a:r>
              <a:rPr lang="ru-RU" altLang="en-US" sz="2700"/>
              <a:t>Базовые понятия структурного программирования</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pPr>
            <a:r>
              <a:rPr lang="ru-RU" altLang="en-US" sz="1800" dirty="0"/>
              <a:t>Переменная – ячейка данных</a:t>
            </a:r>
          </a:p>
          <a:p>
            <a:pPr marL="431800" indent="-431800" eaLnBrk="1" hangingPunct="1">
              <a:spcBef>
                <a:spcPts val="1400"/>
              </a:spcBef>
            </a:pPr>
            <a:r>
              <a:rPr lang="ru-RU" altLang="en-US" sz="1800" dirty="0"/>
              <a:t>Тип данных – допустимые значения и операции переменной</a:t>
            </a:r>
          </a:p>
          <a:p>
            <a:pPr marL="431800" indent="-431800" eaLnBrk="1" hangingPunct="1">
              <a:spcBef>
                <a:spcPts val="1400"/>
              </a:spcBef>
            </a:pPr>
            <a:r>
              <a:rPr lang="ru-RU" altLang="en-US" sz="1800" dirty="0"/>
              <a:t>Указатель – переменная, содержащая адрес</a:t>
            </a:r>
          </a:p>
          <a:p>
            <a:pPr marL="431800" indent="-431800" eaLnBrk="1" hangingPunct="1">
              <a:spcBef>
                <a:spcPts val="1400"/>
              </a:spcBef>
            </a:pPr>
            <a:r>
              <a:rPr lang="ru-RU" altLang="en-US" sz="1800" dirty="0"/>
              <a:t>Оператор – единица выполнения алгоритма</a:t>
            </a:r>
          </a:p>
          <a:p>
            <a:pPr marL="431800" indent="-431800" eaLnBrk="1" hangingPunct="1">
              <a:spcBef>
                <a:spcPts val="1400"/>
              </a:spcBef>
            </a:pPr>
            <a:r>
              <a:rPr lang="ru-RU" altLang="en-US" sz="1800" dirty="0"/>
              <a:t>Процедура – вызываемая на выполнение подпрограмма</a:t>
            </a:r>
          </a:p>
          <a:p>
            <a:pPr marL="431800" indent="-431800" eaLnBrk="1" hangingPunct="1">
              <a:spcBef>
                <a:spcPts val="1400"/>
              </a:spcBef>
            </a:pPr>
            <a:r>
              <a:rPr lang="ru-RU" altLang="en-US" sz="1800" dirty="0"/>
              <a:t>Процедурная переменная – указатель на процедуру</a:t>
            </a:r>
          </a:p>
          <a:p>
            <a:pPr marL="431800" indent="-431800" eaLnBrk="1" hangingPunct="1">
              <a:spcBef>
                <a:spcPts val="1400"/>
              </a:spcBef>
            </a:pPr>
            <a:r>
              <a:rPr lang="ru-RU" altLang="en-US" sz="1800" dirty="0"/>
              <a:t>Модуль – единица разработки и доставки программы</a:t>
            </a:r>
          </a:p>
          <a:p>
            <a:pPr marL="431800" indent="-431800" eaLnBrk="1" hangingPunct="1">
              <a:spcBef>
                <a:spcPts val="1400"/>
              </a:spcBef>
            </a:pPr>
            <a:r>
              <a:rPr lang="ru-RU" altLang="en-US" sz="1800" dirty="0"/>
              <a:t>Объект – динамический модуль</a:t>
            </a:r>
          </a:p>
          <a:p>
            <a:pPr marL="431800" indent="-431800" eaLnBrk="1" hangingPunct="1">
              <a:spcBef>
                <a:spcPts val="1400"/>
              </a:spcBef>
            </a:pPr>
            <a:r>
              <a:rPr lang="ru-RU" altLang="en-US" sz="1800" dirty="0"/>
              <a:t>Исключение – событие и объект с информацией об ошибке</a:t>
            </a:r>
            <a:endParaRPr lang="en-US" altLang="en-US" sz="1800" dirty="0"/>
          </a:p>
        </p:txBody>
      </p:sp>
      <p:sp>
        <p:nvSpPr>
          <p:cNvPr id="16388"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6347F8-B75E-4055-A6A4-A28459F3AEFC}" type="slidenum">
              <a:rPr lang="en-GB" altLang="en-US" sz="1400" smtClean="0"/>
              <a:pPr>
                <a:spcBef>
                  <a:spcPct val="0"/>
                </a:spcBef>
                <a:buClrTx/>
                <a:buSzTx/>
                <a:buFontTx/>
                <a:buNone/>
              </a:pPr>
              <a:t>4</a:t>
            </a:fld>
            <a:endParaRPr lang="en-GB" altLang="en-US" sz="1400"/>
          </a:p>
        </p:txBody>
      </p:sp>
    </p:spTree>
    <p:extLst>
      <p:ext uri="{BB962C8B-B14F-4D97-AF65-F5344CB8AC3E}">
        <p14:creationId xmlns:p14="http://schemas.microsoft.com/office/powerpoint/2010/main" val="1657449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Интерфейс</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1400"/>
              </a:spcBef>
              <a:defRPr/>
            </a:pPr>
            <a:r>
              <a:rPr lang="ru-RU" altLang="en-US" sz="1800" dirty="0"/>
              <a:t>Объект может поддерживать несколько интерфейсов, что эффективно заменяет множественное наследование:</a:t>
            </a:r>
            <a:endParaRPr lang="en-US" altLang="en-US" sz="1800" dirty="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40</a:t>
            </a:fld>
            <a:endParaRPr lang="en-GB" altLang="en-US" sz="1400"/>
          </a:p>
        </p:txBody>
      </p:sp>
      <p:sp>
        <p:nvSpPr>
          <p:cNvPr id="3" name="Rectangle 2"/>
          <p:cNvSpPr/>
          <p:nvPr/>
        </p:nvSpPr>
        <p:spPr bwMode="auto">
          <a:xfrm>
            <a:off x="1850164" y="2078071"/>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Object</a:t>
            </a:r>
          </a:p>
        </p:txBody>
      </p:sp>
      <p:sp>
        <p:nvSpPr>
          <p:cNvPr id="7" name="Rectangle 6"/>
          <p:cNvSpPr/>
          <p:nvPr/>
        </p:nvSpPr>
        <p:spPr bwMode="auto">
          <a:xfrm>
            <a:off x="1850164" y="3157646"/>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600" dirty="0" err="1"/>
              <a:t>TableReader</a:t>
            </a:r>
            <a:endParaRPr lang="en-US" sz="1600" dirty="0"/>
          </a:p>
        </p:txBody>
      </p:sp>
      <p:sp>
        <p:nvSpPr>
          <p:cNvPr id="10" name="Rectangle 9"/>
          <p:cNvSpPr/>
          <p:nvPr/>
        </p:nvSpPr>
        <p:spPr bwMode="auto">
          <a:xfrm>
            <a:off x="3070990" y="4240254"/>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600" dirty="0" err="1"/>
              <a:t>FixedReader</a:t>
            </a:r>
            <a:endParaRPr lang="en-US" sz="1600" dirty="0"/>
          </a:p>
        </p:txBody>
      </p:sp>
      <p:sp>
        <p:nvSpPr>
          <p:cNvPr id="11" name="Rectangle 10"/>
          <p:cNvSpPr/>
          <p:nvPr/>
        </p:nvSpPr>
        <p:spPr bwMode="auto">
          <a:xfrm>
            <a:off x="611560" y="4243288"/>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600" dirty="0" err="1"/>
              <a:t>DelimitedReader</a:t>
            </a:r>
            <a:endParaRPr lang="en-US" sz="1600" dirty="0"/>
          </a:p>
        </p:txBody>
      </p:sp>
      <p:cxnSp>
        <p:nvCxnSpPr>
          <p:cNvPr id="5" name="Straight Connector 4"/>
          <p:cNvCxnSpPr>
            <a:stCxn id="3" idx="2"/>
            <a:endCxn id="7" idx="0"/>
          </p:cNvCxnSpPr>
          <p:nvPr/>
        </p:nvCxnSpPr>
        <p:spPr bwMode="auto">
          <a:xfrm>
            <a:off x="2771800" y="2487919"/>
            <a:ext cx="0" cy="6697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endCxn id="11" idx="0"/>
          </p:cNvCxnSpPr>
          <p:nvPr/>
        </p:nvCxnSpPr>
        <p:spPr bwMode="auto">
          <a:xfrm flipH="1">
            <a:off x="1533196" y="3565977"/>
            <a:ext cx="921636" cy="6773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endCxn id="10" idx="0"/>
          </p:cNvCxnSpPr>
          <p:nvPr/>
        </p:nvCxnSpPr>
        <p:spPr bwMode="auto">
          <a:xfrm>
            <a:off x="3070990" y="3565977"/>
            <a:ext cx="921636" cy="67427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p:cNvSpPr/>
          <p:nvPr/>
        </p:nvSpPr>
        <p:spPr bwMode="auto">
          <a:xfrm>
            <a:off x="4283968" y="2078071"/>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ahoma" pitchFamily="34" charset="0"/>
              </a:rPr>
              <a:t>IDisposable</a:t>
            </a:r>
            <a:endParaRPr kumimoji="0" lang="en-US" sz="1600" b="0" i="0" u="none" strike="noStrike" cap="none" normalizeH="0" baseline="0" dirty="0">
              <a:ln>
                <a:noFill/>
              </a:ln>
              <a:solidFill>
                <a:schemeClr val="tx1"/>
              </a:solidFill>
              <a:effectLst/>
              <a:latin typeface="Tahoma" pitchFamily="34" charset="0"/>
            </a:endParaRPr>
          </a:p>
        </p:txBody>
      </p:sp>
      <p:cxnSp>
        <p:nvCxnSpPr>
          <p:cNvPr id="15" name="Straight Connector 14"/>
          <p:cNvCxnSpPr>
            <a:endCxn id="7" idx="0"/>
          </p:cNvCxnSpPr>
          <p:nvPr/>
        </p:nvCxnSpPr>
        <p:spPr bwMode="auto">
          <a:xfrm flipH="1">
            <a:off x="2771800" y="2487918"/>
            <a:ext cx="2433804" cy="669728"/>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bwMode="auto">
          <a:xfrm>
            <a:off x="6714645" y="2078071"/>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600" dirty="0" err="1"/>
              <a:t>ITableReader</a:t>
            </a:r>
            <a:endParaRPr lang="en-US" sz="1600" dirty="0"/>
          </a:p>
        </p:txBody>
      </p:sp>
      <p:cxnSp>
        <p:nvCxnSpPr>
          <p:cNvPr id="31" name="Straight Connector 30"/>
          <p:cNvCxnSpPr>
            <a:stCxn id="22" idx="2"/>
            <a:endCxn id="7" idx="0"/>
          </p:cNvCxnSpPr>
          <p:nvPr/>
        </p:nvCxnSpPr>
        <p:spPr bwMode="auto">
          <a:xfrm flipH="1">
            <a:off x="2771800" y="2487919"/>
            <a:ext cx="4864481" cy="66972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9258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Интерфейс</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ct val="100000"/>
              </a:spcBef>
            </a:pPr>
            <a:r>
              <a:rPr lang="ru-RU" altLang="en-US" sz="1800" dirty="0"/>
              <a:t>Объект может поддерживать несколько интерфейсов, что эффективно заменяет множественное наследование:</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Object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IDisposable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Dispose() {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IDisposable</a:t>
            </a:r>
            <a:endParaRPr lang="en-US"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fItems.Length</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 ... }</a:t>
            </a:r>
            <a:endParaRPr lang="en-US" sz="1400" dirty="0">
              <a:solidFill>
                <a:srgbClr val="008000"/>
              </a:solidFill>
              <a:highlight>
                <a:srgbClr val="FFFFFF"/>
              </a:highlight>
              <a:latin typeface="Consolas" panose="020B0609020204030204" pitchFamily="49" charset="0"/>
            </a:endParaRPr>
          </a:p>
          <a:p>
            <a:pPr marL="432000" indent="0">
              <a:spcBef>
                <a:spcPts val="0"/>
              </a:spcBef>
              <a:buNone/>
            </a:pPr>
            <a:r>
              <a:rPr lang="ru-RU" sz="1400" dirty="0">
                <a:solidFill>
                  <a:srgbClr val="000000"/>
                </a:solidFill>
                <a:highlight>
                  <a:srgbClr val="FFFFFF"/>
                </a:highlight>
                <a:latin typeface="Consolas" panose="020B0609020204030204" pitchFamily="49" charset="0"/>
              </a:rPr>
              <a:t>    ...</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altLang="en-US" sz="1800" dirty="0"/>
          </a:p>
          <a:p>
            <a:pPr marL="431800" indent="-431800" eaLnBrk="1" hangingPunct="1">
              <a:spcBef>
                <a:spcPct val="100000"/>
              </a:spcBef>
            </a:pPr>
            <a:r>
              <a:rPr lang="ru-RU" altLang="en-US" sz="1800" dirty="0"/>
              <a:t>Реализация свойств и методов интерфейса может быть закрыта внутри класса: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Object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IDisposable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void</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IDisposable</a:t>
            </a:r>
            <a:r>
              <a:rPr lang="en-US" sz="1400" dirty="0" err="1">
                <a:solidFill>
                  <a:srgbClr val="000000"/>
                </a:solidFill>
                <a:highlight>
                  <a:srgbClr val="FFFFFF"/>
                </a:highlight>
                <a:latin typeface="Consolas" panose="020B0609020204030204" pitchFamily="49" charset="0"/>
              </a:rPr>
              <a:t>.Dispose</a:t>
            </a:r>
            <a:r>
              <a:rPr lang="en-US" sz="1400" dirty="0">
                <a:solidFill>
                  <a:srgbClr val="000000"/>
                </a:solidFill>
                <a:highlight>
                  <a:srgbClr val="FFFFFF"/>
                </a:highlight>
                <a:latin typeface="Consolas" panose="020B0609020204030204" pitchFamily="49" charset="0"/>
              </a:rPr>
              <a:t>() {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IDisposable</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r>
              <a:rPr lang="en-US" sz="1400" dirty="0" err="1">
                <a:solidFill>
                  <a:srgbClr val="000000"/>
                </a:solidFill>
                <a:highlight>
                  <a:srgbClr val="FFFFFF"/>
                </a:highlight>
                <a:latin typeface="Consolas" panose="020B0609020204030204" pitchFamily="49" charset="0"/>
              </a:rPr>
              <a:t>.Items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fItems.Length</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 ... }</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a:solidFill>
                  <a:srgbClr val="000000"/>
                </a:solidFill>
                <a:highlight>
                  <a:srgbClr val="FFFFFF"/>
                </a:highlight>
                <a:latin typeface="Consolas" panose="020B0609020204030204" pitchFamily="49" charset="0"/>
              </a:rPr>
              <a:t>    ...</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41</a:t>
            </a:fld>
            <a:endParaRPr lang="en-GB" altLang="en-US" sz="1400"/>
          </a:p>
        </p:txBody>
      </p:sp>
    </p:spTree>
    <p:extLst>
      <p:ext uri="{BB962C8B-B14F-4D97-AF65-F5344CB8AC3E}">
        <p14:creationId xmlns:p14="http://schemas.microsoft.com/office/powerpoint/2010/main" val="293428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Механизм вызова метода через интерфейс</a:t>
            </a:r>
          </a:p>
        </p:txBody>
      </p:sp>
      <p:sp>
        <p:nvSpPr>
          <p:cNvPr id="28675" name="Rectangle 3" descr="Rectangle: Click to edit Master text styles&#10;Second level&#10;Third level&#10;Fourth level&#10;Fifth level"/>
          <p:cNvSpPr>
            <a:spLocks noGrp="1" noChangeArrowheads="1"/>
          </p:cNvSpPr>
          <p:nvPr>
            <p:ph idx="1"/>
          </p:nvPr>
        </p:nvSpPr>
        <p:spPr>
          <a:xfrm>
            <a:off x="827584" y="1052066"/>
            <a:ext cx="7783016" cy="5329684"/>
          </a:xfrm>
        </p:spPr>
        <p:txBody>
          <a:bodyPr/>
          <a:lstStyle/>
          <a:p>
            <a:pPr marL="0" indent="0" eaLnBrk="1" hangingPunct="1">
              <a:spcBef>
                <a:spcPts val="2400"/>
              </a:spcBef>
              <a:buNone/>
            </a:pPr>
            <a:r>
              <a:rPr lang="ru-RU" altLang="en-US" sz="1800" dirty="0"/>
              <a:t>Схема вызова </a:t>
            </a:r>
            <a:r>
              <a:rPr lang="en-US" altLang="en-US" sz="1800" b="1" dirty="0" err="1"/>
              <a:t>intf.NextLine</a:t>
            </a:r>
            <a:r>
              <a:rPr lang="en-US" altLang="en-US" sz="1800" b="1" dirty="0"/>
              <a:t>();</a:t>
            </a:r>
            <a:r>
              <a:rPr lang="ru-RU" altLang="en-US" sz="1800" dirty="0"/>
              <a:t> // </a:t>
            </a:r>
            <a:r>
              <a:rPr lang="en-US" altLang="en-US" sz="1800" dirty="0" err="1"/>
              <a:t>intf</a:t>
            </a:r>
            <a:r>
              <a:rPr lang="en-US" altLang="en-US" sz="1800" dirty="0"/>
              <a:t> </a:t>
            </a:r>
            <a:r>
              <a:rPr lang="ru-RU" altLang="en-US" sz="1800" dirty="0"/>
              <a:t>ссылается на объект </a:t>
            </a:r>
            <a:r>
              <a:rPr lang="en-US" altLang="en-US" sz="1800" dirty="0" err="1"/>
              <a:t>TableReader</a:t>
            </a: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42</a:t>
            </a:fld>
            <a:endParaRPr lang="en-GB" altLang="en-US" sz="1400"/>
          </a:p>
        </p:txBody>
      </p:sp>
      <p:sp>
        <p:nvSpPr>
          <p:cNvPr id="2" name="Rectangle 1"/>
          <p:cNvSpPr/>
          <p:nvPr/>
        </p:nvSpPr>
        <p:spPr bwMode="auto">
          <a:xfrm>
            <a:off x="272752" y="1556793"/>
            <a:ext cx="2149624" cy="3332925"/>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Сегмент стека</a:t>
            </a:r>
            <a:endParaRPr kumimoji="0" lang="en-US" sz="1800" b="0" i="0" u="none" strike="noStrike" cap="none" normalizeH="0" baseline="0" dirty="0">
              <a:ln>
                <a:noFill/>
              </a:ln>
              <a:solidFill>
                <a:schemeClr val="tx1"/>
              </a:solidFill>
              <a:effectLst/>
              <a:latin typeface="Tahoma" pitchFamily="34" charset="0"/>
            </a:endParaRPr>
          </a:p>
        </p:txBody>
      </p:sp>
      <p:sp>
        <p:nvSpPr>
          <p:cNvPr id="6" name="Rectangle 5"/>
          <p:cNvSpPr/>
          <p:nvPr/>
        </p:nvSpPr>
        <p:spPr bwMode="auto">
          <a:xfrm>
            <a:off x="2422376" y="1556793"/>
            <a:ext cx="2149624" cy="333292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ru-RU" sz="1800" dirty="0"/>
              <a:t>Динамическая</a:t>
            </a:r>
            <a:br>
              <a:rPr lang="ru-RU" sz="1800" dirty="0"/>
            </a:br>
            <a:r>
              <a:rPr lang="ru-RU" sz="1800" dirty="0"/>
              <a:t>память</a:t>
            </a:r>
            <a:endParaRPr kumimoji="0" lang="en-US" sz="1800" b="0" i="0" u="none" strike="noStrike" cap="none" normalizeH="0" baseline="0" dirty="0">
              <a:ln>
                <a:noFill/>
              </a:ln>
              <a:solidFill>
                <a:schemeClr val="tx1"/>
              </a:solidFill>
              <a:effectLst/>
            </a:endParaRPr>
          </a:p>
        </p:txBody>
      </p:sp>
      <p:sp>
        <p:nvSpPr>
          <p:cNvPr id="7" name="Rectangle 6"/>
          <p:cNvSpPr/>
          <p:nvPr/>
        </p:nvSpPr>
        <p:spPr bwMode="auto">
          <a:xfrm>
            <a:off x="4572000" y="1556793"/>
            <a:ext cx="2149624" cy="3332925"/>
          </a:xfrm>
          <a:prstGeom prst="rect">
            <a:avLst/>
          </a:prstGeom>
          <a:solidFill>
            <a:srgbClr val="A3FFC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Сегмент данных</a:t>
            </a:r>
            <a:endParaRPr kumimoji="0" lang="en-US" sz="1800" b="0" i="0" u="none" strike="noStrike" cap="none" normalizeH="0" baseline="0" dirty="0">
              <a:ln>
                <a:noFill/>
              </a:ln>
              <a:solidFill>
                <a:schemeClr val="tx1"/>
              </a:solidFill>
              <a:effectLst/>
              <a:latin typeface="Tahom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ru-RU" sz="1800" dirty="0"/>
              <a:t>программы</a:t>
            </a:r>
            <a:endParaRPr kumimoji="0" lang="en-US" sz="1800" b="0" i="0" u="none" strike="noStrike" cap="none" normalizeH="0" baseline="0" dirty="0">
              <a:ln>
                <a:noFill/>
              </a:ln>
              <a:solidFill>
                <a:schemeClr val="tx1"/>
              </a:solidFill>
              <a:effectLst/>
              <a:latin typeface="Tahoma" pitchFamily="34" charset="0"/>
            </a:endParaRPr>
          </a:p>
        </p:txBody>
      </p:sp>
      <p:sp>
        <p:nvSpPr>
          <p:cNvPr id="8" name="Rectangle 7"/>
          <p:cNvSpPr/>
          <p:nvPr/>
        </p:nvSpPr>
        <p:spPr bwMode="auto">
          <a:xfrm>
            <a:off x="6721624" y="1556793"/>
            <a:ext cx="2149624" cy="3332925"/>
          </a:xfrm>
          <a:prstGeom prst="rect">
            <a:avLst/>
          </a:prstGeom>
          <a:solidFill>
            <a:srgbClr val="CFDBFD"/>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Сегмент кода</a:t>
            </a:r>
          </a:p>
          <a:p>
            <a:pPr marL="0" marR="0" indent="0" algn="ctr" defTabSz="914400" rtl="0" eaLnBrk="1" fontAlgn="base" latinLnBrk="0" hangingPunct="1">
              <a:lnSpc>
                <a:spcPct val="100000"/>
              </a:lnSpc>
              <a:spcBef>
                <a:spcPct val="0"/>
              </a:spcBef>
              <a:spcAft>
                <a:spcPct val="0"/>
              </a:spcAft>
              <a:buClrTx/>
              <a:buSzTx/>
              <a:buFontTx/>
              <a:buNone/>
              <a:tabLst/>
            </a:pPr>
            <a:r>
              <a:rPr lang="ru-RU" sz="1800" dirty="0"/>
              <a:t>программы</a:t>
            </a:r>
            <a:endParaRPr kumimoji="0" lang="en-US" sz="1800" b="0" i="0" u="none" strike="noStrike" cap="none" normalizeH="0" baseline="0" dirty="0">
              <a:ln>
                <a:noFill/>
              </a:ln>
              <a:solidFill>
                <a:schemeClr val="tx1"/>
              </a:solidFill>
              <a:effectLst/>
              <a:latin typeface="Tahoma" pitchFamily="34" charset="0"/>
            </a:endParaRPr>
          </a:p>
        </p:txBody>
      </p:sp>
      <p:sp>
        <p:nvSpPr>
          <p:cNvPr id="4" name="Rectangle 3"/>
          <p:cNvSpPr/>
          <p:nvPr/>
        </p:nvSpPr>
        <p:spPr bwMode="auto">
          <a:xfrm>
            <a:off x="533400" y="2995961"/>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3" name="Rectangle 12"/>
          <p:cNvSpPr/>
          <p:nvPr/>
        </p:nvSpPr>
        <p:spPr bwMode="auto">
          <a:xfrm>
            <a:off x="2683024" y="2995961"/>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400" dirty="0"/>
              <a:t>VMT</a:t>
            </a:r>
          </a:p>
        </p:txBody>
      </p:sp>
      <p:sp>
        <p:nvSpPr>
          <p:cNvPr id="14" name="Rectangle 13"/>
          <p:cNvSpPr/>
          <p:nvPr/>
        </p:nvSpPr>
        <p:spPr bwMode="auto">
          <a:xfrm>
            <a:off x="4832648" y="2995961"/>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err="1"/>
              <a:t>get_Items</a:t>
            </a:r>
            <a:r>
              <a:rPr lang="en-US" sz="1400" dirty="0"/>
              <a:t>()</a:t>
            </a:r>
            <a:endParaRPr kumimoji="0" lang="en-US" sz="1400" b="0" i="0" u="none" strike="noStrike" cap="none" normalizeH="0" baseline="0" dirty="0">
              <a:ln>
                <a:noFill/>
              </a:ln>
              <a:solidFill>
                <a:schemeClr val="tx1"/>
              </a:solidFill>
              <a:effectLst/>
            </a:endParaRPr>
          </a:p>
        </p:txBody>
      </p:sp>
      <p:sp>
        <p:nvSpPr>
          <p:cNvPr id="15" name="Rectangle 14"/>
          <p:cNvSpPr/>
          <p:nvPr/>
        </p:nvSpPr>
        <p:spPr bwMode="auto">
          <a:xfrm>
            <a:off x="4832648" y="3428009"/>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ahoma" pitchFamily="34" charset="0"/>
              </a:rPr>
              <a:t>get_ItemCount</a:t>
            </a:r>
            <a:r>
              <a:rPr kumimoji="0" lang="en-US" sz="1400" b="0" i="0" u="none" strike="noStrike" cap="none" normalizeH="0" baseline="0" dirty="0">
                <a:ln>
                  <a:noFill/>
                </a:ln>
                <a:solidFill>
                  <a:schemeClr val="tx1"/>
                </a:solidFill>
                <a:effectLst/>
                <a:latin typeface="Tahoma" pitchFamily="34" charset="0"/>
              </a:rPr>
              <a:t>()</a:t>
            </a:r>
          </a:p>
        </p:txBody>
      </p:sp>
      <p:sp>
        <p:nvSpPr>
          <p:cNvPr id="16" name="Rectangle 15"/>
          <p:cNvSpPr/>
          <p:nvPr/>
        </p:nvSpPr>
        <p:spPr bwMode="auto">
          <a:xfrm>
            <a:off x="4832648" y="3860057"/>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eaLnBrk="1" hangingPunct="1"/>
            <a:r>
              <a:rPr lang="en-US" sz="1400" dirty="0" err="1"/>
              <a:t>NextLine</a:t>
            </a:r>
            <a:r>
              <a:rPr lang="en-US" sz="1400" dirty="0"/>
              <a:t>()</a:t>
            </a:r>
            <a:endParaRPr kumimoji="0" lang="en-US" sz="1400" b="0" i="0" u="none" strike="noStrike" cap="none" normalizeH="0" baseline="0" dirty="0">
              <a:ln>
                <a:noFill/>
              </a:ln>
              <a:solidFill>
                <a:schemeClr val="tx1"/>
              </a:solidFill>
              <a:effectLst/>
              <a:latin typeface="Tahoma" pitchFamily="34" charset="0"/>
            </a:endParaRPr>
          </a:p>
        </p:txBody>
      </p:sp>
      <p:sp>
        <p:nvSpPr>
          <p:cNvPr id="22" name="Rectangle 21"/>
          <p:cNvSpPr/>
          <p:nvPr/>
        </p:nvSpPr>
        <p:spPr bwMode="auto">
          <a:xfrm>
            <a:off x="6990373" y="3860057"/>
            <a:ext cx="1628328"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rPr>
              <a:t>PUSH EBP</a:t>
            </a:r>
          </a:p>
          <a:p>
            <a:pPr marL="0" marR="0" indent="0" algn="l" defTabSz="914400" rtl="0" eaLnBrk="1" fontAlgn="base" latinLnBrk="0" hangingPunct="1">
              <a:lnSpc>
                <a:spcPct val="100000"/>
              </a:lnSpc>
              <a:spcBef>
                <a:spcPct val="0"/>
              </a:spcBef>
              <a:spcAft>
                <a:spcPct val="0"/>
              </a:spcAft>
              <a:buClrTx/>
              <a:buSzTx/>
              <a:buFontTx/>
              <a:buNone/>
              <a:tabLst/>
            </a:pPr>
            <a:r>
              <a:rPr lang="en-US" sz="1200" dirty="0"/>
              <a:t>MOV EBP, ESP</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rPr>
              <a:t>…</a:t>
            </a:r>
          </a:p>
          <a:p>
            <a:pPr marL="0" marR="0" indent="0" algn="l" defTabSz="914400" rtl="0" eaLnBrk="1" fontAlgn="base" latinLnBrk="0" hangingPunct="1">
              <a:lnSpc>
                <a:spcPct val="100000"/>
              </a:lnSpc>
              <a:spcBef>
                <a:spcPts val="300"/>
              </a:spcBef>
              <a:spcAft>
                <a:spcPct val="0"/>
              </a:spcAft>
              <a:buClrTx/>
              <a:buSzTx/>
              <a:buFontTx/>
              <a:buNone/>
              <a:tabLst/>
            </a:pPr>
            <a:r>
              <a:rPr lang="en-US" sz="1200" dirty="0"/>
              <a:t>RET</a:t>
            </a:r>
            <a:endParaRPr kumimoji="0" lang="en-US" sz="1200" b="0" i="0" u="none" strike="noStrike" cap="none" normalizeH="0" baseline="0" dirty="0">
              <a:ln>
                <a:noFill/>
              </a:ln>
              <a:solidFill>
                <a:schemeClr val="tx1"/>
              </a:solidFill>
              <a:effectLst/>
            </a:endParaRPr>
          </a:p>
        </p:txBody>
      </p:sp>
      <p:cxnSp>
        <p:nvCxnSpPr>
          <p:cNvPr id="23" name="Straight Arrow Connector 22"/>
          <p:cNvCxnSpPr/>
          <p:nvPr/>
        </p:nvCxnSpPr>
        <p:spPr bwMode="auto">
          <a:xfrm flipV="1">
            <a:off x="5796136" y="3211985"/>
            <a:ext cx="1187994" cy="865087"/>
          </a:xfrm>
          <a:prstGeom prst="bentConnector3">
            <a:avLst>
              <a:gd name="adj1" fmla="val 66837"/>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Flowchart: Connector 27"/>
          <p:cNvSpPr/>
          <p:nvPr/>
        </p:nvSpPr>
        <p:spPr bwMode="auto">
          <a:xfrm>
            <a:off x="1329564" y="3197923"/>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cxnSp>
        <p:nvCxnSpPr>
          <p:cNvPr id="9" name="Straight Arrow Connector 8"/>
          <p:cNvCxnSpPr/>
          <p:nvPr/>
        </p:nvCxnSpPr>
        <p:spPr bwMode="auto">
          <a:xfrm flipV="1">
            <a:off x="1365564" y="3211985"/>
            <a:ext cx="1317460" cy="3938"/>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Flowchart: Connector 37"/>
          <p:cNvSpPr/>
          <p:nvPr/>
        </p:nvSpPr>
        <p:spPr bwMode="auto">
          <a:xfrm>
            <a:off x="5776278" y="4058081"/>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37" name="TextBox 36"/>
          <p:cNvSpPr txBox="1"/>
          <p:nvPr/>
        </p:nvSpPr>
        <p:spPr>
          <a:xfrm>
            <a:off x="533400" y="2419897"/>
            <a:ext cx="1626470" cy="523220"/>
          </a:xfrm>
          <a:prstGeom prst="rect">
            <a:avLst/>
          </a:prstGeom>
          <a:noFill/>
        </p:spPr>
        <p:txBody>
          <a:bodyPr wrap="square" rtlCol="0">
            <a:spAutoFit/>
          </a:bodyPr>
          <a:lstStyle/>
          <a:p>
            <a:pPr algn="ctr"/>
            <a:r>
              <a:rPr lang="ru-RU" sz="1400" dirty="0"/>
              <a:t>Объектная переменная </a:t>
            </a:r>
            <a:r>
              <a:rPr lang="en-US" sz="1400" dirty="0" err="1"/>
              <a:t>obj</a:t>
            </a:r>
            <a:endParaRPr lang="en-US" sz="1400" dirty="0"/>
          </a:p>
        </p:txBody>
      </p:sp>
      <p:sp>
        <p:nvSpPr>
          <p:cNvPr id="42" name="Rectangle 41"/>
          <p:cNvSpPr/>
          <p:nvPr/>
        </p:nvSpPr>
        <p:spPr bwMode="auto">
          <a:xfrm>
            <a:off x="2683024" y="3428009"/>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400" dirty="0" err="1"/>
              <a:t>FileName</a:t>
            </a:r>
            <a:endParaRPr kumimoji="0" lang="en-US" sz="1400" b="0" i="0" u="none" strike="noStrike" cap="none" normalizeH="0" baseline="0" dirty="0">
              <a:ln>
                <a:noFill/>
              </a:ln>
              <a:solidFill>
                <a:schemeClr val="tx1"/>
              </a:solidFill>
              <a:effectLst/>
            </a:endParaRPr>
          </a:p>
        </p:txBody>
      </p:sp>
      <p:sp>
        <p:nvSpPr>
          <p:cNvPr id="43" name="Rectangle 42"/>
          <p:cNvSpPr/>
          <p:nvPr/>
        </p:nvSpPr>
        <p:spPr bwMode="auto">
          <a:xfrm>
            <a:off x="2683024" y="3860057"/>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Items</a:t>
            </a:r>
          </a:p>
        </p:txBody>
      </p:sp>
      <p:sp>
        <p:nvSpPr>
          <p:cNvPr id="47" name="TextBox 46"/>
          <p:cNvSpPr txBox="1"/>
          <p:nvPr/>
        </p:nvSpPr>
        <p:spPr>
          <a:xfrm>
            <a:off x="2591918" y="2419897"/>
            <a:ext cx="1836066" cy="523220"/>
          </a:xfrm>
          <a:prstGeom prst="rect">
            <a:avLst/>
          </a:prstGeom>
          <a:noFill/>
        </p:spPr>
        <p:txBody>
          <a:bodyPr wrap="square" rtlCol="0">
            <a:spAutoFit/>
          </a:bodyPr>
          <a:lstStyle/>
          <a:p>
            <a:pPr algn="ctr"/>
            <a:r>
              <a:rPr lang="ru-RU" sz="1400" dirty="0"/>
              <a:t>Данные объекта класса </a:t>
            </a:r>
            <a:r>
              <a:rPr lang="en-US" sz="1400" dirty="0" err="1"/>
              <a:t>TableReader</a:t>
            </a:r>
            <a:endParaRPr lang="en-US" sz="1400" dirty="0"/>
          </a:p>
        </p:txBody>
      </p:sp>
      <p:sp>
        <p:nvSpPr>
          <p:cNvPr id="48" name="TextBox 47"/>
          <p:cNvSpPr txBox="1"/>
          <p:nvPr/>
        </p:nvSpPr>
        <p:spPr>
          <a:xfrm>
            <a:off x="4570142" y="2419897"/>
            <a:ext cx="2149624" cy="523220"/>
          </a:xfrm>
          <a:prstGeom prst="rect">
            <a:avLst/>
          </a:prstGeom>
          <a:noFill/>
        </p:spPr>
        <p:txBody>
          <a:bodyPr wrap="square" rtlCol="0">
            <a:spAutoFit/>
          </a:bodyPr>
          <a:lstStyle/>
          <a:p>
            <a:pPr algn="ctr"/>
            <a:r>
              <a:rPr lang="ru-RU" sz="1400" dirty="0"/>
              <a:t>Таблица интерфейсных методов </a:t>
            </a:r>
            <a:r>
              <a:rPr lang="en-US" sz="1400" dirty="0" err="1"/>
              <a:t>ITableReader</a:t>
            </a:r>
            <a:endParaRPr lang="en-US" sz="1400" dirty="0"/>
          </a:p>
        </p:txBody>
      </p:sp>
      <p:sp>
        <p:nvSpPr>
          <p:cNvPr id="52" name="TextBox 51"/>
          <p:cNvSpPr txBox="1"/>
          <p:nvPr/>
        </p:nvSpPr>
        <p:spPr>
          <a:xfrm>
            <a:off x="6737180" y="3501008"/>
            <a:ext cx="2115900" cy="307777"/>
          </a:xfrm>
          <a:prstGeom prst="rect">
            <a:avLst/>
          </a:prstGeom>
          <a:noFill/>
        </p:spPr>
        <p:txBody>
          <a:bodyPr wrap="square" rtlCol="0">
            <a:spAutoFit/>
          </a:bodyPr>
          <a:lstStyle/>
          <a:p>
            <a:pPr algn="ctr"/>
            <a:r>
              <a:rPr lang="ru-RU" sz="1400" dirty="0"/>
              <a:t>Код метода</a:t>
            </a:r>
            <a:endParaRPr lang="en-US" sz="1400" dirty="0"/>
          </a:p>
        </p:txBody>
      </p:sp>
      <p:sp>
        <p:nvSpPr>
          <p:cNvPr id="49" name="TextBox 48"/>
          <p:cNvSpPr txBox="1"/>
          <p:nvPr/>
        </p:nvSpPr>
        <p:spPr>
          <a:xfrm>
            <a:off x="251520" y="4941168"/>
            <a:ext cx="8748464" cy="1938992"/>
          </a:xfrm>
          <a:prstGeom prst="rect">
            <a:avLst/>
          </a:prstGeom>
          <a:noFill/>
        </p:spPr>
        <p:txBody>
          <a:bodyPr wrap="square" rtlCol="0">
            <a:spAutoFit/>
          </a:bodyPr>
          <a:lstStyle/>
          <a:p>
            <a:pPr marL="342900" lvl="0" indent="-342900">
              <a:buFont typeface="+mj-lt"/>
              <a:buAutoNum type="arabicPeriod"/>
            </a:pPr>
            <a:r>
              <a:rPr lang="ru-RU" sz="1500" dirty="0"/>
              <a:t>Через интерфейсную переменную выполняется обращение к</a:t>
            </a:r>
            <a:r>
              <a:rPr lang="en-US" sz="1500" dirty="0"/>
              <a:t> </a:t>
            </a:r>
            <a:r>
              <a:rPr lang="ru-RU" sz="1500" dirty="0"/>
              <a:t>данным объекта: </a:t>
            </a:r>
            <a:r>
              <a:rPr lang="en-US" sz="1500" dirty="0">
                <a:solidFill>
                  <a:srgbClr val="00B050"/>
                </a:solidFill>
              </a:rPr>
              <a:t>MOV EAX, </a:t>
            </a:r>
            <a:r>
              <a:rPr lang="en-US" sz="1500" dirty="0" err="1">
                <a:solidFill>
                  <a:srgbClr val="00B050"/>
                </a:solidFill>
              </a:rPr>
              <a:t>intf</a:t>
            </a:r>
            <a:endParaRPr lang="en-US" sz="1500" dirty="0">
              <a:solidFill>
                <a:srgbClr val="00B050"/>
              </a:solidFill>
            </a:endParaRPr>
          </a:p>
          <a:p>
            <a:pPr marL="342900" lvl="0" indent="-342900">
              <a:buFont typeface="+mj-lt"/>
              <a:buAutoNum type="arabicPeriod"/>
            </a:pPr>
            <a:r>
              <a:rPr lang="ru-RU" sz="1500" dirty="0"/>
              <a:t>Из объекта извлекается адрес таблицы методов интерфейса: </a:t>
            </a:r>
            <a:r>
              <a:rPr lang="en-US" sz="1500" dirty="0">
                <a:solidFill>
                  <a:srgbClr val="00B050"/>
                </a:solidFill>
              </a:rPr>
              <a:t>MOV EBX, [EAX]</a:t>
            </a:r>
          </a:p>
          <a:p>
            <a:pPr marL="342900" lvl="0" indent="-342900">
              <a:buFont typeface="+mj-lt"/>
              <a:buAutoNum type="arabicPeriod"/>
            </a:pPr>
            <a:r>
              <a:rPr lang="ru-RU" sz="1500" dirty="0"/>
              <a:t>На основании порядкового номера метода интерфейса из таблицы извлекается адрес</a:t>
            </a:r>
            <a:r>
              <a:rPr lang="en-US" sz="1500" dirty="0"/>
              <a:t> </a:t>
            </a:r>
            <a:r>
              <a:rPr lang="ru-RU" sz="1500" dirty="0"/>
              <a:t>метода</a:t>
            </a:r>
            <a:r>
              <a:rPr lang="en-US" sz="1500" dirty="0"/>
              <a:t>: </a:t>
            </a:r>
            <a:r>
              <a:rPr lang="en-US" sz="1500" dirty="0">
                <a:solidFill>
                  <a:srgbClr val="00B050"/>
                </a:solidFill>
              </a:rPr>
              <a:t>MOV EAX, [EBX+</a:t>
            </a:r>
            <a:r>
              <a:rPr lang="ru-RU" sz="1500" dirty="0">
                <a:solidFill>
                  <a:srgbClr val="00B050"/>
                </a:solidFill>
              </a:rPr>
              <a:t>8</a:t>
            </a:r>
            <a:r>
              <a:rPr lang="en-US" sz="1500" dirty="0">
                <a:solidFill>
                  <a:srgbClr val="00B050"/>
                </a:solidFill>
              </a:rPr>
              <a:t>]</a:t>
            </a:r>
            <a:r>
              <a:rPr lang="ru-RU" sz="1500" dirty="0"/>
              <a:t>; значение 8 здесь – смещение до</a:t>
            </a:r>
            <a:r>
              <a:rPr lang="en-US" sz="1500" dirty="0"/>
              <a:t> </a:t>
            </a:r>
            <a:r>
              <a:rPr lang="ru-RU" sz="1500" dirty="0"/>
              <a:t>поля </a:t>
            </a:r>
            <a:r>
              <a:rPr lang="en-US" sz="1500" dirty="0" err="1"/>
              <a:t>NextLine</a:t>
            </a:r>
            <a:r>
              <a:rPr lang="ru-RU" sz="1500" dirty="0"/>
              <a:t>()</a:t>
            </a:r>
            <a:r>
              <a:rPr lang="en-US" sz="1500" dirty="0"/>
              <a:t>.</a:t>
            </a:r>
            <a:endParaRPr lang="en-US" sz="1500" dirty="0">
              <a:solidFill>
                <a:srgbClr val="00B050"/>
              </a:solidFill>
            </a:endParaRPr>
          </a:p>
          <a:p>
            <a:pPr marL="342900" lvl="0" indent="-342900">
              <a:buFont typeface="+mj-lt"/>
              <a:buAutoNum type="arabicPeriod"/>
            </a:pPr>
            <a:r>
              <a:rPr lang="ru-RU" sz="1500" dirty="0"/>
              <a:t>Выполняется вызов кода по извлеченному адресу: </a:t>
            </a:r>
            <a:r>
              <a:rPr lang="en-US" sz="1500" dirty="0">
                <a:solidFill>
                  <a:srgbClr val="00B050"/>
                </a:solidFill>
              </a:rPr>
              <a:t>CALL EAX</a:t>
            </a:r>
            <a:endParaRPr lang="ru-RU" sz="1500" dirty="0"/>
          </a:p>
          <a:p>
            <a:pPr marL="342900" lvl="0" indent="-342900">
              <a:buFont typeface="+mj-lt"/>
              <a:buAutoNum type="arabicPeriod"/>
            </a:pPr>
            <a:r>
              <a:rPr lang="ru-RU" sz="1500" dirty="0"/>
              <a:t>На вершине стека корректируется аргумент </a:t>
            </a:r>
            <a:r>
              <a:rPr lang="en-US" sz="1500" dirty="0"/>
              <a:t>this</a:t>
            </a:r>
            <a:r>
              <a:rPr lang="ru-RU" sz="1500" dirty="0"/>
              <a:t>, чтобы из значения </a:t>
            </a:r>
            <a:r>
              <a:rPr lang="en-US" sz="1500" dirty="0" err="1"/>
              <a:t>intf</a:t>
            </a:r>
            <a:r>
              <a:rPr lang="en-US" sz="1500" dirty="0"/>
              <a:t> </a:t>
            </a:r>
            <a:r>
              <a:rPr lang="ru-RU" sz="1500" dirty="0"/>
              <a:t>он превратился в ожидаемое значение </a:t>
            </a:r>
            <a:r>
              <a:rPr lang="en-US" sz="1500" dirty="0" err="1"/>
              <a:t>obj</a:t>
            </a:r>
            <a:r>
              <a:rPr lang="ru-RU" sz="1500" dirty="0"/>
              <a:t>: </a:t>
            </a:r>
            <a:r>
              <a:rPr lang="en-US" sz="1500" dirty="0">
                <a:solidFill>
                  <a:srgbClr val="00B050"/>
                </a:solidFill>
              </a:rPr>
              <a:t>SUB [SP+4], (</a:t>
            </a:r>
            <a:r>
              <a:rPr lang="en-US" sz="1500" dirty="0" err="1">
                <a:solidFill>
                  <a:srgbClr val="00B050"/>
                </a:solidFill>
              </a:rPr>
              <a:t>intf</a:t>
            </a:r>
            <a:r>
              <a:rPr lang="en-US" sz="1500" dirty="0">
                <a:solidFill>
                  <a:srgbClr val="00B050"/>
                </a:solidFill>
              </a:rPr>
              <a:t>–</a:t>
            </a:r>
            <a:r>
              <a:rPr lang="en-US" sz="1500" dirty="0" err="1">
                <a:solidFill>
                  <a:srgbClr val="00B050"/>
                </a:solidFill>
              </a:rPr>
              <a:t>obj</a:t>
            </a:r>
            <a:r>
              <a:rPr lang="en-US" sz="1500" dirty="0">
                <a:solidFill>
                  <a:srgbClr val="00B050"/>
                </a:solidFill>
              </a:rPr>
              <a:t>)</a:t>
            </a:r>
            <a:r>
              <a:rPr lang="ru-RU" sz="1500" dirty="0"/>
              <a:t>; значение </a:t>
            </a:r>
            <a:r>
              <a:rPr lang="en-US" sz="1500" dirty="0"/>
              <a:t>4 </a:t>
            </a:r>
            <a:r>
              <a:rPr lang="ru-RU" sz="1500" dirty="0"/>
              <a:t>здесь</a:t>
            </a:r>
            <a:r>
              <a:rPr lang="en-US" sz="1500" dirty="0"/>
              <a:t> – </a:t>
            </a:r>
            <a:r>
              <a:rPr lang="ru-RU" sz="1500" dirty="0"/>
              <a:t>смещение до </a:t>
            </a:r>
            <a:r>
              <a:rPr lang="en-US" sz="1500" dirty="0"/>
              <a:t>this.</a:t>
            </a:r>
            <a:endParaRPr lang="ru-RU" sz="1500" dirty="0"/>
          </a:p>
          <a:p>
            <a:pPr marL="342900" lvl="0" indent="-342900">
              <a:buFont typeface="+mj-lt"/>
              <a:buAutoNum type="arabicPeriod"/>
            </a:pPr>
            <a:r>
              <a:rPr lang="ru-RU" sz="1500" dirty="0"/>
              <a:t>Выполняется прямой переход на код метода: </a:t>
            </a:r>
            <a:r>
              <a:rPr lang="en-US" sz="1500" dirty="0">
                <a:solidFill>
                  <a:srgbClr val="00B050"/>
                </a:solidFill>
              </a:rPr>
              <a:t>JMP </a:t>
            </a:r>
            <a:r>
              <a:rPr lang="en-US" sz="1500" dirty="0" err="1">
                <a:solidFill>
                  <a:srgbClr val="00B050"/>
                </a:solidFill>
              </a:rPr>
              <a:t>TableReader.NextLine</a:t>
            </a:r>
            <a:endParaRPr lang="en-US" sz="1500" dirty="0">
              <a:solidFill>
                <a:srgbClr val="00B050"/>
              </a:solidFill>
            </a:endParaRPr>
          </a:p>
        </p:txBody>
      </p:sp>
      <p:sp>
        <p:nvSpPr>
          <p:cNvPr id="29" name="Rectangle 28"/>
          <p:cNvSpPr/>
          <p:nvPr/>
        </p:nvSpPr>
        <p:spPr bwMode="auto">
          <a:xfrm>
            <a:off x="535070" y="4282235"/>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30" name="TextBox 29"/>
          <p:cNvSpPr txBox="1"/>
          <p:nvPr/>
        </p:nvSpPr>
        <p:spPr>
          <a:xfrm>
            <a:off x="467544" y="3697868"/>
            <a:ext cx="1745282" cy="523220"/>
          </a:xfrm>
          <a:prstGeom prst="rect">
            <a:avLst/>
          </a:prstGeom>
          <a:noFill/>
        </p:spPr>
        <p:txBody>
          <a:bodyPr wrap="square" rtlCol="0">
            <a:spAutoFit/>
          </a:bodyPr>
          <a:lstStyle/>
          <a:p>
            <a:pPr algn="ctr"/>
            <a:r>
              <a:rPr lang="ru-RU" sz="1400" dirty="0"/>
              <a:t>Интерфейсная переменная </a:t>
            </a:r>
            <a:r>
              <a:rPr lang="en-US" sz="1400" dirty="0" err="1"/>
              <a:t>intf</a:t>
            </a:r>
            <a:endParaRPr lang="en-US" sz="1400" dirty="0"/>
          </a:p>
        </p:txBody>
      </p:sp>
      <p:sp>
        <p:nvSpPr>
          <p:cNvPr id="31" name="Rectangle 30"/>
          <p:cNvSpPr/>
          <p:nvPr/>
        </p:nvSpPr>
        <p:spPr bwMode="auto">
          <a:xfrm>
            <a:off x="2682096" y="4286116"/>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IMT</a:t>
            </a:r>
          </a:p>
        </p:txBody>
      </p:sp>
      <p:cxnSp>
        <p:nvCxnSpPr>
          <p:cNvPr id="35" name="Straight Arrow Connector 22"/>
          <p:cNvCxnSpPr>
            <a:stCxn id="31" idx="3"/>
            <a:endCxn id="14" idx="1"/>
          </p:cNvCxnSpPr>
          <p:nvPr/>
        </p:nvCxnSpPr>
        <p:spPr bwMode="auto">
          <a:xfrm flipV="1">
            <a:off x="4310424" y="3211985"/>
            <a:ext cx="522224" cy="1290155"/>
          </a:xfrm>
          <a:prstGeom prst="bentConnector3">
            <a:avLst>
              <a:gd name="adj1" fmla="val 25073"/>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endCxn id="31" idx="3"/>
          </p:cNvCxnSpPr>
          <p:nvPr/>
        </p:nvCxnSpPr>
        <p:spPr bwMode="auto">
          <a:xfrm>
            <a:off x="3714490" y="4502140"/>
            <a:ext cx="595934" cy="0"/>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Flowchart: Connector 33"/>
          <p:cNvSpPr/>
          <p:nvPr/>
        </p:nvSpPr>
        <p:spPr bwMode="auto">
          <a:xfrm>
            <a:off x="3695561" y="4487134"/>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53" name="Flowchart: Connector 52"/>
          <p:cNvSpPr/>
          <p:nvPr/>
        </p:nvSpPr>
        <p:spPr bwMode="auto">
          <a:xfrm>
            <a:off x="1329564" y="4484140"/>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cxnSp>
        <p:nvCxnSpPr>
          <p:cNvPr id="54" name="Straight Arrow Connector 53"/>
          <p:cNvCxnSpPr>
            <a:stCxn id="53" idx="6"/>
            <a:endCxn id="31" idx="1"/>
          </p:cNvCxnSpPr>
          <p:nvPr/>
        </p:nvCxnSpPr>
        <p:spPr bwMode="auto">
          <a:xfrm>
            <a:off x="1365564" y="4502140"/>
            <a:ext cx="1316532" cy="0"/>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Flowchart: Connector 55"/>
          <p:cNvSpPr/>
          <p:nvPr/>
        </p:nvSpPr>
        <p:spPr bwMode="auto">
          <a:xfrm>
            <a:off x="3695561" y="3196979"/>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cxnSp>
        <p:nvCxnSpPr>
          <p:cNvPr id="57" name="Straight Arrow Connector 56"/>
          <p:cNvCxnSpPr/>
          <p:nvPr/>
        </p:nvCxnSpPr>
        <p:spPr bwMode="auto">
          <a:xfrm>
            <a:off x="3731561" y="3211985"/>
            <a:ext cx="336383" cy="0"/>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Rectangle 68"/>
          <p:cNvSpPr/>
          <p:nvPr/>
        </p:nvSpPr>
        <p:spPr bwMode="auto">
          <a:xfrm>
            <a:off x="4831720" y="4292105"/>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ahoma" pitchFamily="34" charset="0"/>
              </a:rPr>
              <a:t>IsEndOfFile</a:t>
            </a:r>
            <a:r>
              <a:rPr kumimoji="0" lang="en-US" sz="1400" b="0" i="0" u="none" strike="noStrike" cap="none" normalizeH="0" baseline="0" dirty="0">
                <a:ln>
                  <a:noFill/>
                </a:ln>
                <a:solidFill>
                  <a:schemeClr val="tx1"/>
                </a:solidFill>
                <a:effectLst/>
                <a:latin typeface="Tahoma" pitchFamily="34" charset="0"/>
              </a:rPr>
              <a:t>()</a:t>
            </a:r>
          </a:p>
        </p:txBody>
      </p:sp>
      <p:sp>
        <p:nvSpPr>
          <p:cNvPr id="70" name="Rectangle 69"/>
          <p:cNvSpPr/>
          <p:nvPr/>
        </p:nvSpPr>
        <p:spPr bwMode="auto">
          <a:xfrm>
            <a:off x="6990373" y="2995961"/>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rPr>
              <a:t>SUB [SP+4], (</a:t>
            </a:r>
            <a:r>
              <a:rPr kumimoji="0" lang="en-US" sz="1200" b="0" i="0" u="none" strike="noStrike" cap="none" normalizeH="0" baseline="0" dirty="0" err="1">
                <a:ln>
                  <a:noFill/>
                </a:ln>
                <a:solidFill>
                  <a:schemeClr val="tx1"/>
                </a:solidFill>
                <a:effectLst/>
              </a:rPr>
              <a:t>intf</a:t>
            </a:r>
            <a:r>
              <a:rPr kumimoji="0" lang="en-US" sz="1200" b="0" i="0" u="none" strike="noStrike" cap="none" normalizeH="0" baseline="0" dirty="0">
                <a:ln>
                  <a:noFill/>
                </a:ln>
                <a:solidFill>
                  <a:schemeClr val="tx1"/>
                </a:solidFill>
                <a:effectLst/>
              </a:rPr>
              <a:t>–</a:t>
            </a:r>
            <a:r>
              <a:rPr kumimoji="0" lang="en-US" sz="1200" b="0" i="0" u="none" strike="noStrike" cap="none" normalizeH="0" baseline="0" dirty="0" err="1">
                <a:ln>
                  <a:noFill/>
                </a:ln>
                <a:solidFill>
                  <a:schemeClr val="tx1"/>
                </a:solidFill>
                <a:effectLst/>
              </a:rPr>
              <a:t>obj</a:t>
            </a:r>
            <a:r>
              <a:rPr kumimoji="0" lang="en-US" sz="1200" b="0" i="0" u="none" strike="noStrike" cap="none" normalizeH="0" baseline="0" dirty="0">
                <a:ln>
                  <a:noFill/>
                </a:ln>
                <a:solidFill>
                  <a:schemeClr val="tx1"/>
                </a:solidFill>
                <a:effectLst/>
              </a:rPr>
              <a:t>)</a:t>
            </a:r>
          </a:p>
          <a:p>
            <a:pPr eaLnBrk="1" hangingPunct="1"/>
            <a:r>
              <a:rPr lang="en-US" sz="1200" dirty="0"/>
              <a:t>JMP </a:t>
            </a:r>
            <a:r>
              <a:rPr lang="en-US" sz="1200" dirty="0" err="1"/>
              <a:t>TableReader.NextLine</a:t>
            </a:r>
            <a:endParaRPr lang="en-US" sz="1200" dirty="0"/>
          </a:p>
        </p:txBody>
      </p:sp>
      <p:sp>
        <p:nvSpPr>
          <p:cNvPr id="71" name="TextBox 70"/>
          <p:cNvSpPr txBox="1"/>
          <p:nvPr/>
        </p:nvSpPr>
        <p:spPr>
          <a:xfrm>
            <a:off x="6737180" y="2635340"/>
            <a:ext cx="2115900" cy="307777"/>
          </a:xfrm>
          <a:prstGeom prst="rect">
            <a:avLst/>
          </a:prstGeom>
          <a:noFill/>
        </p:spPr>
        <p:txBody>
          <a:bodyPr wrap="square" rtlCol="0">
            <a:spAutoFit/>
          </a:bodyPr>
          <a:lstStyle/>
          <a:p>
            <a:pPr algn="ctr"/>
            <a:r>
              <a:rPr lang="ru-RU" sz="1400" dirty="0"/>
              <a:t>Переходник</a:t>
            </a:r>
            <a:endParaRPr lang="en-US" sz="1400" dirty="0"/>
          </a:p>
        </p:txBody>
      </p:sp>
      <p:cxnSp>
        <p:nvCxnSpPr>
          <p:cNvPr id="72" name="Straight Arrow Connector 71"/>
          <p:cNvCxnSpPr/>
          <p:nvPr/>
        </p:nvCxnSpPr>
        <p:spPr bwMode="auto">
          <a:xfrm>
            <a:off x="7236296" y="3438872"/>
            <a:ext cx="0" cy="432048"/>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41182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Шаблон – параметризованный класс</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Можно определить класс, параметризованный типом данных. Такой класс называют шаблоном или обобщенным классом:</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&lt;T&gt;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List();</a:t>
            </a: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Add(T item);</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AddRange</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&lt;T&gt; collection);</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Remove(T item);</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T[] </a:t>
            </a:r>
            <a:r>
              <a:rPr lang="en-US" sz="1400" dirty="0" err="1">
                <a:solidFill>
                  <a:srgbClr val="000000"/>
                </a:solidFill>
                <a:highlight>
                  <a:srgbClr val="FFFFFF"/>
                </a:highlight>
                <a:latin typeface="Consolas" panose="020B0609020204030204" pitchFamily="49" charset="0"/>
              </a:rPr>
              <a:t>ToArray</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altLang="en-US" sz="1800" dirty="0"/>
          </a:p>
          <a:p>
            <a:pPr marL="431800" indent="-431800" eaLnBrk="1" hangingPunct="1">
              <a:spcBef>
                <a:spcPct val="100000"/>
              </a:spcBef>
            </a:pPr>
            <a:r>
              <a:rPr lang="ru-RU" altLang="en-US" sz="1800" dirty="0"/>
              <a:t>На основе шаблона можно сконструировать тип и создать переменную сконструированного типа:</a:t>
            </a:r>
          </a:p>
          <a:p>
            <a:pPr marL="432000" indent="0">
              <a:spcBef>
                <a:spcPts val="1200"/>
              </a:spcBef>
              <a:buNone/>
            </a:pPr>
            <a:r>
              <a:rPr lang="en-US" sz="1400" dirty="0" err="1">
                <a:solidFill>
                  <a:srgbClr val="0000FF"/>
                </a:solidFill>
                <a:highlight>
                  <a:srgbClr val="FFFFFF"/>
                </a:highlight>
                <a:latin typeface="Consolas" panose="020B0609020204030204" pitchFamily="49" charset="0"/>
              </a:rPr>
              <a:t>var</a:t>
            </a:r>
            <a:r>
              <a:rPr lang="en-US" sz="1400" dirty="0">
                <a:solidFill>
                  <a:srgbClr val="0000FF"/>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stringList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a:t>
            </a:r>
          </a:p>
          <a:p>
            <a:pPr marL="432000" indent="0">
              <a:spcBef>
                <a:spcPts val="0"/>
              </a:spcBef>
              <a:buNone/>
            </a:pPr>
            <a:r>
              <a:rPr lang="en-US" sz="1400" dirty="0" err="1">
                <a:solidFill>
                  <a:srgbClr val="0000FF"/>
                </a:solidFill>
                <a:highlight>
                  <a:srgbClr val="FFFFFF"/>
                </a:highlight>
                <a:latin typeface="Consolas" panose="020B0609020204030204" pitchFamily="49" charset="0"/>
              </a:rPr>
              <a:t>var</a:t>
            </a:r>
            <a:r>
              <a:rPr lang="en-US" sz="1400" dirty="0">
                <a:solidFill>
                  <a:srgbClr val="0000FF"/>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integerList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a:t>
            </a:r>
          </a:p>
          <a:p>
            <a:pPr marL="431800" indent="-431800" eaLnBrk="1" hangingPunct="1">
              <a:spcBef>
                <a:spcPct val="100000"/>
              </a:spcBef>
            </a:pPr>
            <a:r>
              <a:rPr lang="ru-RU" altLang="en-US" sz="1800" dirty="0"/>
              <a:t>Представление в памяти сконструированного типа зависит от типа-параметра. Представление оптимизировано для каждого отдельного скалярного типа-параметра (например, </a:t>
            </a:r>
            <a:r>
              <a:rPr lang="en-US" altLang="en-US" sz="1800" dirty="0" err="1"/>
              <a:t>int</a:t>
            </a:r>
            <a:r>
              <a:rPr lang="en-US" altLang="en-US" sz="1800" dirty="0"/>
              <a:t>, double</a:t>
            </a:r>
            <a:r>
              <a:rPr lang="ru-RU" altLang="en-US" sz="1800" dirty="0"/>
              <a:t> и</a:t>
            </a:r>
            <a:r>
              <a:rPr lang="en-US" altLang="en-US" sz="1800" dirty="0"/>
              <a:t> </a:t>
            </a:r>
            <a:r>
              <a:rPr lang="ru-RU" altLang="en-US" sz="1800" dirty="0"/>
              <a:t>т.д.) и для всех ссылочных типов (например, </a:t>
            </a:r>
            <a:r>
              <a:rPr lang="en-US" altLang="en-US" sz="1800" dirty="0"/>
              <a:t>object, string</a:t>
            </a:r>
            <a:r>
              <a:rPr lang="ru-RU" altLang="en-US" sz="1800" dirty="0"/>
              <a:t> и</a:t>
            </a:r>
            <a:r>
              <a:rPr lang="en-US" altLang="en-US" sz="1800" dirty="0"/>
              <a:t> </a:t>
            </a:r>
            <a:r>
              <a:rPr lang="ru-RU" altLang="en-US" sz="1800" dirty="0"/>
              <a:t>т.д.).</a:t>
            </a:r>
            <a:endParaRPr lang="en-US" sz="1400" dirty="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43</a:t>
            </a:fld>
            <a:endParaRPr lang="en-GB" altLang="en-US" sz="1400"/>
          </a:p>
        </p:txBody>
      </p:sp>
    </p:spTree>
    <p:extLst>
      <p:ext uri="{BB962C8B-B14F-4D97-AF65-F5344CB8AC3E}">
        <p14:creationId xmlns:p14="http://schemas.microsoft.com/office/powerpoint/2010/main" val="1155890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Шаблон</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При описании шаблона можно ограничить возможные значения параметра-типа: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&lt;T&gt;</a:t>
            </a:r>
          </a:p>
          <a:p>
            <a:pPr marL="432000" indent="0">
              <a:spcBef>
                <a:spcPts val="0"/>
              </a:spcBef>
              <a:buNone/>
            </a:pPr>
            <a:r>
              <a:rPr lang="en-US" sz="1400" dirty="0">
                <a:solidFill>
                  <a:srgbClr val="0000FF"/>
                </a:solidFill>
                <a:highlight>
                  <a:srgbClr val="FFFFFF"/>
                </a:highlight>
                <a:latin typeface="Consolas" panose="020B0609020204030204" pitchFamily="49" charset="0"/>
              </a:rPr>
              <a:t>    where </a:t>
            </a:r>
            <a:r>
              <a:rPr lang="en-US" sz="1400" dirty="0">
                <a:solidFill>
                  <a:srgbClr val="000000"/>
                </a:solidFill>
                <a:highlight>
                  <a:srgbClr val="FFFFFF"/>
                </a:highlight>
                <a:latin typeface="Consolas" panose="020B0609020204030204" pitchFamily="49" charset="0"/>
              </a:rPr>
              <a:t>T: </a:t>
            </a:r>
            <a:r>
              <a:rPr lang="en-US" sz="1400" dirty="0" err="1">
                <a:solidFill>
                  <a:srgbClr val="2B91AF"/>
                </a:solidFill>
                <a:highlight>
                  <a:srgbClr val="FFFFFF"/>
                </a:highlight>
                <a:latin typeface="Consolas" panose="020B0609020204030204" pitchFamily="49" charset="0"/>
              </a:rPr>
              <a:t>ListItem</a:t>
            </a:r>
            <a:r>
              <a:rPr lang="en-US" sz="1400" dirty="0">
                <a:solidFill>
                  <a:srgbClr val="000000"/>
                </a:solidFill>
                <a:highlight>
                  <a:srgbClr val="FFFFFF"/>
                </a:highlight>
                <a:latin typeface="Consolas" panose="020B0609020204030204" pitchFamily="49" charset="0"/>
              </a:rPr>
              <a:t>&lt;T&gt;</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Add(T item); </a:t>
            </a: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Внутри шаблона - </a:t>
            </a:r>
            <a:r>
              <a:rPr lang="en-US" sz="1400" dirty="0">
                <a:solidFill>
                  <a:srgbClr val="008000"/>
                </a:solidFill>
                <a:highlight>
                  <a:srgbClr val="FFFFFF"/>
                </a:highlight>
                <a:latin typeface="Consolas" panose="020B0609020204030204" pitchFamily="49" charset="0"/>
              </a:rPr>
              <a:t>List&lt;T&gt;.Add</a:t>
            </a:r>
            <a:r>
              <a:rPr lang="ru-RU" sz="1400" dirty="0">
                <a:solidFill>
                  <a:srgbClr val="008000"/>
                </a:solidFill>
                <a:highlight>
                  <a:srgbClr val="FFFFFF"/>
                </a:highlight>
                <a:latin typeface="Consolas" panose="020B0609020204030204" pitchFamily="49" charset="0"/>
              </a:rPr>
              <a:t>()</a:t>
            </a:r>
            <a:endParaRPr lang="en-US"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altLang="en-US" sz="1800" dirty="0"/>
          </a:p>
          <a:p>
            <a:pPr marL="431800" indent="-431800" eaLnBrk="1" hangingPunct="1">
              <a:spcBef>
                <a:spcPct val="100000"/>
              </a:spcBef>
            </a:pPr>
            <a:r>
              <a:rPr lang="ru-RU" altLang="en-US" sz="1800" dirty="0"/>
              <a:t>Вариант шаблона с несколькими параметрами и ограничениями:</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Dictionary</a:t>
            </a:r>
            <a:r>
              <a:rPr lang="en-US" sz="1400" dirty="0">
                <a:solidFill>
                  <a:srgbClr val="000000"/>
                </a:solidFill>
                <a:highlight>
                  <a:srgbClr val="FFFFFF"/>
                </a:highlight>
                <a:latin typeface="Consolas" panose="020B0609020204030204" pitchFamily="49" charset="0"/>
              </a:rPr>
              <a:t>&lt;K, V&gt;</a:t>
            </a:r>
          </a:p>
          <a:p>
            <a:pPr marL="432000" indent="0">
              <a:spcBef>
                <a:spcPts val="0"/>
              </a:spcBef>
              <a:buNone/>
            </a:pPr>
            <a:r>
              <a:rPr lang="en-US" sz="1400" dirty="0">
                <a:solidFill>
                  <a:srgbClr val="0000FF"/>
                </a:solidFill>
                <a:highlight>
                  <a:srgbClr val="FFFFFF"/>
                </a:highlight>
                <a:latin typeface="Consolas" panose="020B0609020204030204" pitchFamily="49" charset="0"/>
              </a:rPr>
              <a:t>    where </a:t>
            </a:r>
            <a:r>
              <a:rPr lang="en-US" sz="1400" dirty="0">
                <a:solidFill>
                  <a:srgbClr val="000000"/>
                </a:solidFill>
                <a:highlight>
                  <a:srgbClr val="FFFFFF"/>
                </a:highlight>
                <a:latin typeface="Consolas" panose="020B0609020204030204" pitchFamily="49" charset="0"/>
              </a:rPr>
              <a:t>K: </a:t>
            </a:r>
            <a:r>
              <a:rPr lang="en-US" sz="1400" dirty="0" err="1">
                <a:solidFill>
                  <a:srgbClr val="2B91AF"/>
                </a:solidFill>
                <a:highlight>
                  <a:srgbClr val="FFFFFF"/>
                </a:highlight>
                <a:latin typeface="Consolas" panose="020B0609020204030204" pitchFamily="49" charset="0"/>
              </a:rPr>
              <a:t>IComparable</a:t>
            </a:r>
            <a:r>
              <a:rPr lang="en-US" sz="1400" dirty="0">
                <a:solidFill>
                  <a:srgbClr val="000000"/>
                </a:solidFill>
                <a:highlight>
                  <a:srgbClr val="FFFFFF"/>
                </a:highlight>
                <a:latin typeface="Consolas" panose="020B0609020204030204" pitchFamily="49" charset="0"/>
              </a:rPr>
              <a:t>&lt;K&gt;, </a:t>
            </a:r>
            <a:r>
              <a:rPr lang="en-US" sz="1400" dirty="0" err="1">
                <a:solidFill>
                  <a:srgbClr val="2B91AF"/>
                </a:solidFill>
                <a:highlight>
                  <a:srgbClr val="FFFFFF"/>
                </a:highlight>
                <a:latin typeface="Consolas" panose="020B0609020204030204" pitchFamily="49" charset="0"/>
              </a:rPr>
              <a:t>ISerializable</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where </a:t>
            </a:r>
            <a:r>
              <a:rPr lang="en-US" sz="1400" dirty="0">
                <a:solidFill>
                  <a:srgbClr val="000000"/>
                </a:solidFill>
                <a:highlight>
                  <a:srgbClr val="FFFFFF"/>
                </a:highlight>
                <a:latin typeface="Consolas" panose="020B0609020204030204" pitchFamily="49" charset="0"/>
              </a:rPr>
              <a:t>V: </a:t>
            </a:r>
            <a:r>
              <a:rPr lang="en-US" sz="1400" dirty="0" err="1">
                <a:solidFill>
                  <a:srgbClr val="2B91AF"/>
                </a:solidFill>
                <a:highlight>
                  <a:srgbClr val="FFFFFF"/>
                </a:highlight>
                <a:latin typeface="Consolas" panose="020B0609020204030204" pitchFamily="49" charset="0"/>
              </a:rPr>
              <a:t>ISerializable</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Add(K key, V value); </a:t>
            </a:r>
            <a:r>
              <a:rPr lang="en-US" sz="1400" dirty="0">
                <a:solidFill>
                  <a:srgbClr val="008000"/>
                </a:solidFill>
                <a:highlight>
                  <a:srgbClr val="FFFFFF"/>
                </a:highlight>
                <a:latin typeface="Consolas" panose="020B0609020204030204" pitchFamily="49" charset="0"/>
              </a:rPr>
              <a:t>// Dictionary&lt;K, V&gt;.Add</a:t>
            </a:r>
            <a:r>
              <a:rPr lang="ru-RU" sz="1400" dirty="0">
                <a:solidFill>
                  <a:srgbClr val="008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44</a:t>
            </a:fld>
            <a:endParaRPr lang="en-GB" altLang="en-US" sz="1400"/>
          </a:p>
        </p:txBody>
      </p:sp>
    </p:spTree>
    <p:extLst>
      <p:ext uri="{BB962C8B-B14F-4D97-AF65-F5344CB8AC3E}">
        <p14:creationId xmlns:p14="http://schemas.microsoft.com/office/powerpoint/2010/main" val="3553075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Атрибут – метаданные</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Атрибуты – это метаданные, которые можно назначать элементам программы. Эти метаданные представляются как объекты, производные от класса </a:t>
            </a:r>
            <a:r>
              <a:rPr lang="en-US" altLang="en-US" sz="1800" dirty="0"/>
              <a:t>Attribute.</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 : </a:t>
            </a:r>
            <a:r>
              <a:rPr lang="en-US" sz="1400" dirty="0">
                <a:solidFill>
                  <a:srgbClr val="2B91AF"/>
                </a:solidFill>
                <a:highlight>
                  <a:srgbClr val="FFFFFF"/>
                </a:highlight>
                <a:latin typeface="Consolas" panose="020B0609020204030204" pitchFamily="49" charset="0"/>
              </a:rPr>
              <a:t>Attribute</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Topic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Применение атрибута:</a:t>
            </a:r>
          </a:p>
          <a:p>
            <a:pPr marL="432000" indent="0">
              <a:spcBef>
                <a:spcPts val="1200"/>
              </a:spcBef>
              <a:buNone/>
            </a:pP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Help</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"http://company.com/help/Widget.htm"</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Widget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Help</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"http://company.com/help/WidgetDisplay.htm"</a:t>
            </a:r>
            <a:r>
              <a:rPr lang="en-US" sz="1400" dirty="0">
                <a:solidFill>
                  <a:srgbClr val="000000"/>
                </a:solidFill>
                <a:highlight>
                  <a:srgbClr val="FFFFFF"/>
                </a:highlight>
                <a:latin typeface="Consolas" panose="020B0609020204030204" pitchFamily="49" charset="0"/>
              </a:rPr>
              <a:t>, Topic = </a:t>
            </a:r>
            <a:r>
              <a:rPr lang="en-US" sz="1400" dirty="0">
                <a:solidFill>
                  <a:srgbClr val="A31515"/>
                </a:solidFill>
                <a:highlight>
                  <a:srgbClr val="FFFFFF"/>
                </a:highlight>
                <a:latin typeface="Consolas" panose="020B0609020204030204" pitchFamily="49" charset="0"/>
              </a:rPr>
              <a:t>"Display"</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Display(</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text) { ... }</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45</a:t>
            </a:fld>
            <a:endParaRPr lang="en-GB" altLang="en-US" sz="1400"/>
          </a:p>
        </p:txBody>
      </p:sp>
    </p:spTree>
    <p:extLst>
      <p:ext uri="{BB962C8B-B14F-4D97-AF65-F5344CB8AC3E}">
        <p14:creationId xmlns:p14="http://schemas.microsoft.com/office/powerpoint/2010/main" val="588779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Атрибут – механизм рефлексии</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С помощью механизма рефлексии для каждого элемента программы – класса, поля, свойства, метода, параметра – можно получить список атрибутов и воспользоваться данными атрибутов.</a:t>
            </a:r>
          </a:p>
          <a:p>
            <a:pPr marL="432000" indent="0">
              <a:spcBef>
                <a:spcPts val="1200"/>
              </a:spcBef>
              <a:buNone/>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System;</a:t>
            </a:r>
          </a:p>
          <a:p>
            <a:pPr marL="432000" indent="0">
              <a:spcBef>
                <a:spcPts val="0"/>
              </a:spcBef>
              <a:buNone/>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System.Reflection</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System.Diagnostics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ru-RU"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Program</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ShowHelp</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typeof</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Widget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ShowHelp</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typeof</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Widget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GetMethod</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"Display"</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ShowHelp</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MemberInfo</a:t>
            </a:r>
            <a:r>
              <a:rPr lang="en-US" sz="1400" dirty="0">
                <a:solidFill>
                  <a:srgbClr val="000000"/>
                </a:solidFill>
                <a:highlight>
                  <a:srgbClr val="FFFFFF"/>
                </a:highlight>
                <a:latin typeface="Consolas" panose="020B0609020204030204" pitchFamily="49" charset="0"/>
              </a:rPr>
              <a:t> member)</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attr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Attribute</a:t>
            </a:r>
            <a:r>
              <a:rPr lang="en-US" sz="1400" dirty="0" err="1">
                <a:solidFill>
                  <a:srgbClr val="000000"/>
                </a:solidFill>
                <a:highlight>
                  <a:srgbClr val="FFFFFF"/>
                </a:highlight>
                <a:latin typeface="Consolas" panose="020B0609020204030204" pitchFamily="49" charset="0"/>
              </a:rPr>
              <a:t>.GetCustomAttribute</a:t>
            </a:r>
            <a:r>
              <a:rPr lang="en-US" sz="1400" dirty="0">
                <a:solidFill>
                  <a:srgbClr val="000000"/>
                </a:solidFill>
                <a:highlight>
                  <a:srgbClr val="FFFFFF"/>
                </a:highlight>
                <a:latin typeface="Consolas" panose="020B0609020204030204" pitchFamily="49" charset="0"/>
              </a:rPr>
              <a:t>(member,</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typeof</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Process</a:t>
            </a:r>
            <a:r>
              <a:rPr lang="en-US" sz="1400" dirty="0" err="1">
                <a:solidFill>
                  <a:srgbClr val="000000"/>
                </a:solidFill>
                <a:highlight>
                  <a:srgbClr val="FFFFFF"/>
                </a:highlight>
                <a:latin typeface="Consolas" panose="020B0609020204030204" pitchFamily="49" charset="0"/>
              </a:rPr>
              <a:t>.Start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attr.Url</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46</a:t>
            </a:fld>
            <a:endParaRPr lang="en-GB" altLang="en-US" sz="1400"/>
          </a:p>
        </p:txBody>
      </p:sp>
    </p:spTree>
    <p:extLst>
      <p:ext uri="{BB962C8B-B14F-4D97-AF65-F5344CB8AC3E}">
        <p14:creationId xmlns:p14="http://schemas.microsoft.com/office/powerpoint/2010/main" val="621052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04800"/>
            <a:ext cx="8210550" cy="603250"/>
          </a:xfrm>
        </p:spPr>
        <p:txBody>
          <a:bodyPr/>
          <a:lstStyle/>
          <a:p>
            <a:pPr eaLnBrk="1" hangingPunct="1"/>
            <a:r>
              <a:rPr lang="ru-RU" altLang="en-US" sz="2800" dirty="0"/>
              <a:t>Дополнительные понятия</a:t>
            </a:r>
          </a:p>
        </p:txBody>
      </p:sp>
      <p:sp>
        <p:nvSpPr>
          <p:cNvPr id="24579"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pPr>
            <a:r>
              <a:rPr lang="ru-RU" altLang="en-US" sz="1800" dirty="0"/>
              <a:t>Переменная с непостоянным типом значений</a:t>
            </a:r>
            <a:endParaRPr lang="en-US" altLang="en-US" sz="1800" dirty="0"/>
          </a:p>
          <a:p>
            <a:pPr marL="431800" indent="-431800" eaLnBrk="1" hangingPunct="1">
              <a:spcBef>
                <a:spcPts val="1400"/>
              </a:spcBef>
            </a:pPr>
            <a:r>
              <a:rPr lang="ru-RU" altLang="en-US" sz="1800" dirty="0"/>
              <a:t>Анонимная функция</a:t>
            </a:r>
          </a:p>
        </p:txBody>
      </p:sp>
      <p:sp>
        <p:nvSpPr>
          <p:cNvPr id="24580"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1314BD-7CB5-40C9-A6DD-8E1FB98C6791}" type="slidenum">
              <a:rPr lang="en-GB" altLang="en-US" sz="1400" smtClean="0"/>
              <a:pPr>
                <a:spcBef>
                  <a:spcPct val="0"/>
                </a:spcBef>
                <a:buClrTx/>
                <a:buSzTx/>
                <a:buFontTx/>
                <a:buNone/>
              </a:pPr>
              <a:t>47</a:t>
            </a:fld>
            <a:endParaRPr lang="en-GB" altLang="en-US" sz="1400"/>
          </a:p>
        </p:txBody>
      </p:sp>
    </p:spTree>
    <p:extLst>
      <p:ext uri="{BB962C8B-B14F-4D97-AF65-F5344CB8AC3E}">
        <p14:creationId xmlns:p14="http://schemas.microsoft.com/office/powerpoint/2010/main" val="1397749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Переменная с непостоянным типом значений</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48</a:t>
            </a:fld>
            <a:endParaRPr lang="en-GB" altLang="en-US" sz="1400"/>
          </a:p>
        </p:txBody>
      </p:sp>
      <p:sp>
        <p:nvSpPr>
          <p:cNvPr id="6"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Для поддержки скриптовых языков в язык </a:t>
            </a:r>
            <a:r>
              <a:rPr lang="en-US" altLang="en-US" sz="1800" dirty="0"/>
              <a:t>C# </a:t>
            </a:r>
            <a:r>
              <a:rPr lang="ru-RU" altLang="en-US" sz="1800" dirty="0"/>
              <a:t>внесли возможность создавать переменные с непостоянным типом значений. Для таких переменных допустимые операции зависят от присвоенного в данный момент значения. На этапе компиляции их можно использовать в любых выражениях. Переменные с непостоянным типом значений можно интерпретировать как объекты произвольных типов. Например, можно вызывать неизвестные методы:</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Test(</a:t>
            </a:r>
            <a:r>
              <a:rPr lang="en-US" sz="1400" dirty="0">
                <a:solidFill>
                  <a:srgbClr val="0000FF"/>
                </a:solidFill>
                <a:highlight>
                  <a:srgbClr val="FFFFFF"/>
                </a:highlight>
                <a:latin typeface="Consolas" panose="020B0609020204030204" pitchFamily="49" charset="0"/>
              </a:rPr>
              <a:t>dynamic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obj.OpenFile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"MyFile.txt"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obj.NextLine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obj.Close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Результат выполнения этой процедуры зависит от того, что передано в параметре </a:t>
            </a:r>
            <a:r>
              <a:rPr lang="en-US" altLang="en-US" sz="1800" dirty="0" err="1"/>
              <a:t>obj</a:t>
            </a:r>
            <a:r>
              <a:rPr lang="ru-RU" altLang="en-US" sz="1800" dirty="0"/>
              <a:t>. Если передан объект, содержащий такие методы, тогда вызовы пройдут успешно. Если это какой-то другой объект, произойдет исключение.</a:t>
            </a:r>
          </a:p>
        </p:txBody>
      </p:sp>
    </p:spTree>
    <p:extLst>
      <p:ext uri="{BB962C8B-B14F-4D97-AF65-F5344CB8AC3E}">
        <p14:creationId xmlns:p14="http://schemas.microsoft.com/office/powerpoint/2010/main" val="3734257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Анонимная функция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FunctionDelegate</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a:t>
            </a:r>
          </a:p>
          <a:p>
            <a:pPr marL="0" indent="0">
              <a:buNone/>
            </a:pPr>
            <a:endParaRPr lang="en-US" sz="1400" dirty="0">
              <a:solidFill>
                <a:srgbClr val="0000FF"/>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Program</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Test()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.Negate</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-x;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0;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=&gt;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-x; });</a:t>
            </a:r>
            <a:r>
              <a:rPr lang="ru-RU"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лямбда-выражение</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=&gt; -x); </a:t>
            </a:r>
            <a:r>
              <a:rPr lang="ru-RU" sz="1400" dirty="0">
                <a:solidFill>
                  <a:srgbClr val="008000"/>
                </a:solidFill>
                <a:highlight>
                  <a:srgbClr val="FFFFFF"/>
                </a:highlight>
                <a:latin typeface="Consolas" panose="020B0609020204030204" pitchFamily="49" charset="0"/>
              </a:rPr>
              <a:t>// предпочтительно</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((x) =&gt; -x);</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(x =&gt; -x);</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Negate(</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-x; }</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FunctionDelegate</a:t>
            </a:r>
            <a:r>
              <a:rPr lang="en-US" sz="1400" dirty="0">
                <a:solidFill>
                  <a:srgbClr val="000000"/>
                </a:solidFill>
                <a:highlight>
                  <a:srgbClr val="FFFFFF"/>
                </a:highlight>
                <a:latin typeface="Consolas" panose="020B0609020204030204" pitchFamily="49" charset="0"/>
              </a:rPr>
              <a:t> f)</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"F(10) = {0}"</a:t>
            </a:r>
            <a:r>
              <a:rPr lang="en-US" sz="1400" dirty="0">
                <a:solidFill>
                  <a:srgbClr val="000000"/>
                </a:solidFill>
                <a:highlight>
                  <a:srgbClr val="FFFFFF"/>
                </a:highlight>
                <a:latin typeface="Consolas" panose="020B0609020204030204" pitchFamily="49" charset="0"/>
              </a:rPr>
              <a:t>, f(10));</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49</a:t>
            </a:fld>
            <a:endParaRPr lang="en-GB" altLang="en-US" sz="1400"/>
          </a:p>
        </p:txBody>
      </p:sp>
    </p:spTree>
    <p:extLst>
      <p:ext uri="{BB962C8B-B14F-4D97-AF65-F5344CB8AC3E}">
        <p14:creationId xmlns:p14="http://schemas.microsoft.com/office/powerpoint/2010/main" val="194562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304800"/>
            <a:ext cx="7772400" cy="603250"/>
          </a:xfrm>
        </p:spPr>
        <p:txBody>
          <a:bodyPr/>
          <a:lstStyle/>
          <a:p>
            <a:pPr eaLnBrk="1" hangingPunct="1"/>
            <a:r>
              <a:rPr lang="ru-RU" altLang="en-US" sz="2800"/>
              <a:t>Модуль</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329237"/>
          </a:xfrm>
        </p:spPr>
        <p:txBody>
          <a:bodyPr/>
          <a:lstStyle/>
          <a:p>
            <a:pPr marL="431800" indent="-431800" eaLnBrk="1" hangingPunct="1">
              <a:spcBef>
                <a:spcPts val="1400"/>
              </a:spcBef>
            </a:pPr>
            <a:r>
              <a:rPr lang="ru-RU" altLang="en-US" sz="1800" dirty="0"/>
              <a:t>Модуль – единица разработки, применения и поставки.</a:t>
            </a:r>
          </a:p>
          <a:p>
            <a:pPr marL="432000" indent="0">
              <a:spcBef>
                <a:spcPts val="1200"/>
              </a:spcBef>
              <a:buFont typeface="Wingdings" panose="05000000000000000000" pitchFamily="2" charset="2"/>
              <a:buNone/>
              <a:defRPr/>
            </a:pP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class</a:t>
            </a:r>
            <a:r>
              <a:rPr lang="en-US" sz="1300" dirty="0">
                <a:solidFill>
                  <a:srgbClr val="000000"/>
                </a:solidFill>
                <a:highlight>
                  <a:srgbClr val="FFFFFF"/>
                </a:highlight>
                <a:latin typeface="Consolas" panose="020B0609020204030204" pitchFamily="49" charset="0"/>
              </a:rPr>
              <a:t> </a:t>
            </a:r>
            <a:r>
              <a:rPr lang="en-US" sz="1300" dirty="0">
                <a:solidFill>
                  <a:srgbClr val="2B91AF"/>
                </a:solidFill>
                <a:highlight>
                  <a:srgbClr val="FFFFFF"/>
                </a:highlight>
                <a:latin typeface="Consolas" panose="020B0609020204030204" pitchFamily="49" charset="0"/>
              </a:rPr>
              <a:t>Helper</a:t>
            </a:r>
            <a:r>
              <a:rPr lang="en-US" sz="1300" dirty="0">
                <a:solidFill>
                  <a:srgbClr val="000000"/>
                </a:solidFill>
                <a:highlight>
                  <a:srgbClr val="FFFFFF"/>
                </a:highlight>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 </a:t>
            </a:r>
            <a:r>
              <a:rPr lang="en-US" sz="1300" dirty="0" err="1">
                <a:solidFill>
                  <a:srgbClr val="008000"/>
                </a:solidFill>
                <a:highlight>
                  <a:srgbClr val="FFFFFF"/>
                </a:highlight>
                <a:latin typeface="Consolas" panose="020B0609020204030204" pitchFamily="49" charset="0"/>
              </a:rPr>
              <a:t>модуль</a:t>
            </a:r>
            <a:endParaRPr lang="en-US" sz="13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Min(</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x,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y) </a:t>
            </a:r>
            <a:r>
              <a:rPr lang="en-US" sz="1300" dirty="0">
                <a:solidFill>
                  <a:srgbClr val="008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процедура модуля</a:t>
            </a:r>
            <a:endParaRPr lang="ru-RU" sz="13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result;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if</a:t>
            </a:r>
            <a:r>
              <a:rPr lang="en-US" sz="1300" dirty="0">
                <a:solidFill>
                  <a:srgbClr val="000000"/>
                </a:solidFill>
                <a:highlight>
                  <a:srgbClr val="FFFFFF"/>
                </a:highlight>
                <a:latin typeface="Consolas" panose="020B0609020204030204" pitchFamily="49" charset="0"/>
              </a:rPr>
              <a:t> (x &lt; y)</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result = x;</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else</a:t>
            </a:r>
            <a:endParaRPr lang="en-US" sz="13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result = y;</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return</a:t>
            </a:r>
            <a:r>
              <a:rPr lang="en-US" sz="1300" dirty="0">
                <a:solidFill>
                  <a:srgbClr val="000000"/>
                </a:solidFill>
                <a:highlight>
                  <a:srgbClr val="FFFFFF"/>
                </a:highlight>
                <a:latin typeface="Consolas" panose="020B0609020204030204" pitchFamily="49" charset="0"/>
              </a:rPr>
              <a:t> result;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endParaRPr lang="en-US" sz="13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Test()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n = Min(10, 20);</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err="1">
                <a:solidFill>
                  <a:srgbClr val="2B91AF"/>
                </a:solidFill>
                <a:highlight>
                  <a:srgbClr val="FFFFFF"/>
                </a:highlight>
                <a:latin typeface="Consolas" panose="020B0609020204030204" pitchFamily="49" charset="0"/>
              </a:rPr>
              <a:t>Console</a:t>
            </a:r>
            <a:r>
              <a:rPr lang="en-US" sz="1300" dirty="0" err="1">
                <a:solidFill>
                  <a:srgbClr val="000000"/>
                </a:solidFill>
                <a:highlight>
                  <a:srgbClr val="FFFFFF"/>
                </a:highlight>
                <a:latin typeface="Consolas" panose="020B0609020204030204" pitchFamily="49" charset="0"/>
              </a:rPr>
              <a:t>.WriteLine</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"Min = {0}"</a:t>
            </a:r>
            <a:r>
              <a:rPr lang="en-US" sz="1300" dirty="0">
                <a:solidFill>
                  <a:srgbClr val="000000"/>
                </a:solidFill>
                <a:highlight>
                  <a:srgbClr val="FFFFFF"/>
                </a:highlight>
                <a:latin typeface="Consolas" panose="020B0609020204030204" pitchFamily="49" charset="0"/>
              </a:rPr>
              <a:t>, n);</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a:t>
            </a:r>
          </a:p>
        </p:txBody>
      </p:sp>
      <p:sp>
        <p:nvSpPr>
          <p:cNvPr id="1741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3B11061-899F-4717-B65F-3BBCB206B35A}" type="slidenum">
              <a:rPr lang="en-GB" altLang="en-US" sz="1400" smtClean="0"/>
              <a:pPr>
                <a:spcBef>
                  <a:spcPct val="0"/>
                </a:spcBef>
                <a:buClrTx/>
                <a:buSzTx/>
                <a:buFontTx/>
                <a:buNone/>
              </a:pPr>
              <a:t>5</a:t>
            </a:fld>
            <a:endParaRPr lang="en-GB" altLang="en-US" sz="1400"/>
          </a:p>
        </p:txBody>
      </p:sp>
      <p:pic>
        <p:nvPicPr>
          <p:cNvPr id="2" name="Picture 1"/>
          <p:cNvPicPr>
            <a:picLocks noChangeAspect="1"/>
          </p:cNvPicPr>
          <p:nvPr/>
        </p:nvPicPr>
        <p:blipFill>
          <a:blip r:embed="rId3"/>
          <a:stretch>
            <a:fillRect/>
          </a:stretch>
        </p:blipFill>
        <p:spPr>
          <a:xfrm>
            <a:off x="5486562" y="2708920"/>
            <a:ext cx="2829854" cy="352909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Анонимная функция</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50</a:t>
            </a:fld>
            <a:endParaRPr lang="en-GB" altLang="en-US" sz="1400"/>
          </a:p>
        </p:txBody>
      </p:sp>
      <p:sp>
        <p:nvSpPr>
          <p:cNvPr id="6"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Вместо вручную объявленного делегата: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FunctionDelegate</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a:t>
            </a:r>
          </a:p>
          <a:p>
            <a:pPr marL="431800" indent="-431800" eaLnBrk="1" hangingPunct="1">
              <a:spcBef>
                <a:spcPct val="100000"/>
              </a:spcBef>
            </a:pPr>
            <a:r>
              <a:rPr lang="ru-RU" altLang="en-US" sz="1800" dirty="0"/>
              <a:t>можно использовать готовый шаблон:</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TResult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T, </a:t>
            </a:r>
            <a:r>
              <a:rPr lang="en-US" sz="1400" dirty="0">
                <a:solidFill>
                  <a:srgbClr val="0000FF"/>
                </a:solidFill>
                <a:highlight>
                  <a:srgbClr val="FFFFFF"/>
                </a:highlight>
                <a:latin typeface="Consolas" panose="020B0609020204030204" pitchFamily="49" charset="0"/>
              </a:rPr>
              <a:t>out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TResult</a:t>
            </a:r>
            <a:r>
              <a:rPr lang="en-US" sz="1400" dirty="0">
                <a:solidFill>
                  <a:srgbClr val="000000"/>
                </a:solidFill>
                <a:highlight>
                  <a:srgbClr val="FFFFFF"/>
                </a:highlight>
                <a:latin typeface="Consolas" panose="020B0609020204030204" pitchFamily="49" charset="0"/>
              </a:rPr>
              <a:t>&gt;(T </a:t>
            </a:r>
            <a:r>
              <a:rPr lang="en-US" sz="1400" dirty="0" err="1">
                <a:solidFill>
                  <a:srgbClr val="000000"/>
                </a:solidFill>
                <a:highlight>
                  <a:srgbClr val="FFFFFF"/>
                </a:highlight>
                <a:latin typeface="Consolas" panose="020B0609020204030204" pitchFamily="49" charset="0"/>
              </a:rPr>
              <a:t>arg</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Прежний вариант:</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FunctionDelegate</a:t>
            </a:r>
            <a:r>
              <a:rPr lang="en-US" sz="1400" dirty="0">
                <a:solidFill>
                  <a:srgbClr val="000000"/>
                </a:solidFill>
                <a:highlight>
                  <a:srgbClr val="FFFFFF"/>
                </a:highlight>
                <a:latin typeface="Consolas" panose="020B0609020204030204" pitchFamily="49" charset="0"/>
              </a:rPr>
              <a:t> f)</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Новый вариант:</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f)</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62045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Анонимная функция</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51</a:t>
            </a:fld>
            <a:endParaRPr lang="en-GB" altLang="en-US" sz="1400"/>
          </a:p>
        </p:txBody>
      </p:sp>
      <p:sp>
        <p:nvSpPr>
          <p:cNvPr id="6"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Создадим процедурную переменную, которой присвоим ссылку на анонимную функцию:</a:t>
            </a:r>
          </a:p>
          <a:p>
            <a:pPr marL="432000" indent="0">
              <a:spcBef>
                <a:spcPts val="1200"/>
              </a:spcBef>
              <a:buNone/>
            </a:pP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=&gt; -x; </a:t>
            </a:r>
            <a:r>
              <a:rPr lang="ru-RU" sz="1400" dirty="0">
                <a:solidFill>
                  <a:srgbClr val="008000"/>
                </a:solidFill>
                <a:highlight>
                  <a:srgbClr val="FFFFFF"/>
                </a:highlight>
                <a:latin typeface="Consolas" panose="020B0609020204030204" pitchFamily="49" charset="0"/>
              </a:rPr>
              <a:t>// код</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Существует возможность представить анонимную функцию как данные с помощью шаблона </a:t>
            </a:r>
            <a:r>
              <a:rPr lang="en-US" altLang="en-US" sz="1800" dirty="0" err="1"/>
              <a:t>System.Linq.Expressions.Expression</a:t>
            </a:r>
            <a:r>
              <a:rPr lang="en-US" altLang="en-US" sz="1800" dirty="0"/>
              <a:t>&lt;D&gt;</a:t>
            </a:r>
            <a:r>
              <a:rPr lang="ru-RU" altLang="en-US" sz="1800" dirty="0"/>
              <a:t>:</a:t>
            </a:r>
          </a:p>
          <a:p>
            <a:pPr marL="432000" indent="0">
              <a:spcBef>
                <a:spcPts val="1200"/>
              </a:spcBef>
              <a:buNone/>
            </a:pPr>
            <a:r>
              <a:rPr lang="en-US" sz="1400" dirty="0">
                <a:solidFill>
                  <a:srgbClr val="2B91AF"/>
                </a:solidFill>
                <a:highlight>
                  <a:srgbClr val="FFFFFF"/>
                </a:highlight>
                <a:latin typeface="Consolas" panose="020B0609020204030204" pitchFamily="49" charset="0"/>
              </a:rPr>
              <a:t>Expression</a:t>
            </a:r>
            <a:r>
              <a:rPr lang="en-US" sz="1400" dirty="0">
                <a:solidFill>
                  <a:srgbClr val="000000"/>
                </a:solidFill>
                <a:highlight>
                  <a:srgbClr val="FFFFFF"/>
                </a:highlight>
                <a:latin typeface="Consolas" panose="020B0609020204030204" pitchFamily="49" charset="0"/>
              </a:rPr>
              <a:t>&lt;</a:t>
            </a: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&gt;&gt; </a:t>
            </a:r>
            <a:r>
              <a:rPr lang="en-US" sz="1400" dirty="0" err="1">
                <a:solidFill>
                  <a:srgbClr val="000000"/>
                </a:solidFill>
                <a:highlight>
                  <a:srgbClr val="FFFFFF"/>
                </a:highlight>
                <a:latin typeface="Consolas" panose="020B0609020204030204" pitchFamily="49" charset="0"/>
              </a:rPr>
              <a:t>exp</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данные</a:t>
            </a:r>
            <a:endParaRPr lang="en-US" sz="1400" dirty="0">
              <a:solidFill>
                <a:srgbClr val="008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Получение анонимного делегата из сконструированного в переменной типа </a:t>
            </a:r>
            <a:r>
              <a:rPr lang="en-US" altLang="en-US" sz="1800" dirty="0"/>
              <a:t>Expression&lt;D&gt; </a:t>
            </a:r>
            <a:r>
              <a:rPr lang="ru-RU" altLang="en-US" sz="1800" dirty="0"/>
              <a:t>выражения:</a:t>
            </a:r>
          </a:p>
          <a:p>
            <a:pPr marL="432000" indent="0">
              <a:spcBef>
                <a:spcPts val="1200"/>
              </a:spcBef>
              <a:buNone/>
            </a:pP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exp.Compile</a:t>
            </a:r>
            <a:r>
              <a:rPr lang="en-US"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теперь код</a:t>
            </a:r>
          </a:p>
          <a:p>
            <a:pPr marL="431800" indent="-431800" eaLnBrk="1" hangingPunct="1">
              <a:spcBef>
                <a:spcPct val="100000"/>
              </a:spcBef>
            </a:pPr>
            <a:r>
              <a:rPr lang="ru-RU" altLang="en-US" sz="1800" dirty="0"/>
              <a:t>Вызов:</a:t>
            </a:r>
          </a:p>
          <a:p>
            <a:pPr marL="432000" indent="0">
              <a:spcBef>
                <a:spcPts val="1200"/>
              </a:spcBef>
              <a:buNone/>
            </a:pP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y = </a:t>
            </a:r>
            <a:r>
              <a:rPr lang="en-US" sz="1400" dirty="0" err="1">
                <a:solidFill>
                  <a:srgbClr val="000000"/>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(10);</a:t>
            </a:r>
          </a:p>
          <a:p>
            <a:pPr marL="431800" indent="-431800" eaLnBrk="1" hangingPunct="1">
              <a:spcBef>
                <a:spcPct val="100000"/>
              </a:spcBef>
            </a:pPr>
            <a:r>
              <a:rPr lang="ru-RU" altLang="en-US" sz="1800" dirty="0"/>
              <a:t>Конструируемое выражение не может содержать некоторые элементы языка: блок </a:t>
            </a:r>
            <a:r>
              <a:rPr lang="en-US" altLang="en-US" sz="1800" dirty="0"/>
              <a:t>{ } </a:t>
            </a:r>
            <a:r>
              <a:rPr lang="ru-RU" altLang="en-US" sz="1800" dirty="0"/>
              <a:t>и операторы присваивания.</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75834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04800"/>
            <a:ext cx="8210550" cy="603250"/>
          </a:xfrm>
        </p:spPr>
        <p:txBody>
          <a:bodyPr/>
          <a:lstStyle/>
          <a:p>
            <a:pPr eaLnBrk="1" hangingPunct="1"/>
            <a:r>
              <a:rPr lang="ru-RU" altLang="en-US" sz="2800" dirty="0"/>
              <a:t>Приемы программирования</a:t>
            </a:r>
          </a:p>
        </p:txBody>
      </p:sp>
      <p:sp>
        <p:nvSpPr>
          <p:cNvPr id="24579"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800"/>
              </a:spcBef>
            </a:pPr>
            <a:r>
              <a:rPr lang="ru-RU" altLang="en-US" sz="1700" dirty="0"/>
              <a:t>Итератор – абстрактный продвигаемый вперед указатель на элемент контейнера</a:t>
            </a:r>
          </a:p>
          <a:p>
            <a:pPr marL="431800" indent="-431800" eaLnBrk="1" hangingPunct="1">
              <a:spcBef>
                <a:spcPts val="800"/>
              </a:spcBef>
            </a:pPr>
            <a:r>
              <a:rPr lang="ru-RU" altLang="en-US" sz="1700" dirty="0"/>
              <a:t>Одиночка – объект, создаваемый в единственном экземпляре</a:t>
            </a:r>
            <a:endParaRPr lang="en-US" altLang="en-US" sz="1700" dirty="0"/>
          </a:p>
          <a:p>
            <a:pPr marL="431800" indent="-431800" eaLnBrk="1" hangingPunct="1">
              <a:spcBef>
                <a:spcPts val="800"/>
              </a:spcBef>
            </a:pPr>
            <a:r>
              <a:rPr lang="ru-RU" altLang="en-US" sz="1700" dirty="0"/>
              <a:t>Заместитель – объект, перенаправляющий вызовы к другому объекту</a:t>
            </a:r>
          </a:p>
          <a:p>
            <a:pPr marL="431800" indent="-431800" eaLnBrk="1" hangingPunct="1">
              <a:spcBef>
                <a:spcPts val="800"/>
              </a:spcBef>
            </a:pPr>
            <a:r>
              <a:rPr lang="ru-RU" altLang="en-US" sz="1700" dirty="0"/>
              <a:t>Компоновщик – объект, компонующий набор других однотипных объектов в одно целое</a:t>
            </a:r>
          </a:p>
          <a:p>
            <a:pPr marL="431800" indent="-431800" eaLnBrk="1" hangingPunct="1">
              <a:spcBef>
                <a:spcPts val="800"/>
              </a:spcBef>
            </a:pPr>
            <a:r>
              <a:rPr lang="ru-RU" altLang="en-US" sz="1700" dirty="0"/>
              <a:t>Мост – делегирование функциональности метода другому объекту через интерфейс, чтобы иметь возможность независимо менять реализацию интерфейса</a:t>
            </a:r>
          </a:p>
          <a:p>
            <a:pPr marL="431800" indent="-431800" eaLnBrk="1" hangingPunct="1">
              <a:spcBef>
                <a:spcPts val="800"/>
              </a:spcBef>
            </a:pPr>
            <a:r>
              <a:rPr lang="ru-RU" altLang="en-US" sz="1700" dirty="0"/>
              <a:t>Наблюдатель – объект, получающий уведомления от других объектов</a:t>
            </a:r>
            <a:endParaRPr lang="en-US" altLang="en-US" sz="1700" dirty="0"/>
          </a:p>
          <a:p>
            <a:pPr marL="431800" indent="-431800" eaLnBrk="1" hangingPunct="1">
              <a:spcBef>
                <a:spcPts val="800"/>
              </a:spcBef>
            </a:pPr>
            <a:r>
              <a:rPr lang="ru-RU" altLang="en-US" sz="1700" dirty="0"/>
              <a:t>Посетитель – объект, передаваемый другому объекту для вызова своих методов</a:t>
            </a:r>
          </a:p>
          <a:p>
            <a:pPr marL="431800" indent="-431800" eaLnBrk="1" hangingPunct="1">
              <a:spcBef>
                <a:spcPts val="800"/>
              </a:spcBef>
            </a:pPr>
            <a:r>
              <a:rPr lang="ru-RU" altLang="en-US" sz="1700" dirty="0"/>
              <a:t>Фабричный метод – виртуальный метод, создающий объект</a:t>
            </a:r>
          </a:p>
          <a:p>
            <a:pPr marL="431800" indent="-431800" eaLnBrk="1" hangingPunct="1">
              <a:spcBef>
                <a:spcPts val="800"/>
              </a:spcBef>
            </a:pPr>
            <a:r>
              <a:rPr lang="ru-RU" altLang="en-US" sz="1700" dirty="0"/>
              <a:t>Фабрика классов – интерфейс с виртуальными методами, создающими объекты различных классов</a:t>
            </a:r>
          </a:p>
          <a:p>
            <a:pPr marL="431800" indent="-431800" eaLnBrk="1" hangingPunct="1">
              <a:spcBef>
                <a:spcPts val="800"/>
              </a:spcBef>
            </a:pPr>
            <a:r>
              <a:rPr lang="ru-RU" altLang="en-US" sz="1700" dirty="0"/>
              <a:t>Пул объектов – кэш заранее созданных объектов</a:t>
            </a:r>
          </a:p>
        </p:txBody>
      </p:sp>
      <p:sp>
        <p:nvSpPr>
          <p:cNvPr id="24580"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1314BD-7CB5-40C9-A6DD-8E1FB98C6791}" type="slidenum">
              <a:rPr lang="en-GB" altLang="en-US" sz="1400" smtClean="0"/>
              <a:pPr>
                <a:spcBef>
                  <a:spcPct val="0"/>
                </a:spcBef>
                <a:buClrTx/>
                <a:buSzTx/>
                <a:buFontTx/>
                <a:buNone/>
              </a:pPr>
              <a:t>52</a:t>
            </a:fld>
            <a:endParaRPr lang="en-GB" altLang="en-US" sz="1400"/>
          </a:p>
        </p:txBody>
      </p:sp>
    </p:spTree>
    <p:extLst>
      <p:ext uri="{BB962C8B-B14F-4D97-AF65-F5344CB8AC3E}">
        <p14:creationId xmlns:p14="http://schemas.microsoft.com/office/powerpoint/2010/main" val="962118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Итератор</a:t>
            </a:r>
            <a:r>
              <a:rPr lang="en-US" altLang="en-US" sz="2800" dirty="0"/>
              <a:t> (Iterator/Enumerator)</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Итератор – абстрактный продвигаемый вперед указатель на элемент контейнера: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IEnumerator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Current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MoveNext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Reset();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IEnumerator</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out</a:t>
            </a:r>
            <a:r>
              <a:rPr lang="en-US" sz="1400" dirty="0">
                <a:solidFill>
                  <a:srgbClr val="000000"/>
                </a:solidFill>
                <a:highlight>
                  <a:srgbClr val="FFFFFF"/>
                </a:highlight>
                <a:latin typeface="Consolas" panose="020B0609020204030204" pitchFamily="49" charset="0"/>
              </a:rPr>
              <a:t> T&gt; : </a:t>
            </a:r>
            <a:r>
              <a:rPr lang="en-US" sz="1400" dirty="0" err="1">
                <a:solidFill>
                  <a:srgbClr val="2B91AF"/>
                </a:solidFill>
                <a:highlight>
                  <a:srgbClr val="FFFFFF"/>
                </a:highlight>
                <a:latin typeface="Consolas" panose="020B0609020204030204" pitchFamily="49" charset="0"/>
              </a:rPr>
              <a:t>IDisposable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IEnumerator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T Current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Контейнеры поддерживают интерфейс создания итератора: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IEnumerable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out</a:t>
            </a:r>
            <a:r>
              <a:rPr lang="en-US" sz="1400" dirty="0">
                <a:solidFill>
                  <a:srgbClr val="000000"/>
                </a:solidFill>
                <a:highlight>
                  <a:srgbClr val="FFFFFF"/>
                </a:highlight>
                <a:latin typeface="Consolas" panose="020B0609020204030204" pitchFamily="49" charset="0"/>
              </a:rPr>
              <a:t> T&gt; : </a:t>
            </a:r>
            <a:r>
              <a:rPr lang="en-US" sz="1400" dirty="0" err="1">
                <a:solidFill>
                  <a:srgbClr val="2B91AF"/>
                </a:solidFill>
                <a:highlight>
                  <a:srgbClr val="FFFFFF"/>
                </a:highlight>
                <a:latin typeface="Consolas" panose="020B0609020204030204" pitchFamily="49" charset="0"/>
              </a:rPr>
              <a:t>IEnumerable</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IEnumerator</a:t>
            </a:r>
            <a:r>
              <a:rPr lang="en-US" sz="1400" dirty="0">
                <a:solidFill>
                  <a:srgbClr val="000000"/>
                </a:solidFill>
                <a:highlight>
                  <a:srgbClr val="FFFFFF"/>
                </a:highlight>
                <a:latin typeface="Consolas" panose="020B0609020204030204" pitchFamily="49" charset="0"/>
              </a:rPr>
              <a:t>&lt;T&gt; </a:t>
            </a:r>
            <a:r>
              <a:rPr lang="en-US" sz="1400" dirty="0" err="1">
                <a:solidFill>
                  <a:srgbClr val="000000"/>
                </a:solidFill>
                <a:highlight>
                  <a:srgbClr val="FFFFFF"/>
                </a:highlight>
                <a:latin typeface="Consolas" panose="020B0609020204030204" pitchFamily="49" charset="0"/>
              </a:rPr>
              <a:t>GetEnumerator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IEnumerable</a:t>
            </a:r>
            <a:endParaRPr lang="ru-RU" sz="1400" dirty="0">
              <a:solidFill>
                <a:srgbClr val="2B91AF"/>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IEnumerator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GetEnumerator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endParaRPr lang="ru-RU"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53</a:t>
            </a:fld>
            <a:endParaRPr lang="en-GB" altLang="en-US" sz="1400"/>
          </a:p>
        </p:txBody>
      </p:sp>
    </p:spTree>
    <p:extLst>
      <p:ext uri="{BB962C8B-B14F-4D97-AF65-F5344CB8AC3E}">
        <p14:creationId xmlns:p14="http://schemas.microsoft.com/office/powerpoint/2010/main" val="3624995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Итератор</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Для удобства пользования итератором существует оператор </a:t>
            </a:r>
            <a:r>
              <a:rPr lang="en-US" altLang="en-US" sz="1800" dirty="0" err="1"/>
              <a:t>foreach</a:t>
            </a:r>
            <a:r>
              <a:rPr lang="ru-RU" altLang="en-US" sz="1800" dirty="0"/>
              <a:t>:</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Test(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s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(s);</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FF"/>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Показанный выше оператор </a:t>
            </a:r>
            <a:r>
              <a:rPr lang="en-US" altLang="en-US" sz="1800" dirty="0" err="1"/>
              <a:t>foreach</a:t>
            </a:r>
            <a:r>
              <a:rPr lang="en-US" altLang="en-US" sz="1800" dirty="0"/>
              <a:t> </a:t>
            </a:r>
            <a:r>
              <a:rPr lang="ru-RU" altLang="en-US" sz="1800" dirty="0"/>
              <a:t>транслируется в следующий код:</a:t>
            </a:r>
          </a:p>
          <a:p>
            <a:pPr marL="432000" indent="0">
              <a:spcBef>
                <a:spcPts val="1200"/>
              </a:spcBef>
              <a:buNone/>
            </a:pPr>
            <a:r>
              <a:rPr lang="en-US" sz="1400" dirty="0" err="1">
                <a:solidFill>
                  <a:srgbClr val="2B91AF"/>
                </a:solidFill>
                <a:highlight>
                  <a:srgbClr val="FFFFFF"/>
                </a:highlight>
                <a:latin typeface="Consolas" panose="020B0609020204030204" pitchFamily="49" charset="0"/>
              </a:rPr>
              <a:t>IEnumerator</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e = </a:t>
            </a:r>
            <a:r>
              <a:rPr lang="en-US" sz="1400" dirty="0" err="1">
                <a:solidFill>
                  <a:srgbClr val="000000"/>
                </a:solidFill>
                <a:highlight>
                  <a:srgbClr val="FFFFFF"/>
                </a:highlight>
                <a:latin typeface="Consolas" panose="020B0609020204030204" pitchFamily="49" charset="0"/>
              </a:rPr>
              <a:t>args.GetEnumerator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while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e.MoveNext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s = </a:t>
            </a:r>
            <a:r>
              <a:rPr lang="en-US" sz="1400" dirty="0" err="1">
                <a:solidFill>
                  <a:srgbClr val="000000"/>
                </a:solidFill>
                <a:highlight>
                  <a:srgbClr val="FFFFFF"/>
                </a:highlight>
                <a:latin typeface="Consolas" panose="020B0609020204030204" pitchFamily="49" charset="0"/>
              </a:rPr>
              <a:t>e.Current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(s);</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finally</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e.Dispose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54</a:t>
            </a:fld>
            <a:endParaRPr lang="en-GB" altLang="en-US" sz="1400"/>
          </a:p>
        </p:txBody>
      </p:sp>
    </p:spTree>
    <p:extLst>
      <p:ext uri="{BB962C8B-B14F-4D97-AF65-F5344CB8AC3E}">
        <p14:creationId xmlns:p14="http://schemas.microsoft.com/office/powerpoint/2010/main" val="844613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Итератор</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Если функция возвращает значение типа </a:t>
            </a:r>
            <a:r>
              <a:rPr lang="en-US" altLang="en-US" sz="1800" dirty="0" err="1"/>
              <a:t>IEnumerable</a:t>
            </a:r>
            <a:r>
              <a:rPr lang="en-US" altLang="en-US" sz="1800" dirty="0"/>
              <a:t>, </a:t>
            </a:r>
            <a:r>
              <a:rPr lang="ru-RU" altLang="en-US" sz="1800" dirty="0"/>
              <a:t>то такую функцию можно сделать итератором:</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Test(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&gt;&gt; lists)</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s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PlainList</a:t>
            </a:r>
            <a:r>
              <a:rPr lang="en-US" sz="1400" dirty="0">
                <a:solidFill>
                  <a:srgbClr val="000000"/>
                </a:solidFill>
                <a:highlight>
                  <a:srgbClr val="FFFFFF"/>
                </a:highlight>
                <a:latin typeface="Consolas" panose="020B0609020204030204" pitchFamily="49" charset="0"/>
              </a:rPr>
              <a:t>(lists))</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(s);</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IEnumerable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PlainList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&gt;&gt; lists)</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list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lists)</a:t>
            </a:r>
            <a:endParaRPr lang="nn-NO"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s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list)</a:t>
            </a:r>
          </a:p>
          <a:p>
            <a:pPr marL="432000" indent="0">
              <a:spcBef>
                <a:spcPts val="0"/>
              </a:spcBef>
              <a:buNone/>
            </a:pPr>
            <a:r>
              <a:rPr lang="en-US" sz="1400" dirty="0">
                <a:solidFill>
                  <a:srgbClr val="0000FF"/>
                </a:solidFill>
                <a:highlight>
                  <a:srgbClr val="FFFFFF"/>
                </a:highlight>
                <a:latin typeface="Consolas" panose="020B0609020204030204" pitchFamily="49" charset="0"/>
              </a:rPr>
              <a:t>            yield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s;</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yield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здесь можно опустить</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55</a:t>
            </a:fld>
            <a:endParaRPr lang="en-GB" altLang="en-US" sz="1400"/>
          </a:p>
        </p:txBody>
      </p:sp>
    </p:spTree>
    <p:extLst>
      <p:ext uri="{BB962C8B-B14F-4D97-AF65-F5344CB8AC3E}">
        <p14:creationId xmlns:p14="http://schemas.microsoft.com/office/powerpoint/2010/main" val="118860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Одиночка (</a:t>
            </a:r>
            <a:r>
              <a:rPr lang="en-US" altLang="en-US" sz="2800" dirty="0"/>
              <a:t>Singleton)</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Одиночка – объект, создаваемый в единственном экземпляре. </a:t>
            </a:r>
          </a:p>
          <a:p>
            <a:pPr marL="431800" indent="-431800" eaLnBrk="1" hangingPunct="1">
              <a:spcBef>
                <a:spcPct val="100000"/>
              </a:spcBef>
            </a:pPr>
            <a:r>
              <a:rPr lang="ru-RU" altLang="en-US" sz="1800" dirty="0"/>
              <a:t>Пример – статическое (</a:t>
            </a:r>
            <a:r>
              <a:rPr lang="en-US" altLang="en-US" sz="1800" dirty="0"/>
              <a:t>static)</a:t>
            </a:r>
            <a:r>
              <a:rPr lang="ru-RU" altLang="en-US" sz="1800" dirty="0"/>
              <a:t> поле класса, инициализированное объектом с помощью оператора </a:t>
            </a:r>
            <a:r>
              <a:rPr lang="en-US" altLang="en-US" sz="1800" dirty="0"/>
              <a:t>new</a:t>
            </a:r>
            <a:r>
              <a:rPr lang="ru-RU" altLang="en-US" sz="1800" dirty="0"/>
              <a:t>:</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Program</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Window</a:t>
            </a:r>
            <a:r>
              <a:rPr lang="en-US" sz="1400" dirty="0">
                <a:solidFill>
                  <a:srgbClr val="000000"/>
                </a:solidFill>
                <a:highlight>
                  <a:srgbClr val="FFFFFF"/>
                </a:highlight>
                <a:latin typeface="Consolas" panose="020B0609020204030204" pitchFamily="49" charset="0"/>
              </a:rPr>
              <a:t> Desktop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Desktop();</a:t>
            </a:r>
          </a:p>
          <a:p>
            <a:pPr marL="432000" indent="0">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a:t>Объект </a:t>
            </a:r>
            <a:r>
              <a:rPr lang="en-US" altLang="en-US" sz="1800" dirty="0" err="1"/>
              <a:t>Program.Desktop</a:t>
            </a:r>
            <a:r>
              <a:rPr lang="ru-RU" altLang="en-US" sz="1800" dirty="0"/>
              <a:t> является глобальной переменной,</a:t>
            </a:r>
            <a:r>
              <a:rPr lang="en-US" altLang="en-US" sz="1800" dirty="0"/>
              <a:t> </a:t>
            </a:r>
            <a:r>
              <a:rPr lang="ru-RU" altLang="en-US" sz="1800" dirty="0"/>
              <a:t>создаваемой один раз при первом обращении к ней.</a:t>
            </a:r>
          </a:p>
          <a:p>
            <a:pPr marL="431800" indent="-431800" eaLnBrk="1" hangingPunct="1">
              <a:spcBef>
                <a:spcPct val="100000"/>
              </a:spcBef>
            </a:pPr>
            <a:r>
              <a:rPr lang="ru-RU" altLang="en-US" sz="1800" dirty="0"/>
              <a:t>В примере кроется потенциальная проблема. Если конструктор класса </a:t>
            </a:r>
            <a:r>
              <a:rPr lang="en-US" altLang="en-US" sz="1800" dirty="0"/>
              <a:t>Desktop </a:t>
            </a:r>
            <a:r>
              <a:rPr lang="ru-RU" altLang="en-US" sz="1800" dirty="0"/>
              <a:t>создаст исключение, объект не будет создан, и переменная </a:t>
            </a:r>
            <a:r>
              <a:rPr lang="en-US" altLang="en-US" sz="1800" dirty="0" err="1"/>
              <a:t>Program.Desktop</a:t>
            </a:r>
            <a:r>
              <a:rPr lang="ru-RU" altLang="en-US" sz="1800" dirty="0"/>
              <a:t> останется равна </a:t>
            </a:r>
            <a:r>
              <a:rPr lang="en-US" altLang="en-US" sz="1800" dirty="0"/>
              <a:t>null</a:t>
            </a:r>
            <a:r>
              <a:rPr lang="ru-RU" altLang="en-US" sz="1800" dirty="0"/>
              <a:t>.</a:t>
            </a:r>
            <a:r>
              <a:rPr lang="en-US" altLang="en-US" sz="1800" dirty="0"/>
              <a:t> </a:t>
            </a:r>
            <a:r>
              <a:rPr lang="ru-RU" altLang="en-US" sz="1800" dirty="0"/>
              <a:t>Выход – использовать функцию для создания объекта-одиночки.</a:t>
            </a:r>
          </a:p>
          <a:p>
            <a:pPr marL="431800" indent="-431800" eaLnBrk="1" hangingPunct="1">
              <a:spcBef>
                <a:spcPct val="100000"/>
              </a:spcBef>
            </a:pPr>
            <a:r>
              <a:rPr lang="ru-RU" altLang="en-US" sz="1800" dirty="0"/>
              <a:t>Статья </a:t>
            </a:r>
            <a:r>
              <a:rPr lang="en-US" altLang="en-US" sz="1800" dirty="0"/>
              <a:t>MSDN</a:t>
            </a:r>
            <a:r>
              <a:rPr lang="ru-RU" altLang="en-US" sz="1800" dirty="0"/>
              <a:t> по объектам-одиночкам</a:t>
            </a:r>
            <a:r>
              <a:rPr lang="en-US" altLang="en-US" sz="1800" dirty="0"/>
              <a:t>:</a:t>
            </a:r>
            <a:br>
              <a:rPr lang="en-US" altLang="en-US" sz="1800" dirty="0"/>
            </a:br>
            <a:r>
              <a:rPr lang="en-US" altLang="en-US" sz="1800" dirty="0">
                <a:hlinkClick r:id="rId2"/>
              </a:rPr>
              <a:t>https://msdn.microsoft.com/en-us/library/ee817670.aspx</a:t>
            </a: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56</a:t>
            </a:fld>
            <a:endParaRPr lang="en-GB" altLang="en-US" sz="1400"/>
          </a:p>
        </p:txBody>
      </p:sp>
    </p:spTree>
    <p:extLst>
      <p:ext uri="{BB962C8B-B14F-4D97-AF65-F5344CB8AC3E}">
        <p14:creationId xmlns:p14="http://schemas.microsoft.com/office/powerpoint/2010/main" val="2822916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Одиночка</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305800" cy="5805487"/>
          </a:xfrm>
        </p:spPr>
        <p:txBody>
          <a:bodyPr/>
          <a:lstStyle/>
          <a:p>
            <a:pPr marL="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Config</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volatile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Config</a:t>
            </a:r>
            <a:r>
              <a:rPr lang="en-US" sz="1400" dirty="0">
                <a:solidFill>
                  <a:srgbClr val="000000"/>
                </a:solidFill>
                <a:highlight>
                  <a:srgbClr val="FFFFFF"/>
                </a:highlight>
                <a:latin typeface="Consolas" panose="020B0609020204030204" pitchFamily="49" charset="0"/>
              </a:rPr>
              <a:t> instance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syncRoot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buNone/>
            </a:pPr>
            <a:endParaRPr lang="ru-RU"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Config</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Config</a:t>
            </a:r>
            <a:r>
              <a:rPr lang="en-US" sz="1400" dirty="0">
                <a:solidFill>
                  <a:srgbClr val="000000"/>
                </a:solidFill>
                <a:highlight>
                  <a:srgbClr val="FFFFFF"/>
                </a:highlight>
                <a:latin typeface="Consolas" panose="020B0609020204030204" pitchFamily="49" charset="0"/>
              </a:rPr>
              <a:t> Instance()</a:t>
            </a:r>
            <a:r>
              <a:rPr lang="ru-RU"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применение: </a:t>
            </a:r>
            <a:r>
              <a:rPr lang="en-US" sz="1400" dirty="0" err="1">
                <a:solidFill>
                  <a:srgbClr val="008000"/>
                </a:solidFill>
                <a:highlight>
                  <a:srgbClr val="FFFFFF"/>
                </a:highlight>
                <a:latin typeface="Consolas" panose="020B0609020204030204" pitchFamily="49" charset="0"/>
              </a:rPr>
              <a:t>Config.Instance</a:t>
            </a:r>
            <a:r>
              <a:rPr lang="en-US" sz="1400" dirty="0">
                <a:solidFill>
                  <a:srgbClr val="008000"/>
                </a:solidFill>
                <a:highlight>
                  <a:srgbClr val="FFFFFF"/>
                </a:highlight>
                <a:latin typeface="Consolas" panose="020B0609020204030204" pitchFamily="49" charset="0"/>
              </a:rPr>
              <a:t>().</a:t>
            </a:r>
            <a:r>
              <a:rPr lang="en-US" sz="1400" dirty="0" err="1">
                <a:solidFill>
                  <a:srgbClr val="008000"/>
                </a:solidFill>
                <a:highlight>
                  <a:srgbClr val="FFFFFF"/>
                </a:highlight>
                <a:latin typeface="Consolas" panose="020B0609020204030204" pitchFamily="49" charset="0"/>
              </a:rPr>
              <a:t>ToString</a:t>
            </a:r>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(instance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lock</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syncRoot</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лишь один поток может находиться в этом блоке</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(instance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instance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Config</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57</a:t>
            </a:fld>
            <a:endParaRPr lang="en-GB" altLang="en-US" sz="1400"/>
          </a:p>
        </p:txBody>
      </p:sp>
    </p:spTree>
    <p:extLst>
      <p:ext uri="{BB962C8B-B14F-4D97-AF65-F5344CB8AC3E}">
        <p14:creationId xmlns:p14="http://schemas.microsoft.com/office/powerpoint/2010/main" val="2128888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Заместитель</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П</a:t>
            </a:r>
            <a:r>
              <a:rPr lang="ru-RU" altLang="en-US" sz="1800" dirty="0"/>
              <a:t>рокси (</a:t>
            </a:r>
            <a:r>
              <a:rPr lang="en-US" altLang="en-US" sz="1800" dirty="0"/>
              <a:t>Proxy</a:t>
            </a:r>
            <a:r>
              <a:rPr lang="ru-RU" altLang="en-US" sz="1800" dirty="0"/>
              <a:t>) или Суррогат (</a:t>
            </a:r>
            <a:r>
              <a:rPr lang="en-US" altLang="en-US" sz="1800" dirty="0"/>
              <a:t>Surrogate</a:t>
            </a:r>
            <a:r>
              <a:rPr lang="ru-RU" altLang="en-US" sz="1800" dirty="0"/>
              <a:t>) –</a:t>
            </a:r>
            <a:r>
              <a:rPr lang="en-US" altLang="en-US" sz="1800" dirty="0"/>
              <a:t> </a:t>
            </a:r>
            <a:r>
              <a:rPr lang="ru-RU" altLang="en-US" sz="1800" dirty="0"/>
              <a:t>легковесный объект</a:t>
            </a:r>
            <a:r>
              <a:rPr lang="en-US" altLang="en-US" sz="1800" dirty="0"/>
              <a:t>-</a:t>
            </a:r>
            <a:r>
              <a:rPr lang="ru-RU" altLang="en-US" sz="1800" dirty="0"/>
              <a:t>заместитель, перенаправляющий вызовы к замещаемому тяжеловесному объекту</a:t>
            </a:r>
            <a:r>
              <a:rPr lang="en-US" altLang="en-US" sz="1800" dirty="0"/>
              <a:t>.</a:t>
            </a:r>
            <a:endParaRPr lang="ru-RU" altLang="en-US" sz="1800" dirty="0"/>
          </a:p>
          <a:p>
            <a:pPr marL="431800" indent="-431800" eaLnBrk="1" hangingPunct="1">
              <a:spcBef>
                <a:spcPct val="100000"/>
              </a:spcBef>
            </a:pPr>
            <a:r>
              <a:rPr lang="ru-RU" sz="1800" dirty="0">
                <a:solidFill>
                  <a:srgbClr val="40458C"/>
                </a:solidFill>
                <a:latin typeface="Tahoma" panose="020B0604030504040204" pitchFamily="34" charset="0"/>
              </a:rPr>
              <a:t>Обертка (</a:t>
            </a:r>
            <a:r>
              <a:rPr lang="en-US" sz="1800" dirty="0">
                <a:solidFill>
                  <a:srgbClr val="40458C"/>
                </a:solidFill>
                <a:latin typeface="Tahoma" panose="020B0604030504040204" pitchFamily="34" charset="0"/>
              </a:rPr>
              <a:t>Wrapper)</a:t>
            </a:r>
            <a:r>
              <a:rPr lang="ru-RU" sz="1800" dirty="0">
                <a:solidFill>
                  <a:srgbClr val="40458C"/>
                </a:solidFill>
                <a:latin typeface="Tahoma" panose="020B0604030504040204" pitchFamily="34" charset="0"/>
              </a:rPr>
              <a:t> или Декоратор (</a:t>
            </a:r>
            <a:r>
              <a:rPr lang="en-US" sz="1800" dirty="0">
                <a:solidFill>
                  <a:srgbClr val="40458C"/>
                </a:solidFill>
                <a:latin typeface="Tahoma" panose="020B0604030504040204" pitchFamily="34" charset="0"/>
              </a:rPr>
              <a:t>Decorator) – </a:t>
            </a:r>
            <a:r>
              <a:rPr lang="ru-RU" sz="1800" dirty="0">
                <a:solidFill>
                  <a:srgbClr val="40458C"/>
                </a:solidFill>
                <a:latin typeface="Tahoma" panose="020B0604030504040204" pitchFamily="34" charset="0"/>
              </a:rPr>
              <a:t>объект-заместитель, содержащий в себе замещаемый объект и предоставляющий, по сравнению с ним, новые функции.</a:t>
            </a:r>
          </a:p>
          <a:p>
            <a:pPr marL="431800" indent="-431800" eaLnBrk="1" hangingPunct="1">
              <a:spcBef>
                <a:spcPct val="100000"/>
              </a:spcBef>
            </a:pPr>
            <a:r>
              <a:rPr lang="ru-RU" altLang="en-US" sz="1800" dirty="0"/>
              <a:t>Адаптер (</a:t>
            </a:r>
            <a:r>
              <a:rPr lang="en-US" altLang="en-US" sz="1800" dirty="0"/>
              <a:t>Adapter</a:t>
            </a:r>
            <a:r>
              <a:rPr lang="ru-RU" altLang="en-US" sz="1800" dirty="0"/>
              <a:t>) – объект, реализующий некоторый интерфейс путем обращения к другому объекту через свойственный ему интерфейс.</a:t>
            </a:r>
            <a:endParaRPr lang="en-US" sz="1800" dirty="0">
              <a:solidFill>
                <a:srgbClr val="40458C"/>
              </a:solidFill>
              <a:latin typeface="Tahoma" panose="020B0604030504040204" pitchFamily="34"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58</a:t>
            </a:fld>
            <a:endParaRPr lang="en-GB" altLang="en-US" sz="1400"/>
          </a:p>
        </p:txBody>
      </p:sp>
    </p:spTree>
    <p:extLst>
      <p:ext uri="{BB962C8B-B14F-4D97-AF65-F5344CB8AC3E}">
        <p14:creationId xmlns:p14="http://schemas.microsoft.com/office/powerpoint/2010/main" val="2048109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Прокси</a:t>
            </a:r>
            <a:r>
              <a:rPr lang="en-US" altLang="en-US" sz="2800" dirty="0"/>
              <a:t> (Proxy)</a:t>
            </a:r>
            <a:r>
              <a:rPr lang="ru-RU" altLang="en-US" sz="2800" dirty="0"/>
              <a:t> </a:t>
            </a:r>
            <a:r>
              <a:rPr lang="en-US" altLang="en-US" sz="2800" dirty="0"/>
              <a:t>/</a:t>
            </a:r>
            <a:r>
              <a:rPr lang="ru-RU" altLang="en-US" sz="2800" dirty="0"/>
              <a:t> Суррогат (</a:t>
            </a:r>
            <a:r>
              <a:rPr lang="en-US" altLang="en-US" sz="2800" dirty="0"/>
              <a:t>Surrogate</a:t>
            </a:r>
            <a:r>
              <a:rPr lang="ru-RU" altLang="en-US" sz="2800" dirty="0"/>
              <a:t>)</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П</a:t>
            </a:r>
            <a:r>
              <a:rPr lang="ru-RU" altLang="en-US" sz="1800" dirty="0"/>
              <a:t>рокси (</a:t>
            </a:r>
            <a:r>
              <a:rPr lang="en-US" altLang="en-US" sz="1800" dirty="0"/>
              <a:t>Proxy</a:t>
            </a:r>
            <a:r>
              <a:rPr lang="ru-RU" altLang="en-US" sz="1800" dirty="0"/>
              <a:t>) или Суррогат (</a:t>
            </a:r>
            <a:r>
              <a:rPr lang="en-US" altLang="en-US" sz="1800" dirty="0"/>
              <a:t>Surrogate</a:t>
            </a:r>
            <a:r>
              <a:rPr lang="ru-RU" altLang="en-US" sz="1800" dirty="0"/>
              <a:t>) –</a:t>
            </a:r>
            <a:r>
              <a:rPr lang="en-US" altLang="en-US" sz="1800" dirty="0"/>
              <a:t> </a:t>
            </a:r>
            <a:r>
              <a:rPr lang="ru-RU" altLang="en-US" sz="1800" dirty="0"/>
              <a:t>легковесный объект</a:t>
            </a:r>
            <a:r>
              <a:rPr lang="en-US" altLang="en-US" sz="1800" dirty="0"/>
              <a:t>-</a:t>
            </a:r>
            <a:r>
              <a:rPr lang="ru-RU" altLang="en-US" sz="1800" dirty="0"/>
              <a:t>заместитель, перенаправляющий вызовы к замещаемому тяжеловесному объекту</a:t>
            </a:r>
            <a:r>
              <a:rPr lang="en-US" altLang="en-US" sz="1800" dirty="0"/>
              <a:t>. </a:t>
            </a:r>
            <a:endParaRPr lang="ru-RU" altLang="en-US" sz="1800" dirty="0"/>
          </a:p>
          <a:p>
            <a:pPr marL="431800" indent="-431800" eaLnBrk="1" hangingPunct="1">
              <a:spcBef>
                <a:spcPct val="100000"/>
              </a:spcBef>
            </a:pPr>
            <a:r>
              <a:rPr lang="ru-RU" sz="1800" dirty="0"/>
              <a:t>Представьте,</a:t>
            </a:r>
            <a:r>
              <a:rPr lang="en-US" sz="1800" dirty="0"/>
              <a:t> </a:t>
            </a:r>
            <a:r>
              <a:rPr lang="ru-RU" sz="1800" dirty="0"/>
              <a:t>что у вас есть интерфейс </a:t>
            </a:r>
            <a:r>
              <a:rPr lang="ru-RU" sz="1800" dirty="0" err="1"/>
              <a:t>IBookStorage</a:t>
            </a:r>
            <a:r>
              <a:rPr lang="ru-RU" sz="1800" dirty="0"/>
              <a:t> и стандартная реализация этого интерфейса для работы с веб-сервисом, которую вы используете для создания, получения, обновления и удаления (CRUD) книг в вашей электронной библиотеке. Вы решили, что хорошо было бы кэшировать полученные данные на какое-то время. Как добавить кэш?</a:t>
            </a:r>
          </a:p>
          <a:p>
            <a:pPr marL="431800" indent="-431800" eaLnBrk="1" hangingPunct="1">
              <a:spcBef>
                <a:spcPct val="100000"/>
              </a:spcBef>
            </a:pPr>
            <a:r>
              <a:rPr lang="ru-RU" sz="1800" dirty="0"/>
              <a:t>Можно модифицировать существующий код для работы с кэшем. А что если он должен быть опциональным? А что если другой команде нужен ваш компонент, но без всяких намеков на кэш?</a:t>
            </a:r>
          </a:p>
          <a:p>
            <a:pPr marL="431800" indent="-431800" eaLnBrk="1" hangingPunct="1">
              <a:spcBef>
                <a:spcPct val="100000"/>
              </a:spcBef>
            </a:pPr>
            <a:r>
              <a:rPr lang="ru-RU" sz="1800" dirty="0"/>
              <a:t>Задача решается созданием промежуточного объекта – прокси, реализующего интерфейс </a:t>
            </a:r>
            <a:r>
              <a:rPr lang="en-US" sz="1800" dirty="0" err="1"/>
              <a:t>IConfig</a:t>
            </a:r>
            <a:r>
              <a:rPr lang="ru-RU" sz="1800" dirty="0"/>
              <a:t> (</a:t>
            </a:r>
            <a:r>
              <a:rPr lang="en-US" sz="1800" dirty="0" err="1"/>
              <a:t>IStream</a:t>
            </a:r>
            <a:r>
              <a:rPr lang="ru-RU" sz="1800" dirty="0"/>
              <a:t>)</a:t>
            </a:r>
            <a:r>
              <a:rPr lang="en-US" sz="1800" dirty="0"/>
              <a:t> </a:t>
            </a:r>
            <a:r>
              <a:rPr lang="ru-RU" sz="1800" dirty="0"/>
              <a:t>путем обращения к объекту </a:t>
            </a:r>
            <a:r>
              <a:rPr lang="ru-RU" sz="1800" dirty="0" err="1"/>
              <a:t>Dictionary</a:t>
            </a:r>
            <a:r>
              <a:rPr lang="ru-RU" sz="1800" dirty="0"/>
              <a:t> (массиву </a:t>
            </a:r>
            <a:r>
              <a:rPr lang="ru-RU" sz="1800" dirty="0" err="1"/>
              <a:t>byte</a:t>
            </a:r>
            <a:r>
              <a:rPr lang="ru-RU" sz="1800" dirty="0"/>
              <a:t>[]) через свойственный ему интерфейс.</a:t>
            </a:r>
            <a:endParaRPr 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59</a:t>
            </a:fld>
            <a:endParaRPr lang="en-GB" altLang="en-US" sz="1400"/>
          </a:p>
        </p:txBody>
      </p:sp>
    </p:spTree>
    <p:extLst>
      <p:ext uri="{BB962C8B-B14F-4D97-AF65-F5344CB8AC3E}">
        <p14:creationId xmlns:p14="http://schemas.microsoft.com/office/powerpoint/2010/main" val="122910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304800"/>
            <a:ext cx="7772400" cy="603250"/>
          </a:xfrm>
        </p:spPr>
        <p:txBody>
          <a:bodyPr/>
          <a:lstStyle/>
          <a:p>
            <a:pPr eaLnBrk="1" hangingPunct="1"/>
            <a:r>
              <a:rPr lang="ru-RU" altLang="en-US" sz="2800" dirty="0"/>
              <a:t>Разграничение доступа к модулям</a:t>
            </a:r>
          </a:p>
        </p:txBody>
      </p:sp>
      <p:sp>
        <p:nvSpPr>
          <p:cNvPr id="1741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3B11061-899F-4717-B65F-3BBCB206B35A}" type="slidenum">
              <a:rPr lang="en-GB" altLang="en-US" sz="1400" smtClean="0"/>
              <a:pPr>
                <a:spcBef>
                  <a:spcPct val="0"/>
                </a:spcBef>
                <a:buClrTx/>
                <a:buSzTx/>
                <a:buFontTx/>
                <a:buNone/>
              </a:pPr>
              <a:t>6</a:t>
            </a:fld>
            <a:endParaRPr lang="en-GB" altLang="en-US" sz="1400"/>
          </a:p>
        </p:txBody>
      </p:sp>
      <p:sp>
        <p:nvSpPr>
          <p:cNvPr id="6"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pPr>
            <a:r>
              <a:rPr lang="ru-RU" altLang="en-US" sz="1800" dirty="0"/>
              <a:t>Разграничение доступа к модулю осуществляется с помощью ключевых слов:</a:t>
            </a:r>
          </a:p>
          <a:p>
            <a:pPr marL="831850" lvl="1" indent="-431800" eaLnBrk="1" hangingPunct="1">
              <a:spcBef>
                <a:spcPts val="1400"/>
              </a:spcBef>
            </a:pPr>
            <a:r>
              <a:rPr lang="en-US" altLang="en-US" sz="1400" dirty="0">
                <a:solidFill>
                  <a:srgbClr val="0000FF"/>
                </a:solidFill>
              </a:rPr>
              <a:t>public</a:t>
            </a:r>
            <a:r>
              <a:rPr lang="en-US" altLang="en-US" sz="1400" dirty="0"/>
              <a:t> – </a:t>
            </a:r>
            <a:r>
              <a:rPr lang="ru-RU" altLang="en-US" sz="1400" dirty="0"/>
              <a:t>доступ к модулю получают все;</a:t>
            </a:r>
          </a:p>
          <a:p>
            <a:pPr marL="831850" lvl="1" indent="-431800" eaLnBrk="1" hangingPunct="1">
              <a:spcBef>
                <a:spcPts val="1400"/>
              </a:spcBef>
            </a:pPr>
            <a:r>
              <a:rPr lang="en-US" altLang="en-US" sz="1400" dirty="0">
                <a:solidFill>
                  <a:srgbClr val="0000FF"/>
                </a:solidFill>
              </a:rPr>
              <a:t>protected</a:t>
            </a:r>
            <a:r>
              <a:rPr lang="en-US" altLang="en-US" sz="1400" dirty="0"/>
              <a:t> – </a:t>
            </a:r>
            <a:r>
              <a:rPr lang="ru-RU" altLang="en-US" sz="1400" dirty="0"/>
              <a:t>доступ к модулю получают данный модуль и модули расширения;</a:t>
            </a:r>
          </a:p>
          <a:p>
            <a:pPr marL="831850" lvl="1" indent="-431800" eaLnBrk="1" hangingPunct="1">
              <a:spcBef>
                <a:spcPts val="1400"/>
              </a:spcBef>
            </a:pPr>
            <a:r>
              <a:rPr lang="en-US" altLang="en-US" sz="1400" dirty="0">
                <a:solidFill>
                  <a:srgbClr val="0000FF"/>
                </a:solidFill>
              </a:rPr>
              <a:t>internal</a:t>
            </a:r>
            <a:r>
              <a:rPr lang="en-US" altLang="en-US" sz="1400" dirty="0"/>
              <a:t> – </a:t>
            </a:r>
            <a:r>
              <a:rPr lang="ru-RU" altLang="en-US" sz="1400" dirty="0"/>
              <a:t>доступ к модулю получают данный модуль и программы, в которых данный модуль подключается на уровне исходного кода;</a:t>
            </a:r>
          </a:p>
          <a:p>
            <a:pPr marL="831850" lvl="1" indent="-431800" eaLnBrk="1" hangingPunct="1">
              <a:spcBef>
                <a:spcPts val="1400"/>
              </a:spcBef>
            </a:pPr>
            <a:r>
              <a:rPr lang="en-US" altLang="en-US" sz="1400" dirty="0">
                <a:solidFill>
                  <a:srgbClr val="0000FF"/>
                </a:solidFill>
              </a:rPr>
              <a:t>protected internal</a:t>
            </a:r>
            <a:r>
              <a:rPr lang="en-US" altLang="en-US" sz="1400" dirty="0"/>
              <a:t> – </a:t>
            </a:r>
            <a:r>
              <a:rPr lang="ru-RU" altLang="en-US" sz="1400" dirty="0"/>
              <a:t>доступ к модулю получают модули расширения и программы, в которых данный модуль подключается на уровне исходного кода;</a:t>
            </a:r>
          </a:p>
          <a:p>
            <a:pPr marL="831850" lvl="1" indent="-431800" eaLnBrk="1" hangingPunct="1">
              <a:spcBef>
                <a:spcPts val="1400"/>
              </a:spcBef>
            </a:pPr>
            <a:r>
              <a:rPr lang="en-US" altLang="en-US" sz="1400" dirty="0">
                <a:solidFill>
                  <a:srgbClr val="0000FF"/>
                </a:solidFill>
              </a:rPr>
              <a:t>private</a:t>
            </a:r>
            <a:r>
              <a:rPr lang="en-US" altLang="en-US" sz="1400" dirty="0"/>
              <a:t> – </a:t>
            </a:r>
            <a:r>
              <a:rPr lang="ru-RU" altLang="en-US" sz="1400" dirty="0"/>
              <a:t>доступ к модулю получают лишь процедуры этого модуля.</a:t>
            </a:r>
          </a:p>
          <a:p>
            <a:pPr marL="431800" indent="-431800" eaLnBrk="1" hangingPunct="1">
              <a:spcBef>
                <a:spcPts val="1400"/>
              </a:spcBef>
            </a:pPr>
            <a:r>
              <a:rPr lang="ru-RU" altLang="en-US" sz="1800" dirty="0"/>
              <a:t>Примеры модулей и процедур с различными режимами доступа:</a:t>
            </a:r>
          </a:p>
          <a:p>
            <a:pPr marL="432000" indent="0">
              <a:spcBef>
                <a:spcPts val="1200"/>
              </a:spcBef>
              <a:buNone/>
              <a:defRPr/>
            </a:pP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class</a:t>
            </a:r>
            <a:r>
              <a:rPr lang="en-US" sz="1300" dirty="0">
                <a:solidFill>
                  <a:srgbClr val="000000"/>
                </a:solidFill>
                <a:highlight>
                  <a:srgbClr val="FFFFFF"/>
                </a:highlight>
                <a:latin typeface="Consolas" panose="020B0609020204030204" pitchFamily="49" charset="0"/>
              </a:rPr>
              <a:t> </a:t>
            </a:r>
            <a:r>
              <a:rPr lang="en-US" sz="1300" dirty="0">
                <a:solidFill>
                  <a:srgbClr val="2B91AF"/>
                </a:solidFill>
                <a:highlight>
                  <a:srgbClr val="FFFFFF"/>
                </a:highlight>
                <a:latin typeface="Consolas" panose="020B0609020204030204" pitchFamily="49" charset="0"/>
              </a:rPr>
              <a:t>Module1</a:t>
            </a:r>
            <a:endParaRPr lang="en-US" sz="1300" dirty="0">
              <a:solidFill>
                <a:srgbClr val="000000"/>
              </a:solidFill>
              <a:highlight>
                <a:srgbClr val="FFFFFF"/>
              </a:highlight>
              <a:latin typeface="Consolas" panose="020B0609020204030204" pitchFamily="49" charset="0"/>
            </a:endParaRPr>
          </a:p>
          <a:p>
            <a:pPr marL="432000" indent="0">
              <a:spcBef>
                <a:spcPts val="24"/>
              </a:spcBef>
              <a:buNone/>
              <a:defRPr/>
            </a:pPr>
            <a:r>
              <a:rPr lang="en-US" sz="1300" dirty="0">
                <a:solidFill>
                  <a:srgbClr val="000000"/>
                </a:solidFill>
                <a:highlight>
                  <a:srgbClr val="FFFFFF"/>
                </a:highlight>
                <a:latin typeface="Consolas" panose="020B0609020204030204" pitchFamily="49" charset="0"/>
              </a:rPr>
              <a:t>{</a:t>
            </a:r>
          </a:p>
          <a:p>
            <a:pPr marL="432000" indent="0">
              <a:spcBef>
                <a:spcPts val="24"/>
              </a:spcBef>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Procedure1() { ... }</a:t>
            </a:r>
          </a:p>
          <a:p>
            <a:pPr marL="432000" indent="0">
              <a:spcBef>
                <a:spcPts val="24"/>
              </a:spcBef>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internal 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Procedure2() { ... }</a:t>
            </a:r>
          </a:p>
          <a:p>
            <a:pPr marL="432000" indent="0">
              <a:spcBef>
                <a:spcPts val="24"/>
              </a:spcBef>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private</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Procedure3() { ... }</a:t>
            </a:r>
          </a:p>
          <a:p>
            <a:pPr marL="432000" indent="0">
              <a:spcBef>
                <a:spcPts val="24"/>
              </a:spcBef>
              <a:buNone/>
              <a:defRPr/>
            </a:pPr>
            <a:r>
              <a:rPr lang="en-US" sz="1300" dirty="0">
                <a:solidFill>
                  <a:srgbClr val="000000"/>
                </a:solidFill>
                <a:highlight>
                  <a:srgbClr val="FFFFFF"/>
                </a:highlight>
                <a:latin typeface="Consolas" panose="020B0609020204030204" pitchFamily="49" charset="0"/>
              </a:rPr>
              <a:t>}</a:t>
            </a:r>
          </a:p>
          <a:p>
            <a:pPr marL="432000" indent="0">
              <a:spcBef>
                <a:spcPts val="1200"/>
              </a:spcBef>
              <a:buNone/>
              <a:defRPr/>
            </a:pPr>
            <a:r>
              <a:rPr lang="en-US" sz="1300" dirty="0">
                <a:solidFill>
                  <a:srgbClr val="0000FF"/>
                </a:solidFill>
                <a:highlight>
                  <a:srgbClr val="FFFFFF"/>
                </a:highlight>
                <a:latin typeface="Consolas" panose="020B0609020204030204" pitchFamily="49" charset="0"/>
              </a:rPr>
              <a:t>internal 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class</a:t>
            </a:r>
            <a:r>
              <a:rPr lang="en-US" sz="1300" dirty="0">
                <a:solidFill>
                  <a:srgbClr val="000000"/>
                </a:solidFill>
                <a:highlight>
                  <a:srgbClr val="FFFFFF"/>
                </a:highlight>
                <a:latin typeface="Consolas" panose="020B0609020204030204" pitchFamily="49" charset="0"/>
              </a:rPr>
              <a:t> </a:t>
            </a:r>
            <a:r>
              <a:rPr lang="en-US" sz="1300" dirty="0">
                <a:solidFill>
                  <a:srgbClr val="2B91AF"/>
                </a:solidFill>
                <a:highlight>
                  <a:srgbClr val="FFFFFF"/>
                </a:highlight>
                <a:latin typeface="Consolas" panose="020B0609020204030204" pitchFamily="49" charset="0"/>
              </a:rPr>
              <a:t>Module2</a:t>
            </a:r>
            <a:endParaRPr lang="en-US" sz="1300" dirty="0">
              <a:solidFill>
                <a:srgbClr val="000000"/>
              </a:solidFill>
              <a:highlight>
                <a:srgbClr val="FFFFFF"/>
              </a:highlight>
              <a:latin typeface="Consolas" panose="020B0609020204030204" pitchFamily="49" charset="0"/>
            </a:endParaRPr>
          </a:p>
          <a:p>
            <a:pPr marL="432000" indent="0">
              <a:spcBef>
                <a:spcPts val="24"/>
              </a:spcBef>
              <a:buNone/>
              <a:defRPr/>
            </a:pPr>
            <a:r>
              <a:rPr lang="en-US" sz="1300" dirty="0">
                <a:solidFill>
                  <a:srgbClr val="000000"/>
                </a:solidFill>
                <a:highlight>
                  <a:srgbClr val="FFFFFF"/>
                </a:highlight>
                <a:latin typeface="Consolas" panose="020B0609020204030204" pitchFamily="49" charset="0"/>
              </a:rPr>
              <a:t>{</a:t>
            </a:r>
          </a:p>
          <a:p>
            <a:pPr marL="432000" indent="0">
              <a:spcBef>
                <a:spcPts val="24"/>
              </a:spcBef>
              <a:buNone/>
              <a:defRPr/>
            </a:pPr>
            <a:r>
              <a:rPr lang="en-US" sz="1300" dirty="0">
                <a:solidFill>
                  <a:srgbClr val="0000FF"/>
                </a:solidFill>
                <a:highlight>
                  <a:srgbClr val="FFFFFF"/>
                </a:highlight>
                <a:latin typeface="Consolas" panose="020B0609020204030204" pitchFamily="49" charset="0"/>
              </a:rPr>
              <a:t>    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Procedure4() { ... }</a:t>
            </a:r>
          </a:p>
          <a:p>
            <a:pPr marL="432000" indent="0">
              <a:spcBef>
                <a:spcPts val="24"/>
              </a:spcBef>
              <a:buNone/>
              <a:defRPr/>
            </a:pPr>
            <a:r>
              <a:rPr lang="en-US" sz="1300" dirty="0">
                <a:solidFill>
                  <a:srgbClr val="000000"/>
                </a:solidFill>
                <a:highlight>
                  <a:srgbClr val="FFFFFF"/>
                </a:highlight>
                <a:latin typeface="Consolas" panose="020B0609020204030204" pitchFamily="49" charset="0"/>
              </a:rPr>
              <a:t>}</a:t>
            </a:r>
          </a:p>
          <a:p>
            <a:pPr marL="432000" indent="0">
              <a:spcBef>
                <a:spcPts val="24"/>
              </a:spcBef>
              <a:buNone/>
              <a:defRPr/>
            </a:pPr>
            <a:endParaRPr lang="en-US" altLang="en-US" sz="1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14096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Прокси </a:t>
            </a:r>
            <a:r>
              <a:rPr lang="en-US" altLang="en-US" sz="2800" dirty="0"/>
              <a:t>/</a:t>
            </a:r>
            <a:r>
              <a:rPr lang="ru-RU" altLang="en-US" sz="2800" dirty="0"/>
              <a:t> Суррогат</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IWebClient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Request();</a:t>
            </a:r>
          </a:p>
          <a:p>
            <a:pPr marL="0" indent="0">
              <a:buNone/>
            </a:pP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IWebClient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 ... }</a:t>
            </a:r>
            <a:endParaRPr lang="ru-RU"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Request() { ... }</a:t>
            </a:r>
          </a:p>
          <a:p>
            <a:pPr marL="0" indent="0">
              <a:buNone/>
            </a:pP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ProxyClient</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IWebClient</a:t>
            </a:r>
            <a:r>
              <a:rPr lang="en-US" sz="1400" dirty="0">
                <a:solidFill>
                  <a:srgbClr val="2B91AF"/>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Прокси для </a:t>
            </a:r>
            <a:r>
              <a:rPr lang="en-US" sz="1400" dirty="0" err="1">
                <a:solidFill>
                  <a:srgbClr val="008000"/>
                </a:solidFill>
                <a:highlight>
                  <a:srgbClr val="FFFFFF"/>
                </a:highlight>
                <a:latin typeface="Consolas" panose="020B0609020204030204" pitchFamily="49" charset="0"/>
              </a:rPr>
              <a:t>WebClient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fClient</a:t>
            </a: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Request()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fClient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fClient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fClient.Request</a:t>
            </a:r>
            <a:r>
              <a:rPr lang="en-US" sz="1400" dirty="0">
                <a:solidFill>
                  <a:srgbClr val="000000"/>
                </a:solidFill>
                <a:highlight>
                  <a:srgbClr val="FFFFFF"/>
                </a:highlight>
                <a:latin typeface="Consolas" panose="020B0609020204030204" pitchFamily="49" charset="0"/>
              </a:rPr>
              <a:t>();</a:t>
            </a:r>
          </a:p>
          <a:p>
            <a:pPr marL="0" indent="0">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60</a:t>
            </a:fld>
            <a:endParaRPr lang="en-GB" altLang="en-US" sz="1400"/>
          </a:p>
        </p:txBody>
      </p:sp>
    </p:spTree>
    <p:extLst>
      <p:ext uri="{BB962C8B-B14F-4D97-AF65-F5344CB8AC3E}">
        <p14:creationId xmlns:p14="http://schemas.microsoft.com/office/powerpoint/2010/main" val="3253307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Прокси </a:t>
            </a:r>
            <a:r>
              <a:rPr lang="en-US" altLang="en-US" sz="2800" dirty="0"/>
              <a:t>/</a:t>
            </a:r>
            <a:r>
              <a:rPr lang="ru-RU" altLang="en-US" sz="2800" dirty="0"/>
              <a:t> Суррогат</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П</a:t>
            </a:r>
            <a:r>
              <a:rPr lang="ru-RU" altLang="en-US" sz="1800" dirty="0"/>
              <a:t>рокси (</a:t>
            </a:r>
            <a:r>
              <a:rPr lang="en-US" altLang="en-US" sz="1800" dirty="0"/>
              <a:t>Proxy</a:t>
            </a:r>
            <a:r>
              <a:rPr lang="ru-RU" altLang="en-US" sz="1800" dirty="0"/>
              <a:t>) –</a:t>
            </a:r>
            <a:r>
              <a:rPr lang="en-US" altLang="en-US" sz="1800" dirty="0"/>
              <a:t> </a:t>
            </a:r>
            <a:r>
              <a:rPr lang="ru-RU" altLang="en-US" sz="1800" dirty="0"/>
              <a:t>легковесный объект</a:t>
            </a:r>
            <a:r>
              <a:rPr lang="en-US" altLang="en-US" sz="1800" dirty="0"/>
              <a:t>-</a:t>
            </a:r>
            <a:r>
              <a:rPr lang="ru-RU" altLang="en-US" sz="1800" dirty="0"/>
              <a:t>заместитель, перенаправляющий вызовы к замещаемому тяжеловесному объекту (обычно через сеть)</a:t>
            </a:r>
            <a:r>
              <a:rPr lang="en-US" altLang="en-US" sz="1800" dirty="0"/>
              <a:t>.</a:t>
            </a: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61</a:t>
            </a:fld>
            <a:endParaRPr lang="en-GB" altLang="en-US" sz="1400"/>
          </a:p>
        </p:txBody>
      </p:sp>
      <p:grpSp>
        <p:nvGrpSpPr>
          <p:cNvPr id="5" name="Group 5"/>
          <p:cNvGrpSpPr>
            <a:grpSpLocks noChangeAspect="1"/>
          </p:cNvGrpSpPr>
          <p:nvPr/>
        </p:nvGrpSpPr>
        <p:grpSpPr bwMode="auto">
          <a:xfrm>
            <a:off x="246063" y="2513682"/>
            <a:ext cx="8642350" cy="3003550"/>
            <a:chOff x="155" y="1106"/>
            <a:chExt cx="5444" cy="1892"/>
          </a:xfrm>
        </p:grpSpPr>
        <p:sp>
          <p:nvSpPr>
            <p:cNvPr id="34" name="Freeform 38"/>
            <p:cNvSpPr>
              <a:spLocks/>
            </p:cNvSpPr>
            <p:nvPr/>
          </p:nvSpPr>
          <p:spPr bwMode="auto">
            <a:xfrm>
              <a:off x="884" y="1438"/>
              <a:ext cx="1247" cy="1"/>
            </a:xfrm>
            <a:custGeom>
              <a:avLst/>
              <a:gdLst/>
              <a:ahLst/>
              <a:cxnLst>
                <a:cxn ang="0">
                  <a:pos x="0" y="1"/>
                </a:cxn>
                <a:cxn ang="0">
                  <a:pos x="144" y="1"/>
                </a:cxn>
                <a:cxn ang="0">
                  <a:pos x="144" y="0"/>
                </a:cxn>
                <a:cxn ang="0">
                  <a:pos x="1420" y="0"/>
                </a:cxn>
              </a:cxnLst>
              <a:rect l="0" t="0" r="r" b="b"/>
              <a:pathLst>
                <a:path w="1420" h="1">
                  <a:moveTo>
                    <a:pt x="0" y="1"/>
                  </a:moveTo>
                  <a:lnTo>
                    <a:pt x="144" y="1"/>
                  </a:lnTo>
                  <a:lnTo>
                    <a:pt x="144" y="0"/>
                  </a:lnTo>
                  <a:lnTo>
                    <a:pt x="1420" y="0"/>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 name="Freeform 37"/>
            <p:cNvSpPr>
              <a:spLocks/>
            </p:cNvSpPr>
            <p:nvPr/>
          </p:nvSpPr>
          <p:spPr bwMode="auto">
            <a:xfrm>
              <a:off x="2142" y="2520"/>
              <a:ext cx="152" cy="92"/>
            </a:xfrm>
            <a:custGeom>
              <a:avLst/>
              <a:gdLst/>
              <a:ahLst/>
              <a:cxnLst>
                <a:cxn ang="0">
                  <a:pos x="76" y="0"/>
                </a:cxn>
                <a:cxn ang="0">
                  <a:pos x="152" y="46"/>
                </a:cxn>
                <a:cxn ang="0">
                  <a:pos x="76" y="92"/>
                </a:cxn>
                <a:cxn ang="0">
                  <a:pos x="0" y="46"/>
                </a:cxn>
                <a:cxn ang="0">
                  <a:pos x="76" y="0"/>
                </a:cxn>
              </a:cxnLst>
              <a:rect l="0" t="0" r="r" b="b"/>
              <a:pathLst>
                <a:path w="152" h="92">
                  <a:moveTo>
                    <a:pt x="76" y="0"/>
                  </a:moveTo>
                  <a:lnTo>
                    <a:pt x="152" y="46"/>
                  </a:lnTo>
                  <a:lnTo>
                    <a:pt x="76" y="92"/>
                  </a:lnTo>
                  <a:lnTo>
                    <a:pt x="0" y="46"/>
                  </a:lnTo>
                  <a:lnTo>
                    <a:pt x="76" y="0"/>
                  </a:lnTo>
                  <a:close/>
                </a:path>
              </a:pathLst>
            </a:cu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7" name="Freeform 36"/>
            <p:cNvSpPr>
              <a:spLocks/>
            </p:cNvSpPr>
            <p:nvPr/>
          </p:nvSpPr>
          <p:spPr bwMode="auto">
            <a:xfrm>
              <a:off x="2143" y="2520"/>
              <a:ext cx="152" cy="92"/>
            </a:xfrm>
            <a:custGeom>
              <a:avLst/>
              <a:gdLst/>
              <a:ahLst/>
              <a:cxnLst>
                <a:cxn ang="0">
                  <a:pos x="76" y="0"/>
                </a:cxn>
                <a:cxn ang="0">
                  <a:pos x="152" y="46"/>
                </a:cxn>
                <a:cxn ang="0">
                  <a:pos x="76" y="92"/>
                </a:cxn>
                <a:cxn ang="0">
                  <a:pos x="0" y="46"/>
                </a:cxn>
                <a:cxn ang="0">
                  <a:pos x="76" y="0"/>
                </a:cxn>
              </a:cxnLst>
              <a:rect l="0" t="0" r="r" b="b"/>
              <a:pathLst>
                <a:path w="152" h="92">
                  <a:moveTo>
                    <a:pt x="76" y="0"/>
                  </a:moveTo>
                  <a:lnTo>
                    <a:pt x="152" y="46"/>
                  </a:lnTo>
                  <a:lnTo>
                    <a:pt x="76" y="92"/>
                  </a:lnTo>
                  <a:lnTo>
                    <a:pt x="0" y="46"/>
                  </a:lnTo>
                  <a:lnTo>
                    <a:pt x="76" y="0"/>
                  </a:lnTo>
                  <a:close/>
                </a:path>
              </a:pathLst>
            </a:cu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6"/>
            <p:cNvSpPr>
              <a:spLocks noChangeArrowheads="1"/>
            </p:cNvSpPr>
            <p:nvPr/>
          </p:nvSpPr>
          <p:spPr bwMode="auto">
            <a:xfrm>
              <a:off x="2109" y="1536"/>
              <a:ext cx="1104"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9" name="Rectangle 7"/>
            <p:cNvSpPr>
              <a:spLocks noChangeArrowheads="1"/>
            </p:cNvSpPr>
            <p:nvPr/>
          </p:nvSpPr>
          <p:spPr bwMode="auto">
            <a:xfrm>
              <a:off x="2109" y="1536"/>
              <a:ext cx="1104"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0" name="Rectangle 9"/>
            <p:cNvSpPr>
              <a:spLocks noChangeArrowheads="1"/>
            </p:cNvSpPr>
            <p:nvPr/>
          </p:nvSpPr>
          <p:spPr bwMode="auto">
            <a:xfrm>
              <a:off x="2148" y="1547"/>
              <a:ext cx="1066"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rgbClr val="000000"/>
                  </a:solidFill>
                  <a:effectLst/>
                  <a:latin typeface="Consolas" pitchFamily="49" charset="0"/>
                  <a:cs typeface="Arial" pitchFamily="34" charset="0"/>
                </a:rPr>
                <a:t>+Operation()</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2109" y="1119"/>
              <a:ext cx="1104" cy="41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2109" y="1119"/>
              <a:ext cx="1104" cy="417"/>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2177" y="1131"/>
              <a:ext cx="1122" cy="2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a:ln>
                    <a:noFill/>
                  </a:ln>
                  <a:solidFill>
                    <a:srgbClr val="000000"/>
                  </a:solidFill>
                  <a:effectLst/>
                  <a:latin typeface="Consolas" pitchFamily="49" charset="0"/>
                  <a:cs typeface="Arial" pitchFamily="34" charset="0"/>
                </a:rPr>
                <a:t>«</a:t>
              </a:r>
              <a:r>
                <a:rPr kumimoji="0" lang="ru-RU" sz="2000" b="0" i="0" u="none" strike="noStrike" cap="none" normalizeH="0" baseline="0" dirty="0" err="1">
                  <a:ln>
                    <a:noFill/>
                  </a:ln>
                  <a:solidFill>
                    <a:srgbClr val="000000"/>
                  </a:solidFill>
                  <a:effectLst/>
                  <a:latin typeface="Consolas" pitchFamily="49" charset="0"/>
                  <a:cs typeface="Arial" pitchFamily="34" charset="0"/>
                </a:rPr>
                <a:t>interface</a:t>
              </a:r>
              <a:r>
                <a:rPr kumimoji="0" lang="ru-RU" sz="2000" b="0" i="0" u="none" strike="noStrike" cap="none" normalizeH="0" baseline="0" dirty="0">
                  <a:ln>
                    <a:noFill/>
                  </a:ln>
                  <a:solidFill>
                    <a:srgbClr val="000000"/>
                  </a:solidFill>
                  <a:effectLst/>
                  <a:latin typeface="Consolas" pitchFamily="49" charset="0"/>
                  <a:cs typeface="Arial" pitchFamily="34" charset="0"/>
                </a:rPr>
                <a: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2238" y="1305"/>
              <a:ext cx="889"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onsolas" pitchFamily="49" charset="0"/>
                  <a:cs typeface="Arial" pitchFamily="34" charset="0"/>
                </a:rPr>
                <a:t>IComponent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155" y="1550"/>
              <a:ext cx="726"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155" y="1550"/>
              <a:ext cx="726"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155" y="1328"/>
              <a:ext cx="726"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155" y="1328"/>
              <a:ext cx="726"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Rectangle 19"/>
            <p:cNvSpPr>
              <a:spLocks noChangeArrowheads="1"/>
            </p:cNvSpPr>
            <p:nvPr/>
          </p:nvSpPr>
          <p:spPr bwMode="auto">
            <a:xfrm>
              <a:off x="155" y="1106"/>
              <a:ext cx="726"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0" name="Rectangle 20"/>
            <p:cNvSpPr>
              <a:spLocks noChangeArrowheads="1"/>
            </p:cNvSpPr>
            <p:nvPr/>
          </p:nvSpPr>
          <p:spPr bwMode="auto">
            <a:xfrm>
              <a:off x="155" y="1106"/>
              <a:ext cx="726"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246" y="1111"/>
              <a:ext cx="657" cy="2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rgbClr val="000000"/>
                  </a:solidFill>
                  <a:effectLst/>
                  <a:latin typeface="Consolas" pitchFamily="49" charset="0"/>
                  <a:cs typeface="Arial" pitchFamily="34" charset="0"/>
                </a:rPr>
                <a:t>Client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22"/>
            <p:cNvSpPr>
              <a:spLocks noChangeArrowheads="1"/>
            </p:cNvSpPr>
            <p:nvPr/>
          </p:nvSpPr>
          <p:spPr bwMode="auto">
            <a:xfrm>
              <a:off x="2295" y="2688"/>
              <a:ext cx="1125"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2295" y="2688"/>
              <a:ext cx="1125"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Rectangle 25"/>
            <p:cNvSpPr>
              <a:spLocks noChangeArrowheads="1"/>
            </p:cNvSpPr>
            <p:nvPr/>
          </p:nvSpPr>
          <p:spPr bwMode="auto">
            <a:xfrm>
              <a:off x="2331" y="2694"/>
              <a:ext cx="1066"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a:solidFill>
                    <a:srgbClr val="000000"/>
                  </a:solidFill>
                  <a:latin typeface="Consolas" pitchFamily="49" charset="0"/>
                  <a:cs typeface="Arial" pitchFamily="34" charset="0"/>
                </a:rPr>
                <a:t>+Operation()</a:t>
              </a:r>
              <a:endParaRPr lang="ru-RU" dirty="0">
                <a:latin typeface="Arial" pitchFamily="34" charset="0"/>
                <a:cs typeface="Arial" pitchFamily="34" charset="0"/>
              </a:endParaRPr>
            </a:p>
          </p:txBody>
        </p:sp>
        <p:sp>
          <p:nvSpPr>
            <p:cNvPr id="25" name="Rectangle 27"/>
            <p:cNvSpPr>
              <a:spLocks noChangeArrowheads="1"/>
            </p:cNvSpPr>
            <p:nvPr/>
          </p:nvSpPr>
          <p:spPr bwMode="auto">
            <a:xfrm>
              <a:off x="2295" y="2467"/>
              <a:ext cx="1125" cy="2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6" name="Rectangle 28"/>
            <p:cNvSpPr>
              <a:spLocks noChangeArrowheads="1"/>
            </p:cNvSpPr>
            <p:nvPr/>
          </p:nvSpPr>
          <p:spPr bwMode="auto">
            <a:xfrm>
              <a:off x="2295" y="2467"/>
              <a:ext cx="1125" cy="221"/>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7" name="Rectangle 29"/>
            <p:cNvSpPr>
              <a:spLocks noChangeArrowheads="1"/>
            </p:cNvSpPr>
            <p:nvPr/>
          </p:nvSpPr>
          <p:spPr bwMode="auto">
            <a:xfrm>
              <a:off x="2295" y="2245"/>
              <a:ext cx="1125"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8" name="Rectangle 30"/>
            <p:cNvSpPr>
              <a:spLocks noChangeArrowheads="1"/>
            </p:cNvSpPr>
            <p:nvPr/>
          </p:nvSpPr>
          <p:spPr bwMode="auto">
            <a:xfrm>
              <a:off x="2295" y="2245"/>
              <a:ext cx="1125"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31"/>
            <p:cNvSpPr>
              <a:spLocks noChangeArrowheads="1"/>
            </p:cNvSpPr>
            <p:nvPr/>
          </p:nvSpPr>
          <p:spPr bwMode="auto">
            <a:xfrm>
              <a:off x="2632" y="2248"/>
              <a:ext cx="556" cy="2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rgbClr val="000000"/>
                  </a:solidFill>
                  <a:effectLst/>
                  <a:latin typeface="Consolas" pitchFamily="49" charset="0"/>
                  <a:cs typeface="Arial" pitchFamily="34" charset="0"/>
                </a:rPr>
                <a:t>Proxy</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1" name="Freeform 33"/>
            <p:cNvSpPr>
              <a:spLocks/>
            </p:cNvSpPr>
            <p:nvPr/>
          </p:nvSpPr>
          <p:spPr bwMode="auto">
            <a:xfrm>
              <a:off x="2778" y="1758"/>
              <a:ext cx="152" cy="122"/>
            </a:xfrm>
            <a:custGeom>
              <a:avLst/>
              <a:gdLst/>
              <a:ahLst/>
              <a:cxnLst>
                <a:cxn ang="0">
                  <a:pos x="0" y="122"/>
                </a:cxn>
                <a:cxn ang="0">
                  <a:pos x="152" y="122"/>
                </a:cxn>
                <a:cxn ang="0">
                  <a:pos x="76" y="0"/>
                </a:cxn>
                <a:cxn ang="0">
                  <a:pos x="0" y="122"/>
                </a:cxn>
              </a:cxnLst>
              <a:rect l="0" t="0" r="r" b="b"/>
              <a:pathLst>
                <a:path w="152" h="122">
                  <a:moveTo>
                    <a:pt x="0" y="122"/>
                  </a:moveTo>
                  <a:lnTo>
                    <a:pt x="152" y="122"/>
                  </a:lnTo>
                  <a:lnTo>
                    <a:pt x="76" y="0"/>
                  </a:lnTo>
                  <a:lnTo>
                    <a:pt x="0" y="1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4"/>
            <p:cNvSpPr>
              <a:spLocks/>
            </p:cNvSpPr>
            <p:nvPr/>
          </p:nvSpPr>
          <p:spPr bwMode="auto">
            <a:xfrm>
              <a:off x="2777" y="1758"/>
              <a:ext cx="152" cy="122"/>
            </a:xfrm>
            <a:custGeom>
              <a:avLst/>
              <a:gdLst/>
              <a:ahLst/>
              <a:cxnLst>
                <a:cxn ang="0">
                  <a:pos x="0" y="122"/>
                </a:cxn>
                <a:cxn ang="0">
                  <a:pos x="152" y="122"/>
                </a:cxn>
                <a:cxn ang="0">
                  <a:pos x="76" y="0"/>
                </a:cxn>
                <a:cxn ang="0">
                  <a:pos x="0" y="122"/>
                </a:cxn>
              </a:cxnLst>
              <a:rect l="0" t="0" r="r" b="b"/>
              <a:pathLst>
                <a:path w="152" h="122">
                  <a:moveTo>
                    <a:pt x="0" y="122"/>
                  </a:moveTo>
                  <a:lnTo>
                    <a:pt x="152" y="122"/>
                  </a:lnTo>
                  <a:lnTo>
                    <a:pt x="76" y="0"/>
                  </a:lnTo>
                  <a:lnTo>
                    <a:pt x="0" y="122"/>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Line 35"/>
            <p:cNvSpPr>
              <a:spLocks noChangeShapeType="1"/>
            </p:cNvSpPr>
            <p:nvPr/>
          </p:nvSpPr>
          <p:spPr bwMode="auto">
            <a:xfrm flipH="1">
              <a:off x="1260" y="2566"/>
              <a:ext cx="893" cy="1"/>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9"/>
            <p:cNvSpPr>
              <a:spLocks/>
            </p:cNvSpPr>
            <p:nvPr/>
          </p:nvSpPr>
          <p:spPr bwMode="auto">
            <a:xfrm>
              <a:off x="881" y="1393"/>
              <a:ext cx="152" cy="92"/>
            </a:xfrm>
            <a:custGeom>
              <a:avLst/>
              <a:gdLst/>
              <a:ahLst/>
              <a:cxnLst>
                <a:cxn ang="0">
                  <a:pos x="76" y="92"/>
                </a:cxn>
                <a:cxn ang="0">
                  <a:pos x="0" y="46"/>
                </a:cxn>
                <a:cxn ang="0">
                  <a:pos x="76" y="0"/>
                </a:cxn>
                <a:cxn ang="0">
                  <a:pos x="152" y="46"/>
                </a:cxn>
                <a:cxn ang="0">
                  <a:pos x="76" y="92"/>
                </a:cxn>
              </a:cxnLst>
              <a:rect l="0" t="0" r="r" b="b"/>
              <a:pathLst>
                <a:path w="152" h="92">
                  <a:moveTo>
                    <a:pt x="76" y="92"/>
                  </a:moveTo>
                  <a:lnTo>
                    <a:pt x="0" y="46"/>
                  </a:lnTo>
                  <a:lnTo>
                    <a:pt x="76" y="0"/>
                  </a:lnTo>
                  <a:lnTo>
                    <a:pt x="152" y="46"/>
                  </a:lnTo>
                  <a:lnTo>
                    <a:pt x="76" y="9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40"/>
            <p:cNvSpPr>
              <a:spLocks/>
            </p:cNvSpPr>
            <p:nvPr/>
          </p:nvSpPr>
          <p:spPr bwMode="auto">
            <a:xfrm>
              <a:off x="881" y="1393"/>
              <a:ext cx="152" cy="92"/>
            </a:xfrm>
            <a:custGeom>
              <a:avLst/>
              <a:gdLst/>
              <a:ahLst/>
              <a:cxnLst>
                <a:cxn ang="0">
                  <a:pos x="76" y="92"/>
                </a:cxn>
                <a:cxn ang="0">
                  <a:pos x="0" y="46"/>
                </a:cxn>
                <a:cxn ang="0">
                  <a:pos x="76" y="0"/>
                </a:cxn>
                <a:cxn ang="0">
                  <a:pos x="152" y="46"/>
                </a:cxn>
                <a:cxn ang="0">
                  <a:pos x="76" y="92"/>
                </a:cxn>
              </a:cxnLst>
              <a:rect l="0" t="0" r="r" b="b"/>
              <a:pathLst>
                <a:path w="152" h="92">
                  <a:moveTo>
                    <a:pt x="76" y="92"/>
                  </a:moveTo>
                  <a:lnTo>
                    <a:pt x="0" y="46"/>
                  </a:lnTo>
                  <a:lnTo>
                    <a:pt x="76" y="0"/>
                  </a:lnTo>
                  <a:lnTo>
                    <a:pt x="152" y="46"/>
                  </a:lnTo>
                  <a:lnTo>
                    <a:pt x="76" y="92"/>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Rectangle 41"/>
            <p:cNvSpPr>
              <a:spLocks noChangeArrowheads="1"/>
            </p:cNvSpPr>
            <p:nvPr/>
          </p:nvSpPr>
          <p:spPr bwMode="auto">
            <a:xfrm>
              <a:off x="286" y="2688"/>
              <a:ext cx="1109"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8" name="Rectangle 42"/>
            <p:cNvSpPr>
              <a:spLocks noChangeArrowheads="1"/>
            </p:cNvSpPr>
            <p:nvPr/>
          </p:nvSpPr>
          <p:spPr bwMode="auto">
            <a:xfrm>
              <a:off x="286" y="2688"/>
              <a:ext cx="1109"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Rectangle 44"/>
            <p:cNvSpPr>
              <a:spLocks noChangeArrowheads="1"/>
            </p:cNvSpPr>
            <p:nvPr/>
          </p:nvSpPr>
          <p:spPr bwMode="auto">
            <a:xfrm>
              <a:off x="315" y="2694"/>
              <a:ext cx="1066"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a:solidFill>
                    <a:srgbClr val="000000"/>
                  </a:solidFill>
                  <a:latin typeface="Consolas" pitchFamily="49" charset="0"/>
                  <a:cs typeface="Arial" pitchFamily="34" charset="0"/>
                </a:rPr>
                <a:t>+Operation()</a:t>
              </a:r>
              <a:endParaRPr lang="ru-RU" dirty="0">
                <a:latin typeface="Arial" pitchFamily="34" charset="0"/>
                <a:cs typeface="Arial" pitchFamily="34" charset="0"/>
              </a:endParaRPr>
            </a:p>
          </p:txBody>
        </p:sp>
        <p:sp>
          <p:nvSpPr>
            <p:cNvPr id="40" name="Rectangle 46"/>
            <p:cNvSpPr>
              <a:spLocks noChangeArrowheads="1"/>
            </p:cNvSpPr>
            <p:nvPr/>
          </p:nvSpPr>
          <p:spPr bwMode="auto">
            <a:xfrm>
              <a:off x="286" y="2467"/>
              <a:ext cx="1109" cy="2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 name="Rectangle 47"/>
            <p:cNvSpPr>
              <a:spLocks noChangeArrowheads="1"/>
            </p:cNvSpPr>
            <p:nvPr/>
          </p:nvSpPr>
          <p:spPr bwMode="auto">
            <a:xfrm>
              <a:off x="286" y="2467"/>
              <a:ext cx="1109" cy="221"/>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Rectangle 48"/>
            <p:cNvSpPr>
              <a:spLocks noChangeArrowheads="1"/>
            </p:cNvSpPr>
            <p:nvPr/>
          </p:nvSpPr>
          <p:spPr bwMode="auto">
            <a:xfrm>
              <a:off x="286" y="2245"/>
              <a:ext cx="1109"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3" name="Rectangle 49"/>
            <p:cNvSpPr>
              <a:spLocks noChangeArrowheads="1"/>
            </p:cNvSpPr>
            <p:nvPr/>
          </p:nvSpPr>
          <p:spPr bwMode="auto">
            <a:xfrm>
              <a:off x="286" y="2245"/>
              <a:ext cx="1109"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Rectangle 50"/>
            <p:cNvSpPr>
              <a:spLocks noChangeArrowheads="1"/>
            </p:cNvSpPr>
            <p:nvPr/>
          </p:nvSpPr>
          <p:spPr bwMode="auto">
            <a:xfrm>
              <a:off x="405" y="2248"/>
              <a:ext cx="800"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000" b="1" dirty="0">
                  <a:solidFill>
                    <a:srgbClr val="000000"/>
                  </a:solidFill>
                  <a:latin typeface="Consolas" pitchFamily="49" charset="0"/>
                  <a:cs typeface="Arial" pitchFamily="34" charset="0"/>
                </a:rPr>
                <a:t>Component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5" name="Freeform 51"/>
            <p:cNvSpPr>
              <a:spLocks noEditPoints="1"/>
            </p:cNvSpPr>
            <p:nvPr/>
          </p:nvSpPr>
          <p:spPr bwMode="auto">
            <a:xfrm>
              <a:off x="3690" y="2500"/>
              <a:ext cx="1909" cy="498"/>
            </a:xfrm>
            <a:custGeom>
              <a:avLst/>
              <a:gdLst/>
              <a:ahLst/>
              <a:cxnLst>
                <a:cxn ang="0">
                  <a:pos x="1909" y="147"/>
                </a:cxn>
                <a:cxn ang="0">
                  <a:pos x="1788" y="0"/>
                </a:cxn>
                <a:cxn ang="0">
                  <a:pos x="1788" y="147"/>
                </a:cxn>
                <a:cxn ang="0">
                  <a:pos x="1909" y="147"/>
                </a:cxn>
                <a:cxn ang="0">
                  <a:pos x="0" y="498"/>
                </a:cxn>
                <a:cxn ang="0">
                  <a:pos x="1909" y="498"/>
                </a:cxn>
                <a:cxn ang="0">
                  <a:pos x="1909" y="147"/>
                </a:cxn>
                <a:cxn ang="0">
                  <a:pos x="1788" y="147"/>
                </a:cxn>
                <a:cxn ang="0">
                  <a:pos x="1788" y="0"/>
                </a:cxn>
                <a:cxn ang="0">
                  <a:pos x="0" y="0"/>
                </a:cxn>
                <a:cxn ang="0">
                  <a:pos x="0" y="498"/>
                </a:cxn>
              </a:cxnLst>
              <a:rect l="0" t="0" r="r" b="b"/>
              <a:pathLst>
                <a:path w="1909" h="498">
                  <a:moveTo>
                    <a:pt x="1909" y="147"/>
                  </a:moveTo>
                  <a:lnTo>
                    <a:pt x="1788" y="0"/>
                  </a:lnTo>
                  <a:lnTo>
                    <a:pt x="1788" y="147"/>
                  </a:lnTo>
                  <a:lnTo>
                    <a:pt x="1909" y="147"/>
                  </a:lnTo>
                  <a:close/>
                  <a:moveTo>
                    <a:pt x="0" y="498"/>
                  </a:moveTo>
                  <a:lnTo>
                    <a:pt x="1909" y="498"/>
                  </a:lnTo>
                  <a:lnTo>
                    <a:pt x="1909" y="147"/>
                  </a:lnTo>
                  <a:lnTo>
                    <a:pt x="1788" y="147"/>
                  </a:lnTo>
                  <a:lnTo>
                    <a:pt x="1788" y="0"/>
                  </a:lnTo>
                  <a:lnTo>
                    <a:pt x="0" y="0"/>
                  </a:lnTo>
                  <a:lnTo>
                    <a:pt x="0" y="49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6" name="Freeform 52"/>
            <p:cNvSpPr>
              <a:spLocks/>
            </p:cNvSpPr>
            <p:nvPr/>
          </p:nvSpPr>
          <p:spPr bwMode="auto">
            <a:xfrm>
              <a:off x="5478" y="2500"/>
              <a:ext cx="121" cy="147"/>
            </a:xfrm>
            <a:custGeom>
              <a:avLst/>
              <a:gdLst/>
              <a:ahLst/>
              <a:cxnLst>
                <a:cxn ang="0">
                  <a:pos x="121" y="147"/>
                </a:cxn>
                <a:cxn ang="0">
                  <a:pos x="0" y="0"/>
                </a:cxn>
                <a:cxn ang="0">
                  <a:pos x="0" y="147"/>
                </a:cxn>
                <a:cxn ang="0">
                  <a:pos x="121" y="147"/>
                </a:cxn>
              </a:cxnLst>
              <a:rect l="0" t="0" r="r" b="b"/>
              <a:pathLst>
                <a:path w="121" h="147">
                  <a:moveTo>
                    <a:pt x="121" y="147"/>
                  </a:moveTo>
                  <a:lnTo>
                    <a:pt x="0" y="0"/>
                  </a:lnTo>
                  <a:lnTo>
                    <a:pt x="0" y="147"/>
                  </a:lnTo>
                  <a:lnTo>
                    <a:pt x="121" y="147"/>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7" name="Freeform 53"/>
            <p:cNvSpPr>
              <a:spLocks/>
            </p:cNvSpPr>
            <p:nvPr/>
          </p:nvSpPr>
          <p:spPr bwMode="auto">
            <a:xfrm>
              <a:off x="3690" y="2500"/>
              <a:ext cx="1909" cy="498"/>
            </a:xfrm>
            <a:custGeom>
              <a:avLst/>
              <a:gdLst/>
              <a:ahLst/>
              <a:cxnLst>
                <a:cxn ang="0">
                  <a:pos x="0" y="498"/>
                </a:cxn>
                <a:cxn ang="0">
                  <a:pos x="1909" y="498"/>
                </a:cxn>
                <a:cxn ang="0">
                  <a:pos x="1909" y="147"/>
                </a:cxn>
                <a:cxn ang="0">
                  <a:pos x="1788" y="147"/>
                </a:cxn>
                <a:cxn ang="0">
                  <a:pos x="1788" y="0"/>
                </a:cxn>
                <a:cxn ang="0">
                  <a:pos x="0" y="0"/>
                </a:cxn>
                <a:cxn ang="0">
                  <a:pos x="0" y="498"/>
                </a:cxn>
              </a:cxnLst>
              <a:rect l="0" t="0" r="r" b="b"/>
              <a:pathLst>
                <a:path w="1909" h="498">
                  <a:moveTo>
                    <a:pt x="0" y="498"/>
                  </a:moveTo>
                  <a:lnTo>
                    <a:pt x="1909" y="498"/>
                  </a:lnTo>
                  <a:lnTo>
                    <a:pt x="1909" y="147"/>
                  </a:lnTo>
                  <a:lnTo>
                    <a:pt x="1788" y="147"/>
                  </a:lnTo>
                  <a:lnTo>
                    <a:pt x="1788" y="0"/>
                  </a:lnTo>
                  <a:lnTo>
                    <a:pt x="0" y="0"/>
                  </a:lnTo>
                  <a:lnTo>
                    <a:pt x="0" y="498"/>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Rectangle 54"/>
            <p:cNvSpPr>
              <a:spLocks noChangeArrowheads="1"/>
            </p:cNvSpPr>
            <p:nvPr/>
          </p:nvSpPr>
          <p:spPr bwMode="auto">
            <a:xfrm>
              <a:off x="3744" y="2552"/>
              <a:ext cx="1405" cy="2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a:ln>
                    <a:noFill/>
                  </a:ln>
                  <a:solidFill>
                    <a:srgbClr val="000000"/>
                  </a:solidFill>
                  <a:effectLst/>
                  <a:latin typeface="Consolas" pitchFamily="49" charset="0"/>
                  <a:cs typeface="Arial" pitchFamily="34" charset="0"/>
                </a:rPr>
                <a:t>Перенаправляет</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9" name="Rectangle 55"/>
            <p:cNvSpPr>
              <a:spLocks noChangeArrowheads="1"/>
            </p:cNvSpPr>
            <p:nvPr/>
          </p:nvSpPr>
          <p:spPr bwMode="auto">
            <a:xfrm>
              <a:off x="3744" y="2745"/>
              <a:ext cx="1688"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ru-RU" sz="2000" b="0" i="0" u="none" strike="noStrike" cap="none" normalizeH="0" baseline="0" dirty="0">
                  <a:ln>
                    <a:noFill/>
                  </a:ln>
                  <a:solidFill>
                    <a:srgbClr val="000000"/>
                  </a:solidFill>
                  <a:effectLst/>
                  <a:latin typeface="Consolas" pitchFamily="49" charset="0"/>
                  <a:cs typeface="Arial" pitchFamily="34" charset="0"/>
                </a:rPr>
                <a:t>запросы к </a:t>
              </a:r>
              <a:r>
                <a:rPr lang="en-US" sz="2000" b="1" dirty="0">
                  <a:solidFill>
                    <a:srgbClr val="000000"/>
                  </a:solidFill>
                  <a:latin typeface="Consolas" pitchFamily="49" charset="0"/>
                  <a:cs typeface="Arial" pitchFamily="34" charset="0"/>
                </a:rPr>
                <a:t>Component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51" name="Freeform 33"/>
            <p:cNvSpPr>
              <a:spLocks/>
            </p:cNvSpPr>
            <p:nvPr/>
          </p:nvSpPr>
          <p:spPr bwMode="auto">
            <a:xfrm>
              <a:off x="2280" y="1764"/>
              <a:ext cx="152" cy="122"/>
            </a:xfrm>
            <a:custGeom>
              <a:avLst/>
              <a:gdLst/>
              <a:ahLst/>
              <a:cxnLst>
                <a:cxn ang="0">
                  <a:pos x="0" y="122"/>
                </a:cxn>
                <a:cxn ang="0">
                  <a:pos x="152" y="122"/>
                </a:cxn>
                <a:cxn ang="0">
                  <a:pos x="76" y="0"/>
                </a:cxn>
                <a:cxn ang="0">
                  <a:pos x="0" y="122"/>
                </a:cxn>
              </a:cxnLst>
              <a:rect l="0" t="0" r="r" b="b"/>
              <a:pathLst>
                <a:path w="152" h="122">
                  <a:moveTo>
                    <a:pt x="0" y="122"/>
                  </a:moveTo>
                  <a:lnTo>
                    <a:pt x="152" y="122"/>
                  </a:lnTo>
                  <a:lnTo>
                    <a:pt x="76" y="0"/>
                  </a:lnTo>
                  <a:lnTo>
                    <a:pt x="0" y="1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cxnSp>
        <p:nvCxnSpPr>
          <p:cNvPr id="28681" name="Straight Connector 28680"/>
          <p:cNvCxnSpPr>
            <a:stCxn id="42" idx="0"/>
          </p:cNvCxnSpPr>
          <p:nvPr/>
        </p:nvCxnSpPr>
        <p:spPr bwMode="auto">
          <a:xfrm flipV="1">
            <a:off x="1334295" y="3955256"/>
            <a:ext cx="0" cy="366589"/>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3" name="Straight Connector 28682"/>
          <p:cNvCxnSpPr/>
          <p:nvPr/>
        </p:nvCxnSpPr>
        <p:spPr bwMode="auto">
          <a:xfrm>
            <a:off x="1334295" y="3955256"/>
            <a:ext cx="2401887"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Straight Connector 28686"/>
          <p:cNvCxnSpPr/>
          <p:nvPr/>
        </p:nvCxnSpPr>
        <p:spPr bwMode="auto">
          <a:xfrm flipV="1">
            <a:off x="3736182" y="3750343"/>
            <a:ext cx="0" cy="204913"/>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Freeform 34"/>
          <p:cNvSpPr>
            <a:spLocks/>
          </p:cNvSpPr>
          <p:nvPr/>
        </p:nvSpPr>
        <p:spPr bwMode="auto">
          <a:xfrm>
            <a:off x="3615532" y="3556668"/>
            <a:ext cx="241300" cy="193675"/>
          </a:xfrm>
          <a:custGeom>
            <a:avLst/>
            <a:gdLst/>
            <a:ahLst/>
            <a:cxnLst>
              <a:cxn ang="0">
                <a:pos x="0" y="122"/>
              </a:cxn>
              <a:cxn ang="0">
                <a:pos x="152" y="122"/>
              </a:cxn>
              <a:cxn ang="0">
                <a:pos x="76" y="0"/>
              </a:cxn>
              <a:cxn ang="0">
                <a:pos x="0" y="122"/>
              </a:cxn>
            </a:cxnLst>
            <a:rect l="0" t="0" r="r" b="b"/>
            <a:pathLst>
              <a:path w="152" h="122">
                <a:moveTo>
                  <a:pt x="0" y="122"/>
                </a:moveTo>
                <a:lnTo>
                  <a:pt x="152" y="122"/>
                </a:lnTo>
                <a:lnTo>
                  <a:pt x="76" y="0"/>
                </a:lnTo>
                <a:lnTo>
                  <a:pt x="0" y="122"/>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28691" name="Straight Connector 28690"/>
          <p:cNvCxnSpPr/>
          <p:nvPr/>
        </p:nvCxnSpPr>
        <p:spPr bwMode="auto">
          <a:xfrm>
            <a:off x="4529138" y="3742407"/>
            <a:ext cx="0" cy="579438"/>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p:nvPr/>
        </p:nvCxnSpPr>
        <p:spPr bwMode="auto">
          <a:xfrm flipH="1">
            <a:off x="5429251" y="5115595"/>
            <a:ext cx="428625"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54777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Обертка (</a:t>
            </a:r>
            <a:r>
              <a:rPr lang="en-US" altLang="en-US" sz="2800" dirty="0"/>
              <a:t>Wrapper) / </a:t>
            </a:r>
            <a:r>
              <a:rPr lang="ru-RU" altLang="en-US" sz="2800" dirty="0"/>
              <a:t>Декоратор (</a:t>
            </a:r>
            <a:r>
              <a:rPr lang="en-US" altLang="en-US" sz="2800" dirty="0"/>
              <a:t>Decorator)</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Обертка (</a:t>
            </a:r>
            <a:r>
              <a:rPr lang="en-US" sz="1800" dirty="0">
                <a:solidFill>
                  <a:srgbClr val="40458C"/>
                </a:solidFill>
                <a:latin typeface="Tahoma" panose="020B0604030504040204" pitchFamily="34" charset="0"/>
              </a:rPr>
              <a:t>Wrapper)</a:t>
            </a:r>
            <a:r>
              <a:rPr lang="ru-RU" sz="1800" dirty="0">
                <a:solidFill>
                  <a:srgbClr val="40458C"/>
                </a:solidFill>
                <a:latin typeface="Tahoma" panose="020B0604030504040204" pitchFamily="34" charset="0"/>
              </a:rPr>
              <a:t> или Декоратор (</a:t>
            </a:r>
            <a:r>
              <a:rPr lang="en-US" sz="1800" dirty="0">
                <a:solidFill>
                  <a:srgbClr val="40458C"/>
                </a:solidFill>
                <a:latin typeface="Tahoma" panose="020B0604030504040204" pitchFamily="34" charset="0"/>
              </a:rPr>
              <a:t>Decorator) – </a:t>
            </a:r>
            <a:r>
              <a:rPr lang="ru-RU" sz="1800" dirty="0">
                <a:solidFill>
                  <a:srgbClr val="40458C"/>
                </a:solidFill>
                <a:latin typeface="Tahoma" panose="020B0604030504040204" pitchFamily="34" charset="0"/>
              </a:rPr>
              <a:t>объект-заместитель, содержащий в себе замещаемый объект и предоставляющий, по сравнению с ним, новые функции.</a:t>
            </a:r>
          </a:p>
          <a:p>
            <a:pPr marL="431800" indent="-431800" eaLnBrk="1" hangingPunct="1">
              <a:spcBef>
                <a:spcPct val="100000"/>
              </a:spcBef>
            </a:pPr>
            <a:r>
              <a:rPr lang="ru-RU" sz="1800" dirty="0">
                <a:solidFill>
                  <a:srgbClr val="40458C"/>
                </a:solidFill>
                <a:latin typeface="Tahoma" panose="020B0604030504040204" pitchFamily="34" charset="0"/>
              </a:rPr>
              <a:t>Представьте, что у вас есть интерфейс </a:t>
            </a:r>
            <a:r>
              <a:rPr lang="ru-RU" sz="1800" dirty="0" err="1">
                <a:solidFill>
                  <a:srgbClr val="40458C"/>
                </a:solidFill>
                <a:latin typeface="Tahoma" panose="020B0604030504040204" pitchFamily="34" charset="0"/>
              </a:rPr>
              <a:t>IStream</a:t>
            </a:r>
            <a:r>
              <a:rPr lang="ru-RU" sz="1800" dirty="0">
                <a:solidFill>
                  <a:srgbClr val="40458C"/>
                </a:solidFill>
                <a:latin typeface="Tahoma" panose="020B0604030504040204" pitchFamily="34" charset="0"/>
              </a:rPr>
              <a:t> (поток) и стандартная реализация этого интерфейса для чтения и записи файла (вы ее используете для сохранения пользовательских настроек). Появилось требование, чтобы данные записывались в файл в сжатом виде.</a:t>
            </a:r>
          </a:p>
          <a:p>
            <a:pPr marL="431800" indent="-431800" eaLnBrk="1" hangingPunct="1">
              <a:spcBef>
                <a:spcPct val="100000"/>
              </a:spcBef>
            </a:pPr>
            <a:r>
              <a:rPr lang="ru-RU" sz="1800" dirty="0">
                <a:solidFill>
                  <a:srgbClr val="40458C"/>
                </a:solidFill>
                <a:latin typeface="Tahoma" panose="020B0604030504040204" pitchFamily="34" charset="0"/>
              </a:rPr>
              <a:t>Можно вставить логику сжатия данных в место, где используется </a:t>
            </a:r>
            <a:r>
              <a:rPr lang="ru-RU" sz="1800" dirty="0" err="1">
                <a:solidFill>
                  <a:srgbClr val="40458C"/>
                </a:solidFill>
                <a:latin typeface="Tahoma" panose="020B0604030504040204" pitchFamily="34" charset="0"/>
              </a:rPr>
              <a:t>IStream</a:t>
            </a:r>
            <a:r>
              <a:rPr lang="ru-RU" sz="1800" dirty="0">
                <a:solidFill>
                  <a:srgbClr val="40458C"/>
                </a:solidFill>
                <a:latin typeface="Tahoma" panose="020B0604030504040204" pitchFamily="34" charset="0"/>
              </a:rPr>
              <a:t> (непосредственно до вызова метода </a:t>
            </a:r>
            <a:r>
              <a:rPr lang="ru-RU" sz="1800" dirty="0" err="1">
                <a:solidFill>
                  <a:srgbClr val="40458C"/>
                </a:solidFill>
                <a:latin typeface="Tahoma" panose="020B0604030504040204" pitchFamily="34" charset="0"/>
              </a:rPr>
              <a:t>Write</a:t>
            </a:r>
            <a:r>
              <a:rPr lang="ru-RU" sz="1800" dirty="0">
                <a:solidFill>
                  <a:srgbClr val="40458C"/>
                </a:solidFill>
                <a:latin typeface="Tahoma" panose="020B0604030504040204" pitchFamily="34" charset="0"/>
              </a:rPr>
              <a:t> и сразу после вызова метода </a:t>
            </a:r>
            <a:r>
              <a:rPr lang="ru-RU" sz="1800" dirty="0" err="1">
                <a:solidFill>
                  <a:srgbClr val="40458C"/>
                </a:solidFill>
                <a:latin typeface="Tahoma" panose="020B0604030504040204" pitchFamily="34" charset="0"/>
              </a:rPr>
              <a:t>Read</a:t>
            </a:r>
            <a:r>
              <a:rPr lang="ru-RU" sz="1800" dirty="0">
                <a:solidFill>
                  <a:srgbClr val="40458C"/>
                </a:solidFill>
                <a:latin typeface="Tahoma" panose="020B0604030504040204" pitchFamily="34" charset="0"/>
              </a:rPr>
              <a:t>). Но в таком случае, работать со сжатыми файлами становится неудобно – код сжатия и </a:t>
            </a:r>
            <a:r>
              <a:rPr lang="ru-RU" sz="1800" dirty="0" err="1">
                <a:solidFill>
                  <a:srgbClr val="40458C"/>
                </a:solidFill>
                <a:latin typeface="Tahoma" panose="020B0604030504040204" pitchFamily="34" charset="0"/>
              </a:rPr>
              <a:t>разжатия</a:t>
            </a:r>
            <a:r>
              <a:rPr lang="ru-RU" sz="1800" dirty="0">
                <a:solidFill>
                  <a:srgbClr val="40458C"/>
                </a:solidFill>
                <a:latin typeface="Tahoma" panose="020B0604030504040204" pitchFamily="34" charset="0"/>
              </a:rPr>
              <a:t> приходится дублировать, поддерживать программу становится сложно. Можно модифицировать код методов </a:t>
            </a:r>
            <a:r>
              <a:rPr lang="ru-RU" sz="1800" dirty="0" err="1">
                <a:solidFill>
                  <a:srgbClr val="40458C"/>
                </a:solidFill>
                <a:latin typeface="Tahoma" panose="020B0604030504040204" pitchFamily="34" charset="0"/>
              </a:rPr>
              <a:t>Write</a:t>
            </a:r>
            <a:r>
              <a:rPr lang="ru-RU" sz="1800" dirty="0">
                <a:solidFill>
                  <a:srgbClr val="40458C"/>
                </a:solidFill>
                <a:latin typeface="Tahoma" panose="020B0604030504040204" pitchFamily="34" charset="0"/>
              </a:rPr>
              <a:t> и </a:t>
            </a:r>
            <a:r>
              <a:rPr lang="ru-RU" sz="1800" dirty="0" err="1">
                <a:solidFill>
                  <a:srgbClr val="40458C"/>
                </a:solidFill>
                <a:latin typeface="Tahoma" panose="020B0604030504040204" pitchFamily="34" charset="0"/>
              </a:rPr>
              <a:t>Read</a:t>
            </a:r>
            <a:r>
              <a:rPr lang="ru-RU" sz="1800" dirty="0">
                <a:solidFill>
                  <a:srgbClr val="40458C"/>
                </a:solidFill>
                <a:latin typeface="Tahoma" panose="020B0604030504040204" pitchFamily="34" charset="0"/>
              </a:rPr>
              <a:t>. </a:t>
            </a:r>
            <a:r>
              <a:rPr lang="ru-RU" sz="1800" dirty="0"/>
              <a:t>А если он должен быть опциональным? А если другой команде нужен поток, но без сжатия?</a:t>
            </a:r>
          </a:p>
          <a:p>
            <a:pPr marL="431800" indent="-431800" eaLnBrk="1" hangingPunct="1">
              <a:spcBef>
                <a:spcPct val="100000"/>
              </a:spcBef>
            </a:pPr>
            <a:r>
              <a:rPr lang="ru-RU" sz="1800" dirty="0"/>
              <a:t>Задача решается созданием промежуточного объекта – обертки / декоратора, содержащего внутри себя поток и выполняющего сжатие и </a:t>
            </a:r>
            <a:r>
              <a:rPr lang="ru-RU" sz="1800" dirty="0" err="1"/>
              <a:t>разжатие</a:t>
            </a:r>
            <a:r>
              <a:rPr lang="ru-RU" sz="1800" dirty="0"/>
              <a:t> данных.</a:t>
            </a:r>
            <a:endParaRPr lang="en-US" sz="1800" dirty="0">
              <a:solidFill>
                <a:srgbClr val="40458C"/>
              </a:solidFill>
              <a:latin typeface="Tahoma" panose="020B0604030504040204" pitchFamily="34"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62</a:t>
            </a:fld>
            <a:endParaRPr lang="en-GB" altLang="en-US" sz="1400"/>
          </a:p>
        </p:txBody>
      </p:sp>
    </p:spTree>
    <p:extLst>
      <p:ext uri="{BB962C8B-B14F-4D97-AF65-F5344CB8AC3E}">
        <p14:creationId xmlns:p14="http://schemas.microsoft.com/office/powerpoint/2010/main" val="915767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bwMode="auto">
          <a:xfrm flipV="1">
            <a:off x="3419872" y="3949700"/>
            <a:ext cx="0" cy="367754"/>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5"/>
          <p:cNvGrpSpPr>
            <a:grpSpLocks noChangeAspect="1"/>
          </p:cNvGrpSpPr>
          <p:nvPr/>
        </p:nvGrpSpPr>
        <p:grpSpPr bwMode="auto">
          <a:xfrm>
            <a:off x="298450" y="2234654"/>
            <a:ext cx="8439150" cy="3930650"/>
            <a:chOff x="188" y="836"/>
            <a:chExt cx="5316" cy="2476"/>
          </a:xfrm>
        </p:grpSpPr>
        <p:sp>
          <p:nvSpPr>
            <p:cNvPr id="6" name="Rectangle 6"/>
            <p:cNvSpPr>
              <a:spLocks noChangeArrowheads="1"/>
            </p:cNvSpPr>
            <p:nvPr/>
          </p:nvSpPr>
          <p:spPr bwMode="auto">
            <a:xfrm>
              <a:off x="2463" y="1249"/>
              <a:ext cx="1184"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 name="Rectangle 7"/>
            <p:cNvSpPr>
              <a:spLocks noChangeArrowheads="1"/>
            </p:cNvSpPr>
            <p:nvPr/>
          </p:nvSpPr>
          <p:spPr bwMode="auto">
            <a:xfrm>
              <a:off x="2463" y="1249"/>
              <a:ext cx="1184"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8"/>
            <p:cNvSpPr>
              <a:spLocks noChangeArrowheads="1"/>
            </p:cNvSpPr>
            <p:nvPr/>
          </p:nvSpPr>
          <p:spPr bwMode="auto">
            <a:xfrm>
              <a:off x="2475" y="1252"/>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2565" y="1252"/>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a:ln>
                    <a:noFill/>
                  </a:ln>
                  <a:solidFill>
                    <a:srgbClr val="000000"/>
                  </a:solidFill>
                  <a:effectLst/>
                  <a:latin typeface="Consolas" pitchFamily="49" charset="0"/>
                  <a:cs typeface="Arial" pitchFamily="34" charset="0"/>
                </a:rPr>
                <a:t>Operation</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3358" y="1252"/>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2463" y="836"/>
              <a:ext cx="1184" cy="4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2463" y="836"/>
              <a:ext cx="1184" cy="413"/>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2565" y="840"/>
              <a:ext cx="112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«interface»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2616" y="1041"/>
              <a:ext cx="10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rgbClr val="000000"/>
                  </a:solidFill>
                  <a:effectLst/>
                  <a:latin typeface="Consolas" pitchFamily="49" charset="0"/>
                  <a:cs typeface="Arial" pitchFamily="34" charset="0"/>
                </a:rPr>
                <a:t>IComponent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188" y="2556"/>
              <a:ext cx="720"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188" y="2556"/>
              <a:ext cx="720"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188" y="2336"/>
              <a:ext cx="720"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188" y="2336"/>
              <a:ext cx="720"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Rectangle 19"/>
            <p:cNvSpPr>
              <a:spLocks noChangeArrowheads="1"/>
            </p:cNvSpPr>
            <p:nvPr/>
          </p:nvSpPr>
          <p:spPr bwMode="auto">
            <a:xfrm>
              <a:off x="188" y="2116"/>
              <a:ext cx="720"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0" name="Rectangle 20"/>
            <p:cNvSpPr>
              <a:spLocks noChangeArrowheads="1"/>
            </p:cNvSpPr>
            <p:nvPr/>
          </p:nvSpPr>
          <p:spPr bwMode="auto">
            <a:xfrm>
              <a:off x="188" y="2116"/>
              <a:ext cx="720"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278" y="2128"/>
              <a:ext cx="652"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rgbClr val="000000"/>
                  </a:solidFill>
                  <a:effectLst/>
                  <a:latin typeface="Consolas" pitchFamily="49" charset="0"/>
                  <a:cs typeface="Arial" pitchFamily="34" charset="0"/>
                </a:rPr>
                <a:t>Client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22"/>
            <p:cNvSpPr>
              <a:spLocks noChangeArrowheads="1"/>
            </p:cNvSpPr>
            <p:nvPr/>
          </p:nvSpPr>
          <p:spPr bwMode="auto">
            <a:xfrm>
              <a:off x="1610" y="2581"/>
              <a:ext cx="1184"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1610" y="2581"/>
              <a:ext cx="1184"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1622" y="2590"/>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25"/>
            <p:cNvSpPr>
              <a:spLocks noChangeArrowheads="1"/>
            </p:cNvSpPr>
            <p:nvPr/>
          </p:nvSpPr>
          <p:spPr bwMode="auto">
            <a:xfrm>
              <a:off x="1713" y="2590"/>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Operation</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26"/>
            <p:cNvSpPr>
              <a:spLocks noChangeArrowheads="1"/>
            </p:cNvSpPr>
            <p:nvPr/>
          </p:nvSpPr>
          <p:spPr bwMode="auto">
            <a:xfrm>
              <a:off x="2505" y="2590"/>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7"/>
            <p:cNvSpPr>
              <a:spLocks noChangeArrowheads="1"/>
            </p:cNvSpPr>
            <p:nvPr/>
          </p:nvSpPr>
          <p:spPr bwMode="auto">
            <a:xfrm>
              <a:off x="1610" y="2362"/>
              <a:ext cx="1184"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8" name="Rectangle 28"/>
            <p:cNvSpPr>
              <a:spLocks noChangeArrowheads="1"/>
            </p:cNvSpPr>
            <p:nvPr/>
          </p:nvSpPr>
          <p:spPr bwMode="auto">
            <a:xfrm>
              <a:off x="1610" y="2362"/>
              <a:ext cx="1184"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29"/>
            <p:cNvSpPr>
              <a:spLocks noChangeArrowheads="1"/>
            </p:cNvSpPr>
            <p:nvPr/>
          </p:nvSpPr>
          <p:spPr bwMode="auto">
            <a:xfrm>
              <a:off x="1610" y="2142"/>
              <a:ext cx="1184"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Rectangle 30"/>
            <p:cNvSpPr>
              <a:spLocks noChangeArrowheads="1"/>
            </p:cNvSpPr>
            <p:nvPr/>
          </p:nvSpPr>
          <p:spPr bwMode="auto">
            <a:xfrm>
              <a:off x="1610" y="2142"/>
              <a:ext cx="1184"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Rectangle 31"/>
            <p:cNvSpPr>
              <a:spLocks noChangeArrowheads="1"/>
            </p:cNvSpPr>
            <p:nvPr/>
          </p:nvSpPr>
          <p:spPr bwMode="auto">
            <a:xfrm>
              <a:off x="1803" y="2148"/>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a:ln>
                    <a:noFill/>
                  </a:ln>
                  <a:solidFill>
                    <a:srgbClr val="000000"/>
                  </a:solidFill>
                  <a:effectLst/>
                  <a:latin typeface="Consolas" pitchFamily="49" charset="0"/>
                  <a:cs typeface="Arial" pitchFamily="34" charset="0"/>
                </a:rPr>
                <a:t>Component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2"/>
            <p:cNvSpPr>
              <a:spLocks noChangeArrowheads="1"/>
            </p:cNvSpPr>
            <p:nvPr/>
          </p:nvSpPr>
          <p:spPr bwMode="auto">
            <a:xfrm>
              <a:off x="3316" y="2799"/>
              <a:ext cx="2155" cy="4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3" name="Rectangle 33"/>
            <p:cNvSpPr>
              <a:spLocks noChangeArrowheads="1"/>
            </p:cNvSpPr>
            <p:nvPr/>
          </p:nvSpPr>
          <p:spPr bwMode="auto">
            <a:xfrm>
              <a:off x="3316" y="2799"/>
              <a:ext cx="2155" cy="413"/>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Rectangle 34"/>
            <p:cNvSpPr>
              <a:spLocks noChangeArrowheads="1"/>
            </p:cNvSpPr>
            <p:nvPr/>
          </p:nvSpPr>
          <p:spPr bwMode="auto">
            <a:xfrm>
              <a:off x="3328" y="2802"/>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5"/>
            <p:cNvSpPr>
              <a:spLocks noChangeArrowheads="1"/>
            </p:cNvSpPr>
            <p:nvPr/>
          </p:nvSpPr>
          <p:spPr bwMode="auto">
            <a:xfrm>
              <a:off x="3418" y="2802"/>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Operation</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36"/>
            <p:cNvSpPr>
              <a:spLocks noChangeArrowheads="1"/>
            </p:cNvSpPr>
            <p:nvPr/>
          </p:nvSpPr>
          <p:spPr bwMode="auto">
            <a:xfrm>
              <a:off x="4210" y="2802"/>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37"/>
            <p:cNvSpPr>
              <a:spLocks noChangeArrowheads="1"/>
            </p:cNvSpPr>
            <p:nvPr/>
          </p:nvSpPr>
          <p:spPr bwMode="auto">
            <a:xfrm>
              <a:off x="3328" y="3003"/>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8"/>
            <p:cNvSpPr>
              <a:spLocks noChangeArrowheads="1"/>
            </p:cNvSpPr>
            <p:nvPr/>
          </p:nvSpPr>
          <p:spPr bwMode="auto">
            <a:xfrm>
              <a:off x="3418" y="3003"/>
              <a:ext cx="1314"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AddedBehavior</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39"/>
            <p:cNvSpPr>
              <a:spLocks noChangeArrowheads="1"/>
            </p:cNvSpPr>
            <p:nvPr/>
          </p:nvSpPr>
          <p:spPr bwMode="auto">
            <a:xfrm>
              <a:off x="4562" y="3003"/>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40"/>
            <p:cNvSpPr>
              <a:spLocks noChangeArrowheads="1"/>
            </p:cNvSpPr>
            <p:nvPr/>
          </p:nvSpPr>
          <p:spPr bwMode="auto">
            <a:xfrm>
              <a:off x="3316" y="2386"/>
              <a:ext cx="2155" cy="4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 name="Rectangle 41"/>
            <p:cNvSpPr>
              <a:spLocks noChangeArrowheads="1"/>
            </p:cNvSpPr>
            <p:nvPr/>
          </p:nvSpPr>
          <p:spPr bwMode="auto">
            <a:xfrm>
              <a:off x="3316" y="2386"/>
              <a:ext cx="2155" cy="413"/>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Rectangle 42"/>
            <p:cNvSpPr>
              <a:spLocks noChangeArrowheads="1"/>
            </p:cNvSpPr>
            <p:nvPr/>
          </p:nvSpPr>
          <p:spPr bwMode="auto">
            <a:xfrm>
              <a:off x="3328" y="2389"/>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3"/>
            <p:cNvSpPr>
              <a:spLocks noChangeArrowheads="1"/>
            </p:cNvSpPr>
            <p:nvPr/>
          </p:nvSpPr>
          <p:spPr bwMode="auto">
            <a:xfrm>
              <a:off x="3418" y="2389"/>
              <a:ext cx="10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addedState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44"/>
            <p:cNvSpPr>
              <a:spLocks noChangeArrowheads="1"/>
            </p:cNvSpPr>
            <p:nvPr/>
          </p:nvSpPr>
          <p:spPr bwMode="auto">
            <a:xfrm>
              <a:off x="3328" y="2590"/>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45"/>
            <p:cNvSpPr>
              <a:spLocks noChangeArrowheads="1"/>
            </p:cNvSpPr>
            <p:nvPr/>
          </p:nvSpPr>
          <p:spPr bwMode="auto">
            <a:xfrm>
              <a:off x="3418" y="2590"/>
              <a:ext cx="10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component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6"/>
            <p:cNvSpPr>
              <a:spLocks noChangeArrowheads="1"/>
            </p:cNvSpPr>
            <p:nvPr/>
          </p:nvSpPr>
          <p:spPr bwMode="auto">
            <a:xfrm>
              <a:off x="4301" y="2590"/>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47"/>
            <p:cNvSpPr>
              <a:spLocks noChangeArrowheads="1"/>
            </p:cNvSpPr>
            <p:nvPr/>
          </p:nvSpPr>
          <p:spPr bwMode="auto">
            <a:xfrm>
              <a:off x="4471" y="2590"/>
              <a:ext cx="10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IComponent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48"/>
            <p:cNvSpPr>
              <a:spLocks noChangeArrowheads="1"/>
            </p:cNvSpPr>
            <p:nvPr/>
          </p:nvSpPr>
          <p:spPr bwMode="auto">
            <a:xfrm>
              <a:off x="3316" y="2166"/>
              <a:ext cx="2155"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9" name="Rectangle 49"/>
            <p:cNvSpPr>
              <a:spLocks noChangeArrowheads="1"/>
            </p:cNvSpPr>
            <p:nvPr/>
          </p:nvSpPr>
          <p:spPr bwMode="auto">
            <a:xfrm>
              <a:off x="3316" y="2166"/>
              <a:ext cx="2155"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0" name="Rectangle 50"/>
            <p:cNvSpPr>
              <a:spLocks noChangeArrowheads="1"/>
            </p:cNvSpPr>
            <p:nvPr/>
          </p:nvSpPr>
          <p:spPr bwMode="auto">
            <a:xfrm>
              <a:off x="4000" y="2178"/>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rgbClr val="000000"/>
                  </a:solidFill>
                  <a:effectLst/>
                  <a:latin typeface="Consolas" pitchFamily="49" charset="0"/>
                  <a:cs typeface="Arial" pitchFamily="34" charset="0"/>
                </a:rPr>
                <a:t>Decorator</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2" name="Freeform 52"/>
            <p:cNvSpPr>
              <a:spLocks/>
            </p:cNvSpPr>
            <p:nvPr/>
          </p:nvSpPr>
          <p:spPr bwMode="auto">
            <a:xfrm>
              <a:off x="2684" y="1469"/>
              <a:ext cx="150" cy="121"/>
            </a:xfrm>
            <a:custGeom>
              <a:avLst/>
              <a:gdLst/>
              <a:ahLst/>
              <a:cxnLst>
                <a:cxn ang="0">
                  <a:pos x="0" y="121"/>
                </a:cxn>
                <a:cxn ang="0">
                  <a:pos x="150" y="121"/>
                </a:cxn>
                <a:cxn ang="0">
                  <a:pos x="75" y="0"/>
                </a:cxn>
                <a:cxn ang="0">
                  <a:pos x="0" y="121"/>
                </a:cxn>
              </a:cxnLst>
              <a:rect l="0" t="0" r="r" b="b"/>
              <a:pathLst>
                <a:path w="150" h="121">
                  <a:moveTo>
                    <a:pt x="0" y="121"/>
                  </a:moveTo>
                  <a:lnTo>
                    <a:pt x="150" y="121"/>
                  </a:lnTo>
                  <a:lnTo>
                    <a:pt x="75" y="0"/>
                  </a:lnTo>
                  <a:lnTo>
                    <a:pt x="0" y="1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Freeform 55"/>
            <p:cNvSpPr>
              <a:spLocks/>
            </p:cNvSpPr>
            <p:nvPr/>
          </p:nvSpPr>
          <p:spPr bwMode="auto">
            <a:xfrm>
              <a:off x="3276" y="1469"/>
              <a:ext cx="150" cy="121"/>
            </a:xfrm>
            <a:custGeom>
              <a:avLst/>
              <a:gdLst/>
              <a:ahLst/>
              <a:cxnLst>
                <a:cxn ang="0">
                  <a:pos x="0" y="121"/>
                </a:cxn>
                <a:cxn ang="0">
                  <a:pos x="150" y="121"/>
                </a:cxn>
                <a:cxn ang="0">
                  <a:pos x="75" y="0"/>
                </a:cxn>
                <a:cxn ang="0">
                  <a:pos x="0" y="121"/>
                </a:cxn>
              </a:cxnLst>
              <a:rect l="0" t="0" r="r" b="b"/>
              <a:pathLst>
                <a:path w="150" h="121">
                  <a:moveTo>
                    <a:pt x="0" y="121"/>
                  </a:moveTo>
                  <a:lnTo>
                    <a:pt x="150" y="121"/>
                  </a:lnTo>
                  <a:lnTo>
                    <a:pt x="75" y="0"/>
                  </a:lnTo>
                  <a:lnTo>
                    <a:pt x="0" y="1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56"/>
            <p:cNvSpPr>
              <a:spLocks/>
            </p:cNvSpPr>
            <p:nvPr/>
          </p:nvSpPr>
          <p:spPr bwMode="auto">
            <a:xfrm>
              <a:off x="3276" y="1469"/>
              <a:ext cx="150" cy="121"/>
            </a:xfrm>
            <a:custGeom>
              <a:avLst/>
              <a:gdLst/>
              <a:ahLst/>
              <a:cxnLst>
                <a:cxn ang="0">
                  <a:pos x="0" y="121"/>
                </a:cxn>
                <a:cxn ang="0">
                  <a:pos x="150" y="121"/>
                </a:cxn>
                <a:cxn ang="0">
                  <a:pos x="75" y="0"/>
                </a:cxn>
                <a:cxn ang="0">
                  <a:pos x="0" y="121"/>
                </a:cxn>
              </a:cxnLst>
              <a:rect l="0" t="0" r="r" b="b"/>
              <a:pathLst>
                <a:path w="150" h="121">
                  <a:moveTo>
                    <a:pt x="0" y="121"/>
                  </a:moveTo>
                  <a:lnTo>
                    <a:pt x="150" y="121"/>
                  </a:lnTo>
                  <a:lnTo>
                    <a:pt x="75" y="0"/>
                  </a:lnTo>
                  <a:lnTo>
                    <a:pt x="0" y="121"/>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Freeform 57"/>
            <p:cNvSpPr>
              <a:spLocks/>
            </p:cNvSpPr>
            <p:nvPr/>
          </p:nvSpPr>
          <p:spPr bwMode="auto">
            <a:xfrm>
              <a:off x="728" y="2801"/>
              <a:ext cx="1474" cy="221"/>
            </a:xfrm>
            <a:custGeom>
              <a:avLst/>
              <a:gdLst/>
              <a:ahLst/>
              <a:cxnLst>
                <a:cxn ang="0">
                  <a:pos x="0" y="126"/>
                </a:cxn>
                <a:cxn ang="0">
                  <a:pos x="0" y="221"/>
                </a:cxn>
                <a:cxn ang="0">
                  <a:pos x="1474" y="221"/>
                </a:cxn>
                <a:cxn ang="0">
                  <a:pos x="1474" y="0"/>
                </a:cxn>
              </a:cxnLst>
              <a:rect l="0" t="0" r="r" b="b"/>
              <a:pathLst>
                <a:path w="1474" h="221">
                  <a:moveTo>
                    <a:pt x="0" y="126"/>
                  </a:moveTo>
                  <a:lnTo>
                    <a:pt x="0" y="221"/>
                  </a:lnTo>
                  <a:lnTo>
                    <a:pt x="1474" y="221"/>
                  </a:lnTo>
                  <a:lnTo>
                    <a:pt x="1474" y="0"/>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Freeform 58"/>
            <p:cNvSpPr>
              <a:spLocks/>
            </p:cNvSpPr>
            <p:nvPr/>
          </p:nvSpPr>
          <p:spPr bwMode="auto">
            <a:xfrm>
              <a:off x="683" y="2776"/>
              <a:ext cx="91" cy="151"/>
            </a:xfrm>
            <a:custGeom>
              <a:avLst/>
              <a:gdLst/>
              <a:ahLst/>
              <a:cxnLst>
                <a:cxn ang="0">
                  <a:pos x="0" y="75"/>
                </a:cxn>
                <a:cxn ang="0">
                  <a:pos x="45" y="0"/>
                </a:cxn>
                <a:cxn ang="0">
                  <a:pos x="91" y="75"/>
                </a:cxn>
                <a:cxn ang="0">
                  <a:pos x="45" y="151"/>
                </a:cxn>
                <a:cxn ang="0">
                  <a:pos x="0" y="75"/>
                </a:cxn>
              </a:cxnLst>
              <a:rect l="0" t="0" r="r" b="b"/>
              <a:pathLst>
                <a:path w="91" h="151">
                  <a:moveTo>
                    <a:pt x="0" y="75"/>
                  </a:moveTo>
                  <a:lnTo>
                    <a:pt x="45" y="0"/>
                  </a:lnTo>
                  <a:lnTo>
                    <a:pt x="91" y="75"/>
                  </a:lnTo>
                  <a:lnTo>
                    <a:pt x="45" y="151"/>
                  </a:lnTo>
                  <a:lnTo>
                    <a:pt x="0" y="7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Freeform 59"/>
            <p:cNvSpPr>
              <a:spLocks/>
            </p:cNvSpPr>
            <p:nvPr/>
          </p:nvSpPr>
          <p:spPr bwMode="auto">
            <a:xfrm>
              <a:off x="683" y="2776"/>
              <a:ext cx="91" cy="151"/>
            </a:xfrm>
            <a:custGeom>
              <a:avLst/>
              <a:gdLst/>
              <a:ahLst/>
              <a:cxnLst>
                <a:cxn ang="0">
                  <a:pos x="0" y="75"/>
                </a:cxn>
                <a:cxn ang="0">
                  <a:pos x="45" y="0"/>
                </a:cxn>
                <a:cxn ang="0">
                  <a:pos x="91" y="75"/>
                </a:cxn>
                <a:cxn ang="0">
                  <a:pos x="45" y="151"/>
                </a:cxn>
                <a:cxn ang="0">
                  <a:pos x="0" y="75"/>
                </a:cxn>
              </a:cxnLst>
              <a:rect l="0" t="0" r="r" b="b"/>
              <a:pathLst>
                <a:path w="91" h="151">
                  <a:moveTo>
                    <a:pt x="0" y="75"/>
                  </a:moveTo>
                  <a:lnTo>
                    <a:pt x="45" y="0"/>
                  </a:lnTo>
                  <a:lnTo>
                    <a:pt x="91" y="75"/>
                  </a:lnTo>
                  <a:lnTo>
                    <a:pt x="45" y="151"/>
                  </a:lnTo>
                  <a:lnTo>
                    <a:pt x="0" y="75"/>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0" name="Freeform 60"/>
            <p:cNvSpPr>
              <a:spLocks/>
            </p:cNvSpPr>
            <p:nvPr/>
          </p:nvSpPr>
          <p:spPr bwMode="auto">
            <a:xfrm>
              <a:off x="368" y="2927"/>
              <a:ext cx="4026" cy="385"/>
            </a:xfrm>
            <a:custGeom>
              <a:avLst/>
              <a:gdLst/>
              <a:ahLst/>
              <a:cxnLst>
                <a:cxn ang="0">
                  <a:pos x="0" y="0"/>
                </a:cxn>
                <a:cxn ang="0">
                  <a:pos x="0" y="385"/>
                </a:cxn>
                <a:cxn ang="0">
                  <a:pos x="4026" y="385"/>
                </a:cxn>
                <a:cxn ang="0">
                  <a:pos x="4026" y="285"/>
                </a:cxn>
              </a:cxnLst>
              <a:rect l="0" t="0" r="r" b="b"/>
              <a:pathLst>
                <a:path w="4026" h="385">
                  <a:moveTo>
                    <a:pt x="0" y="0"/>
                  </a:moveTo>
                  <a:lnTo>
                    <a:pt x="0" y="385"/>
                  </a:lnTo>
                  <a:lnTo>
                    <a:pt x="4026" y="385"/>
                  </a:lnTo>
                  <a:lnTo>
                    <a:pt x="4026" y="285"/>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1" name="Freeform 61"/>
            <p:cNvSpPr>
              <a:spLocks/>
            </p:cNvSpPr>
            <p:nvPr/>
          </p:nvSpPr>
          <p:spPr bwMode="auto">
            <a:xfrm>
              <a:off x="323" y="2776"/>
              <a:ext cx="90" cy="151"/>
            </a:xfrm>
            <a:custGeom>
              <a:avLst/>
              <a:gdLst/>
              <a:ahLst/>
              <a:cxnLst>
                <a:cxn ang="0">
                  <a:pos x="0" y="75"/>
                </a:cxn>
                <a:cxn ang="0">
                  <a:pos x="45" y="0"/>
                </a:cxn>
                <a:cxn ang="0">
                  <a:pos x="90" y="75"/>
                </a:cxn>
                <a:cxn ang="0">
                  <a:pos x="45" y="151"/>
                </a:cxn>
                <a:cxn ang="0">
                  <a:pos x="0" y="75"/>
                </a:cxn>
              </a:cxnLst>
              <a:rect l="0" t="0" r="r" b="b"/>
              <a:pathLst>
                <a:path w="90" h="151">
                  <a:moveTo>
                    <a:pt x="0" y="75"/>
                  </a:moveTo>
                  <a:lnTo>
                    <a:pt x="45" y="0"/>
                  </a:lnTo>
                  <a:lnTo>
                    <a:pt x="90" y="75"/>
                  </a:lnTo>
                  <a:lnTo>
                    <a:pt x="45" y="151"/>
                  </a:lnTo>
                  <a:lnTo>
                    <a:pt x="0" y="7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2" name="Freeform 62"/>
            <p:cNvSpPr>
              <a:spLocks/>
            </p:cNvSpPr>
            <p:nvPr/>
          </p:nvSpPr>
          <p:spPr bwMode="auto">
            <a:xfrm>
              <a:off x="323" y="2776"/>
              <a:ext cx="90" cy="151"/>
            </a:xfrm>
            <a:custGeom>
              <a:avLst/>
              <a:gdLst/>
              <a:ahLst/>
              <a:cxnLst>
                <a:cxn ang="0">
                  <a:pos x="0" y="75"/>
                </a:cxn>
                <a:cxn ang="0">
                  <a:pos x="45" y="0"/>
                </a:cxn>
                <a:cxn ang="0">
                  <a:pos x="90" y="75"/>
                </a:cxn>
                <a:cxn ang="0">
                  <a:pos x="45" y="151"/>
                </a:cxn>
                <a:cxn ang="0">
                  <a:pos x="0" y="75"/>
                </a:cxn>
              </a:cxnLst>
              <a:rect l="0" t="0" r="r" b="b"/>
              <a:pathLst>
                <a:path w="90" h="151">
                  <a:moveTo>
                    <a:pt x="0" y="75"/>
                  </a:moveTo>
                  <a:lnTo>
                    <a:pt x="45" y="0"/>
                  </a:lnTo>
                  <a:lnTo>
                    <a:pt x="90" y="75"/>
                  </a:lnTo>
                  <a:lnTo>
                    <a:pt x="45" y="151"/>
                  </a:lnTo>
                  <a:lnTo>
                    <a:pt x="0" y="75"/>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Freeform 63"/>
            <p:cNvSpPr>
              <a:spLocks/>
            </p:cNvSpPr>
            <p:nvPr/>
          </p:nvSpPr>
          <p:spPr bwMode="auto">
            <a:xfrm>
              <a:off x="3647" y="994"/>
              <a:ext cx="1285" cy="1021"/>
            </a:xfrm>
            <a:custGeom>
              <a:avLst/>
              <a:gdLst/>
              <a:ahLst/>
              <a:cxnLst>
                <a:cxn ang="0">
                  <a:pos x="1285" y="1021"/>
                </a:cxn>
                <a:cxn ang="0">
                  <a:pos x="1285" y="0"/>
                </a:cxn>
                <a:cxn ang="0">
                  <a:pos x="0" y="0"/>
                </a:cxn>
              </a:cxnLst>
              <a:rect l="0" t="0" r="r" b="b"/>
              <a:pathLst>
                <a:path w="1285" h="1021">
                  <a:moveTo>
                    <a:pt x="1285" y="1021"/>
                  </a:moveTo>
                  <a:lnTo>
                    <a:pt x="1285" y="0"/>
                  </a:lnTo>
                  <a:lnTo>
                    <a:pt x="0" y="0"/>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4" name="Freeform 64"/>
            <p:cNvSpPr>
              <a:spLocks/>
            </p:cNvSpPr>
            <p:nvPr/>
          </p:nvSpPr>
          <p:spPr bwMode="auto">
            <a:xfrm>
              <a:off x="4887" y="2015"/>
              <a:ext cx="90" cy="151"/>
            </a:xfrm>
            <a:custGeom>
              <a:avLst/>
              <a:gdLst/>
              <a:ahLst/>
              <a:cxnLst>
                <a:cxn ang="0">
                  <a:pos x="90" y="76"/>
                </a:cxn>
                <a:cxn ang="0">
                  <a:pos x="45" y="151"/>
                </a:cxn>
                <a:cxn ang="0">
                  <a:pos x="0" y="76"/>
                </a:cxn>
                <a:cxn ang="0">
                  <a:pos x="45" y="0"/>
                </a:cxn>
                <a:cxn ang="0">
                  <a:pos x="90" y="76"/>
                </a:cxn>
              </a:cxnLst>
              <a:rect l="0" t="0" r="r" b="b"/>
              <a:pathLst>
                <a:path w="90" h="151">
                  <a:moveTo>
                    <a:pt x="90" y="76"/>
                  </a:moveTo>
                  <a:lnTo>
                    <a:pt x="45" y="151"/>
                  </a:lnTo>
                  <a:lnTo>
                    <a:pt x="0" y="76"/>
                  </a:lnTo>
                  <a:lnTo>
                    <a:pt x="45" y="0"/>
                  </a:lnTo>
                  <a:lnTo>
                    <a:pt x="90" y="7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5" name="Freeform 65"/>
            <p:cNvSpPr>
              <a:spLocks/>
            </p:cNvSpPr>
            <p:nvPr/>
          </p:nvSpPr>
          <p:spPr bwMode="auto">
            <a:xfrm>
              <a:off x="4887" y="2015"/>
              <a:ext cx="90" cy="151"/>
            </a:xfrm>
            <a:custGeom>
              <a:avLst/>
              <a:gdLst/>
              <a:ahLst/>
              <a:cxnLst>
                <a:cxn ang="0">
                  <a:pos x="90" y="76"/>
                </a:cxn>
                <a:cxn ang="0">
                  <a:pos x="45" y="151"/>
                </a:cxn>
                <a:cxn ang="0">
                  <a:pos x="0" y="76"/>
                </a:cxn>
                <a:cxn ang="0">
                  <a:pos x="45" y="0"/>
                </a:cxn>
                <a:cxn ang="0">
                  <a:pos x="90" y="76"/>
                </a:cxn>
              </a:cxnLst>
              <a:rect l="0" t="0" r="r" b="b"/>
              <a:pathLst>
                <a:path w="90" h="151">
                  <a:moveTo>
                    <a:pt x="90" y="76"/>
                  </a:moveTo>
                  <a:lnTo>
                    <a:pt x="45" y="151"/>
                  </a:lnTo>
                  <a:lnTo>
                    <a:pt x="0" y="76"/>
                  </a:lnTo>
                  <a:lnTo>
                    <a:pt x="45" y="0"/>
                  </a:lnTo>
                  <a:lnTo>
                    <a:pt x="90" y="76"/>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Freeform 53"/>
            <p:cNvSpPr>
              <a:spLocks/>
            </p:cNvSpPr>
            <p:nvPr/>
          </p:nvSpPr>
          <p:spPr bwMode="auto">
            <a:xfrm>
              <a:off x="2684" y="1469"/>
              <a:ext cx="150" cy="121"/>
            </a:xfrm>
            <a:custGeom>
              <a:avLst/>
              <a:gdLst/>
              <a:ahLst/>
              <a:cxnLst>
                <a:cxn ang="0">
                  <a:pos x="0" y="121"/>
                </a:cxn>
                <a:cxn ang="0">
                  <a:pos x="150" y="121"/>
                </a:cxn>
                <a:cxn ang="0">
                  <a:pos x="75" y="0"/>
                </a:cxn>
                <a:cxn ang="0">
                  <a:pos x="0" y="121"/>
                </a:cxn>
              </a:cxnLst>
              <a:rect l="0" t="0" r="r" b="b"/>
              <a:pathLst>
                <a:path w="150" h="121">
                  <a:moveTo>
                    <a:pt x="0" y="121"/>
                  </a:moveTo>
                  <a:lnTo>
                    <a:pt x="150" y="121"/>
                  </a:lnTo>
                  <a:lnTo>
                    <a:pt x="75" y="0"/>
                  </a:lnTo>
                  <a:lnTo>
                    <a:pt x="0" y="121"/>
                  </a:lnTo>
                  <a:close/>
                </a:path>
              </a:pathLst>
            </a:custGeom>
            <a:solidFill>
              <a:schemeClr val="bg1"/>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Обертка (</a:t>
            </a:r>
            <a:r>
              <a:rPr lang="en-US" altLang="en-US" sz="2800" dirty="0"/>
              <a:t>Wrapper) / </a:t>
            </a:r>
            <a:r>
              <a:rPr lang="ru-RU" altLang="en-US" sz="2800" dirty="0"/>
              <a:t>Декоратор (</a:t>
            </a:r>
            <a:r>
              <a:rPr lang="en-US" altLang="en-US" sz="2800" dirty="0"/>
              <a:t>Decorator)</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Обертка (</a:t>
            </a:r>
            <a:r>
              <a:rPr lang="en-US" sz="1800" dirty="0">
                <a:solidFill>
                  <a:srgbClr val="40458C"/>
                </a:solidFill>
                <a:latin typeface="Tahoma" panose="020B0604030504040204" pitchFamily="34" charset="0"/>
              </a:rPr>
              <a:t>Wrapper)</a:t>
            </a:r>
            <a:r>
              <a:rPr lang="ru-RU" sz="1800" dirty="0">
                <a:solidFill>
                  <a:srgbClr val="40458C"/>
                </a:solidFill>
                <a:latin typeface="Tahoma" panose="020B0604030504040204" pitchFamily="34" charset="0"/>
              </a:rPr>
              <a:t> или Декоратор (</a:t>
            </a:r>
            <a:r>
              <a:rPr lang="en-US" sz="1800" dirty="0">
                <a:solidFill>
                  <a:srgbClr val="40458C"/>
                </a:solidFill>
                <a:latin typeface="Tahoma" panose="020B0604030504040204" pitchFamily="34" charset="0"/>
              </a:rPr>
              <a:t>Decorator) – </a:t>
            </a:r>
            <a:r>
              <a:rPr lang="ru-RU" sz="1800" dirty="0">
                <a:solidFill>
                  <a:srgbClr val="40458C"/>
                </a:solidFill>
                <a:latin typeface="Tahoma" panose="020B0604030504040204" pitchFamily="34" charset="0"/>
              </a:rPr>
              <a:t>объект-заместитель, содержащий в себе замещаемый объект и предоставляющий, по сравнению с ним, новые функции.</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63</a:t>
            </a:fld>
            <a:endParaRPr lang="en-GB" altLang="en-US" sz="1400"/>
          </a:p>
        </p:txBody>
      </p:sp>
      <p:cxnSp>
        <p:nvCxnSpPr>
          <p:cNvPr id="67" name="Straight Connector 66"/>
          <p:cNvCxnSpPr/>
          <p:nvPr/>
        </p:nvCxnSpPr>
        <p:spPr bwMode="auto">
          <a:xfrm>
            <a:off x="3419872" y="3955256"/>
            <a:ext cx="959916"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p:cNvCxnSpPr/>
          <p:nvPr/>
        </p:nvCxnSpPr>
        <p:spPr bwMode="auto">
          <a:xfrm flipV="1">
            <a:off x="4379788" y="3423123"/>
            <a:ext cx="0" cy="532133"/>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p:nvPr/>
        </p:nvCxnSpPr>
        <p:spPr bwMode="auto">
          <a:xfrm flipV="1">
            <a:off x="5330825" y="3423123"/>
            <a:ext cx="0" cy="532133"/>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p:nvPr/>
        </p:nvCxnSpPr>
        <p:spPr bwMode="auto">
          <a:xfrm>
            <a:off x="5330825" y="3949700"/>
            <a:ext cx="1352550"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p:nvPr/>
        </p:nvCxnSpPr>
        <p:spPr bwMode="auto">
          <a:xfrm flipV="1">
            <a:off x="6680597" y="3940175"/>
            <a:ext cx="0" cy="405854"/>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135336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Адаптер </a:t>
            </a:r>
            <a:r>
              <a:rPr lang="en-US" altLang="en-US" sz="2800" dirty="0"/>
              <a:t>(Adapter)</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Адаптер – объект, реализующий некоторый интерфейс путем обращения к другому объекту через свойственный ему интерфейс.</a:t>
            </a:r>
            <a:endParaRPr lang="en-US" altLang="en-US" sz="1800" dirty="0"/>
          </a:p>
          <a:p>
            <a:pPr marL="431800" indent="-431800" eaLnBrk="1" hangingPunct="1">
              <a:spcBef>
                <a:spcPct val="100000"/>
              </a:spcBef>
            </a:pPr>
            <a:r>
              <a:rPr lang="ru-RU" sz="1800" dirty="0"/>
              <a:t>Представьте,</a:t>
            </a:r>
            <a:r>
              <a:rPr lang="en-US" sz="1800" dirty="0"/>
              <a:t> </a:t>
            </a:r>
            <a:r>
              <a:rPr lang="ru-RU" sz="1800" dirty="0"/>
              <a:t>что у вас есть интерфейс </a:t>
            </a:r>
            <a:r>
              <a:rPr lang="ru-RU" sz="1800" dirty="0" err="1"/>
              <a:t>IStream</a:t>
            </a:r>
            <a:r>
              <a:rPr lang="ru-RU" sz="1800" dirty="0"/>
              <a:t> (поток) и реализация этого интерфейса</a:t>
            </a:r>
            <a:r>
              <a:rPr lang="en-US" sz="1800" dirty="0"/>
              <a:t> </a:t>
            </a:r>
            <a:r>
              <a:rPr lang="ru-RU" sz="1800" dirty="0"/>
              <a:t>для чтения файла. Вам нужно сделать так, чтобы другая реализация </a:t>
            </a:r>
            <a:r>
              <a:rPr lang="ru-RU" sz="1800" dirty="0" err="1"/>
              <a:t>IStream</a:t>
            </a:r>
            <a:r>
              <a:rPr lang="ru-RU" sz="1800" dirty="0"/>
              <a:t> читала из массива </a:t>
            </a:r>
            <a:r>
              <a:rPr lang="ru-RU" sz="1800" dirty="0" err="1"/>
              <a:t>byte</a:t>
            </a:r>
            <a:r>
              <a:rPr lang="ru-RU" sz="1800" dirty="0"/>
              <a:t>[]. Но массив </a:t>
            </a:r>
            <a:r>
              <a:rPr lang="ru-RU" sz="1800" dirty="0" err="1"/>
              <a:t>byte</a:t>
            </a:r>
            <a:r>
              <a:rPr lang="ru-RU" sz="1800" dirty="0"/>
              <a:t>[] не поддерживает интерфейс </a:t>
            </a:r>
            <a:r>
              <a:rPr lang="ru-RU" sz="1800" dirty="0" err="1"/>
              <a:t>IStream</a:t>
            </a:r>
            <a:r>
              <a:rPr lang="ru-RU" sz="1800" dirty="0"/>
              <a:t>. Так что же делать?</a:t>
            </a:r>
          </a:p>
          <a:p>
            <a:pPr marL="431800" indent="-431800" eaLnBrk="1" hangingPunct="1">
              <a:spcBef>
                <a:spcPct val="100000"/>
              </a:spcBef>
            </a:pPr>
            <a:r>
              <a:rPr lang="ru-RU" sz="1800" dirty="0"/>
              <a:t>Представьте, что у вас есть интерфейс </a:t>
            </a:r>
            <a:r>
              <a:rPr lang="ru-RU" sz="1800" dirty="0" err="1"/>
              <a:t>IConfig</a:t>
            </a:r>
            <a:r>
              <a:rPr lang="ru-RU" sz="1800" dirty="0"/>
              <a:t> с методом </a:t>
            </a:r>
            <a:br>
              <a:rPr lang="ru-RU" sz="1800" dirty="0"/>
            </a:br>
            <a:r>
              <a:rPr lang="ru-RU" sz="1800" dirty="0" err="1"/>
              <a:t>string</a:t>
            </a:r>
            <a:r>
              <a:rPr lang="ru-RU" sz="1800" dirty="0"/>
              <a:t> </a:t>
            </a:r>
            <a:r>
              <a:rPr lang="ru-RU" sz="1800" dirty="0" err="1"/>
              <a:t>GetValue</a:t>
            </a:r>
            <a:r>
              <a:rPr lang="ru-RU" sz="1800" dirty="0"/>
              <a:t>(</a:t>
            </a:r>
            <a:r>
              <a:rPr lang="ru-RU" sz="1800" dirty="0" err="1"/>
              <a:t>string</a:t>
            </a:r>
            <a:r>
              <a:rPr lang="ru-RU" sz="1800" dirty="0"/>
              <a:t> </a:t>
            </a:r>
            <a:r>
              <a:rPr lang="ru-RU" sz="1800" dirty="0" err="1"/>
              <a:t>key</a:t>
            </a:r>
            <a:r>
              <a:rPr lang="ru-RU" sz="1800" dirty="0"/>
              <a:t>) и реализация этого интерфейса для считывания из системного реестра значений по заданным ключам. Вам для тестирования нужно сделать так, чтобы другая реализация </a:t>
            </a:r>
            <a:r>
              <a:rPr lang="ru-RU" sz="1800" dirty="0" err="1"/>
              <a:t>IConfig</a:t>
            </a:r>
            <a:r>
              <a:rPr lang="ru-RU" sz="1800" dirty="0"/>
              <a:t> забирала значения из вашего </a:t>
            </a:r>
            <a:r>
              <a:rPr lang="ru-RU" sz="1800" dirty="0" err="1"/>
              <a:t>Dictionary</a:t>
            </a:r>
            <a:r>
              <a:rPr lang="ru-RU" sz="1800" dirty="0"/>
              <a:t>&lt;</a:t>
            </a:r>
            <a:r>
              <a:rPr lang="ru-RU" sz="1800" dirty="0" err="1"/>
              <a:t>string</a:t>
            </a:r>
            <a:r>
              <a:rPr lang="ru-RU" sz="1800" dirty="0"/>
              <a:t>, </a:t>
            </a:r>
            <a:r>
              <a:rPr lang="ru-RU" sz="1800" dirty="0" err="1"/>
              <a:t>string</a:t>
            </a:r>
            <a:r>
              <a:rPr lang="ru-RU" sz="1800" dirty="0"/>
              <a:t>&gt;. Но </a:t>
            </a:r>
            <a:r>
              <a:rPr lang="ru-RU" sz="1800" dirty="0" err="1"/>
              <a:t>Dictionary</a:t>
            </a:r>
            <a:r>
              <a:rPr lang="ru-RU" sz="1800" dirty="0"/>
              <a:t> не поддерживает интерфейс </a:t>
            </a:r>
            <a:r>
              <a:rPr lang="ru-RU" sz="1800" dirty="0" err="1"/>
              <a:t>IConfig</a:t>
            </a:r>
            <a:r>
              <a:rPr lang="ru-RU" sz="1800" dirty="0"/>
              <a:t>. Так что же делать?</a:t>
            </a:r>
          </a:p>
          <a:p>
            <a:pPr marL="431800" indent="-431800" eaLnBrk="1" hangingPunct="1">
              <a:spcBef>
                <a:spcPct val="100000"/>
              </a:spcBef>
            </a:pPr>
            <a:r>
              <a:rPr lang="ru-RU" sz="1800" dirty="0"/>
              <a:t>Задача решается созданием промежуточного объекта – адаптера, реализующего интерфейс </a:t>
            </a:r>
            <a:r>
              <a:rPr lang="en-US" sz="1800" dirty="0" err="1"/>
              <a:t>IConfig</a:t>
            </a:r>
            <a:r>
              <a:rPr lang="ru-RU" sz="1800" dirty="0"/>
              <a:t> (</a:t>
            </a:r>
            <a:r>
              <a:rPr lang="en-US" sz="1800" dirty="0" err="1"/>
              <a:t>IStream</a:t>
            </a:r>
            <a:r>
              <a:rPr lang="ru-RU" sz="1800" dirty="0"/>
              <a:t>)</a:t>
            </a:r>
            <a:r>
              <a:rPr lang="en-US" sz="1800" dirty="0"/>
              <a:t> </a:t>
            </a:r>
            <a:r>
              <a:rPr lang="ru-RU" sz="1800" dirty="0"/>
              <a:t>путем обращения к объекту </a:t>
            </a:r>
            <a:r>
              <a:rPr lang="ru-RU" sz="1800" dirty="0" err="1"/>
              <a:t>Dictionary</a:t>
            </a:r>
            <a:r>
              <a:rPr lang="ru-RU" sz="1800" dirty="0"/>
              <a:t> (массиву </a:t>
            </a:r>
            <a:r>
              <a:rPr lang="ru-RU" sz="1800" dirty="0" err="1"/>
              <a:t>byte</a:t>
            </a:r>
            <a:r>
              <a:rPr lang="ru-RU" sz="1800" dirty="0"/>
              <a:t>[]) через свойственный ему интерфейс.</a:t>
            </a:r>
            <a:endParaRPr 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64</a:t>
            </a:fld>
            <a:endParaRPr lang="en-GB" altLang="en-US" sz="1400" dirty="0"/>
          </a:p>
        </p:txBody>
      </p:sp>
    </p:spTree>
    <p:extLst>
      <p:ext uri="{BB962C8B-B14F-4D97-AF65-F5344CB8AC3E}">
        <p14:creationId xmlns:p14="http://schemas.microsoft.com/office/powerpoint/2010/main" val="3688274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Адаптер</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305800" cy="5805487"/>
          </a:xfrm>
        </p:spPr>
        <p:txBody>
          <a:bodyPr/>
          <a:lstStyle/>
          <a:p>
            <a:pPr marL="0" indent="0">
              <a:buNone/>
            </a:pP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IConfig</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GetValue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key);</a:t>
            </a:r>
          </a:p>
          <a:p>
            <a:pPr marL="0" indent="0">
              <a:buNone/>
            </a:pP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DictionaryConfig</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IConfig</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Адаптер для </a:t>
            </a:r>
            <a:r>
              <a:rPr lang="en-US" sz="1400" dirty="0">
                <a:solidFill>
                  <a:srgbClr val="008000"/>
                </a:solidFill>
                <a:highlight>
                  <a:srgbClr val="FFFFFF"/>
                </a:highlight>
                <a:latin typeface="Consolas" panose="020B0609020204030204" pitchFamily="49" charset="0"/>
              </a:rPr>
              <a:t>Dictionary&lt;string, string&gt;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Dictionary</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fDictionary</a:t>
            </a: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DictionaryConfig</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Dictionary</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dictionary)</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fDictionary</a:t>
            </a:r>
            <a:r>
              <a:rPr lang="en-US" sz="1400" dirty="0">
                <a:solidFill>
                  <a:srgbClr val="000000"/>
                </a:solidFill>
                <a:highlight>
                  <a:srgbClr val="FFFFFF"/>
                </a:highlight>
                <a:latin typeface="Consolas" panose="020B0609020204030204" pitchFamily="49" charset="0"/>
              </a:rPr>
              <a:t> = dictionary;</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GetValue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key)</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fDictionary</a:t>
            </a:r>
            <a:r>
              <a:rPr lang="en-US" sz="1400" dirty="0">
                <a:solidFill>
                  <a:srgbClr val="000000"/>
                </a:solidFill>
                <a:highlight>
                  <a:srgbClr val="FFFFFF"/>
                </a:highlight>
                <a:latin typeface="Consolas" panose="020B0609020204030204" pitchFamily="49" charset="0"/>
              </a:rPr>
              <a:t>[key];</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65</a:t>
            </a:fld>
            <a:endParaRPr lang="en-GB" altLang="en-US" sz="1400"/>
          </a:p>
        </p:txBody>
      </p:sp>
    </p:spTree>
    <p:extLst>
      <p:ext uri="{BB962C8B-B14F-4D97-AF65-F5344CB8AC3E}">
        <p14:creationId xmlns:p14="http://schemas.microsoft.com/office/powerpoint/2010/main" val="12096716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bwMode="auto">
          <a:xfrm>
            <a:off x="1592418" y="2613817"/>
            <a:ext cx="1422356" cy="0"/>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Freeform 57"/>
          <p:cNvSpPr>
            <a:spLocks/>
          </p:cNvSpPr>
          <p:nvPr/>
        </p:nvSpPr>
        <p:spPr bwMode="auto">
          <a:xfrm flipH="1">
            <a:off x="3954571" y="3486150"/>
            <a:ext cx="1533525" cy="927098"/>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Адаптер</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Адаптер – объект, реализующий некоторый интерфейс путем обращения к другому объекту через свойственный ему интерфейс.</a:t>
            </a: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66</a:t>
            </a:fld>
            <a:endParaRPr lang="en-GB" altLang="en-US" sz="1400"/>
          </a:p>
        </p:txBody>
      </p:sp>
      <p:grpSp>
        <p:nvGrpSpPr>
          <p:cNvPr id="5" name="Group 4"/>
          <p:cNvGrpSpPr>
            <a:grpSpLocks noChangeAspect="1"/>
          </p:cNvGrpSpPr>
          <p:nvPr/>
        </p:nvGrpSpPr>
        <p:grpSpPr bwMode="auto">
          <a:xfrm>
            <a:off x="281098" y="2384426"/>
            <a:ext cx="8555040" cy="3141660"/>
            <a:chOff x="247" y="973"/>
            <a:chExt cx="5389" cy="1979"/>
          </a:xfrm>
        </p:grpSpPr>
        <p:sp>
          <p:nvSpPr>
            <p:cNvPr id="6" name="Rectangle 5"/>
            <p:cNvSpPr>
              <a:spLocks noChangeArrowheads="1"/>
            </p:cNvSpPr>
            <p:nvPr/>
          </p:nvSpPr>
          <p:spPr bwMode="auto">
            <a:xfrm>
              <a:off x="1953" y="1426"/>
              <a:ext cx="1198"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7" name="Rectangle 6"/>
            <p:cNvSpPr>
              <a:spLocks noChangeArrowheads="1"/>
            </p:cNvSpPr>
            <p:nvPr/>
          </p:nvSpPr>
          <p:spPr bwMode="auto">
            <a:xfrm>
              <a:off x="1953" y="1426"/>
              <a:ext cx="1198"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8" name="Rectangle 7"/>
            <p:cNvSpPr>
              <a:spLocks noChangeArrowheads="1"/>
            </p:cNvSpPr>
            <p:nvPr/>
          </p:nvSpPr>
          <p:spPr bwMode="auto">
            <a:xfrm>
              <a:off x="1969" y="1430"/>
              <a:ext cx="197"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1" u="none" strike="noStrike" cap="none" normalizeH="0" baseline="0" dirty="0">
                  <a:ln>
                    <a:noFill/>
                  </a:ln>
                  <a:solidFill>
                    <a:srgbClr val="000000"/>
                  </a:solidFill>
                  <a:effectLst/>
                  <a:latin typeface="Consolas" pitchFamily="49" charset="0"/>
                  <a:cs typeface="Arial" pitchFamily="34" charset="0"/>
                </a:rPr>
                <a: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2068" y="1430"/>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1" u="none" strike="noStrike" cap="none" normalizeH="0" baseline="0">
                  <a:ln>
                    <a:noFill/>
                  </a:ln>
                  <a:solidFill>
                    <a:srgbClr val="000000"/>
                  </a:solidFill>
                  <a:effectLst/>
                  <a:latin typeface="Consolas" pitchFamily="49" charset="0"/>
                  <a:cs typeface="Arial" pitchFamily="34" charset="0"/>
                </a:rPr>
                <a:t>Request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2737" y="1430"/>
              <a:ext cx="29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1953" y="973"/>
              <a:ext cx="1198" cy="4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2" name="Rectangle 11"/>
            <p:cNvSpPr>
              <a:spLocks noChangeArrowheads="1"/>
            </p:cNvSpPr>
            <p:nvPr/>
          </p:nvSpPr>
          <p:spPr bwMode="auto">
            <a:xfrm>
              <a:off x="1953" y="973"/>
              <a:ext cx="1198" cy="453"/>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3" name="Rectangle 12"/>
            <p:cNvSpPr>
              <a:spLocks noChangeArrowheads="1"/>
            </p:cNvSpPr>
            <p:nvPr/>
          </p:nvSpPr>
          <p:spPr bwMode="auto">
            <a:xfrm>
              <a:off x="2024" y="978"/>
              <a:ext cx="1152"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a:ln>
                    <a:noFill/>
                  </a:ln>
                  <a:solidFill>
                    <a:srgbClr val="000000"/>
                  </a:solidFill>
                  <a:effectLst/>
                  <a:latin typeface="Consolas" pitchFamily="49" charset="0"/>
                  <a:cs typeface="Arial" pitchFamily="34" charset="0"/>
                </a:rPr>
                <a:t>«</a:t>
              </a:r>
              <a:r>
                <a:rPr kumimoji="0" lang="ru-RU" sz="2200" b="0" i="0" u="none" strike="noStrike" cap="none" normalizeH="0" baseline="0" dirty="0" err="1">
                  <a:ln>
                    <a:noFill/>
                  </a:ln>
                  <a:solidFill>
                    <a:srgbClr val="000000"/>
                  </a:solidFill>
                  <a:effectLst/>
                  <a:latin typeface="Consolas" pitchFamily="49" charset="0"/>
                  <a:cs typeface="Arial" pitchFamily="34" charset="0"/>
                </a:rPr>
                <a:t>interface</a:t>
              </a:r>
              <a:r>
                <a:rPr kumimoji="0" lang="ru-RU" sz="2200" b="0" i="0" u="none" strike="noStrike" cap="none" normalizeH="0" baseline="0" dirty="0">
                  <a:ln>
                    <a:noFill/>
                  </a:ln>
                  <a:solidFill>
                    <a:srgbClr val="000000"/>
                  </a:solidFill>
                  <a:effectLst/>
                  <a:latin typeface="Consolas" pitchFamily="49" charset="0"/>
                  <a:cs typeface="Arial" pitchFamily="34" charset="0"/>
                </a:rPr>
                <a: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13"/>
            <p:cNvSpPr>
              <a:spLocks noChangeArrowheads="1"/>
            </p:cNvSpPr>
            <p:nvPr/>
          </p:nvSpPr>
          <p:spPr bwMode="auto">
            <a:xfrm>
              <a:off x="2210" y="1199"/>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dirty="0" err="1">
                  <a:ln>
                    <a:noFill/>
                  </a:ln>
                  <a:solidFill>
                    <a:srgbClr val="000000"/>
                  </a:solidFill>
                  <a:effectLst/>
                  <a:latin typeface="Consolas" pitchFamily="49" charset="0"/>
                  <a:cs typeface="Arial" pitchFamily="34" charset="0"/>
                </a:rPr>
                <a:t>ITarget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5" name="Freeform 14"/>
            <p:cNvSpPr>
              <a:spLocks noEditPoints="1"/>
            </p:cNvSpPr>
            <p:nvPr/>
          </p:nvSpPr>
          <p:spPr bwMode="auto">
            <a:xfrm>
              <a:off x="677" y="2411"/>
              <a:ext cx="2265" cy="541"/>
            </a:xfrm>
            <a:custGeom>
              <a:avLst/>
              <a:gdLst/>
              <a:ahLst/>
              <a:cxnLst>
                <a:cxn ang="0">
                  <a:pos x="2265" y="159"/>
                </a:cxn>
                <a:cxn ang="0">
                  <a:pos x="2133" y="0"/>
                </a:cxn>
                <a:cxn ang="0">
                  <a:pos x="2133" y="159"/>
                </a:cxn>
                <a:cxn ang="0">
                  <a:pos x="2265" y="159"/>
                </a:cxn>
                <a:cxn ang="0">
                  <a:pos x="0" y="541"/>
                </a:cxn>
                <a:cxn ang="0">
                  <a:pos x="2265" y="541"/>
                </a:cxn>
                <a:cxn ang="0">
                  <a:pos x="2265" y="159"/>
                </a:cxn>
                <a:cxn ang="0">
                  <a:pos x="2133" y="159"/>
                </a:cxn>
                <a:cxn ang="0">
                  <a:pos x="2133" y="0"/>
                </a:cxn>
                <a:cxn ang="0">
                  <a:pos x="0" y="0"/>
                </a:cxn>
                <a:cxn ang="0">
                  <a:pos x="0" y="541"/>
                </a:cxn>
              </a:cxnLst>
              <a:rect l="0" t="0" r="r" b="b"/>
              <a:pathLst>
                <a:path w="2265" h="541">
                  <a:moveTo>
                    <a:pt x="2265" y="159"/>
                  </a:moveTo>
                  <a:lnTo>
                    <a:pt x="2133" y="0"/>
                  </a:lnTo>
                  <a:lnTo>
                    <a:pt x="2133" y="159"/>
                  </a:lnTo>
                  <a:lnTo>
                    <a:pt x="2265" y="159"/>
                  </a:lnTo>
                  <a:close/>
                  <a:moveTo>
                    <a:pt x="0" y="541"/>
                  </a:moveTo>
                  <a:lnTo>
                    <a:pt x="2265" y="541"/>
                  </a:lnTo>
                  <a:lnTo>
                    <a:pt x="2265" y="159"/>
                  </a:lnTo>
                  <a:lnTo>
                    <a:pt x="2133" y="159"/>
                  </a:lnTo>
                  <a:lnTo>
                    <a:pt x="2133" y="0"/>
                  </a:lnTo>
                  <a:lnTo>
                    <a:pt x="0" y="0"/>
                  </a:lnTo>
                  <a:lnTo>
                    <a:pt x="0" y="5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6" name="Freeform 15"/>
            <p:cNvSpPr>
              <a:spLocks/>
            </p:cNvSpPr>
            <p:nvPr/>
          </p:nvSpPr>
          <p:spPr bwMode="auto">
            <a:xfrm>
              <a:off x="2810" y="2411"/>
              <a:ext cx="132" cy="159"/>
            </a:xfrm>
            <a:custGeom>
              <a:avLst/>
              <a:gdLst/>
              <a:ahLst/>
              <a:cxnLst>
                <a:cxn ang="0">
                  <a:pos x="132" y="159"/>
                </a:cxn>
                <a:cxn ang="0">
                  <a:pos x="0" y="0"/>
                </a:cxn>
                <a:cxn ang="0">
                  <a:pos x="0" y="159"/>
                </a:cxn>
                <a:cxn ang="0">
                  <a:pos x="132" y="159"/>
                </a:cxn>
              </a:cxnLst>
              <a:rect l="0" t="0" r="r" b="b"/>
              <a:pathLst>
                <a:path w="132" h="159">
                  <a:moveTo>
                    <a:pt x="132" y="159"/>
                  </a:moveTo>
                  <a:lnTo>
                    <a:pt x="0" y="0"/>
                  </a:lnTo>
                  <a:lnTo>
                    <a:pt x="0" y="159"/>
                  </a:lnTo>
                  <a:lnTo>
                    <a:pt x="132" y="159"/>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7" name="Freeform 16"/>
            <p:cNvSpPr>
              <a:spLocks/>
            </p:cNvSpPr>
            <p:nvPr/>
          </p:nvSpPr>
          <p:spPr bwMode="auto">
            <a:xfrm>
              <a:off x="677" y="2411"/>
              <a:ext cx="2265" cy="541"/>
            </a:xfrm>
            <a:custGeom>
              <a:avLst/>
              <a:gdLst/>
              <a:ahLst/>
              <a:cxnLst>
                <a:cxn ang="0">
                  <a:pos x="0" y="541"/>
                </a:cxn>
                <a:cxn ang="0">
                  <a:pos x="2265" y="541"/>
                </a:cxn>
                <a:cxn ang="0">
                  <a:pos x="2265" y="159"/>
                </a:cxn>
                <a:cxn ang="0">
                  <a:pos x="2133" y="159"/>
                </a:cxn>
                <a:cxn ang="0">
                  <a:pos x="2133" y="0"/>
                </a:cxn>
                <a:cxn ang="0">
                  <a:pos x="0" y="0"/>
                </a:cxn>
                <a:cxn ang="0">
                  <a:pos x="0" y="541"/>
                </a:cxn>
              </a:cxnLst>
              <a:rect l="0" t="0" r="r" b="b"/>
              <a:pathLst>
                <a:path w="2265" h="541">
                  <a:moveTo>
                    <a:pt x="0" y="541"/>
                  </a:moveTo>
                  <a:lnTo>
                    <a:pt x="2265" y="541"/>
                  </a:lnTo>
                  <a:lnTo>
                    <a:pt x="2265" y="159"/>
                  </a:lnTo>
                  <a:lnTo>
                    <a:pt x="2133" y="159"/>
                  </a:lnTo>
                  <a:lnTo>
                    <a:pt x="2133" y="0"/>
                  </a:lnTo>
                  <a:lnTo>
                    <a:pt x="0" y="0"/>
                  </a:lnTo>
                  <a:lnTo>
                    <a:pt x="0" y="541"/>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8" name="Rectangle 17"/>
            <p:cNvSpPr>
              <a:spLocks noChangeArrowheads="1"/>
            </p:cNvSpPr>
            <p:nvPr/>
          </p:nvSpPr>
          <p:spPr bwMode="auto">
            <a:xfrm>
              <a:off x="730" y="2466"/>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a:ln>
                    <a:noFill/>
                  </a:ln>
                  <a:solidFill>
                    <a:srgbClr val="000000"/>
                  </a:solidFill>
                  <a:effectLst/>
                  <a:latin typeface="Consolas" pitchFamily="49" charset="0"/>
                  <a:cs typeface="Arial" pitchFamily="34" charset="0"/>
                </a:rPr>
                <a:t>Request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8"/>
            <p:cNvSpPr>
              <a:spLocks noChangeArrowheads="1"/>
            </p:cNvSpPr>
            <p:nvPr/>
          </p:nvSpPr>
          <p:spPr bwMode="auto">
            <a:xfrm>
              <a:off x="1409" y="2466"/>
              <a:ext cx="384"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a:ln>
                    <a:noFill/>
                  </a:ln>
                  <a:solidFill>
                    <a:srgbClr val="000000"/>
                  </a:solidFill>
                  <a:effectLst/>
                  <a:latin typeface="Consolas" pitchFamily="49"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19"/>
            <p:cNvSpPr>
              <a:spLocks noChangeArrowheads="1"/>
            </p:cNvSpPr>
            <p:nvPr/>
          </p:nvSpPr>
          <p:spPr bwMode="auto">
            <a:xfrm>
              <a:off x="1695" y="2466"/>
              <a:ext cx="86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a:ln>
                    <a:noFill/>
                  </a:ln>
                  <a:solidFill>
                    <a:srgbClr val="000000"/>
                  </a:solidFill>
                  <a:effectLst/>
                  <a:latin typeface="Consolas" pitchFamily="49" charset="0"/>
                  <a:cs typeface="Arial" pitchFamily="34" charset="0"/>
                </a:rPr>
                <a:t>вызывает</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730" y="2675"/>
              <a:ext cx="1535"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err="1">
                  <a:ln>
                    <a:noFill/>
                  </a:ln>
                  <a:solidFill>
                    <a:srgbClr val="000000"/>
                  </a:solidFill>
                  <a:effectLst/>
                  <a:latin typeface="Consolas" pitchFamily="49" charset="0"/>
                  <a:cs typeface="Arial" pitchFamily="34" charset="0"/>
                </a:rPr>
                <a:t>SpecificRequest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2177" y="2675"/>
              <a:ext cx="29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247" y="1413"/>
              <a:ext cx="829"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4" name="Rectangle 23"/>
            <p:cNvSpPr>
              <a:spLocks noChangeArrowheads="1"/>
            </p:cNvSpPr>
            <p:nvPr/>
          </p:nvSpPr>
          <p:spPr bwMode="auto">
            <a:xfrm>
              <a:off x="247" y="1413"/>
              <a:ext cx="829" cy="186"/>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5" name="Rectangle 24"/>
            <p:cNvSpPr>
              <a:spLocks noChangeArrowheads="1"/>
            </p:cNvSpPr>
            <p:nvPr/>
          </p:nvSpPr>
          <p:spPr bwMode="auto">
            <a:xfrm>
              <a:off x="247" y="1227"/>
              <a:ext cx="829"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6" name="Rectangle 25"/>
            <p:cNvSpPr>
              <a:spLocks noChangeArrowheads="1"/>
            </p:cNvSpPr>
            <p:nvPr/>
          </p:nvSpPr>
          <p:spPr bwMode="auto">
            <a:xfrm>
              <a:off x="247" y="1227"/>
              <a:ext cx="829" cy="186"/>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7" name="Rectangle 26"/>
            <p:cNvSpPr>
              <a:spLocks noChangeArrowheads="1"/>
            </p:cNvSpPr>
            <p:nvPr/>
          </p:nvSpPr>
          <p:spPr bwMode="auto">
            <a:xfrm>
              <a:off x="247" y="986"/>
              <a:ext cx="829"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8" name="Rectangle 27"/>
            <p:cNvSpPr>
              <a:spLocks noChangeArrowheads="1"/>
            </p:cNvSpPr>
            <p:nvPr/>
          </p:nvSpPr>
          <p:spPr bwMode="auto">
            <a:xfrm>
              <a:off x="247" y="986"/>
              <a:ext cx="829"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9" name="Rectangle 28"/>
            <p:cNvSpPr>
              <a:spLocks noChangeArrowheads="1"/>
            </p:cNvSpPr>
            <p:nvPr/>
          </p:nvSpPr>
          <p:spPr bwMode="auto">
            <a:xfrm>
              <a:off x="368" y="989"/>
              <a:ext cx="680"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dirty="0" err="1">
                  <a:ln>
                    <a:noFill/>
                  </a:ln>
                  <a:solidFill>
                    <a:srgbClr val="000000"/>
                  </a:solidFill>
                  <a:effectLst/>
                  <a:latin typeface="Consolas" pitchFamily="49" charset="0"/>
                  <a:cs typeface="Arial" pitchFamily="34" charset="0"/>
                </a:rPr>
                <a:t>Client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3319" y="2677"/>
              <a:ext cx="1102"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1" name="Rectangle 30"/>
            <p:cNvSpPr>
              <a:spLocks noChangeArrowheads="1"/>
            </p:cNvSpPr>
            <p:nvPr/>
          </p:nvSpPr>
          <p:spPr bwMode="auto">
            <a:xfrm>
              <a:off x="3319" y="2677"/>
              <a:ext cx="1102"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2" name="Rectangle 31"/>
            <p:cNvSpPr>
              <a:spLocks noChangeArrowheads="1"/>
            </p:cNvSpPr>
            <p:nvPr/>
          </p:nvSpPr>
          <p:spPr bwMode="auto">
            <a:xfrm>
              <a:off x="3329" y="2686"/>
              <a:ext cx="197"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3428" y="2686"/>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err="1">
                  <a:ln>
                    <a:noFill/>
                  </a:ln>
                  <a:solidFill>
                    <a:srgbClr val="000000"/>
                  </a:solidFill>
                  <a:effectLst/>
                  <a:latin typeface="Consolas" pitchFamily="49" charset="0"/>
                  <a:cs typeface="Arial" pitchFamily="34" charset="0"/>
                </a:rPr>
                <a:t>Request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4108" y="2686"/>
              <a:ext cx="29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3319" y="2492"/>
              <a:ext cx="1102" cy="18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6" name="Rectangle 35"/>
            <p:cNvSpPr>
              <a:spLocks noChangeArrowheads="1"/>
            </p:cNvSpPr>
            <p:nvPr/>
          </p:nvSpPr>
          <p:spPr bwMode="auto">
            <a:xfrm>
              <a:off x="3319" y="2492"/>
              <a:ext cx="1102" cy="185"/>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7" name="Rectangle 36"/>
            <p:cNvSpPr>
              <a:spLocks noChangeArrowheads="1"/>
            </p:cNvSpPr>
            <p:nvPr/>
          </p:nvSpPr>
          <p:spPr bwMode="auto">
            <a:xfrm>
              <a:off x="3319" y="2251"/>
              <a:ext cx="1102"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8" name="Rectangle 37"/>
            <p:cNvSpPr>
              <a:spLocks noChangeArrowheads="1"/>
            </p:cNvSpPr>
            <p:nvPr/>
          </p:nvSpPr>
          <p:spPr bwMode="auto">
            <a:xfrm>
              <a:off x="3319" y="2251"/>
              <a:ext cx="1102"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9" name="Rectangle 38"/>
            <p:cNvSpPr>
              <a:spLocks noChangeArrowheads="1"/>
            </p:cNvSpPr>
            <p:nvPr/>
          </p:nvSpPr>
          <p:spPr bwMode="auto">
            <a:xfrm>
              <a:off x="3537" y="2257"/>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a:ln>
                    <a:noFill/>
                  </a:ln>
                  <a:solidFill>
                    <a:srgbClr val="000000"/>
                  </a:solidFill>
                  <a:effectLst/>
                  <a:latin typeface="Consolas" pitchFamily="49" charset="0"/>
                  <a:cs typeface="Arial" pitchFamily="34" charset="0"/>
                </a:rPr>
                <a:t>Adapter</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2" name="Freeform 41"/>
            <p:cNvSpPr>
              <a:spLocks/>
            </p:cNvSpPr>
            <p:nvPr/>
          </p:nvSpPr>
          <p:spPr bwMode="auto">
            <a:xfrm>
              <a:off x="1082" y="1066"/>
              <a:ext cx="165" cy="99"/>
            </a:xfrm>
            <a:custGeom>
              <a:avLst/>
              <a:gdLst/>
              <a:ahLst/>
              <a:cxnLst>
                <a:cxn ang="0">
                  <a:pos x="83" y="99"/>
                </a:cxn>
                <a:cxn ang="0">
                  <a:pos x="0" y="49"/>
                </a:cxn>
                <a:cxn ang="0">
                  <a:pos x="83" y="0"/>
                </a:cxn>
                <a:cxn ang="0">
                  <a:pos x="165" y="49"/>
                </a:cxn>
                <a:cxn ang="0">
                  <a:pos x="83" y="99"/>
                </a:cxn>
              </a:cxnLst>
              <a:rect l="0" t="0" r="r" b="b"/>
              <a:pathLst>
                <a:path w="165" h="99">
                  <a:moveTo>
                    <a:pt x="83" y="99"/>
                  </a:moveTo>
                  <a:lnTo>
                    <a:pt x="0" y="49"/>
                  </a:lnTo>
                  <a:lnTo>
                    <a:pt x="83" y="0"/>
                  </a:lnTo>
                  <a:lnTo>
                    <a:pt x="165" y="49"/>
                  </a:lnTo>
                  <a:lnTo>
                    <a:pt x="83" y="99"/>
                  </a:lnTo>
                  <a:close/>
                </a:path>
              </a:pathLst>
            </a:cu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45" name="Freeform 44"/>
            <p:cNvSpPr>
              <a:spLocks/>
            </p:cNvSpPr>
            <p:nvPr/>
          </p:nvSpPr>
          <p:spPr bwMode="auto">
            <a:xfrm>
              <a:off x="2470" y="1667"/>
              <a:ext cx="164" cy="133"/>
            </a:xfrm>
            <a:custGeom>
              <a:avLst/>
              <a:gdLst/>
              <a:ahLst/>
              <a:cxnLst>
                <a:cxn ang="0">
                  <a:pos x="0" y="133"/>
                </a:cxn>
                <a:cxn ang="0">
                  <a:pos x="164" y="133"/>
                </a:cxn>
                <a:cxn ang="0">
                  <a:pos x="82" y="0"/>
                </a:cxn>
                <a:cxn ang="0">
                  <a:pos x="0" y="133"/>
                </a:cxn>
              </a:cxnLst>
              <a:rect l="0" t="0" r="r" b="b"/>
              <a:pathLst>
                <a:path w="164" h="133">
                  <a:moveTo>
                    <a:pt x="0" y="133"/>
                  </a:moveTo>
                  <a:lnTo>
                    <a:pt x="164" y="133"/>
                  </a:lnTo>
                  <a:lnTo>
                    <a:pt x="82" y="0"/>
                  </a:lnTo>
                  <a:lnTo>
                    <a:pt x="0" y="133"/>
                  </a:lnTo>
                  <a:close/>
                </a:path>
              </a:pathLst>
            </a:cu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47" name="Rectangle 46"/>
            <p:cNvSpPr>
              <a:spLocks noChangeArrowheads="1"/>
            </p:cNvSpPr>
            <p:nvPr/>
          </p:nvSpPr>
          <p:spPr bwMode="auto">
            <a:xfrm>
              <a:off x="3763" y="1400"/>
              <a:ext cx="1873"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48" name="Rectangle 47"/>
            <p:cNvSpPr>
              <a:spLocks noChangeArrowheads="1"/>
            </p:cNvSpPr>
            <p:nvPr/>
          </p:nvSpPr>
          <p:spPr bwMode="auto">
            <a:xfrm>
              <a:off x="3763" y="1400"/>
              <a:ext cx="1873"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49" name="Rectangle 48"/>
            <p:cNvSpPr>
              <a:spLocks noChangeArrowheads="1"/>
            </p:cNvSpPr>
            <p:nvPr/>
          </p:nvSpPr>
          <p:spPr bwMode="auto">
            <a:xfrm>
              <a:off x="3778" y="1408"/>
              <a:ext cx="197"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49"/>
            <p:cNvSpPr>
              <a:spLocks noChangeArrowheads="1"/>
            </p:cNvSpPr>
            <p:nvPr/>
          </p:nvSpPr>
          <p:spPr bwMode="auto">
            <a:xfrm>
              <a:off x="3877" y="1408"/>
              <a:ext cx="1535"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err="1">
                  <a:ln>
                    <a:noFill/>
                  </a:ln>
                  <a:solidFill>
                    <a:srgbClr val="000000"/>
                  </a:solidFill>
                  <a:effectLst/>
                  <a:latin typeface="Consolas" pitchFamily="49" charset="0"/>
                  <a:cs typeface="Arial" pitchFamily="34" charset="0"/>
                </a:rPr>
                <a:t>SpecificRequest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51" name="Rectangle 50"/>
            <p:cNvSpPr>
              <a:spLocks noChangeArrowheads="1"/>
            </p:cNvSpPr>
            <p:nvPr/>
          </p:nvSpPr>
          <p:spPr bwMode="auto">
            <a:xfrm>
              <a:off x="5325" y="1408"/>
              <a:ext cx="29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51"/>
            <p:cNvSpPr>
              <a:spLocks noChangeArrowheads="1"/>
            </p:cNvSpPr>
            <p:nvPr/>
          </p:nvSpPr>
          <p:spPr bwMode="auto">
            <a:xfrm>
              <a:off x="3763" y="1214"/>
              <a:ext cx="1873"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53" name="Rectangle 52"/>
            <p:cNvSpPr>
              <a:spLocks noChangeArrowheads="1"/>
            </p:cNvSpPr>
            <p:nvPr/>
          </p:nvSpPr>
          <p:spPr bwMode="auto">
            <a:xfrm>
              <a:off x="3763" y="1214"/>
              <a:ext cx="1873" cy="186"/>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54" name="Rectangle 53"/>
            <p:cNvSpPr>
              <a:spLocks noChangeArrowheads="1"/>
            </p:cNvSpPr>
            <p:nvPr/>
          </p:nvSpPr>
          <p:spPr bwMode="auto">
            <a:xfrm>
              <a:off x="3763" y="973"/>
              <a:ext cx="1873"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55" name="Rectangle 54"/>
            <p:cNvSpPr>
              <a:spLocks noChangeArrowheads="1"/>
            </p:cNvSpPr>
            <p:nvPr/>
          </p:nvSpPr>
          <p:spPr bwMode="auto">
            <a:xfrm>
              <a:off x="3763" y="973"/>
              <a:ext cx="1873"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56" name="Rectangle 55"/>
            <p:cNvSpPr>
              <a:spLocks noChangeArrowheads="1"/>
            </p:cNvSpPr>
            <p:nvPr/>
          </p:nvSpPr>
          <p:spPr bwMode="auto">
            <a:xfrm>
              <a:off x="4360" y="978"/>
              <a:ext cx="686" cy="2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err="1">
                  <a:ln>
                    <a:noFill/>
                  </a:ln>
                  <a:solidFill>
                    <a:srgbClr val="000000"/>
                  </a:solidFill>
                  <a:effectLst/>
                  <a:latin typeface="Consolas" pitchFamily="49" charset="0"/>
                  <a:cs typeface="Arial" pitchFamily="34" charset="0"/>
                </a:rPr>
                <a:t>Adaptee</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57" name="Freeform 56"/>
            <p:cNvSpPr>
              <a:spLocks/>
            </p:cNvSpPr>
            <p:nvPr/>
          </p:nvSpPr>
          <p:spPr bwMode="auto">
            <a:xfrm>
              <a:off x="4145" y="1640"/>
              <a:ext cx="554" cy="611"/>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grpSp>
      <p:cxnSp>
        <p:nvCxnSpPr>
          <p:cNvPr id="3" name="Straight Connector 2"/>
          <p:cNvCxnSpPr/>
          <p:nvPr/>
        </p:nvCxnSpPr>
        <p:spPr bwMode="auto">
          <a:xfrm>
            <a:off x="4559412" y="5259386"/>
            <a:ext cx="614362"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14920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Компоновщик</a:t>
            </a:r>
            <a:r>
              <a:rPr lang="en-US" altLang="en-US" sz="2800" dirty="0"/>
              <a:t> (Composite)</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Компоновщик – объект, компонующий набор других однотипных объектов в одно целое.</a:t>
            </a:r>
            <a:endParaRPr lang="ru-RU" sz="1400" dirty="0">
              <a:solidFill>
                <a:srgbClr val="0000FF"/>
              </a:solidFill>
              <a:highlight>
                <a:srgbClr val="FFFFFF"/>
              </a:highlight>
              <a:latin typeface="Consolas" panose="020B0609020204030204" pitchFamily="49" charset="0"/>
            </a:endParaRP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CompositeStream</a:t>
            </a:r>
            <a:r>
              <a:rPr lang="en-US" sz="1400" dirty="0">
                <a:solidFill>
                  <a:srgbClr val="000000"/>
                </a:solidFill>
                <a:highlight>
                  <a:srgbClr val="FFFFFF"/>
                </a:highlight>
                <a:latin typeface="Consolas" panose="020B0609020204030204" pitchFamily="49" charset="0"/>
              </a:rPr>
              <a:t> : Stream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Компоновщик</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Stream[] </a:t>
            </a:r>
            <a:r>
              <a:rPr lang="en-US" sz="1400" dirty="0" err="1">
                <a:solidFill>
                  <a:srgbClr val="000000"/>
                </a:solidFill>
                <a:highlight>
                  <a:srgbClr val="FFFFFF"/>
                </a:highlight>
                <a:latin typeface="Consolas" panose="020B0609020204030204" pitchFamily="49" charset="0"/>
              </a:rPr>
              <a:t>fStreams</a:t>
            </a:r>
            <a:r>
              <a:rPr lang="en-US" sz="1400" dirty="0">
                <a:solidFill>
                  <a:srgbClr val="000000"/>
                </a:solidFill>
                <a:highlight>
                  <a:srgbClr val="FFFFFF"/>
                </a:highlight>
                <a:latin typeface="Consolas" panose="020B0609020204030204" pitchFamily="49" charset="0"/>
              </a:rPr>
              <a:t>;</a:t>
            </a:r>
          </a:p>
          <a:p>
            <a:pPr marL="432000" indent="0">
              <a:buNone/>
            </a:pP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CompositeStream</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params</a:t>
            </a:r>
            <a:r>
              <a:rPr lang="en-US" sz="1400" dirty="0">
                <a:solidFill>
                  <a:srgbClr val="000000"/>
                </a:solidFill>
                <a:highlight>
                  <a:srgbClr val="FFFFFF"/>
                </a:highlight>
                <a:latin typeface="Consolas" panose="020B0609020204030204" pitchFamily="49" charset="0"/>
              </a:rPr>
              <a:t> Stream[] streams)</a:t>
            </a:r>
          </a:p>
          <a:p>
            <a:pPr marL="432000" indent="0">
              <a:buNone/>
            </a:pPr>
            <a:r>
              <a:rPr lang="en-US" sz="1400" dirty="0">
                <a:solidFill>
                  <a:srgbClr val="000000"/>
                </a:solidFill>
                <a:highlight>
                  <a:srgbClr val="FFFFFF"/>
                </a:highlight>
                <a:latin typeface="Consolas" panose="020B0609020204030204" pitchFamily="49" charset="0"/>
              </a:rPr>
              <a:t>    {</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fStreams</a:t>
            </a:r>
            <a:r>
              <a:rPr lang="en-US" sz="1400" dirty="0">
                <a:solidFill>
                  <a:srgbClr val="000000"/>
                </a:solidFill>
                <a:highlight>
                  <a:srgbClr val="FFFFFF"/>
                </a:highlight>
                <a:latin typeface="Consolas" panose="020B0609020204030204" pitchFamily="49" charset="0"/>
              </a:rPr>
              <a:t> = streams;</a:t>
            </a:r>
          </a:p>
          <a:p>
            <a:pPr marL="432000" indent="0">
              <a:buNone/>
            </a:pPr>
            <a:r>
              <a:rPr lang="en-US" sz="1400" dirty="0">
                <a:solidFill>
                  <a:srgbClr val="000000"/>
                </a:solidFill>
                <a:highlight>
                  <a:srgbClr val="FFFFFF"/>
                </a:highlight>
                <a:latin typeface="Consolas" panose="020B0609020204030204" pitchFamily="49" charset="0"/>
              </a:rPr>
              <a:t>    }</a:t>
            </a:r>
          </a:p>
          <a:p>
            <a:pPr marL="432000" indent="0">
              <a:buNone/>
            </a:pP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CopyTo</a:t>
            </a:r>
            <a:r>
              <a:rPr lang="en-US" sz="1400" dirty="0">
                <a:solidFill>
                  <a:srgbClr val="000000"/>
                </a:solidFill>
                <a:highlight>
                  <a:srgbClr val="FFFFFF"/>
                </a:highlight>
                <a:latin typeface="Consolas" panose="020B0609020204030204" pitchFamily="49" charset="0"/>
              </a:rPr>
              <a:t>(Stream destination)</a:t>
            </a:r>
          </a:p>
          <a:p>
            <a:pPr marL="432000" indent="0">
              <a:buNone/>
            </a:pPr>
            <a:r>
              <a:rPr lang="en-US" sz="1400" dirty="0">
                <a:solidFill>
                  <a:srgbClr val="000000"/>
                </a:solidFill>
                <a:highlight>
                  <a:srgbClr val="FFFFFF"/>
                </a:highlight>
                <a:latin typeface="Consolas" panose="020B0609020204030204" pitchFamily="49" charset="0"/>
              </a:rPr>
              <a:t>    {</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(Stream </a:t>
            </a:r>
            <a:r>
              <a:rPr lang="en-US" sz="1400" dirty="0" err="1">
                <a:solidFill>
                  <a:srgbClr val="000000"/>
                </a:solidFill>
                <a:highlight>
                  <a:srgbClr val="FFFFFF"/>
                </a:highlight>
                <a:latin typeface="Consolas" panose="020B0609020204030204" pitchFamily="49" charset="0"/>
              </a:rPr>
              <a:t>stream</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fStreams</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stream.CopyTo</a:t>
            </a:r>
            <a:r>
              <a:rPr lang="en-US" sz="1400" dirty="0">
                <a:solidFill>
                  <a:srgbClr val="000000"/>
                </a:solidFill>
                <a:highlight>
                  <a:srgbClr val="FFFFFF"/>
                </a:highlight>
                <a:latin typeface="Consolas" panose="020B0609020204030204" pitchFamily="49" charset="0"/>
              </a:rPr>
              <a:t>(destination);</a:t>
            </a:r>
          </a:p>
          <a:p>
            <a:pPr marL="432000" indent="0">
              <a:buNone/>
            </a:pPr>
            <a:r>
              <a:rPr lang="en-US" sz="1400" dirty="0">
                <a:solidFill>
                  <a:srgbClr val="000000"/>
                </a:solidFill>
                <a:highlight>
                  <a:srgbClr val="FFFFFF"/>
                </a:highlight>
                <a:latin typeface="Consolas" panose="020B0609020204030204" pitchFamily="49" charset="0"/>
              </a:rPr>
              <a:t>    }</a:t>
            </a:r>
          </a:p>
          <a:p>
            <a:pPr marL="432000" indent="0">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67</a:t>
            </a:fld>
            <a:endParaRPr lang="en-GB" altLang="en-US" sz="1400"/>
          </a:p>
        </p:txBody>
      </p:sp>
    </p:spTree>
    <p:extLst>
      <p:ext uri="{BB962C8B-B14F-4D97-AF65-F5344CB8AC3E}">
        <p14:creationId xmlns:p14="http://schemas.microsoft.com/office/powerpoint/2010/main" val="6275093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70"/>
          <p:cNvSpPr>
            <a:spLocks/>
          </p:cNvSpPr>
          <p:nvPr/>
        </p:nvSpPr>
        <p:spPr bwMode="auto">
          <a:xfrm>
            <a:off x="1479550" y="3309217"/>
            <a:ext cx="1540667" cy="588963"/>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Компоновщик</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Компоновщик – объект, компонующий набор других однотипных объектов в одно целое.</a:t>
            </a:r>
            <a:endParaRPr lang="ru-RU" sz="1400" dirty="0">
              <a:solidFill>
                <a:srgbClr val="0000FF"/>
              </a:solidFill>
              <a:highlight>
                <a:srgbClr val="FFFFFF"/>
              </a:highlight>
              <a:latin typeface="Consolas" panose="020B0609020204030204" pitchFamily="49" charset="0"/>
            </a:endParaRPr>
          </a:p>
          <a:p>
            <a:pPr marL="431800" indent="-431800" eaLnBrk="1" hangingPunct="1">
              <a:spcBef>
                <a:spcPct val="100000"/>
              </a:spcBef>
            </a:pP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68</a:t>
            </a:fld>
            <a:endParaRPr lang="en-GB" altLang="en-US" sz="1400"/>
          </a:p>
        </p:txBody>
      </p:sp>
      <p:grpSp>
        <p:nvGrpSpPr>
          <p:cNvPr id="5" name="Group 67"/>
          <p:cNvGrpSpPr>
            <a:grpSpLocks noChangeAspect="1"/>
          </p:cNvGrpSpPr>
          <p:nvPr/>
        </p:nvGrpSpPr>
        <p:grpSpPr bwMode="auto">
          <a:xfrm>
            <a:off x="214313" y="2297980"/>
            <a:ext cx="8783637" cy="2643188"/>
            <a:chOff x="135" y="1260"/>
            <a:chExt cx="5533" cy="1665"/>
          </a:xfrm>
        </p:grpSpPr>
        <p:sp>
          <p:nvSpPr>
            <p:cNvPr id="6" name="AutoShape 66"/>
            <p:cNvSpPr>
              <a:spLocks noChangeAspect="1" noChangeArrowheads="1" noTextEdit="1"/>
            </p:cNvSpPr>
            <p:nvPr/>
          </p:nvSpPr>
          <p:spPr bwMode="auto">
            <a:xfrm>
              <a:off x="135" y="1260"/>
              <a:ext cx="5533" cy="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 name="Rectangle 68"/>
            <p:cNvSpPr>
              <a:spLocks noChangeArrowheads="1"/>
            </p:cNvSpPr>
            <p:nvPr/>
          </p:nvSpPr>
          <p:spPr bwMode="auto">
            <a:xfrm>
              <a:off x="1415" y="1633"/>
              <a:ext cx="986"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69"/>
            <p:cNvSpPr>
              <a:spLocks noChangeArrowheads="1"/>
            </p:cNvSpPr>
            <p:nvPr/>
          </p:nvSpPr>
          <p:spPr bwMode="auto">
            <a:xfrm>
              <a:off x="1415" y="1633"/>
              <a:ext cx="986"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9" name="Rectangle 70"/>
            <p:cNvSpPr>
              <a:spLocks noChangeArrowheads="1"/>
            </p:cNvSpPr>
            <p:nvPr/>
          </p:nvSpPr>
          <p:spPr bwMode="auto">
            <a:xfrm>
              <a:off x="1421" y="1636"/>
              <a:ext cx="150"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71"/>
            <p:cNvSpPr>
              <a:spLocks noChangeArrowheads="1"/>
            </p:cNvSpPr>
            <p:nvPr/>
          </p:nvSpPr>
          <p:spPr bwMode="auto">
            <a:xfrm>
              <a:off x="1497" y="1636"/>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1" u="none" strike="noStrike" cap="none" normalizeH="0" baseline="0">
                  <a:ln>
                    <a:noFill/>
                  </a:ln>
                  <a:solidFill>
                    <a:srgbClr val="000000"/>
                  </a:solidFill>
                  <a:effectLst/>
                  <a:latin typeface="Consolas" pitchFamily="49" charset="0"/>
                  <a:cs typeface="Arial" pitchFamily="34" charset="0"/>
                </a:rPr>
                <a:t>Operation</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72"/>
            <p:cNvSpPr>
              <a:spLocks noChangeArrowheads="1"/>
            </p:cNvSpPr>
            <p:nvPr/>
          </p:nvSpPr>
          <p:spPr bwMode="auto">
            <a:xfrm>
              <a:off x="2156" y="1636"/>
              <a:ext cx="234"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73"/>
            <p:cNvSpPr>
              <a:spLocks noChangeArrowheads="1"/>
            </p:cNvSpPr>
            <p:nvPr/>
          </p:nvSpPr>
          <p:spPr bwMode="auto">
            <a:xfrm>
              <a:off x="1415" y="1282"/>
              <a:ext cx="986" cy="35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74"/>
            <p:cNvSpPr>
              <a:spLocks noChangeArrowheads="1"/>
            </p:cNvSpPr>
            <p:nvPr/>
          </p:nvSpPr>
          <p:spPr bwMode="auto">
            <a:xfrm>
              <a:off x="1415" y="1282"/>
              <a:ext cx="986" cy="351"/>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4" name="Rectangle 75"/>
            <p:cNvSpPr>
              <a:spLocks noChangeArrowheads="1"/>
            </p:cNvSpPr>
            <p:nvPr/>
          </p:nvSpPr>
          <p:spPr bwMode="auto">
            <a:xfrm>
              <a:off x="1505" y="1286"/>
              <a:ext cx="936"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«interface»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76"/>
            <p:cNvSpPr>
              <a:spLocks noChangeArrowheads="1"/>
            </p:cNvSpPr>
            <p:nvPr/>
          </p:nvSpPr>
          <p:spPr bwMode="auto">
            <a:xfrm>
              <a:off x="1538" y="1456"/>
              <a:ext cx="852"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a:ln>
                    <a:noFill/>
                  </a:ln>
                  <a:solidFill>
                    <a:srgbClr val="000000"/>
                  </a:solidFill>
                  <a:effectLst/>
                  <a:latin typeface="Consolas" pitchFamily="49" charset="0"/>
                  <a:cs typeface="Arial" pitchFamily="34" charset="0"/>
                </a:rPr>
                <a:t>IComponent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77"/>
            <p:cNvSpPr>
              <a:spLocks noChangeArrowheads="1"/>
            </p:cNvSpPr>
            <p:nvPr/>
          </p:nvSpPr>
          <p:spPr bwMode="auto">
            <a:xfrm>
              <a:off x="587" y="2622"/>
              <a:ext cx="985"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7" name="Rectangle 78"/>
            <p:cNvSpPr>
              <a:spLocks noChangeArrowheads="1"/>
            </p:cNvSpPr>
            <p:nvPr/>
          </p:nvSpPr>
          <p:spPr bwMode="auto">
            <a:xfrm>
              <a:off x="587" y="2602"/>
              <a:ext cx="985"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79"/>
            <p:cNvSpPr>
              <a:spLocks noChangeArrowheads="1"/>
            </p:cNvSpPr>
            <p:nvPr/>
          </p:nvSpPr>
          <p:spPr bwMode="auto">
            <a:xfrm>
              <a:off x="594" y="2609"/>
              <a:ext cx="150"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rgbClr val="000000"/>
                  </a:solidFill>
                  <a:effectLst/>
                  <a:latin typeface="Consolas" pitchFamily="49" charset="0"/>
                  <a:cs typeface="Arial" pitchFamily="34" charset="0"/>
                </a:rPr>
                <a: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80"/>
            <p:cNvSpPr>
              <a:spLocks noChangeArrowheads="1"/>
            </p:cNvSpPr>
            <p:nvPr/>
          </p:nvSpPr>
          <p:spPr bwMode="auto">
            <a:xfrm>
              <a:off x="670" y="2629"/>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a:ln>
                    <a:noFill/>
                  </a:ln>
                  <a:solidFill>
                    <a:srgbClr val="000000"/>
                  </a:solidFill>
                  <a:effectLst/>
                  <a:latin typeface="Consolas" pitchFamily="49" charset="0"/>
                  <a:cs typeface="Arial" pitchFamily="34" charset="0"/>
                </a:rPr>
                <a:t>Operation</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81"/>
            <p:cNvSpPr>
              <a:spLocks noChangeArrowheads="1"/>
            </p:cNvSpPr>
            <p:nvPr/>
          </p:nvSpPr>
          <p:spPr bwMode="auto">
            <a:xfrm>
              <a:off x="1329" y="2609"/>
              <a:ext cx="234"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82"/>
            <p:cNvSpPr>
              <a:spLocks noChangeArrowheads="1"/>
            </p:cNvSpPr>
            <p:nvPr/>
          </p:nvSpPr>
          <p:spPr bwMode="auto">
            <a:xfrm>
              <a:off x="587" y="2478"/>
              <a:ext cx="985" cy="1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2" name="Rectangle 83"/>
            <p:cNvSpPr>
              <a:spLocks noChangeArrowheads="1"/>
            </p:cNvSpPr>
            <p:nvPr/>
          </p:nvSpPr>
          <p:spPr bwMode="auto">
            <a:xfrm>
              <a:off x="587" y="2458"/>
              <a:ext cx="985" cy="144"/>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84"/>
            <p:cNvSpPr>
              <a:spLocks noChangeArrowheads="1"/>
            </p:cNvSpPr>
            <p:nvPr/>
          </p:nvSpPr>
          <p:spPr bwMode="auto">
            <a:xfrm>
              <a:off x="587" y="2292"/>
              <a:ext cx="985"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4" name="Rectangle 85"/>
            <p:cNvSpPr>
              <a:spLocks noChangeArrowheads="1"/>
            </p:cNvSpPr>
            <p:nvPr/>
          </p:nvSpPr>
          <p:spPr bwMode="auto">
            <a:xfrm>
              <a:off x="587" y="2272"/>
              <a:ext cx="985" cy="186"/>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5" name="Rectangle 86"/>
            <p:cNvSpPr>
              <a:spLocks noChangeArrowheads="1"/>
            </p:cNvSpPr>
            <p:nvPr/>
          </p:nvSpPr>
          <p:spPr bwMode="auto">
            <a:xfrm>
              <a:off x="745" y="2296"/>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a:ln>
                    <a:noFill/>
                  </a:ln>
                  <a:solidFill>
                    <a:srgbClr val="000000"/>
                  </a:solidFill>
                  <a:effectLst/>
                  <a:latin typeface="Consolas" pitchFamily="49" charset="0"/>
                  <a:cs typeface="Arial" pitchFamily="34" charset="0"/>
                </a:rPr>
                <a:t>Component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6" name="Freeform 87"/>
            <p:cNvSpPr>
              <a:spLocks noEditPoints="1"/>
            </p:cNvSpPr>
            <p:nvPr/>
          </p:nvSpPr>
          <p:spPr bwMode="auto">
            <a:xfrm>
              <a:off x="3782" y="2492"/>
              <a:ext cx="1751" cy="419"/>
            </a:xfrm>
            <a:custGeom>
              <a:avLst/>
              <a:gdLst/>
              <a:ahLst/>
              <a:cxnLst>
                <a:cxn ang="0">
                  <a:pos x="1872" y="123"/>
                </a:cxn>
                <a:cxn ang="0">
                  <a:pos x="1772" y="0"/>
                </a:cxn>
                <a:cxn ang="0">
                  <a:pos x="1772" y="123"/>
                </a:cxn>
                <a:cxn ang="0">
                  <a:pos x="1872" y="123"/>
                </a:cxn>
                <a:cxn ang="0">
                  <a:pos x="0" y="419"/>
                </a:cxn>
                <a:cxn ang="0">
                  <a:pos x="1872" y="419"/>
                </a:cxn>
                <a:cxn ang="0">
                  <a:pos x="1872" y="123"/>
                </a:cxn>
                <a:cxn ang="0">
                  <a:pos x="1772" y="123"/>
                </a:cxn>
                <a:cxn ang="0">
                  <a:pos x="1772" y="0"/>
                </a:cxn>
                <a:cxn ang="0">
                  <a:pos x="0" y="0"/>
                </a:cxn>
                <a:cxn ang="0">
                  <a:pos x="0" y="419"/>
                </a:cxn>
              </a:cxnLst>
              <a:rect l="0" t="0" r="r" b="b"/>
              <a:pathLst>
                <a:path w="1872" h="419">
                  <a:moveTo>
                    <a:pt x="1872" y="123"/>
                  </a:moveTo>
                  <a:lnTo>
                    <a:pt x="1772" y="0"/>
                  </a:lnTo>
                  <a:lnTo>
                    <a:pt x="1772" y="123"/>
                  </a:lnTo>
                  <a:lnTo>
                    <a:pt x="1872" y="123"/>
                  </a:lnTo>
                  <a:close/>
                  <a:moveTo>
                    <a:pt x="0" y="419"/>
                  </a:moveTo>
                  <a:lnTo>
                    <a:pt x="1872" y="419"/>
                  </a:lnTo>
                  <a:lnTo>
                    <a:pt x="1872" y="123"/>
                  </a:lnTo>
                  <a:lnTo>
                    <a:pt x="1772" y="123"/>
                  </a:lnTo>
                  <a:lnTo>
                    <a:pt x="1772" y="0"/>
                  </a:lnTo>
                  <a:lnTo>
                    <a:pt x="0" y="0"/>
                  </a:lnTo>
                  <a:lnTo>
                    <a:pt x="0" y="4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7" name="Freeform 88"/>
            <p:cNvSpPr>
              <a:spLocks/>
            </p:cNvSpPr>
            <p:nvPr/>
          </p:nvSpPr>
          <p:spPr bwMode="auto">
            <a:xfrm>
              <a:off x="5502" y="2497"/>
              <a:ext cx="100" cy="123"/>
            </a:xfrm>
            <a:custGeom>
              <a:avLst/>
              <a:gdLst/>
              <a:ahLst/>
              <a:cxnLst>
                <a:cxn ang="0">
                  <a:pos x="100" y="123"/>
                </a:cxn>
                <a:cxn ang="0">
                  <a:pos x="0" y="0"/>
                </a:cxn>
                <a:cxn ang="0">
                  <a:pos x="0" y="123"/>
                </a:cxn>
                <a:cxn ang="0">
                  <a:pos x="100" y="123"/>
                </a:cxn>
              </a:cxnLst>
              <a:rect l="0" t="0" r="r" b="b"/>
              <a:pathLst>
                <a:path w="100" h="123">
                  <a:moveTo>
                    <a:pt x="100" y="123"/>
                  </a:moveTo>
                  <a:lnTo>
                    <a:pt x="0" y="0"/>
                  </a:lnTo>
                  <a:lnTo>
                    <a:pt x="0" y="123"/>
                  </a:lnTo>
                  <a:lnTo>
                    <a:pt x="100" y="123"/>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89"/>
            <p:cNvSpPr>
              <a:spLocks/>
            </p:cNvSpPr>
            <p:nvPr/>
          </p:nvSpPr>
          <p:spPr bwMode="auto">
            <a:xfrm>
              <a:off x="3849" y="2492"/>
              <a:ext cx="1751" cy="419"/>
            </a:xfrm>
            <a:custGeom>
              <a:avLst/>
              <a:gdLst/>
              <a:ahLst/>
              <a:cxnLst>
                <a:cxn ang="0">
                  <a:pos x="0" y="419"/>
                </a:cxn>
                <a:cxn ang="0">
                  <a:pos x="1872" y="419"/>
                </a:cxn>
                <a:cxn ang="0">
                  <a:pos x="1872" y="123"/>
                </a:cxn>
                <a:cxn ang="0">
                  <a:pos x="1772" y="123"/>
                </a:cxn>
                <a:cxn ang="0">
                  <a:pos x="1772" y="0"/>
                </a:cxn>
                <a:cxn ang="0">
                  <a:pos x="0" y="0"/>
                </a:cxn>
                <a:cxn ang="0">
                  <a:pos x="0" y="419"/>
                </a:cxn>
              </a:cxnLst>
              <a:rect l="0" t="0" r="r" b="b"/>
              <a:pathLst>
                <a:path w="1872" h="419">
                  <a:moveTo>
                    <a:pt x="0" y="419"/>
                  </a:moveTo>
                  <a:lnTo>
                    <a:pt x="1872" y="419"/>
                  </a:lnTo>
                  <a:lnTo>
                    <a:pt x="1872" y="123"/>
                  </a:lnTo>
                  <a:lnTo>
                    <a:pt x="1772" y="123"/>
                  </a:lnTo>
                  <a:lnTo>
                    <a:pt x="1772" y="0"/>
                  </a:lnTo>
                  <a:lnTo>
                    <a:pt x="0" y="0"/>
                  </a:lnTo>
                  <a:lnTo>
                    <a:pt x="0" y="419"/>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90"/>
            <p:cNvSpPr>
              <a:spLocks noChangeArrowheads="1"/>
            </p:cNvSpPr>
            <p:nvPr/>
          </p:nvSpPr>
          <p:spPr bwMode="auto">
            <a:xfrm>
              <a:off x="3894" y="2532"/>
              <a:ext cx="1515" cy="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rgbClr val="000000"/>
                  </a:solidFill>
                  <a:effectLst/>
                  <a:latin typeface="Consolas" pitchFamily="49" charset="0"/>
                  <a:cs typeface="Arial" pitchFamily="34" charset="0"/>
                </a:rPr>
                <a:t>Вызывает </a:t>
              </a:r>
              <a:r>
                <a:rPr kumimoji="0" lang="ru-RU" sz="1700" b="0" i="0" u="none" strike="noStrike" cap="none" normalizeH="0" baseline="0" dirty="0" err="1">
                  <a:ln>
                    <a:noFill/>
                  </a:ln>
                  <a:solidFill>
                    <a:srgbClr val="000000"/>
                  </a:solidFill>
                  <a:effectLst/>
                  <a:latin typeface="Consolas" pitchFamily="49" charset="0"/>
                  <a:cs typeface="Arial" pitchFamily="34" charset="0"/>
                </a:rPr>
                <a:t>Operation</a:t>
              </a:r>
              <a:r>
                <a:rPr kumimoji="0" lang="en-US" sz="1700" b="0" i="0" u="none" strike="noStrike" cap="none" normalizeH="0" baseline="0" dirty="0">
                  <a:ln>
                    <a:noFill/>
                  </a:ln>
                  <a:solidFill>
                    <a:srgbClr val="000000"/>
                  </a:solidFill>
                  <a:effectLst/>
                  <a:latin typeface="Consolas" pitchFamily="49" charset="0"/>
                  <a:cs typeface="Arial" pitchFamily="34" charset="0"/>
                </a:rPr>
                <a: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92"/>
            <p:cNvSpPr>
              <a:spLocks noChangeArrowheads="1"/>
            </p:cNvSpPr>
            <p:nvPr/>
          </p:nvSpPr>
          <p:spPr bwMode="auto">
            <a:xfrm>
              <a:off x="3894" y="2694"/>
              <a:ext cx="163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a:ln>
                    <a:noFill/>
                  </a:ln>
                  <a:solidFill>
                    <a:srgbClr val="000000"/>
                  </a:solidFill>
                  <a:effectLst/>
                  <a:latin typeface="Consolas" pitchFamily="49" charset="0"/>
                  <a:cs typeface="Arial" pitchFamily="34" charset="0"/>
                </a:rPr>
                <a:t>у каждого компонента</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93"/>
            <p:cNvSpPr>
              <a:spLocks noChangeArrowheads="1"/>
            </p:cNvSpPr>
            <p:nvPr/>
          </p:nvSpPr>
          <p:spPr bwMode="auto">
            <a:xfrm>
              <a:off x="152" y="1622"/>
              <a:ext cx="631" cy="1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 name="Rectangle 94"/>
            <p:cNvSpPr>
              <a:spLocks noChangeArrowheads="1"/>
            </p:cNvSpPr>
            <p:nvPr/>
          </p:nvSpPr>
          <p:spPr bwMode="auto">
            <a:xfrm>
              <a:off x="152" y="1622"/>
              <a:ext cx="631" cy="144"/>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Rectangle 95"/>
            <p:cNvSpPr>
              <a:spLocks noChangeArrowheads="1"/>
            </p:cNvSpPr>
            <p:nvPr/>
          </p:nvSpPr>
          <p:spPr bwMode="auto">
            <a:xfrm>
              <a:off x="152" y="1479"/>
              <a:ext cx="631" cy="1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4" name="Rectangle 96"/>
            <p:cNvSpPr>
              <a:spLocks noChangeArrowheads="1"/>
            </p:cNvSpPr>
            <p:nvPr/>
          </p:nvSpPr>
          <p:spPr bwMode="auto">
            <a:xfrm>
              <a:off x="152" y="1479"/>
              <a:ext cx="631" cy="14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Rectangle 97"/>
            <p:cNvSpPr>
              <a:spLocks noChangeArrowheads="1"/>
            </p:cNvSpPr>
            <p:nvPr/>
          </p:nvSpPr>
          <p:spPr bwMode="auto">
            <a:xfrm>
              <a:off x="152" y="1292"/>
              <a:ext cx="631"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6" name="Rectangle 98"/>
            <p:cNvSpPr>
              <a:spLocks noChangeArrowheads="1"/>
            </p:cNvSpPr>
            <p:nvPr/>
          </p:nvSpPr>
          <p:spPr bwMode="auto">
            <a:xfrm>
              <a:off x="152" y="1292"/>
              <a:ext cx="631"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Rectangle 99"/>
            <p:cNvSpPr>
              <a:spLocks noChangeArrowheads="1"/>
            </p:cNvSpPr>
            <p:nvPr/>
          </p:nvSpPr>
          <p:spPr bwMode="auto">
            <a:xfrm>
              <a:off x="244" y="1294"/>
              <a:ext cx="543"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a:ln>
                    <a:noFill/>
                  </a:ln>
                  <a:solidFill>
                    <a:srgbClr val="000000"/>
                  </a:solidFill>
                  <a:effectLst/>
                  <a:latin typeface="Consolas" pitchFamily="49" charset="0"/>
                  <a:cs typeface="Arial" pitchFamily="34" charset="0"/>
                </a:rPr>
                <a:t>Client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100"/>
            <p:cNvSpPr>
              <a:spLocks noChangeArrowheads="1"/>
            </p:cNvSpPr>
            <p:nvPr/>
          </p:nvSpPr>
          <p:spPr bwMode="auto">
            <a:xfrm>
              <a:off x="2198" y="2624"/>
              <a:ext cx="1426"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9" name="Rectangle 101"/>
            <p:cNvSpPr>
              <a:spLocks noChangeArrowheads="1"/>
            </p:cNvSpPr>
            <p:nvPr/>
          </p:nvSpPr>
          <p:spPr bwMode="auto">
            <a:xfrm>
              <a:off x="2198" y="2624"/>
              <a:ext cx="1426" cy="186"/>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Rectangle 102"/>
            <p:cNvSpPr>
              <a:spLocks noChangeArrowheads="1"/>
            </p:cNvSpPr>
            <p:nvPr/>
          </p:nvSpPr>
          <p:spPr bwMode="auto">
            <a:xfrm>
              <a:off x="2207" y="2626"/>
              <a:ext cx="150"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103"/>
            <p:cNvSpPr>
              <a:spLocks noChangeArrowheads="1"/>
            </p:cNvSpPr>
            <p:nvPr/>
          </p:nvSpPr>
          <p:spPr bwMode="auto">
            <a:xfrm>
              <a:off x="2282" y="2626"/>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Operation</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104"/>
            <p:cNvSpPr>
              <a:spLocks noChangeArrowheads="1"/>
            </p:cNvSpPr>
            <p:nvPr/>
          </p:nvSpPr>
          <p:spPr bwMode="auto">
            <a:xfrm>
              <a:off x="2942" y="2626"/>
              <a:ext cx="234"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05"/>
            <p:cNvSpPr>
              <a:spLocks noChangeArrowheads="1"/>
            </p:cNvSpPr>
            <p:nvPr/>
          </p:nvSpPr>
          <p:spPr bwMode="auto">
            <a:xfrm>
              <a:off x="2198" y="2437"/>
              <a:ext cx="1426"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4" name="Rectangle 106"/>
            <p:cNvSpPr>
              <a:spLocks noChangeArrowheads="1"/>
            </p:cNvSpPr>
            <p:nvPr/>
          </p:nvSpPr>
          <p:spPr bwMode="auto">
            <a:xfrm>
              <a:off x="2198" y="2437"/>
              <a:ext cx="1426"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5" name="Rectangle 107"/>
            <p:cNvSpPr>
              <a:spLocks noChangeArrowheads="1"/>
            </p:cNvSpPr>
            <p:nvPr/>
          </p:nvSpPr>
          <p:spPr bwMode="auto">
            <a:xfrm>
              <a:off x="2207" y="2447"/>
              <a:ext cx="150"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108"/>
            <p:cNvSpPr>
              <a:spLocks noChangeArrowheads="1"/>
            </p:cNvSpPr>
            <p:nvPr/>
          </p:nvSpPr>
          <p:spPr bwMode="auto">
            <a:xfrm>
              <a:off x="2282" y="2447"/>
              <a:ext cx="468"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list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109"/>
            <p:cNvSpPr>
              <a:spLocks noChangeArrowheads="1"/>
            </p:cNvSpPr>
            <p:nvPr/>
          </p:nvSpPr>
          <p:spPr bwMode="auto">
            <a:xfrm>
              <a:off x="2649" y="2447"/>
              <a:ext cx="234"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110"/>
            <p:cNvSpPr>
              <a:spLocks noChangeArrowheads="1"/>
            </p:cNvSpPr>
            <p:nvPr/>
          </p:nvSpPr>
          <p:spPr bwMode="auto">
            <a:xfrm>
              <a:off x="2800" y="2447"/>
              <a:ext cx="852"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a:ln>
                    <a:noFill/>
                  </a:ln>
                  <a:solidFill>
                    <a:srgbClr val="000000"/>
                  </a:solidFill>
                  <a:effectLst/>
                  <a:latin typeface="Consolas" pitchFamily="49" charset="0"/>
                  <a:cs typeface="Arial" pitchFamily="34" charset="0"/>
                </a:rPr>
                <a:t>IComponent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11"/>
            <p:cNvSpPr>
              <a:spLocks noChangeArrowheads="1"/>
            </p:cNvSpPr>
            <p:nvPr/>
          </p:nvSpPr>
          <p:spPr bwMode="auto">
            <a:xfrm>
              <a:off x="2198" y="2250"/>
              <a:ext cx="1426"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0" name="Rectangle 112"/>
            <p:cNvSpPr>
              <a:spLocks noChangeArrowheads="1"/>
            </p:cNvSpPr>
            <p:nvPr/>
          </p:nvSpPr>
          <p:spPr bwMode="auto">
            <a:xfrm>
              <a:off x="2198" y="2250"/>
              <a:ext cx="1426"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Rectangle 113"/>
            <p:cNvSpPr>
              <a:spLocks noChangeArrowheads="1"/>
            </p:cNvSpPr>
            <p:nvPr/>
          </p:nvSpPr>
          <p:spPr bwMode="auto">
            <a:xfrm>
              <a:off x="2582" y="2259"/>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a:ln>
                    <a:noFill/>
                  </a:ln>
                  <a:solidFill>
                    <a:srgbClr val="000000"/>
                  </a:solidFill>
                  <a:effectLst/>
                  <a:latin typeface="Consolas" pitchFamily="49" charset="0"/>
                  <a:cs typeface="Arial" pitchFamily="34" charset="0"/>
                </a:rPr>
                <a:t>Composite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2" name="Freeform 114"/>
            <p:cNvSpPr>
              <a:spLocks/>
            </p:cNvSpPr>
            <p:nvPr/>
          </p:nvSpPr>
          <p:spPr bwMode="auto">
            <a:xfrm>
              <a:off x="783" y="1410"/>
              <a:ext cx="632" cy="6"/>
            </a:xfrm>
            <a:custGeom>
              <a:avLst/>
              <a:gdLst/>
              <a:ahLst/>
              <a:cxnLst>
                <a:cxn ang="0">
                  <a:pos x="0" y="0"/>
                </a:cxn>
                <a:cxn ang="0">
                  <a:pos x="118" y="0"/>
                </a:cxn>
                <a:cxn ang="0">
                  <a:pos x="118" y="6"/>
                </a:cxn>
                <a:cxn ang="0">
                  <a:pos x="632" y="6"/>
                </a:cxn>
              </a:cxnLst>
              <a:rect l="0" t="0" r="r" b="b"/>
              <a:pathLst>
                <a:path w="632" h="6">
                  <a:moveTo>
                    <a:pt x="0" y="0"/>
                  </a:moveTo>
                  <a:lnTo>
                    <a:pt x="118" y="0"/>
                  </a:lnTo>
                  <a:lnTo>
                    <a:pt x="118" y="6"/>
                  </a:lnTo>
                  <a:lnTo>
                    <a:pt x="632" y="6"/>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Freeform 115"/>
            <p:cNvSpPr>
              <a:spLocks/>
            </p:cNvSpPr>
            <p:nvPr/>
          </p:nvSpPr>
          <p:spPr bwMode="auto">
            <a:xfrm>
              <a:off x="777" y="1372"/>
              <a:ext cx="126" cy="77"/>
            </a:xfrm>
            <a:custGeom>
              <a:avLst/>
              <a:gdLst/>
              <a:ahLst/>
              <a:cxnLst>
                <a:cxn ang="0">
                  <a:pos x="63" y="77"/>
                </a:cxn>
                <a:cxn ang="0">
                  <a:pos x="0" y="38"/>
                </a:cxn>
                <a:cxn ang="0">
                  <a:pos x="63" y="0"/>
                </a:cxn>
                <a:cxn ang="0">
                  <a:pos x="126" y="38"/>
                </a:cxn>
                <a:cxn ang="0">
                  <a:pos x="63" y="77"/>
                </a:cxn>
              </a:cxnLst>
              <a:rect l="0" t="0" r="r" b="b"/>
              <a:pathLst>
                <a:path w="126" h="77">
                  <a:moveTo>
                    <a:pt x="63" y="77"/>
                  </a:moveTo>
                  <a:lnTo>
                    <a:pt x="0" y="38"/>
                  </a:lnTo>
                  <a:lnTo>
                    <a:pt x="63" y="0"/>
                  </a:lnTo>
                  <a:lnTo>
                    <a:pt x="126" y="38"/>
                  </a:lnTo>
                  <a:lnTo>
                    <a:pt x="63" y="7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Freeform 116"/>
            <p:cNvSpPr>
              <a:spLocks/>
            </p:cNvSpPr>
            <p:nvPr/>
          </p:nvSpPr>
          <p:spPr bwMode="auto">
            <a:xfrm>
              <a:off x="775" y="1372"/>
              <a:ext cx="126" cy="77"/>
            </a:xfrm>
            <a:custGeom>
              <a:avLst/>
              <a:gdLst/>
              <a:ahLst/>
              <a:cxnLst>
                <a:cxn ang="0">
                  <a:pos x="63" y="77"/>
                </a:cxn>
                <a:cxn ang="0">
                  <a:pos x="0" y="38"/>
                </a:cxn>
                <a:cxn ang="0">
                  <a:pos x="63" y="0"/>
                </a:cxn>
                <a:cxn ang="0">
                  <a:pos x="126" y="38"/>
                </a:cxn>
                <a:cxn ang="0">
                  <a:pos x="63" y="77"/>
                </a:cxn>
              </a:cxnLst>
              <a:rect l="0" t="0" r="r" b="b"/>
              <a:pathLst>
                <a:path w="126" h="77">
                  <a:moveTo>
                    <a:pt x="63" y="77"/>
                  </a:moveTo>
                  <a:lnTo>
                    <a:pt x="0" y="38"/>
                  </a:lnTo>
                  <a:lnTo>
                    <a:pt x="63" y="0"/>
                  </a:lnTo>
                  <a:lnTo>
                    <a:pt x="126" y="38"/>
                  </a:lnTo>
                  <a:lnTo>
                    <a:pt x="63" y="77"/>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118"/>
            <p:cNvSpPr>
              <a:spLocks/>
            </p:cNvSpPr>
            <p:nvPr/>
          </p:nvSpPr>
          <p:spPr bwMode="auto">
            <a:xfrm>
              <a:off x="1845" y="1820"/>
              <a:ext cx="125" cy="102"/>
            </a:xfrm>
            <a:custGeom>
              <a:avLst/>
              <a:gdLst/>
              <a:ahLst/>
              <a:cxnLst>
                <a:cxn ang="0">
                  <a:pos x="0" y="102"/>
                </a:cxn>
                <a:cxn ang="0">
                  <a:pos x="125" y="102"/>
                </a:cxn>
                <a:cxn ang="0">
                  <a:pos x="62" y="0"/>
                </a:cxn>
                <a:cxn ang="0">
                  <a:pos x="0" y="102"/>
                </a:cxn>
              </a:cxnLst>
              <a:rect l="0" t="0" r="r" b="b"/>
              <a:pathLst>
                <a:path w="125" h="102">
                  <a:moveTo>
                    <a:pt x="0" y="102"/>
                  </a:moveTo>
                  <a:lnTo>
                    <a:pt x="125" y="102"/>
                  </a:lnTo>
                  <a:lnTo>
                    <a:pt x="62" y="0"/>
                  </a:lnTo>
                  <a:lnTo>
                    <a:pt x="0" y="102"/>
                  </a:lnTo>
                  <a:close/>
                </a:path>
              </a:pathLst>
            </a:cu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Freeform 119"/>
            <p:cNvSpPr>
              <a:spLocks/>
            </p:cNvSpPr>
            <p:nvPr/>
          </p:nvSpPr>
          <p:spPr bwMode="auto">
            <a:xfrm>
              <a:off x="1845" y="1820"/>
              <a:ext cx="125" cy="102"/>
            </a:xfrm>
            <a:custGeom>
              <a:avLst/>
              <a:gdLst/>
              <a:ahLst/>
              <a:cxnLst>
                <a:cxn ang="0">
                  <a:pos x="0" y="102"/>
                </a:cxn>
                <a:cxn ang="0">
                  <a:pos x="125" y="102"/>
                </a:cxn>
                <a:cxn ang="0">
                  <a:pos x="62" y="0"/>
                </a:cxn>
                <a:cxn ang="0">
                  <a:pos x="0" y="102"/>
                </a:cxn>
              </a:cxnLst>
              <a:rect l="0" t="0" r="r" b="b"/>
              <a:pathLst>
                <a:path w="125" h="102">
                  <a:moveTo>
                    <a:pt x="0" y="102"/>
                  </a:moveTo>
                  <a:lnTo>
                    <a:pt x="125" y="102"/>
                  </a:lnTo>
                  <a:lnTo>
                    <a:pt x="62" y="0"/>
                  </a:lnTo>
                  <a:lnTo>
                    <a:pt x="0" y="102"/>
                  </a:lnTo>
                  <a:close/>
                </a:path>
              </a:pathLst>
            </a:cu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Rectangle 121"/>
            <p:cNvSpPr>
              <a:spLocks noChangeArrowheads="1"/>
            </p:cNvSpPr>
            <p:nvPr/>
          </p:nvSpPr>
          <p:spPr bwMode="auto">
            <a:xfrm>
              <a:off x="2014" y="2319"/>
              <a:ext cx="72"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000000"/>
                  </a:solidFill>
                  <a:effectLst/>
                  <a:latin typeface="Arial" pitchFamily="34" charset="0"/>
                  <a:cs typeface="Arial" pitchFamily="34" charset="0"/>
                </a:rPr>
                <a:t>1</a:t>
              </a:r>
            </a:p>
          </p:txBody>
        </p:sp>
        <p:sp>
          <p:nvSpPr>
            <p:cNvPr id="60" name="Rectangle 122"/>
            <p:cNvSpPr>
              <a:spLocks noChangeArrowheads="1"/>
            </p:cNvSpPr>
            <p:nvPr/>
          </p:nvSpPr>
          <p:spPr bwMode="auto">
            <a:xfrm>
              <a:off x="1634" y="2326"/>
              <a:ext cx="76" cy="2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a:ln>
                    <a:noFill/>
                  </a:ln>
                  <a:solidFill>
                    <a:srgbClr val="000000"/>
                  </a:solidFill>
                  <a:effectLst/>
                  <a:latin typeface="Arial" pitchFamily="34" charset="0"/>
                  <a:cs typeface="Arial" pitchFamily="34" charset="0"/>
                </a:rPr>
                <a:t>*</a:t>
              </a:r>
            </a:p>
          </p:txBody>
        </p:sp>
        <p:sp>
          <p:nvSpPr>
            <p:cNvPr id="61" name="Line 123"/>
            <p:cNvSpPr>
              <a:spLocks noChangeShapeType="1"/>
            </p:cNvSpPr>
            <p:nvPr/>
          </p:nvSpPr>
          <p:spPr bwMode="auto">
            <a:xfrm flipH="1">
              <a:off x="1572" y="2530"/>
              <a:ext cx="500" cy="1"/>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2" name="Freeform 124"/>
            <p:cNvSpPr>
              <a:spLocks/>
            </p:cNvSpPr>
            <p:nvPr/>
          </p:nvSpPr>
          <p:spPr bwMode="auto">
            <a:xfrm>
              <a:off x="2072" y="2492"/>
              <a:ext cx="126" cy="77"/>
            </a:xfrm>
            <a:custGeom>
              <a:avLst/>
              <a:gdLst/>
              <a:ahLst/>
              <a:cxnLst>
                <a:cxn ang="0">
                  <a:pos x="63" y="0"/>
                </a:cxn>
                <a:cxn ang="0">
                  <a:pos x="126" y="38"/>
                </a:cxn>
                <a:cxn ang="0">
                  <a:pos x="63" y="77"/>
                </a:cxn>
                <a:cxn ang="0">
                  <a:pos x="0" y="38"/>
                </a:cxn>
                <a:cxn ang="0">
                  <a:pos x="63" y="0"/>
                </a:cxn>
              </a:cxnLst>
              <a:rect l="0" t="0" r="r" b="b"/>
              <a:pathLst>
                <a:path w="126" h="77">
                  <a:moveTo>
                    <a:pt x="63" y="0"/>
                  </a:moveTo>
                  <a:lnTo>
                    <a:pt x="126" y="38"/>
                  </a:lnTo>
                  <a:lnTo>
                    <a:pt x="63" y="77"/>
                  </a:lnTo>
                  <a:lnTo>
                    <a:pt x="0" y="38"/>
                  </a:lnTo>
                  <a:lnTo>
                    <a:pt x="6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Freeform 125"/>
            <p:cNvSpPr>
              <a:spLocks/>
            </p:cNvSpPr>
            <p:nvPr/>
          </p:nvSpPr>
          <p:spPr bwMode="auto">
            <a:xfrm>
              <a:off x="2072" y="2492"/>
              <a:ext cx="126" cy="77"/>
            </a:xfrm>
            <a:custGeom>
              <a:avLst/>
              <a:gdLst/>
              <a:ahLst/>
              <a:cxnLst>
                <a:cxn ang="0">
                  <a:pos x="63" y="0"/>
                </a:cxn>
                <a:cxn ang="0">
                  <a:pos x="126" y="38"/>
                </a:cxn>
                <a:cxn ang="0">
                  <a:pos x="63" y="77"/>
                </a:cxn>
                <a:cxn ang="0">
                  <a:pos x="0" y="38"/>
                </a:cxn>
                <a:cxn ang="0">
                  <a:pos x="63" y="0"/>
                </a:cxn>
              </a:cxnLst>
              <a:rect l="0" t="0" r="r" b="b"/>
              <a:pathLst>
                <a:path w="126" h="77">
                  <a:moveTo>
                    <a:pt x="63" y="0"/>
                  </a:moveTo>
                  <a:lnTo>
                    <a:pt x="126" y="38"/>
                  </a:lnTo>
                  <a:lnTo>
                    <a:pt x="63" y="77"/>
                  </a:lnTo>
                  <a:lnTo>
                    <a:pt x="0" y="38"/>
                  </a:lnTo>
                  <a:lnTo>
                    <a:pt x="63" y="0"/>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cxnSp>
        <p:nvCxnSpPr>
          <p:cNvPr id="65" name="Straight Connector 64"/>
          <p:cNvCxnSpPr/>
          <p:nvPr/>
        </p:nvCxnSpPr>
        <p:spPr bwMode="auto">
          <a:xfrm>
            <a:off x="5753100" y="4576910"/>
            <a:ext cx="357188"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Freeform 67"/>
          <p:cNvSpPr>
            <a:spLocks/>
          </p:cNvSpPr>
          <p:nvPr/>
        </p:nvSpPr>
        <p:spPr bwMode="auto">
          <a:xfrm flipH="1">
            <a:off x="3020217" y="3347318"/>
            <a:ext cx="1533525" cy="519114"/>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Tree>
    <p:extLst>
      <p:ext uri="{BB962C8B-B14F-4D97-AF65-F5344CB8AC3E}">
        <p14:creationId xmlns:p14="http://schemas.microsoft.com/office/powerpoint/2010/main" val="2989079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Мост</a:t>
            </a:r>
            <a:r>
              <a:rPr lang="en-US" altLang="en-US" sz="2800" dirty="0"/>
              <a:t> (Bridge)</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Мост – делегирование функциональности метода другому объекту через интерфейс, чтобы иметь возможность независимо менять реализацию интерфейса</a:t>
            </a:r>
            <a:r>
              <a:rPr lang="en-US" altLang="en-US" sz="1800" dirty="0"/>
              <a:t>.</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Painter</a:t>
            </a:r>
            <a:endParaRPr lang="en-US" sz="1400" dirty="0">
              <a:solidFill>
                <a:srgbClr val="000000"/>
              </a:solidFill>
              <a:highlight>
                <a:srgbClr val="FFFFFF"/>
              </a:highlight>
              <a:latin typeface="Consolas" panose="020B0609020204030204" pitchFamily="49" charset="0"/>
            </a:endParaRPr>
          </a:p>
          <a:p>
            <a:pPr marL="432000" indent="0">
              <a:spcBef>
                <a:spcPts val="200"/>
              </a:spcBef>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IPaintDevice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fDevice</a:t>
            </a:r>
            <a:r>
              <a:rPr lang="en-US" sz="1400" dirty="0">
                <a:solidFill>
                  <a:srgbClr val="000000"/>
                </a:solidFill>
                <a:highlight>
                  <a:srgbClr val="FFFFFF"/>
                </a:highlight>
                <a:latin typeface="Consolas" panose="020B0609020204030204" pitchFamily="49" charset="0"/>
              </a:rPr>
              <a:t>;</a:t>
            </a:r>
          </a:p>
          <a:p>
            <a:pPr marL="432000" indent="0">
              <a:spcBef>
                <a:spcPts val="200"/>
              </a:spcBef>
              <a:buNone/>
            </a:pPr>
            <a:endParaRPr lang="ru-RU" sz="1400" dirty="0">
              <a:solidFill>
                <a:srgbClr val="000000"/>
              </a:solidFill>
              <a:highlight>
                <a:srgbClr val="FFFFFF"/>
              </a:highlight>
              <a:latin typeface="Consolas" panose="020B0609020204030204" pitchFamily="49" charset="0"/>
            </a:endParaRPr>
          </a:p>
          <a:p>
            <a:pPr marL="432000" indent="0">
              <a:spcBef>
                <a:spcPts val="20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Painter(</a:t>
            </a:r>
            <a:r>
              <a:rPr lang="en-US" sz="1400" dirty="0" err="1">
                <a:solidFill>
                  <a:srgbClr val="2B91AF"/>
                </a:solidFill>
                <a:highlight>
                  <a:srgbClr val="FFFFFF"/>
                </a:highlight>
                <a:latin typeface="Consolas" panose="020B0609020204030204" pitchFamily="49" charset="0"/>
              </a:rPr>
              <a:t>IPaintDevice</a:t>
            </a:r>
            <a:r>
              <a:rPr lang="en-US" sz="1400" dirty="0">
                <a:solidFill>
                  <a:srgbClr val="000000"/>
                </a:solidFill>
                <a:highlight>
                  <a:srgbClr val="FFFFFF"/>
                </a:highlight>
                <a:latin typeface="Consolas" panose="020B0609020204030204" pitchFamily="49" charset="0"/>
              </a:rPr>
              <a:t> device)</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fDevice</a:t>
            </a:r>
            <a:r>
              <a:rPr lang="en-US" sz="1400" dirty="0">
                <a:solidFill>
                  <a:srgbClr val="000000"/>
                </a:solidFill>
                <a:highlight>
                  <a:srgbClr val="FFFFFF"/>
                </a:highlight>
                <a:latin typeface="Consolas" panose="020B0609020204030204" pitchFamily="49" charset="0"/>
              </a:rPr>
              <a:t> = device;</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spcBef>
                <a:spcPts val="200"/>
              </a:spcBef>
              <a:buNone/>
            </a:pPr>
            <a:endParaRPr lang="en-US" sz="1400" dirty="0">
              <a:solidFill>
                <a:srgbClr val="000000"/>
              </a:solidFill>
              <a:highlight>
                <a:srgbClr val="FFFFFF"/>
              </a:highlight>
              <a:latin typeface="Consolas" panose="020B0609020204030204" pitchFamily="49" charset="0"/>
            </a:endParaRPr>
          </a:p>
          <a:p>
            <a:pPr marL="432000" indent="0">
              <a:spcBef>
                <a:spcPts val="200"/>
              </a:spcBef>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DrawCircle</a:t>
            </a:r>
            <a:r>
              <a:rPr lang="fr-FR" sz="1400" dirty="0">
                <a:solidFill>
                  <a:srgbClr val="000000"/>
                </a:solidFill>
                <a:highlight>
                  <a:srgbClr val="FFFFFF"/>
                </a:highlight>
                <a:latin typeface="Consolas" panose="020B0609020204030204" pitchFamily="49" charset="0"/>
              </a:rPr>
              <a: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radius)</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fDevice.DrawCircle</a:t>
            </a:r>
            <a:r>
              <a:rPr lang="en-US" sz="1400" dirty="0">
                <a:solidFill>
                  <a:srgbClr val="000000"/>
                </a:solidFill>
                <a:highlight>
                  <a:srgbClr val="FFFFFF"/>
                </a:highlight>
                <a:latin typeface="Consolas" panose="020B0609020204030204" pitchFamily="49" charset="0"/>
              </a:rPr>
              <a:t>(x, y, radius);</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p>
          <a:p>
            <a:pPr marL="432000" indent="0">
              <a:spcBef>
                <a:spcPts val="200"/>
              </a:spcBef>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endParaRPr lang="en-US" sz="1400" dirty="0">
              <a:solidFill>
                <a:srgbClr val="000000"/>
              </a:solidFill>
              <a:highlight>
                <a:srgbClr val="FFFFFF"/>
              </a:highlight>
              <a:latin typeface="Consolas" panose="020B0609020204030204" pitchFamily="49" charset="0"/>
            </a:endParaRPr>
          </a:p>
          <a:p>
            <a:pPr marL="432000" indent="0">
              <a:spcBef>
                <a:spcPts val="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IPaintDevice</a:t>
            </a:r>
            <a:r>
              <a:rPr lang="en-US" sz="1400" dirty="0">
                <a:solidFill>
                  <a:srgbClr val="000000"/>
                </a:solidFill>
                <a:highlight>
                  <a:srgbClr val="FFFFFF"/>
                </a:highlight>
                <a:latin typeface="Consolas" panose="020B0609020204030204" pitchFamily="49" charset="0"/>
              </a:rPr>
              <a:t> </a:t>
            </a:r>
          </a:p>
          <a:p>
            <a:pPr marL="432000" indent="0">
              <a:spcBef>
                <a:spcPts val="200"/>
              </a:spcBef>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DrawCircle</a:t>
            </a:r>
            <a:r>
              <a:rPr lang="fr-FR" sz="1400" dirty="0">
                <a:solidFill>
                  <a:srgbClr val="000000"/>
                </a:solidFill>
                <a:highlight>
                  <a:srgbClr val="FFFFFF"/>
                </a:highlight>
                <a:latin typeface="Consolas" panose="020B0609020204030204" pitchFamily="49" charset="0"/>
              </a:rPr>
              <a: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radius);</a:t>
            </a:r>
          </a:p>
          <a:p>
            <a:pPr marL="432000" indent="0">
              <a:spcBef>
                <a:spcPts val="200"/>
              </a:spcBef>
              <a:buNone/>
            </a:pPr>
            <a:r>
              <a:rPr lang="en-US" sz="1400" dirty="0">
                <a:solidFill>
                  <a:srgbClr val="000000"/>
                </a:solidFill>
                <a:highlight>
                  <a:srgbClr val="FFFFFF"/>
                </a:highlight>
                <a:latin typeface="Consolas" panose="020B0609020204030204" pitchFamily="49" charset="0"/>
              </a:rPr>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69</a:t>
            </a:fld>
            <a:endParaRPr lang="en-GB" altLang="en-US" sz="1400"/>
          </a:p>
        </p:txBody>
      </p:sp>
    </p:spTree>
    <p:extLst>
      <p:ext uri="{BB962C8B-B14F-4D97-AF65-F5344CB8AC3E}">
        <p14:creationId xmlns:p14="http://schemas.microsoft.com/office/powerpoint/2010/main" val="229125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304800"/>
            <a:ext cx="7772400" cy="603250"/>
          </a:xfrm>
        </p:spPr>
        <p:txBody>
          <a:bodyPr/>
          <a:lstStyle/>
          <a:p>
            <a:pPr eaLnBrk="1" hangingPunct="1"/>
            <a:r>
              <a:rPr lang="ru-RU" altLang="en-US" sz="2800"/>
              <a:t>Объект – динамический модуль</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329237"/>
          </a:xfrm>
        </p:spPr>
        <p:txBody>
          <a:bodyPr/>
          <a:lstStyle/>
          <a:p>
            <a:pPr marL="431800" indent="-431800" eaLnBrk="1" hangingPunct="1">
              <a:spcBef>
                <a:spcPts val="1400"/>
              </a:spcBef>
            </a:pPr>
            <a:r>
              <a:rPr lang="ru-RU" altLang="en-US" sz="1800" dirty="0"/>
              <a:t>Объект – динамический модуль, у которого может быть много экземпляров. Описание динамического модуля – класс.</a:t>
            </a:r>
          </a:p>
          <a:p>
            <a:pPr marL="432000" indent="0">
              <a:spcBef>
                <a:spcPts val="1200"/>
              </a:spcBef>
              <a:buFont typeface="Wingdings" panose="05000000000000000000" pitchFamily="2" charset="2"/>
              <a:buNone/>
              <a:defRPr/>
            </a:pPr>
            <a:r>
              <a:rPr lang="ru-RU" sz="1300" dirty="0" err="1">
                <a:solidFill>
                  <a:srgbClr val="0000FF"/>
                </a:solidFill>
                <a:highlight>
                  <a:srgbClr val="FFFFFF"/>
                </a:highlight>
                <a:latin typeface="Consolas" panose="020B0609020204030204" pitchFamily="49" charset="0"/>
              </a:rPr>
              <a:t>public</a:t>
            </a:r>
            <a:r>
              <a:rPr lang="ru-RU" sz="1300" dirty="0">
                <a:solidFill>
                  <a:srgbClr val="000000"/>
                </a:solidFill>
                <a:highlight>
                  <a:srgbClr val="FFFFFF"/>
                </a:highlight>
                <a:latin typeface="Consolas" panose="020B0609020204030204" pitchFamily="49" charset="0"/>
              </a:rPr>
              <a:t> </a:t>
            </a:r>
            <a:r>
              <a:rPr lang="ru-RU" sz="1300" dirty="0" err="1">
                <a:solidFill>
                  <a:srgbClr val="0000FF"/>
                </a:solidFill>
                <a:highlight>
                  <a:srgbClr val="FFFFFF"/>
                </a:highlight>
                <a:latin typeface="Consolas" panose="020B0609020204030204" pitchFamily="49" charset="0"/>
              </a:rPr>
              <a:t>class</a:t>
            </a:r>
            <a:r>
              <a:rPr lang="ru-RU" sz="1300" dirty="0">
                <a:solidFill>
                  <a:srgbClr val="000000"/>
                </a:solidFill>
                <a:highlight>
                  <a:srgbClr val="FFFFFF"/>
                </a:highlight>
                <a:latin typeface="Consolas" panose="020B0609020204030204" pitchFamily="49" charset="0"/>
              </a:rPr>
              <a:t> </a:t>
            </a:r>
            <a:r>
              <a:rPr lang="ru-RU" sz="1300" dirty="0" err="1">
                <a:solidFill>
                  <a:srgbClr val="2B91AF"/>
                </a:solidFill>
                <a:highlight>
                  <a:srgbClr val="FFFFFF"/>
                </a:highlight>
                <a:latin typeface="Consolas" panose="020B0609020204030204" pitchFamily="49" charset="0"/>
              </a:rPr>
              <a:t>List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динамический модуль</a:t>
            </a:r>
            <a:endParaRPr lang="ru-RU" sz="13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Add(</a:t>
            </a:r>
            <a:r>
              <a:rPr lang="en-US" sz="1300" dirty="0">
                <a:solidFill>
                  <a:srgbClr val="0000FF"/>
                </a:solidFill>
                <a:highlight>
                  <a:srgbClr val="FFFFFF"/>
                </a:highlight>
                <a:latin typeface="Consolas" panose="020B0609020204030204" pitchFamily="49" charset="0"/>
              </a:rPr>
              <a:t>object</a:t>
            </a:r>
            <a:r>
              <a:rPr lang="en-US" sz="1300" dirty="0">
                <a:solidFill>
                  <a:srgbClr val="000000"/>
                </a:solidFill>
                <a:highlight>
                  <a:srgbClr val="FFFFFF"/>
                </a:highlight>
                <a:latin typeface="Consolas" panose="020B0609020204030204" pitchFamily="49" charset="0"/>
              </a:rPr>
              <a:t> item) { ... }</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RemoveAt</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index) { ... }</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GetCount</a:t>
            </a:r>
            <a:r>
              <a:rPr lang="en-US" sz="1300" dirty="0">
                <a:solidFill>
                  <a:srgbClr val="000000"/>
                </a:solidFill>
                <a:highlight>
                  <a:srgbClr val="FFFFFF"/>
                </a:highlight>
                <a:latin typeface="Consolas" panose="020B0609020204030204" pitchFamily="49" charset="0"/>
              </a:rPr>
              <a:t>() { ... }</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object</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GetItem</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index) { ... }</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endParaRPr lang="en-US" sz="13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class</a:t>
            </a:r>
            <a:r>
              <a:rPr lang="en-US" sz="1300" dirty="0">
                <a:solidFill>
                  <a:srgbClr val="000000"/>
                </a:solidFill>
                <a:highlight>
                  <a:srgbClr val="FFFFFF"/>
                </a:highlight>
                <a:latin typeface="Consolas" panose="020B0609020204030204" pitchFamily="49" charset="0"/>
              </a:rPr>
              <a:t> </a:t>
            </a:r>
            <a:r>
              <a:rPr lang="en-US" sz="1300" dirty="0">
                <a:solidFill>
                  <a:srgbClr val="2B91AF"/>
                </a:solidFill>
                <a:highlight>
                  <a:srgbClr val="FFFFFF"/>
                </a:highlight>
                <a:latin typeface="Consolas" panose="020B0609020204030204" pitchFamily="49" charset="0"/>
              </a:rPr>
              <a:t>Helper</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a:t>
            </a:r>
            <a:r>
              <a:rPr lang="en-US" sz="1300" dirty="0">
                <a:solidFill>
                  <a:srgbClr val="008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статический модуль</a:t>
            </a:r>
            <a:endParaRPr lang="en-US" sz="13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Test()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ru-RU" sz="1300" dirty="0">
                <a:solidFill>
                  <a:srgbClr val="000000"/>
                </a:solidFill>
                <a:highlight>
                  <a:srgbClr val="FFFFFF"/>
                </a:highlight>
                <a:latin typeface="Consolas" panose="020B0609020204030204" pitchFamily="49" charset="0"/>
              </a:rPr>
              <a:t>        </a:t>
            </a:r>
            <a:r>
              <a:rPr lang="ru-RU" sz="1300" dirty="0" err="1">
                <a:solidFill>
                  <a:srgbClr val="0000FF"/>
                </a:solidFill>
                <a:highlight>
                  <a:srgbClr val="FFFFFF"/>
                </a:highlight>
                <a:latin typeface="Consolas" panose="020B0609020204030204" pitchFamily="49" charset="0"/>
              </a:rPr>
              <a:t>var</a:t>
            </a:r>
            <a:r>
              <a:rPr lang="ru-RU" sz="1300" dirty="0">
                <a:solidFill>
                  <a:srgbClr val="000000"/>
                </a:solidFill>
                <a:highlight>
                  <a:srgbClr val="FFFFFF"/>
                </a:highlight>
                <a:latin typeface="Consolas" panose="020B0609020204030204" pitchFamily="49" charset="0"/>
              </a:rPr>
              <a:t> </a:t>
            </a:r>
            <a:r>
              <a:rPr lang="ru-RU" sz="1300" dirty="0" err="1">
                <a:solidFill>
                  <a:srgbClr val="000000"/>
                </a:solidFill>
                <a:highlight>
                  <a:srgbClr val="FFFFFF"/>
                </a:highlight>
                <a:latin typeface="Consolas" panose="020B0609020204030204" pitchFamily="49" charset="0"/>
              </a:rPr>
              <a:t>list</a:t>
            </a:r>
            <a:r>
              <a:rPr lang="ru-RU" sz="1300" dirty="0">
                <a:solidFill>
                  <a:srgbClr val="000000"/>
                </a:solidFill>
                <a:highlight>
                  <a:srgbClr val="FFFFFF"/>
                </a:highlight>
                <a:latin typeface="Consolas" panose="020B0609020204030204" pitchFamily="49" charset="0"/>
              </a:rPr>
              <a:t> = </a:t>
            </a:r>
            <a:r>
              <a:rPr lang="ru-RU" sz="1300" dirty="0" err="1">
                <a:solidFill>
                  <a:srgbClr val="0000FF"/>
                </a:solidFill>
                <a:highlight>
                  <a:srgbClr val="FFFFFF"/>
                </a:highlight>
                <a:latin typeface="Consolas" panose="020B0609020204030204" pitchFamily="49" charset="0"/>
              </a:rPr>
              <a:t>new</a:t>
            </a:r>
            <a:r>
              <a:rPr lang="ru-RU" sz="1300" dirty="0">
                <a:solidFill>
                  <a:srgbClr val="000000"/>
                </a:solidFill>
                <a:highlight>
                  <a:srgbClr val="FFFFFF"/>
                </a:highlight>
                <a:latin typeface="Consolas" panose="020B0609020204030204" pitchFamily="49" charset="0"/>
              </a:rPr>
              <a:t> </a:t>
            </a:r>
            <a:r>
              <a:rPr lang="ru-RU" sz="1300" dirty="0" err="1">
                <a:solidFill>
                  <a:srgbClr val="2B91AF"/>
                </a:solidFill>
                <a:highlight>
                  <a:srgbClr val="FFFFFF"/>
                </a:highlight>
                <a:latin typeface="Consolas" panose="020B0609020204030204" pitchFamily="49" charset="0"/>
              </a:rPr>
              <a:t>List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создание модуля</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list.Add</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a:t>
            </a:r>
            <a:r>
              <a:rPr lang="ru-RU" sz="1300" dirty="0">
                <a:solidFill>
                  <a:srgbClr val="A31515"/>
                </a:solidFill>
                <a:highlight>
                  <a:srgbClr val="FFFFFF"/>
                </a:highlight>
                <a:latin typeface="Consolas" panose="020B0609020204030204" pitchFamily="49" charset="0"/>
              </a:rPr>
              <a:t>Андрей Ершов"</a:t>
            </a:r>
            <a:r>
              <a:rPr lang="ru-RU" sz="13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list.Add</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a:t>
            </a:r>
            <a:r>
              <a:rPr lang="en-US" sz="1300" dirty="0" err="1">
                <a:solidFill>
                  <a:srgbClr val="A31515"/>
                </a:solidFill>
                <a:highlight>
                  <a:srgbClr val="FFFFFF"/>
                </a:highlight>
                <a:latin typeface="Consolas" panose="020B0609020204030204" pitchFamily="49" charset="0"/>
              </a:rPr>
              <a:t>Niklaus</a:t>
            </a:r>
            <a:r>
              <a:rPr lang="en-US" sz="1300" dirty="0">
                <a:solidFill>
                  <a:srgbClr val="A31515"/>
                </a:solidFill>
                <a:highlight>
                  <a:srgbClr val="FFFFFF"/>
                </a:highlight>
                <a:latin typeface="Consolas" panose="020B0609020204030204" pitchFamily="49" charset="0"/>
              </a:rPr>
              <a:t> Wirth"</a:t>
            </a:r>
            <a:r>
              <a:rPr lang="en-US" sz="13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r>
              <a:rPr lang="en-US" sz="1300" dirty="0" err="1">
                <a:solidFill>
                  <a:srgbClr val="2B91AF"/>
                </a:solidFill>
                <a:highlight>
                  <a:srgbClr val="FFFFFF"/>
                </a:highlight>
                <a:latin typeface="Consolas" panose="020B0609020204030204" pitchFamily="49" charset="0"/>
              </a:rPr>
              <a:t>Console</a:t>
            </a:r>
            <a:r>
              <a:rPr lang="en-US" sz="1300" dirty="0" err="1">
                <a:solidFill>
                  <a:srgbClr val="000000"/>
                </a:solidFill>
                <a:highlight>
                  <a:srgbClr val="FFFFFF"/>
                </a:highlight>
                <a:latin typeface="Consolas" panose="020B0609020204030204" pitchFamily="49" charset="0"/>
              </a:rPr>
              <a:t>.WriteLine</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"Count = {0}"</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list.GetCount</a:t>
            </a:r>
            <a:r>
              <a:rPr lang="en-US" sz="13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300" dirty="0">
                <a:solidFill>
                  <a:srgbClr val="000000"/>
                </a:solidFill>
                <a:highlight>
                  <a:srgbClr val="FFFFFF"/>
                </a:highlight>
                <a:latin typeface="Consolas" panose="020B0609020204030204" pitchFamily="49" charset="0"/>
              </a:rPr>
              <a:t>}</a:t>
            </a:r>
          </a:p>
          <a:p>
            <a:pPr marL="0" indent="0">
              <a:buFont typeface="Wingdings" panose="05000000000000000000" pitchFamily="2" charset="2"/>
              <a:buNone/>
              <a:defRPr/>
            </a:pPr>
            <a:endParaRPr lang="ru-RU" sz="1300" dirty="0">
              <a:solidFill>
                <a:srgbClr val="000000"/>
              </a:solidFill>
              <a:highlight>
                <a:srgbClr val="FFFFFF"/>
              </a:highlight>
              <a:latin typeface="Consolas" panose="020B0609020204030204" pitchFamily="49" charset="0"/>
            </a:endParaRPr>
          </a:p>
          <a:p>
            <a:pPr marL="0" indent="0">
              <a:buFont typeface="Wingdings" panose="05000000000000000000" pitchFamily="2" charset="2"/>
              <a:buNone/>
              <a:defRPr/>
            </a:pPr>
            <a:endParaRPr lang="en-US" sz="1300" dirty="0">
              <a:solidFill>
                <a:srgbClr val="000000"/>
              </a:solidFill>
              <a:highlight>
                <a:srgbClr val="FFFFFF"/>
              </a:highlight>
              <a:latin typeface="Consolas" panose="020B0609020204030204" pitchFamily="49" charset="0"/>
            </a:endParaRPr>
          </a:p>
        </p:txBody>
      </p:sp>
      <p:sp>
        <p:nvSpPr>
          <p:cNvPr id="1843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6127B52-8C6B-4440-831D-6C1F18DDF94C}" type="slidenum">
              <a:rPr lang="en-GB" altLang="en-US" sz="1400" smtClean="0"/>
              <a:pPr>
                <a:spcBef>
                  <a:spcPct val="0"/>
                </a:spcBef>
                <a:buClrTx/>
                <a:buSzTx/>
                <a:buFontTx/>
                <a:buNone/>
              </a:pPr>
              <a:t>7</a:t>
            </a:fld>
            <a:endParaRPr lang="en-GB" altLang="en-US" sz="1400"/>
          </a:p>
        </p:txBody>
      </p:sp>
      <p:pic>
        <p:nvPicPr>
          <p:cNvPr id="2" name="Picture 1"/>
          <p:cNvPicPr>
            <a:picLocks noChangeAspect="1"/>
          </p:cNvPicPr>
          <p:nvPr/>
        </p:nvPicPr>
        <p:blipFill>
          <a:blip r:embed="rId3"/>
          <a:stretch>
            <a:fillRect/>
          </a:stretch>
        </p:blipFill>
        <p:spPr>
          <a:xfrm>
            <a:off x="6012160" y="1729018"/>
            <a:ext cx="2829854" cy="3500182"/>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Мост</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Мост через интерфейс создается к отдельной иерархии классов</a:t>
            </a:r>
            <a:r>
              <a:rPr lang="en-US" altLang="en-US" sz="1800" dirty="0"/>
              <a:t>.</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LowQualityPaintDevice</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IPaintDevice</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DrawCircle</a:t>
            </a:r>
            <a:r>
              <a:rPr lang="fr-FR" sz="1400" dirty="0">
                <a:solidFill>
                  <a:srgbClr val="000000"/>
                </a:solidFill>
                <a:highlight>
                  <a:srgbClr val="FFFFFF"/>
                </a:highlight>
                <a:latin typeface="Consolas" panose="020B0609020204030204" pitchFamily="49" charset="0"/>
              </a:rPr>
              <a: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radius) { ... }</a:t>
            </a: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HighQualityPaintDevice</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IPaintDevice</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DrawCircle</a:t>
            </a:r>
            <a:r>
              <a:rPr lang="fr-FR" sz="1400" dirty="0">
                <a:solidFill>
                  <a:srgbClr val="000000"/>
                </a:solidFill>
                <a:highlight>
                  <a:srgbClr val="FFFFFF"/>
                </a:highlight>
                <a:latin typeface="Consolas" panose="020B0609020204030204" pitchFamily="49" charset="0"/>
              </a:rPr>
              <a: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radius) { ... }</a:t>
            </a:r>
          </a:p>
          <a:p>
            <a:pPr marL="432000" indent="0">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endParaRPr lang="ru-RU"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TestBridge</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painter1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Painter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LowQualityPaintDevice</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painter1.DrawCircle(10, 10, 5);</a:t>
            </a:r>
          </a:p>
          <a:p>
            <a:pPr marL="432000" indent="0">
              <a:buNone/>
            </a:pP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painter2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Painter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HighQualityPaintDevice</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painter2.DrawCircle(10, 10, 5);</a:t>
            </a:r>
          </a:p>
          <a:p>
            <a:pPr marL="432000" indent="0">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endParaRPr lang="en-US" sz="1400" dirty="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70</a:t>
            </a:fld>
            <a:endParaRPr lang="en-GB" altLang="en-US" sz="1400"/>
          </a:p>
        </p:txBody>
      </p:sp>
    </p:spTree>
    <p:extLst>
      <p:ext uri="{BB962C8B-B14F-4D97-AF65-F5344CB8AC3E}">
        <p14:creationId xmlns:p14="http://schemas.microsoft.com/office/powerpoint/2010/main" val="3260698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p:nvPr/>
        </p:nvCxnSpPr>
        <p:spPr bwMode="auto">
          <a:xfrm flipV="1">
            <a:off x="2994057" y="3480173"/>
            <a:ext cx="1" cy="540469"/>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Freeform 71"/>
          <p:cNvSpPr>
            <a:spLocks/>
          </p:cNvSpPr>
          <p:nvPr/>
        </p:nvSpPr>
        <p:spPr bwMode="auto">
          <a:xfrm flipH="1">
            <a:off x="7118289" y="3615036"/>
            <a:ext cx="823913" cy="546099"/>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71" name="Freeform 70"/>
          <p:cNvSpPr>
            <a:spLocks/>
          </p:cNvSpPr>
          <p:nvPr/>
        </p:nvSpPr>
        <p:spPr bwMode="auto">
          <a:xfrm>
            <a:off x="5272088" y="3607891"/>
            <a:ext cx="823913" cy="546099"/>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Мост</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Мост – делегирование функциональности метода другому объекту через интерфейс, чтобы иметь возможность независимо менять реализацию интерфейса</a:t>
            </a:r>
            <a:r>
              <a:rPr lang="en-US" altLang="en-US" sz="1800" dirty="0"/>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71</a:t>
            </a:fld>
            <a:endParaRPr lang="en-GB" altLang="en-US" sz="1400"/>
          </a:p>
        </p:txBody>
      </p:sp>
      <p:grpSp>
        <p:nvGrpSpPr>
          <p:cNvPr id="5" name="Group 5"/>
          <p:cNvGrpSpPr>
            <a:grpSpLocks noChangeAspect="1"/>
          </p:cNvGrpSpPr>
          <p:nvPr/>
        </p:nvGrpSpPr>
        <p:grpSpPr bwMode="auto">
          <a:xfrm>
            <a:off x="166688" y="2564904"/>
            <a:ext cx="8824913" cy="2457450"/>
            <a:chOff x="105" y="1373"/>
            <a:chExt cx="5559" cy="1548"/>
          </a:xfrm>
        </p:grpSpPr>
        <p:sp>
          <p:nvSpPr>
            <p:cNvPr id="66" name="Line 66"/>
            <p:cNvSpPr>
              <a:spLocks noChangeShapeType="1"/>
            </p:cNvSpPr>
            <p:nvPr/>
          </p:nvSpPr>
          <p:spPr bwMode="auto">
            <a:xfrm>
              <a:off x="855" y="1662"/>
              <a:ext cx="500" cy="1"/>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Line 40"/>
            <p:cNvSpPr>
              <a:spLocks noChangeShapeType="1"/>
            </p:cNvSpPr>
            <p:nvPr/>
          </p:nvSpPr>
          <p:spPr bwMode="auto">
            <a:xfrm>
              <a:off x="2520" y="1662"/>
              <a:ext cx="998" cy="0"/>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 name="Rectangle 6"/>
            <p:cNvSpPr>
              <a:spLocks noChangeArrowheads="1"/>
            </p:cNvSpPr>
            <p:nvPr/>
          </p:nvSpPr>
          <p:spPr bwMode="auto">
            <a:xfrm>
              <a:off x="3521" y="1736"/>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 name="Rectangle 7"/>
            <p:cNvSpPr>
              <a:spLocks noChangeArrowheads="1"/>
            </p:cNvSpPr>
            <p:nvPr/>
          </p:nvSpPr>
          <p:spPr bwMode="auto">
            <a:xfrm>
              <a:off x="3521" y="1736"/>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8"/>
            <p:cNvSpPr>
              <a:spLocks noChangeArrowheads="1"/>
            </p:cNvSpPr>
            <p:nvPr/>
          </p:nvSpPr>
          <p:spPr bwMode="auto">
            <a:xfrm>
              <a:off x="3530" y="1739"/>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3609" y="1739"/>
              <a:ext cx="1014"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1" u="none" strike="noStrike" cap="none" normalizeH="0" baseline="0">
                  <a:ln>
                    <a:noFill/>
                  </a:ln>
                  <a:solidFill>
                    <a:srgbClr val="000000"/>
                  </a:solidFill>
                  <a:effectLst/>
                  <a:latin typeface="Consolas" pitchFamily="49" charset="0"/>
                  <a:cs typeface="Arial" pitchFamily="34" charset="0"/>
                </a:rPr>
                <a:t>OperationImp</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4544" y="1739"/>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3521" y="1373"/>
              <a:ext cx="1274" cy="3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3521" y="1373"/>
              <a:ext cx="1274" cy="36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3732" y="1377"/>
              <a:ext cx="935"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«interface»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3927" y="1553"/>
              <a:ext cx="547"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a:ln>
                    <a:noFill/>
                  </a:ln>
                  <a:solidFill>
                    <a:srgbClr val="000000"/>
                  </a:solidFill>
                  <a:effectLst/>
                  <a:latin typeface="Consolas" pitchFamily="49" charset="0"/>
                  <a:cs typeface="Arial" pitchFamily="34" charset="0"/>
                </a:rPr>
                <a:t>Bridge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1355" y="1759"/>
              <a:ext cx="1041"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1355" y="1759"/>
              <a:ext cx="1041"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1369" y="1765"/>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8"/>
            <p:cNvSpPr>
              <a:spLocks noChangeArrowheads="1"/>
            </p:cNvSpPr>
            <p:nvPr/>
          </p:nvSpPr>
          <p:spPr bwMode="auto">
            <a:xfrm>
              <a:off x="1448" y="1765"/>
              <a:ext cx="785"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Operation</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9"/>
            <p:cNvSpPr>
              <a:spLocks noChangeArrowheads="1"/>
            </p:cNvSpPr>
            <p:nvPr/>
          </p:nvSpPr>
          <p:spPr bwMode="auto">
            <a:xfrm>
              <a:off x="2145" y="1765"/>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20"/>
            <p:cNvSpPr>
              <a:spLocks noChangeArrowheads="1"/>
            </p:cNvSpPr>
            <p:nvPr/>
          </p:nvSpPr>
          <p:spPr bwMode="auto">
            <a:xfrm>
              <a:off x="1355" y="1566"/>
              <a:ext cx="1041"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1355" y="1566"/>
              <a:ext cx="1041"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1369" y="1571"/>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3"/>
            <p:cNvSpPr>
              <a:spLocks noChangeArrowheads="1"/>
            </p:cNvSpPr>
            <p:nvPr/>
          </p:nvSpPr>
          <p:spPr bwMode="auto">
            <a:xfrm>
              <a:off x="1448" y="1571"/>
              <a:ext cx="547"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bridge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4"/>
            <p:cNvSpPr>
              <a:spLocks noChangeArrowheads="1"/>
            </p:cNvSpPr>
            <p:nvPr/>
          </p:nvSpPr>
          <p:spPr bwMode="auto">
            <a:xfrm>
              <a:off x="1355" y="1373"/>
              <a:ext cx="1041"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1355" y="1373"/>
              <a:ext cx="1041"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6" name="Rectangle 26"/>
            <p:cNvSpPr>
              <a:spLocks noChangeArrowheads="1"/>
            </p:cNvSpPr>
            <p:nvPr/>
          </p:nvSpPr>
          <p:spPr bwMode="auto">
            <a:xfrm>
              <a:off x="1448" y="1377"/>
              <a:ext cx="935"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a:ln>
                    <a:noFill/>
                  </a:ln>
                  <a:solidFill>
                    <a:srgbClr val="000000"/>
                  </a:solidFill>
                  <a:effectLst/>
                  <a:latin typeface="Consolas" pitchFamily="49" charset="0"/>
                  <a:cs typeface="Arial" pitchFamily="34" charset="0"/>
                </a:rPr>
                <a:t>Abstraction</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7"/>
            <p:cNvSpPr>
              <a:spLocks noChangeArrowheads="1"/>
            </p:cNvSpPr>
            <p:nvPr/>
          </p:nvSpPr>
          <p:spPr bwMode="auto">
            <a:xfrm>
              <a:off x="2718" y="2715"/>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8" name="Rectangle 28"/>
            <p:cNvSpPr>
              <a:spLocks noChangeArrowheads="1"/>
            </p:cNvSpPr>
            <p:nvPr/>
          </p:nvSpPr>
          <p:spPr bwMode="auto">
            <a:xfrm>
              <a:off x="2718" y="2715"/>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29"/>
            <p:cNvSpPr>
              <a:spLocks noChangeArrowheads="1"/>
            </p:cNvSpPr>
            <p:nvPr/>
          </p:nvSpPr>
          <p:spPr bwMode="auto">
            <a:xfrm>
              <a:off x="2727" y="2718"/>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30"/>
            <p:cNvSpPr>
              <a:spLocks noChangeArrowheads="1"/>
            </p:cNvSpPr>
            <p:nvPr/>
          </p:nvSpPr>
          <p:spPr bwMode="auto">
            <a:xfrm>
              <a:off x="2806" y="2718"/>
              <a:ext cx="1014"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OperationImp</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1" name="Rectangle 31"/>
            <p:cNvSpPr>
              <a:spLocks noChangeArrowheads="1"/>
            </p:cNvSpPr>
            <p:nvPr/>
          </p:nvSpPr>
          <p:spPr bwMode="auto">
            <a:xfrm>
              <a:off x="3741" y="2718"/>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2"/>
            <p:cNvSpPr>
              <a:spLocks noChangeArrowheads="1"/>
            </p:cNvSpPr>
            <p:nvPr/>
          </p:nvSpPr>
          <p:spPr bwMode="auto">
            <a:xfrm>
              <a:off x="2718" y="2567"/>
              <a:ext cx="1274" cy="1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3" name="Rectangle 33"/>
            <p:cNvSpPr>
              <a:spLocks noChangeArrowheads="1"/>
            </p:cNvSpPr>
            <p:nvPr/>
          </p:nvSpPr>
          <p:spPr bwMode="auto">
            <a:xfrm>
              <a:off x="2718" y="2567"/>
              <a:ext cx="1274" cy="148"/>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Rectangle 34"/>
            <p:cNvSpPr>
              <a:spLocks noChangeArrowheads="1"/>
            </p:cNvSpPr>
            <p:nvPr/>
          </p:nvSpPr>
          <p:spPr bwMode="auto">
            <a:xfrm>
              <a:off x="2718" y="2374"/>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5" name="Rectangle 35"/>
            <p:cNvSpPr>
              <a:spLocks noChangeArrowheads="1"/>
            </p:cNvSpPr>
            <p:nvPr/>
          </p:nvSpPr>
          <p:spPr bwMode="auto">
            <a:xfrm>
              <a:off x="2718" y="2374"/>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Rectangle 36"/>
            <p:cNvSpPr>
              <a:spLocks noChangeArrowheads="1"/>
            </p:cNvSpPr>
            <p:nvPr/>
          </p:nvSpPr>
          <p:spPr bwMode="auto">
            <a:xfrm>
              <a:off x="2771" y="2383"/>
              <a:ext cx="1252"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a:ln>
                    <a:noFill/>
                  </a:ln>
                  <a:solidFill>
                    <a:srgbClr val="000000"/>
                  </a:solidFill>
                  <a:effectLst/>
                  <a:latin typeface="Consolas" pitchFamily="49" charset="0"/>
                  <a:cs typeface="Arial" pitchFamily="34" charset="0"/>
                </a:rPr>
                <a:t>ImplementationA</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8" name="Freeform 38"/>
            <p:cNvSpPr>
              <a:spLocks/>
            </p:cNvSpPr>
            <p:nvPr/>
          </p:nvSpPr>
          <p:spPr bwMode="auto">
            <a:xfrm>
              <a:off x="3774" y="1929"/>
              <a:ext cx="132" cy="105"/>
            </a:xfrm>
            <a:custGeom>
              <a:avLst/>
              <a:gdLst/>
              <a:ahLst/>
              <a:cxnLst>
                <a:cxn ang="0">
                  <a:pos x="0" y="105"/>
                </a:cxn>
                <a:cxn ang="0">
                  <a:pos x="132" y="105"/>
                </a:cxn>
                <a:cxn ang="0">
                  <a:pos x="66" y="0"/>
                </a:cxn>
                <a:cxn ang="0">
                  <a:pos x="0" y="105"/>
                </a:cxn>
              </a:cxnLst>
              <a:rect l="0" t="0" r="r" b="b"/>
              <a:pathLst>
                <a:path w="132" h="105">
                  <a:moveTo>
                    <a:pt x="0" y="105"/>
                  </a:moveTo>
                  <a:lnTo>
                    <a:pt x="132" y="105"/>
                  </a:lnTo>
                  <a:lnTo>
                    <a:pt x="66" y="0"/>
                  </a:lnTo>
                  <a:lnTo>
                    <a:pt x="0" y="10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39"/>
            <p:cNvSpPr>
              <a:spLocks/>
            </p:cNvSpPr>
            <p:nvPr/>
          </p:nvSpPr>
          <p:spPr bwMode="auto">
            <a:xfrm>
              <a:off x="3774" y="1929"/>
              <a:ext cx="132" cy="105"/>
            </a:xfrm>
            <a:custGeom>
              <a:avLst/>
              <a:gdLst/>
              <a:ahLst/>
              <a:cxnLst>
                <a:cxn ang="0">
                  <a:pos x="0" y="105"/>
                </a:cxn>
                <a:cxn ang="0">
                  <a:pos x="132" y="105"/>
                </a:cxn>
                <a:cxn ang="0">
                  <a:pos x="66" y="0"/>
                </a:cxn>
                <a:cxn ang="0">
                  <a:pos x="0" y="105"/>
                </a:cxn>
              </a:cxnLst>
              <a:rect l="0" t="0" r="r" b="b"/>
              <a:pathLst>
                <a:path w="132" h="105">
                  <a:moveTo>
                    <a:pt x="0" y="105"/>
                  </a:moveTo>
                  <a:lnTo>
                    <a:pt x="132" y="105"/>
                  </a:lnTo>
                  <a:lnTo>
                    <a:pt x="66" y="0"/>
                  </a:lnTo>
                  <a:lnTo>
                    <a:pt x="0" y="105"/>
                  </a:lnTo>
                  <a:close/>
                </a:path>
              </a:pathLst>
            </a:cu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1" name="Freeform 41"/>
            <p:cNvSpPr>
              <a:spLocks/>
            </p:cNvSpPr>
            <p:nvPr/>
          </p:nvSpPr>
          <p:spPr bwMode="auto">
            <a:xfrm>
              <a:off x="2396" y="1622"/>
              <a:ext cx="132" cy="79"/>
            </a:xfrm>
            <a:custGeom>
              <a:avLst/>
              <a:gdLst/>
              <a:ahLst/>
              <a:cxnLst>
                <a:cxn ang="0">
                  <a:pos x="66" y="79"/>
                </a:cxn>
                <a:cxn ang="0">
                  <a:pos x="0" y="40"/>
                </a:cxn>
                <a:cxn ang="0">
                  <a:pos x="66" y="0"/>
                </a:cxn>
                <a:cxn ang="0">
                  <a:pos x="132" y="39"/>
                </a:cxn>
                <a:cxn ang="0">
                  <a:pos x="66" y="79"/>
                </a:cxn>
              </a:cxnLst>
              <a:rect l="0" t="0" r="r" b="b"/>
              <a:pathLst>
                <a:path w="132" h="79">
                  <a:moveTo>
                    <a:pt x="66" y="79"/>
                  </a:moveTo>
                  <a:lnTo>
                    <a:pt x="0" y="40"/>
                  </a:lnTo>
                  <a:lnTo>
                    <a:pt x="66" y="0"/>
                  </a:lnTo>
                  <a:lnTo>
                    <a:pt x="132" y="39"/>
                  </a:lnTo>
                  <a:lnTo>
                    <a:pt x="66" y="7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Freeform 42"/>
            <p:cNvSpPr>
              <a:spLocks/>
            </p:cNvSpPr>
            <p:nvPr/>
          </p:nvSpPr>
          <p:spPr bwMode="auto">
            <a:xfrm>
              <a:off x="2396" y="1622"/>
              <a:ext cx="132" cy="79"/>
            </a:xfrm>
            <a:custGeom>
              <a:avLst/>
              <a:gdLst/>
              <a:ahLst/>
              <a:cxnLst>
                <a:cxn ang="0">
                  <a:pos x="66" y="79"/>
                </a:cxn>
                <a:cxn ang="0">
                  <a:pos x="0" y="40"/>
                </a:cxn>
                <a:cxn ang="0">
                  <a:pos x="66" y="0"/>
                </a:cxn>
                <a:cxn ang="0">
                  <a:pos x="132" y="39"/>
                </a:cxn>
                <a:cxn ang="0">
                  <a:pos x="66" y="79"/>
                </a:cxn>
              </a:cxnLst>
              <a:rect l="0" t="0" r="r" b="b"/>
              <a:pathLst>
                <a:path w="132" h="79">
                  <a:moveTo>
                    <a:pt x="66" y="79"/>
                  </a:moveTo>
                  <a:lnTo>
                    <a:pt x="0" y="40"/>
                  </a:lnTo>
                  <a:lnTo>
                    <a:pt x="66" y="0"/>
                  </a:lnTo>
                  <a:lnTo>
                    <a:pt x="132" y="39"/>
                  </a:lnTo>
                  <a:lnTo>
                    <a:pt x="66" y="79"/>
                  </a:lnTo>
                  <a:close/>
                </a:path>
              </a:pathLst>
            </a:cu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3" name="Freeform 43"/>
            <p:cNvSpPr>
              <a:spLocks noEditPoints="1"/>
            </p:cNvSpPr>
            <p:nvPr/>
          </p:nvSpPr>
          <p:spPr bwMode="auto">
            <a:xfrm>
              <a:off x="105" y="2290"/>
              <a:ext cx="2209" cy="433"/>
            </a:xfrm>
            <a:custGeom>
              <a:avLst/>
              <a:gdLst/>
              <a:ahLst/>
              <a:cxnLst>
                <a:cxn ang="0">
                  <a:pos x="2209" y="127"/>
                </a:cxn>
                <a:cxn ang="0">
                  <a:pos x="2103" y="0"/>
                </a:cxn>
                <a:cxn ang="0">
                  <a:pos x="2103" y="127"/>
                </a:cxn>
                <a:cxn ang="0">
                  <a:pos x="2209" y="127"/>
                </a:cxn>
                <a:cxn ang="0">
                  <a:pos x="0" y="433"/>
                </a:cxn>
                <a:cxn ang="0">
                  <a:pos x="2209" y="433"/>
                </a:cxn>
                <a:cxn ang="0">
                  <a:pos x="2209" y="127"/>
                </a:cxn>
                <a:cxn ang="0">
                  <a:pos x="2103" y="127"/>
                </a:cxn>
                <a:cxn ang="0">
                  <a:pos x="2103" y="0"/>
                </a:cxn>
                <a:cxn ang="0">
                  <a:pos x="0" y="0"/>
                </a:cxn>
                <a:cxn ang="0">
                  <a:pos x="0" y="433"/>
                </a:cxn>
              </a:cxnLst>
              <a:rect l="0" t="0" r="r" b="b"/>
              <a:pathLst>
                <a:path w="2209" h="433">
                  <a:moveTo>
                    <a:pt x="2209" y="127"/>
                  </a:moveTo>
                  <a:lnTo>
                    <a:pt x="2103" y="0"/>
                  </a:lnTo>
                  <a:lnTo>
                    <a:pt x="2103" y="127"/>
                  </a:lnTo>
                  <a:lnTo>
                    <a:pt x="2209" y="127"/>
                  </a:lnTo>
                  <a:close/>
                  <a:moveTo>
                    <a:pt x="0" y="433"/>
                  </a:moveTo>
                  <a:lnTo>
                    <a:pt x="2209" y="433"/>
                  </a:lnTo>
                  <a:lnTo>
                    <a:pt x="2209" y="127"/>
                  </a:lnTo>
                  <a:lnTo>
                    <a:pt x="2103" y="127"/>
                  </a:lnTo>
                  <a:lnTo>
                    <a:pt x="2103" y="0"/>
                  </a:lnTo>
                  <a:lnTo>
                    <a:pt x="0" y="0"/>
                  </a:lnTo>
                  <a:lnTo>
                    <a:pt x="0" y="4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Freeform 44"/>
            <p:cNvSpPr>
              <a:spLocks/>
            </p:cNvSpPr>
            <p:nvPr/>
          </p:nvSpPr>
          <p:spPr bwMode="auto">
            <a:xfrm>
              <a:off x="2208" y="2290"/>
              <a:ext cx="106" cy="127"/>
            </a:xfrm>
            <a:custGeom>
              <a:avLst/>
              <a:gdLst/>
              <a:ahLst/>
              <a:cxnLst>
                <a:cxn ang="0">
                  <a:pos x="106" y="127"/>
                </a:cxn>
                <a:cxn ang="0">
                  <a:pos x="0" y="0"/>
                </a:cxn>
                <a:cxn ang="0">
                  <a:pos x="0" y="127"/>
                </a:cxn>
                <a:cxn ang="0">
                  <a:pos x="106" y="127"/>
                </a:cxn>
              </a:cxnLst>
              <a:rect l="0" t="0" r="r" b="b"/>
              <a:pathLst>
                <a:path w="106" h="127">
                  <a:moveTo>
                    <a:pt x="106" y="127"/>
                  </a:moveTo>
                  <a:lnTo>
                    <a:pt x="0" y="0"/>
                  </a:lnTo>
                  <a:lnTo>
                    <a:pt x="0" y="127"/>
                  </a:lnTo>
                  <a:lnTo>
                    <a:pt x="106" y="127"/>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5" name="Freeform 45"/>
            <p:cNvSpPr>
              <a:spLocks/>
            </p:cNvSpPr>
            <p:nvPr/>
          </p:nvSpPr>
          <p:spPr bwMode="auto">
            <a:xfrm>
              <a:off x="105" y="2290"/>
              <a:ext cx="2209" cy="433"/>
            </a:xfrm>
            <a:custGeom>
              <a:avLst/>
              <a:gdLst/>
              <a:ahLst/>
              <a:cxnLst>
                <a:cxn ang="0">
                  <a:pos x="0" y="433"/>
                </a:cxn>
                <a:cxn ang="0">
                  <a:pos x="2209" y="433"/>
                </a:cxn>
                <a:cxn ang="0">
                  <a:pos x="2209" y="127"/>
                </a:cxn>
                <a:cxn ang="0">
                  <a:pos x="2103" y="127"/>
                </a:cxn>
                <a:cxn ang="0">
                  <a:pos x="2103" y="0"/>
                </a:cxn>
                <a:cxn ang="0">
                  <a:pos x="0" y="0"/>
                </a:cxn>
                <a:cxn ang="0">
                  <a:pos x="0" y="433"/>
                </a:cxn>
              </a:cxnLst>
              <a:rect l="0" t="0" r="r" b="b"/>
              <a:pathLst>
                <a:path w="2209" h="433">
                  <a:moveTo>
                    <a:pt x="0" y="433"/>
                  </a:moveTo>
                  <a:lnTo>
                    <a:pt x="2209" y="433"/>
                  </a:lnTo>
                  <a:lnTo>
                    <a:pt x="2209" y="127"/>
                  </a:lnTo>
                  <a:lnTo>
                    <a:pt x="2103" y="127"/>
                  </a:lnTo>
                  <a:lnTo>
                    <a:pt x="2103" y="0"/>
                  </a:lnTo>
                  <a:lnTo>
                    <a:pt x="0" y="0"/>
                  </a:lnTo>
                  <a:lnTo>
                    <a:pt x="0" y="433"/>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6" name="Rectangle 46"/>
            <p:cNvSpPr>
              <a:spLocks noChangeArrowheads="1"/>
            </p:cNvSpPr>
            <p:nvPr/>
          </p:nvSpPr>
          <p:spPr bwMode="auto">
            <a:xfrm>
              <a:off x="152" y="2330"/>
              <a:ext cx="1720"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Вызывает OperationImp</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47"/>
            <p:cNvSpPr>
              <a:spLocks noChangeArrowheads="1"/>
            </p:cNvSpPr>
            <p:nvPr/>
          </p:nvSpPr>
          <p:spPr bwMode="auto">
            <a:xfrm>
              <a:off x="1783" y="2330"/>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48"/>
            <p:cNvSpPr>
              <a:spLocks noChangeArrowheads="1"/>
            </p:cNvSpPr>
            <p:nvPr/>
          </p:nvSpPr>
          <p:spPr bwMode="auto">
            <a:xfrm>
              <a:off x="152" y="2498"/>
              <a:ext cx="706"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в bridge</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9" name="Rectangle 49"/>
            <p:cNvSpPr>
              <a:spLocks noChangeArrowheads="1"/>
            </p:cNvSpPr>
            <p:nvPr/>
          </p:nvSpPr>
          <p:spPr bwMode="auto">
            <a:xfrm>
              <a:off x="4355" y="2715"/>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0" name="Rectangle 50"/>
            <p:cNvSpPr>
              <a:spLocks noChangeArrowheads="1"/>
            </p:cNvSpPr>
            <p:nvPr/>
          </p:nvSpPr>
          <p:spPr bwMode="auto">
            <a:xfrm>
              <a:off x="4355" y="2715"/>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Rectangle 51"/>
            <p:cNvSpPr>
              <a:spLocks noChangeArrowheads="1"/>
            </p:cNvSpPr>
            <p:nvPr/>
          </p:nvSpPr>
          <p:spPr bwMode="auto">
            <a:xfrm>
              <a:off x="4368" y="2718"/>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52"/>
            <p:cNvSpPr>
              <a:spLocks noChangeArrowheads="1"/>
            </p:cNvSpPr>
            <p:nvPr/>
          </p:nvSpPr>
          <p:spPr bwMode="auto">
            <a:xfrm>
              <a:off x="4447" y="2718"/>
              <a:ext cx="1014"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OperationImp</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53"/>
            <p:cNvSpPr>
              <a:spLocks noChangeArrowheads="1"/>
            </p:cNvSpPr>
            <p:nvPr/>
          </p:nvSpPr>
          <p:spPr bwMode="auto">
            <a:xfrm>
              <a:off x="5373" y="2718"/>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54"/>
            <p:cNvSpPr>
              <a:spLocks noChangeArrowheads="1"/>
            </p:cNvSpPr>
            <p:nvPr/>
          </p:nvSpPr>
          <p:spPr bwMode="auto">
            <a:xfrm>
              <a:off x="4355" y="2567"/>
              <a:ext cx="1274" cy="1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5" name="Rectangle 55"/>
            <p:cNvSpPr>
              <a:spLocks noChangeArrowheads="1"/>
            </p:cNvSpPr>
            <p:nvPr/>
          </p:nvSpPr>
          <p:spPr bwMode="auto">
            <a:xfrm>
              <a:off x="4355" y="2567"/>
              <a:ext cx="1274" cy="148"/>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Rectangle 56"/>
            <p:cNvSpPr>
              <a:spLocks noChangeArrowheads="1"/>
            </p:cNvSpPr>
            <p:nvPr/>
          </p:nvSpPr>
          <p:spPr bwMode="auto">
            <a:xfrm>
              <a:off x="4355" y="2374"/>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7" name="Rectangle 57"/>
            <p:cNvSpPr>
              <a:spLocks noChangeArrowheads="1"/>
            </p:cNvSpPr>
            <p:nvPr/>
          </p:nvSpPr>
          <p:spPr bwMode="auto">
            <a:xfrm>
              <a:off x="4355" y="2374"/>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Rectangle 58"/>
            <p:cNvSpPr>
              <a:spLocks noChangeArrowheads="1"/>
            </p:cNvSpPr>
            <p:nvPr/>
          </p:nvSpPr>
          <p:spPr bwMode="auto">
            <a:xfrm>
              <a:off x="4412" y="2383"/>
              <a:ext cx="1252"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a:ln>
                    <a:noFill/>
                  </a:ln>
                  <a:solidFill>
                    <a:srgbClr val="000000"/>
                  </a:solidFill>
                  <a:effectLst/>
                  <a:latin typeface="Consolas" pitchFamily="49" charset="0"/>
                  <a:cs typeface="Arial" pitchFamily="34" charset="0"/>
                </a:rPr>
                <a:t>ImplementationB</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9" name="Rectangle 59"/>
            <p:cNvSpPr>
              <a:spLocks noChangeArrowheads="1"/>
            </p:cNvSpPr>
            <p:nvPr/>
          </p:nvSpPr>
          <p:spPr bwMode="auto">
            <a:xfrm>
              <a:off x="188" y="1759"/>
              <a:ext cx="667" cy="1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60" name="Rectangle 60"/>
            <p:cNvSpPr>
              <a:spLocks noChangeArrowheads="1"/>
            </p:cNvSpPr>
            <p:nvPr/>
          </p:nvSpPr>
          <p:spPr bwMode="auto">
            <a:xfrm>
              <a:off x="188" y="1759"/>
              <a:ext cx="667" cy="148"/>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1" name="Rectangle 61"/>
            <p:cNvSpPr>
              <a:spLocks noChangeArrowheads="1"/>
            </p:cNvSpPr>
            <p:nvPr/>
          </p:nvSpPr>
          <p:spPr bwMode="auto">
            <a:xfrm>
              <a:off x="188" y="1610"/>
              <a:ext cx="667" cy="1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62" name="Rectangle 62"/>
            <p:cNvSpPr>
              <a:spLocks noChangeArrowheads="1"/>
            </p:cNvSpPr>
            <p:nvPr/>
          </p:nvSpPr>
          <p:spPr bwMode="auto">
            <a:xfrm>
              <a:off x="188" y="1610"/>
              <a:ext cx="667" cy="149"/>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Rectangle 63"/>
            <p:cNvSpPr>
              <a:spLocks noChangeArrowheads="1"/>
            </p:cNvSpPr>
            <p:nvPr/>
          </p:nvSpPr>
          <p:spPr bwMode="auto">
            <a:xfrm>
              <a:off x="188" y="1417"/>
              <a:ext cx="667"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64" name="Rectangle 64"/>
            <p:cNvSpPr>
              <a:spLocks noChangeArrowheads="1"/>
            </p:cNvSpPr>
            <p:nvPr/>
          </p:nvSpPr>
          <p:spPr bwMode="auto">
            <a:xfrm>
              <a:off x="188" y="1417"/>
              <a:ext cx="667"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5" name="Rectangle 65"/>
            <p:cNvSpPr>
              <a:spLocks noChangeArrowheads="1"/>
            </p:cNvSpPr>
            <p:nvPr/>
          </p:nvSpPr>
          <p:spPr bwMode="auto">
            <a:xfrm>
              <a:off x="293" y="1421"/>
              <a:ext cx="547"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a:ln>
                    <a:noFill/>
                  </a:ln>
                  <a:solidFill>
                    <a:srgbClr val="000000"/>
                  </a:solidFill>
                  <a:effectLst/>
                  <a:latin typeface="Consolas" pitchFamily="49" charset="0"/>
                  <a:cs typeface="Arial" pitchFamily="34" charset="0"/>
                </a:rPr>
                <a:t>Client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68" name="Freeform 68"/>
            <p:cNvSpPr>
              <a:spLocks/>
            </p:cNvSpPr>
            <p:nvPr/>
          </p:nvSpPr>
          <p:spPr bwMode="auto">
            <a:xfrm>
              <a:off x="4411" y="1929"/>
              <a:ext cx="132" cy="105"/>
            </a:xfrm>
            <a:custGeom>
              <a:avLst/>
              <a:gdLst/>
              <a:ahLst/>
              <a:cxnLst>
                <a:cxn ang="0">
                  <a:pos x="0" y="105"/>
                </a:cxn>
                <a:cxn ang="0">
                  <a:pos x="132" y="105"/>
                </a:cxn>
                <a:cxn ang="0">
                  <a:pos x="66" y="0"/>
                </a:cxn>
                <a:cxn ang="0">
                  <a:pos x="0" y="105"/>
                </a:cxn>
              </a:cxnLst>
              <a:rect l="0" t="0" r="r" b="b"/>
              <a:pathLst>
                <a:path w="132" h="105">
                  <a:moveTo>
                    <a:pt x="0" y="105"/>
                  </a:moveTo>
                  <a:lnTo>
                    <a:pt x="132" y="105"/>
                  </a:lnTo>
                  <a:lnTo>
                    <a:pt x="66" y="0"/>
                  </a:lnTo>
                  <a:lnTo>
                    <a:pt x="0" y="10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9" name="Freeform 69"/>
            <p:cNvSpPr>
              <a:spLocks/>
            </p:cNvSpPr>
            <p:nvPr/>
          </p:nvSpPr>
          <p:spPr bwMode="auto">
            <a:xfrm>
              <a:off x="4411" y="1929"/>
              <a:ext cx="132" cy="105"/>
            </a:xfrm>
            <a:custGeom>
              <a:avLst/>
              <a:gdLst/>
              <a:ahLst/>
              <a:cxnLst>
                <a:cxn ang="0">
                  <a:pos x="0" y="105"/>
                </a:cxn>
                <a:cxn ang="0">
                  <a:pos x="132" y="105"/>
                </a:cxn>
                <a:cxn ang="0">
                  <a:pos x="66" y="0"/>
                </a:cxn>
                <a:cxn ang="0">
                  <a:pos x="0" y="105"/>
                </a:cxn>
              </a:cxnLst>
              <a:rect l="0" t="0" r="r" b="b"/>
              <a:pathLst>
                <a:path w="132" h="105">
                  <a:moveTo>
                    <a:pt x="0" y="105"/>
                  </a:moveTo>
                  <a:lnTo>
                    <a:pt x="132" y="105"/>
                  </a:lnTo>
                  <a:lnTo>
                    <a:pt x="66" y="0"/>
                  </a:lnTo>
                  <a:lnTo>
                    <a:pt x="0" y="105"/>
                  </a:lnTo>
                  <a:close/>
                </a:path>
              </a:pathLst>
            </a:cu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022409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p:cNvCxnSpPr/>
          <p:nvPr/>
        </p:nvCxnSpPr>
        <p:spPr bwMode="auto">
          <a:xfrm flipV="1">
            <a:off x="7642224" y="3897957"/>
            <a:ext cx="0" cy="46488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Наблюдатель</a:t>
            </a:r>
            <a:r>
              <a:rPr lang="en-US" altLang="en-US" sz="2800" dirty="0"/>
              <a:t> (Observer/Listener)</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53400" cy="5805487"/>
          </a:xfrm>
        </p:spPr>
        <p:txBody>
          <a:bodyPr/>
          <a:lstStyle/>
          <a:p>
            <a:pPr marL="431800" indent="-431800" eaLnBrk="1" hangingPunct="1">
              <a:spcBef>
                <a:spcPts val="600"/>
              </a:spcBef>
            </a:pPr>
            <a:r>
              <a:rPr lang="ru-RU" altLang="en-US" sz="1800" dirty="0"/>
              <a:t>Наблюдатель – объект, получающий уведомления от других объектов.</a:t>
            </a:r>
          </a:p>
          <a:p>
            <a:pPr marL="431800" indent="-431800" eaLnBrk="1" hangingPunct="1">
              <a:spcBef>
                <a:spcPts val="600"/>
              </a:spcBef>
            </a:pPr>
            <a:r>
              <a:rPr lang="ru-RU" altLang="en-US" sz="1800" dirty="0"/>
              <a:t>Наблюдатель применяется в языках программирования, не имеющих процедурных переменных (делегатов, событий).</a:t>
            </a:r>
            <a:endParaRPr lang="en-US" altLang="en-US" sz="1800" dirty="0"/>
          </a:p>
          <a:p>
            <a:pPr marL="431800" indent="-431800" eaLnBrk="1" hangingPunct="1">
              <a:spcBef>
                <a:spcPts val="600"/>
              </a:spcBef>
            </a:pPr>
            <a:endParaRPr lang="en-US" altLang="en-US" sz="1800" dirty="0"/>
          </a:p>
          <a:p>
            <a:pPr marL="431800" indent="-431800" eaLnBrk="1" hangingPunct="1">
              <a:spcBef>
                <a:spcPts val="600"/>
              </a:spcBef>
            </a:pP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72</a:t>
            </a:fld>
            <a:endParaRPr lang="en-GB" altLang="en-US" sz="1400"/>
          </a:p>
        </p:txBody>
      </p:sp>
      <p:grpSp>
        <p:nvGrpSpPr>
          <p:cNvPr id="28672" name="Group 28671"/>
          <p:cNvGrpSpPr/>
          <p:nvPr/>
        </p:nvGrpSpPr>
        <p:grpSpPr>
          <a:xfrm>
            <a:off x="152400" y="2708920"/>
            <a:ext cx="8839200" cy="3022600"/>
            <a:chOff x="152400" y="2566640"/>
            <a:chExt cx="8839200" cy="3022600"/>
          </a:xfrm>
        </p:grpSpPr>
        <p:sp>
          <p:nvSpPr>
            <p:cNvPr id="64" name="Line 66"/>
            <p:cNvSpPr>
              <a:spLocks noChangeShapeType="1"/>
            </p:cNvSpPr>
            <p:nvPr/>
          </p:nvSpPr>
          <p:spPr bwMode="auto">
            <a:xfrm>
              <a:off x="5095875" y="3057603"/>
              <a:ext cx="1647825" cy="0"/>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 name="Group 5"/>
            <p:cNvGrpSpPr>
              <a:grpSpLocks noChangeAspect="1"/>
            </p:cNvGrpSpPr>
            <p:nvPr/>
          </p:nvGrpSpPr>
          <p:grpSpPr bwMode="auto">
            <a:xfrm>
              <a:off x="152400" y="2566640"/>
              <a:ext cx="8839200" cy="3022600"/>
              <a:chOff x="107" y="1106"/>
              <a:chExt cx="5568" cy="1904"/>
            </a:xfrm>
          </p:grpSpPr>
          <p:sp>
            <p:nvSpPr>
              <p:cNvPr id="50" name="Freeform 50"/>
              <p:cNvSpPr>
                <a:spLocks/>
              </p:cNvSpPr>
              <p:nvPr/>
            </p:nvSpPr>
            <p:spPr bwMode="auto">
              <a:xfrm>
                <a:off x="2749" y="2146"/>
                <a:ext cx="1070" cy="426"/>
              </a:xfrm>
              <a:custGeom>
                <a:avLst/>
                <a:gdLst/>
                <a:ahLst/>
                <a:cxnLst>
                  <a:cxn ang="0">
                    <a:pos x="1070" y="426"/>
                  </a:cxn>
                  <a:cxn ang="0">
                    <a:pos x="0" y="426"/>
                  </a:cxn>
                  <a:cxn ang="0">
                    <a:pos x="0" y="0"/>
                  </a:cxn>
                </a:cxnLst>
                <a:rect l="0" t="0" r="r" b="b"/>
                <a:pathLst>
                  <a:path w="1070" h="426">
                    <a:moveTo>
                      <a:pt x="1070" y="426"/>
                    </a:moveTo>
                    <a:lnTo>
                      <a:pt x="0" y="426"/>
                    </a:lnTo>
                    <a:lnTo>
                      <a:pt x="0" y="0"/>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 name="Rectangle 6"/>
              <p:cNvSpPr>
                <a:spLocks noChangeArrowheads="1"/>
              </p:cNvSpPr>
              <p:nvPr/>
            </p:nvSpPr>
            <p:spPr bwMode="auto">
              <a:xfrm>
                <a:off x="2277" y="1543"/>
                <a:ext cx="944" cy="6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 name="Rectangle 7"/>
              <p:cNvSpPr>
                <a:spLocks noChangeArrowheads="1"/>
              </p:cNvSpPr>
              <p:nvPr/>
            </p:nvSpPr>
            <p:spPr bwMode="auto">
              <a:xfrm>
                <a:off x="2277" y="1543"/>
                <a:ext cx="944" cy="603"/>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8"/>
              <p:cNvSpPr>
                <a:spLocks noChangeArrowheads="1"/>
              </p:cNvSpPr>
              <p:nvPr/>
            </p:nvSpPr>
            <p:spPr bwMode="auto">
              <a:xfrm>
                <a:off x="2287" y="155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2377" y="155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Notify</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2906" y="155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2287" y="174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2"/>
              <p:cNvSpPr>
                <a:spLocks noChangeArrowheads="1"/>
              </p:cNvSpPr>
              <p:nvPr/>
            </p:nvSpPr>
            <p:spPr bwMode="auto">
              <a:xfrm>
                <a:off x="2377" y="174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a:ln>
                      <a:noFill/>
                    </a:ln>
                    <a:solidFill>
                      <a:srgbClr val="000000"/>
                    </a:solidFill>
                    <a:effectLst/>
                    <a:latin typeface="Consolas" pitchFamily="49" charset="0"/>
                    <a:cs typeface="Arial" pitchFamily="34" charset="0"/>
                  </a:rPr>
                  <a:t>Attach</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13"/>
              <p:cNvSpPr>
                <a:spLocks noChangeArrowheads="1"/>
              </p:cNvSpPr>
              <p:nvPr/>
            </p:nvSpPr>
            <p:spPr bwMode="auto">
              <a:xfrm>
                <a:off x="2906" y="174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2287" y="193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2377" y="193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Detach</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6"/>
              <p:cNvSpPr>
                <a:spLocks noChangeArrowheads="1"/>
              </p:cNvSpPr>
              <p:nvPr/>
            </p:nvSpPr>
            <p:spPr bwMode="auto">
              <a:xfrm>
                <a:off x="2906" y="193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7"/>
              <p:cNvSpPr>
                <a:spLocks noChangeArrowheads="1"/>
              </p:cNvSpPr>
              <p:nvPr/>
            </p:nvSpPr>
            <p:spPr bwMode="auto">
              <a:xfrm>
                <a:off x="2277" y="1324"/>
                <a:ext cx="944"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2277" y="1324"/>
                <a:ext cx="944"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Rectangle 19"/>
              <p:cNvSpPr>
                <a:spLocks noChangeArrowheads="1"/>
              </p:cNvSpPr>
              <p:nvPr/>
            </p:nvSpPr>
            <p:spPr bwMode="auto">
              <a:xfrm>
                <a:off x="2287" y="133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20"/>
              <p:cNvSpPr>
                <a:spLocks noChangeArrowheads="1"/>
              </p:cNvSpPr>
              <p:nvPr/>
            </p:nvSpPr>
            <p:spPr bwMode="auto">
              <a:xfrm>
                <a:off x="2377" y="1330"/>
                <a:ext cx="52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a:ln>
                      <a:noFill/>
                    </a:ln>
                    <a:solidFill>
                      <a:srgbClr val="000000"/>
                    </a:solidFill>
                    <a:effectLst/>
                    <a:latin typeface="Consolas" pitchFamily="49" charset="0"/>
                    <a:cs typeface="Arial" pitchFamily="34" charset="0"/>
                  </a:rPr>
                  <a:t>state</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1" name="Rectangle 21"/>
              <p:cNvSpPr>
                <a:spLocks noChangeArrowheads="1"/>
              </p:cNvSpPr>
              <p:nvPr/>
            </p:nvSpPr>
            <p:spPr bwMode="auto">
              <a:xfrm>
                <a:off x="2277" y="1106"/>
                <a:ext cx="944"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2277" y="1106"/>
                <a:ext cx="944" cy="218"/>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2437" y="1110"/>
                <a:ext cx="70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rgbClr val="000000"/>
                    </a:solidFill>
                    <a:effectLst/>
                    <a:latin typeface="Consolas" pitchFamily="49" charset="0"/>
                    <a:cs typeface="Arial" pitchFamily="34" charset="0"/>
                  </a:rPr>
                  <a:t>Subject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4"/>
              <p:cNvSpPr>
                <a:spLocks noChangeArrowheads="1"/>
              </p:cNvSpPr>
              <p:nvPr/>
            </p:nvSpPr>
            <p:spPr bwMode="auto">
              <a:xfrm>
                <a:off x="4259" y="1517"/>
                <a:ext cx="1132"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4259" y="1517"/>
                <a:ext cx="1132"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6" name="Rectangle 26"/>
              <p:cNvSpPr>
                <a:spLocks noChangeArrowheads="1"/>
              </p:cNvSpPr>
              <p:nvPr/>
            </p:nvSpPr>
            <p:spPr bwMode="auto">
              <a:xfrm>
                <a:off x="4275" y="152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7"/>
              <p:cNvSpPr>
                <a:spLocks noChangeArrowheads="1"/>
              </p:cNvSpPr>
              <p:nvPr/>
            </p:nvSpPr>
            <p:spPr bwMode="auto">
              <a:xfrm>
                <a:off x="4365" y="152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a:ln>
                      <a:noFill/>
                    </a:ln>
                    <a:solidFill>
                      <a:srgbClr val="000000"/>
                    </a:solidFill>
                    <a:effectLst/>
                    <a:latin typeface="Consolas" pitchFamily="49" charset="0"/>
                    <a:cs typeface="Arial" pitchFamily="34" charset="0"/>
                  </a:rPr>
                  <a:t>Update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28"/>
              <p:cNvSpPr>
                <a:spLocks noChangeArrowheads="1"/>
              </p:cNvSpPr>
              <p:nvPr/>
            </p:nvSpPr>
            <p:spPr bwMode="auto">
              <a:xfrm>
                <a:off x="4884" y="152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29"/>
              <p:cNvSpPr>
                <a:spLocks noChangeArrowheads="1"/>
              </p:cNvSpPr>
              <p:nvPr/>
            </p:nvSpPr>
            <p:spPr bwMode="auto">
              <a:xfrm>
                <a:off x="4259" y="1106"/>
                <a:ext cx="1132" cy="41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Rectangle 30"/>
              <p:cNvSpPr>
                <a:spLocks noChangeArrowheads="1"/>
              </p:cNvSpPr>
              <p:nvPr/>
            </p:nvSpPr>
            <p:spPr bwMode="auto">
              <a:xfrm>
                <a:off x="4259" y="1106"/>
                <a:ext cx="1132" cy="411"/>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Rectangle 31"/>
              <p:cNvSpPr>
                <a:spLocks noChangeArrowheads="1"/>
              </p:cNvSpPr>
              <p:nvPr/>
            </p:nvSpPr>
            <p:spPr bwMode="auto">
              <a:xfrm>
                <a:off x="4345" y="1110"/>
                <a:ext cx="105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«interface»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2"/>
              <p:cNvSpPr>
                <a:spLocks noChangeArrowheads="1"/>
              </p:cNvSpPr>
              <p:nvPr/>
            </p:nvSpPr>
            <p:spPr bwMode="auto">
              <a:xfrm>
                <a:off x="4434" y="1310"/>
                <a:ext cx="87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a:ln>
                      <a:noFill/>
                    </a:ln>
                    <a:solidFill>
                      <a:srgbClr val="000000"/>
                    </a:solidFill>
                    <a:effectLst/>
                    <a:latin typeface="Consolas" pitchFamily="49" charset="0"/>
                    <a:cs typeface="Arial" pitchFamily="34" charset="0"/>
                  </a:rPr>
                  <a:t>IObserver</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3"/>
              <p:cNvSpPr>
                <a:spLocks noChangeArrowheads="1"/>
              </p:cNvSpPr>
              <p:nvPr/>
            </p:nvSpPr>
            <p:spPr bwMode="auto">
              <a:xfrm>
                <a:off x="3969" y="2777"/>
                <a:ext cx="1706"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4" name="Rectangle 34"/>
              <p:cNvSpPr>
                <a:spLocks noChangeArrowheads="1"/>
              </p:cNvSpPr>
              <p:nvPr/>
            </p:nvSpPr>
            <p:spPr bwMode="auto">
              <a:xfrm>
                <a:off x="3969" y="2777"/>
                <a:ext cx="1706"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Rectangle 35"/>
              <p:cNvSpPr>
                <a:spLocks noChangeArrowheads="1"/>
              </p:cNvSpPr>
              <p:nvPr/>
            </p:nvSpPr>
            <p:spPr bwMode="auto">
              <a:xfrm>
                <a:off x="3985" y="278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36"/>
              <p:cNvSpPr>
                <a:spLocks noChangeArrowheads="1"/>
              </p:cNvSpPr>
              <p:nvPr/>
            </p:nvSpPr>
            <p:spPr bwMode="auto">
              <a:xfrm>
                <a:off x="4065" y="278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Update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37"/>
              <p:cNvSpPr>
                <a:spLocks noChangeArrowheads="1"/>
              </p:cNvSpPr>
              <p:nvPr/>
            </p:nvSpPr>
            <p:spPr bwMode="auto">
              <a:xfrm>
                <a:off x="4594" y="278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8"/>
              <p:cNvSpPr>
                <a:spLocks noChangeArrowheads="1"/>
              </p:cNvSpPr>
              <p:nvPr/>
            </p:nvSpPr>
            <p:spPr bwMode="auto">
              <a:xfrm>
                <a:off x="3969" y="2366"/>
                <a:ext cx="1706" cy="41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9" name="Rectangle 39"/>
              <p:cNvSpPr>
                <a:spLocks noChangeArrowheads="1"/>
              </p:cNvSpPr>
              <p:nvPr/>
            </p:nvSpPr>
            <p:spPr bwMode="auto">
              <a:xfrm>
                <a:off x="3969" y="2366"/>
                <a:ext cx="1706" cy="411"/>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Rectangle 40"/>
              <p:cNvSpPr>
                <a:spLocks noChangeArrowheads="1"/>
              </p:cNvSpPr>
              <p:nvPr/>
            </p:nvSpPr>
            <p:spPr bwMode="auto">
              <a:xfrm>
                <a:off x="3985" y="237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41"/>
              <p:cNvSpPr>
                <a:spLocks noChangeArrowheads="1"/>
              </p:cNvSpPr>
              <p:nvPr/>
            </p:nvSpPr>
            <p:spPr bwMode="auto">
              <a:xfrm>
                <a:off x="4065" y="2370"/>
                <a:ext cx="78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subject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42"/>
              <p:cNvSpPr>
                <a:spLocks noChangeArrowheads="1"/>
              </p:cNvSpPr>
              <p:nvPr/>
            </p:nvSpPr>
            <p:spPr bwMode="auto">
              <a:xfrm>
                <a:off x="4774" y="237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3"/>
              <p:cNvSpPr>
                <a:spLocks noChangeArrowheads="1"/>
              </p:cNvSpPr>
              <p:nvPr/>
            </p:nvSpPr>
            <p:spPr bwMode="auto">
              <a:xfrm>
                <a:off x="4944" y="2370"/>
                <a:ext cx="70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Subject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44"/>
              <p:cNvSpPr>
                <a:spLocks noChangeArrowheads="1"/>
              </p:cNvSpPr>
              <p:nvPr/>
            </p:nvSpPr>
            <p:spPr bwMode="auto">
              <a:xfrm>
                <a:off x="3985" y="257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45"/>
              <p:cNvSpPr>
                <a:spLocks noChangeArrowheads="1"/>
              </p:cNvSpPr>
              <p:nvPr/>
            </p:nvSpPr>
            <p:spPr bwMode="auto">
              <a:xfrm>
                <a:off x="4065" y="2570"/>
                <a:ext cx="52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state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46"/>
              <p:cNvSpPr>
                <a:spLocks noChangeArrowheads="1"/>
              </p:cNvSpPr>
              <p:nvPr/>
            </p:nvSpPr>
            <p:spPr bwMode="auto">
              <a:xfrm>
                <a:off x="3969" y="2147"/>
                <a:ext cx="1706"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7" name="Rectangle 47"/>
              <p:cNvSpPr>
                <a:spLocks noChangeArrowheads="1"/>
              </p:cNvSpPr>
              <p:nvPr/>
            </p:nvSpPr>
            <p:spPr bwMode="auto">
              <a:xfrm>
                <a:off x="3969" y="2147"/>
                <a:ext cx="1706"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Rectangle 48"/>
              <p:cNvSpPr>
                <a:spLocks noChangeArrowheads="1"/>
              </p:cNvSpPr>
              <p:nvPr/>
            </p:nvSpPr>
            <p:spPr bwMode="auto">
              <a:xfrm>
                <a:off x="4474" y="2150"/>
                <a:ext cx="78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rgbClr val="000000"/>
                    </a:solidFill>
                    <a:effectLst/>
                    <a:latin typeface="Consolas" pitchFamily="49" charset="0"/>
                    <a:cs typeface="Arial" pitchFamily="34" charset="0"/>
                  </a:rPr>
                  <a:t>Observer</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51" name="Freeform 51"/>
              <p:cNvSpPr>
                <a:spLocks/>
              </p:cNvSpPr>
              <p:nvPr/>
            </p:nvSpPr>
            <p:spPr bwMode="auto">
              <a:xfrm>
                <a:off x="3819" y="2527"/>
                <a:ext cx="150" cy="90"/>
              </a:xfrm>
              <a:custGeom>
                <a:avLst/>
                <a:gdLst/>
                <a:ahLst/>
                <a:cxnLst>
                  <a:cxn ang="0">
                    <a:pos x="75" y="0"/>
                  </a:cxn>
                  <a:cxn ang="0">
                    <a:pos x="150" y="45"/>
                  </a:cxn>
                  <a:cxn ang="0">
                    <a:pos x="75" y="90"/>
                  </a:cxn>
                  <a:cxn ang="0">
                    <a:pos x="0" y="45"/>
                  </a:cxn>
                  <a:cxn ang="0">
                    <a:pos x="75" y="0"/>
                  </a:cxn>
                </a:cxnLst>
                <a:rect l="0" t="0" r="r" b="b"/>
                <a:pathLst>
                  <a:path w="150" h="90">
                    <a:moveTo>
                      <a:pt x="75" y="0"/>
                    </a:moveTo>
                    <a:lnTo>
                      <a:pt x="150" y="45"/>
                    </a:lnTo>
                    <a:lnTo>
                      <a:pt x="75" y="90"/>
                    </a:lnTo>
                    <a:lnTo>
                      <a:pt x="0" y="45"/>
                    </a:lnTo>
                    <a:lnTo>
                      <a:pt x="7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 name="Freeform 52"/>
              <p:cNvSpPr>
                <a:spLocks/>
              </p:cNvSpPr>
              <p:nvPr/>
            </p:nvSpPr>
            <p:spPr bwMode="auto">
              <a:xfrm>
                <a:off x="3819" y="2527"/>
                <a:ext cx="150" cy="90"/>
              </a:xfrm>
              <a:custGeom>
                <a:avLst/>
                <a:gdLst/>
                <a:ahLst/>
                <a:cxnLst>
                  <a:cxn ang="0">
                    <a:pos x="75" y="0"/>
                  </a:cxn>
                  <a:cxn ang="0">
                    <a:pos x="150" y="45"/>
                  </a:cxn>
                  <a:cxn ang="0">
                    <a:pos x="75" y="90"/>
                  </a:cxn>
                  <a:cxn ang="0">
                    <a:pos x="0" y="45"/>
                  </a:cxn>
                  <a:cxn ang="0">
                    <a:pos x="75" y="0"/>
                  </a:cxn>
                </a:cxnLst>
                <a:rect l="0" t="0" r="r" b="b"/>
                <a:pathLst>
                  <a:path w="150" h="90">
                    <a:moveTo>
                      <a:pt x="75" y="0"/>
                    </a:moveTo>
                    <a:lnTo>
                      <a:pt x="150" y="45"/>
                    </a:lnTo>
                    <a:lnTo>
                      <a:pt x="75" y="90"/>
                    </a:lnTo>
                    <a:lnTo>
                      <a:pt x="0" y="45"/>
                    </a:lnTo>
                    <a:lnTo>
                      <a:pt x="75" y="0"/>
                    </a:lnTo>
                    <a:close/>
                  </a:path>
                </a:pathLst>
              </a:cu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Freeform 54"/>
              <p:cNvSpPr>
                <a:spLocks/>
              </p:cNvSpPr>
              <p:nvPr/>
            </p:nvSpPr>
            <p:spPr bwMode="auto">
              <a:xfrm>
                <a:off x="4750" y="1736"/>
                <a:ext cx="150" cy="120"/>
              </a:xfrm>
              <a:custGeom>
                <a:avLst/>
                <a:gdLst/>
                <a:ahLst/>
                <a:cxnLst>
                  <a:cxn ang="0">
                    <a:pos x="0" y="120"/>
                  </a:cxn>
                  <a:cxn ang="0">
                    <a:pos x="150" y="120"/>
                  </a:cxn>
                  <a:cxn ang="0">
                    <a:pos x="75" y="0"/>
                  </a:cxn>
                  <a:cxn ang="0">
                    <a:pos x="0" y="120"/>
                  </a:cxn>
                </a:cxnLst>
                <a:rect l="0" t="0" r="r" b="b"/>
                <a:pathLst>
                  <a:path w="150" h="120">
                    <a:moveTo>
                      <a:pt x="0" y="120"/>
                    </a:moveTo>
                    <a:lnTo>
                      <a:pt x="150" y="120"/>
                    </a:lnTo>
                    <a:lnTo>
                      <a:pt x="75" y="0"/>
                    </a:lnTo>
                    <a:lnTo>
                      <a:pt x="0" y="1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Freeform 55"/>
              <p:cNvSpPr>
                <a:spLocks/>
              </p:cNvSpPr>
              <p:nvPr/>
            </p:nvSpPr>
            <p:spPr bwMode="auto">
              <a:xfrm>
                <a:off x="4750" y="1736"/>
                <a:ext cx="150" cy="120"/>
              </a:xfrm>
              <a:custGeom>
                <a:avLst/>
                <a:gdLst/>
                <a:ahLst/>
                <a:cxnLst>
                  <a:cxn ang="0">
                    <a:pos x="0" y="120"/>
                  </a:cxn>
                  <a:cxn ang="0">
                    <a:pos x="150" y="120"/>
                  </a:cxn>
                  <a:cxn ang="0">
                    <a:pos x="75" y="0"/>
                  </a:cxn>
                  <a:cxn ang="0">
                    <a:pos x="0" y="120"/>
                  </a:cxn>
                </a:cxnLst>
                <a:rect l="0" t="0" r="r" b="b"/>
                <a:pathLst>
                  <a:path w="150" h="120">
                    <a:moveTo>
                      <a:pt x="0" y="120"/>
                    </a:moveTo>
                    <a:lnTo>
                      <a:pt x="150" y="120"/>
                    </a:lnTo>
                    <a:lnTo>
                      <a:pt x="75" y="0"/>
                    </a:lnTo>
                    <a:lnTo>
                      <a:pt x="0" y="120"/>
                    </a:lnTo>
                    <a:close/>
                  </a:path>
                </a:pathLst>
              </a:cu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56"/>
              <p:cNvSpPr>
                <a:spLocks noEditPoints="1"/>
              </p:cNvSpPr>
              <p:nvPr/>
            </p:nvSpPr>
            <p:spPr bwMode="auto">
              <a:xfrm>
                <a:off x="107" y="1371"/>
                <a:ext cx="1887" cy="491"/>
              </a:xfrm>
              <a:custGeom>
                <a:avLst/>
                <a:gdLst/>
                <a:ahLst/>
                <a:cxnLst>
                  <a:cxn ang="0">
                    <a:pos x="1887" y="144"/>
                  </a:cxn>
                  <a:cxn ang="0">
                    <a:pos x="1767" y="0"/>
                  </a:cxn>
                  <a:cxn ang="0">
                    <a:pos x="1767" y="144"/>
                  </a:cxn>
                  <a:cxn ang="0">
                    <a:pos x="1887" y="144"/>
                  </a:cxn>
                  <a:cxn ang="0">
                    <a:pos x="0" y="491"/>
                  </a:cxn>
                  <a:cxn ang="0">
                    <a:pos x="1887" y="491"/>
                  </a:cxn>
                  <a:cxn ang="0">
                    <a:pos x="1887" y="144"/>
                  </a:cxn>
                  <a:cxn ang="0">
                    <a:pos x="1767" y="144"/>
                  </a:cxn>
                  <a:cxn ang="0">
                    <a:pos x="1767" y="0"/>
                  </a:cxn>
                  <a:cxn ang="0">
                    <a:pos x="0" y="0"/>
                  </a:cxn>
                  <a:cxn ang="0">
                    <a:pos x="0" y="491"/>
                  </a:cxn>
                </a:cxnLst>
                <a:rect l="0" t="0" r="r" b="b"/>
                <a:pathLst>
                  <a:path w="1887" h="491">
                    <a:moveTo>
                      <a:pt x="1887" y="144"/>
                    </a:moveTo>
                    <a:lnTo>
                      <a:pt x="1767" y="0"/>
                    </a:lnTo>
                    <a:lnTo>
                      <a:pt x="1767" y="144"/>
                    </a:lnTo>
                    <a:lnTo>
                      <a:pt x="1887" y="144"/>
                    </a:lnTo>
                    <a:close/>
                    <a:moveTo>
                      <a:pt x="0" y="491"/>
                    </a:moveTo>
                    <a:lnTo>
                      <a:pt x="1887" y="491"/>
                    </a:lnTo>
                    <a:lnTo>
                      <a:pt x="1887" y="144"/>
                    </a:lnTo>
                    <a:lnTo>
                      <a:pt x="1767" y="144"/>
                    </a:lnTo>
                    <a:lnTo>
                      <a:pt x="1767" y="0"/>
                    </a:lnTo>
                    <a:lnTo>
                      <a:pt x="0" y="0"/>
                    </a:lnTo>
                    <a:lnTo>
                      <a:pt x="0" y="49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Freeform 57"/>
              <p:cNvSpPr>
                <a:spLocks/>
              </p:cNvSpPr>
              <p:nvPr/>
            </p:nvSpPr>
            <p:spPr bwMode="auto">
              <a:xfrm>
                <a:off x="1874" y="1371"/>
                <a:ext cx="120" cy="144"/>
              </a:xfrm>
              <a:custGeom>
                <a:avLst/>
                <a:gdLst/>
                <a:ahLst/>
                <a:cxnLst>
                  <a:cxn ang="0">
                    <a:pos x="120" y="144"/>
                  </a:cxn>
                  <a:cxn ang="0">
                    <a:pos x="0" y="0"/>
                  </a:cxn>
                  <a:cxn ang="0">
                    <a:pos x="0" y="144"/>
                  </a:cxn>
                  <a:cxn ang="0">
                    <a:pos x="120" y="144"/>
                  </a:cxn>
                </a:cxnLst>
                <a:rect l="0" t="0" r="r" b="b"/>
                <a:pathLst>
                  <a:path w="120" h="144">
                    <a:moveTo>
                      <a:pt x="120" y="144"/>
                    </a:moveTo>
                    <a:lnTo>
                      <a:pt x="0" y="0"/>
                    </a:lnTo>
                    <a:lnTo>
                      <a:pt x="0" y="144"/>
                    </a:lnTo>
                    <a:lnTo>
                      <a:pt x="120" y="144"/>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Freeform 58"/>
              <p:cNvSpPr>
                <a:spLocks/>
              </p:cNvSpPr>
              <p:nvPr/>
            </p:nvSpPr>
            <p:spPr bwMode="auto">
              <a:xfrm>
                <a:off x="107" y="1371"/>
                <a:ext cx="1887" cy="491"/>
              </a:xfrm>
              <a:custGeom>
                <a:avLst/>
                <a:gdLst/>
                <a:ahLst/>
                <a:cxnLst>
                  <a:cxn ang="0">
                    <a:pos x="0" y="491"/>
                  </a:cxn>
                  <a:cxn ang="0">
                    <a:pos x="1887" y="491"/>
                  </a:cxn>
                  <a:cxn ang="0">
                    <a:pos x="1887" y="144"/>
                  </a:cxn>
                  <a:cxn ang="0">
                    <a:pos x="1767" y="144"/>
                  </a:cxn>
                  <a:cxn ang="0">
                    <a:pos x="1767" y="0"/>
                  </a:cxn>
                  <a:cxn ang="0">
                    <a:pos x="0" y="0"/>
                  </a:cxn>
                  <a:cxn ang="0">
                    <a:pos x="0" y="491"/>
                  </a:cxn>
                </a:cxnLst>
                <a:rect l="0" t="0" r="r" b="b"/>
                <a:pathLst>
                  <a:path w="1887" h="491">
                    <a:moveTo>
                      <a:pt x="0" y="491"/>
                    </a:moveTo>
                    <a:lnTo>
                      <a:pt x="1887" y="491"/>
                    </a:lnTo>
                    <a:lnTo>
                      <a:pt x="1887" y="144"/>
                    </a:lnTo>
                    <a:lnTo>
                      <a:pt x="1767" y="144"/>
                    </a:lnTo>
                    <a:lnTo>
                      <a:pt x="1767" y="0"/>
                    </a:lnTo>
                    <a:lnTo>
                      <a:pt x="0" y="0"/>
                    </a:lnTo>
                    <a:lnTo>
                      <a:pt x="0" y="491"/>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Rectangle 59"/>
              <p:cNvSpPr>
                <a:spLocks noChangeArrowheads="1"/>
              </p:cNvSpPr>
              <p:nvPr/>
            </p:nvSpPr>
            <p:spPr bwMode="auto">
              <a:xfrm>
                <a:off x="160" y="142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Notify</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60" name="Rectangle 60"/>
              <p:cNvSpPr>
                <a:spLocks noChangeArrowheads="1"/>
              </p:cNvSpPr>
              <p:nvPr/>
            </p:nvSpPr>
            <p:spPr bwMode="auto">
              <a:xfrm>
                <a:off x="689" y="142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61" name="Rectangle 61"/>
              <p:cNvSpPr>
                <a:spLocks noChangeArrowheads="1"/>
              </p:cNvSpPr>
              <p:nvPr/>
            </p:nvSpPr>
            <p:spPr bwMode="auto">
              <a:xfrm>
                <a:off x="160" y="1610"/>
                <a:ext cx="1408"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rgbClr val="000000"/>
                    </a:solidFill>
                    <a:effectLst/>
                    <a:latin typeface="Consolas" pitchFamily="49" charset="0"/>
                    <a:cs typeface="Arial" pitchFamily="34" charset="0"/>
                  </a:rPr>
                  <a:t>вызывает Update</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62" name="Rectangle 62"/>
              <p:cNvSpPr>
                <a:spLocks noChangeArrowheads="1"/>
              </p:cNvSpPr>
              <p:nvPr/>
            </p:nvSpPr>
            <p:spPr bwMode="auto">
              <a:xfrm>
                <a:off x="1478" y="161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a:ln>
                      <a:noFill/>
                    </a:ln>
                    <a:solidFill>
                      <a:srgbClr val="000000"/>
                    </a:solidFill>
                    <a:effectLst/>
                    <a:latin typeface="Consolas" pitchFamily="49" charset="0"/>
                    <a:cs typeface="Arial" pitchFamily="34" charset="0"/>
                  </a:rPr>
                  <a:t>()</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grpSp>
        <p:cxnSp>
          <p:nvCxnSpPr>
            <p:cNvPr id="65" name="Straight Connector 64"/>
            <p:cNvCxnSpPr/>
            <p:nvPr/>
          </p:nvCxnSpPr>
          <p:spPr bwMode="auto">
            <a:xfrm flipH="1">
              <a:off x="3148014" y="3430240"/>
              <a:ext cx="449261"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461677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Посетитель</a:t>
            </a:r>
            <a:r>
              <a:rPr lang="en-US" altLang="en-US" sz="2800" dirty="0"/>
              <a:t> (Visitor)</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600"/>
              </a:spcBef>
            </a:pPr>
            <a:r>
              <a:rPr lang="ru-RU" altLang="en-US" sz="1800" dirty="0"/>
              <a:t>Посетитель – объект, передаваемый другому объекту для вызова своих методов.</a:t>
            </a:r>
          </a:p>
          <a:p>
            <a:pPr marL="431800" indent="-431800" eaLnBrk="1" hangingPunct="1">
              <a:spcBef>
                <a:spcPts val="600"/>
              </a:spcBef>
            </a:pPr>
            <a:r>
              <a:rPr lang="ru-RU" altLang="en-US" sz="1800" dirty="0"/>
              <a:t>Например, в библиотеке визуальных компонентов существует элементы пользовательского интерфейса (</a:t>
            </a:r>
            <a:r>
              <a:rPr lang="en-US" altLang="en-US" sz="1800" dirty="0"/>
              <a:t>Controls</a:t>
            </a:r>
            <a:r>
              <a:rPr lang="ru-RU" altLang="en-US" sz="1800" dirty="0"/>
              <a:t>), которые умеют нарисовать себя на какой-то поверхности </a:t>
            </a:r>
            <a:r>
              <a:rPr lang="en-US" altLang="en-US" sz="1800" dirty="0"/>
              <a:t>(Canvas)</a:t>
            </a:r>
            <a:r>
              <a:rPr lang="ru-RU" altLang="en-US" sz="1800" dirty="0"/>
              <a:t> в какой-то позиции (</a:t>
            </a:r>
            <a:r>
              <a:rPr lang="en-US" altLang="en-US" sz="1800" dirty="0"/>
              <a:t>X, Y</a:t>
            </a:r>
            <a:r>
              <a:rPr lang="ru-RU" altLang="en-US" sz="1800" dirty="0"/>
              <a:t>)</a:t>
            </a:r>
            <a:r>
              <a:rPr lang="en-US" altLang="en-US" sz="1800" dirty="0"/>
              <a:t>.</a:t>
            </a:r>
            <a:r>
              <a:rPr lang="ru-RU" altLang="en-US" sz="1800" dirty="0"/>
              <a:t> В каждом производном от </a:t>
            </a:r>
            <a:r>
              <a:rPr lang="en-US" altLang="en-US" sz="1800" dirty="0"/>
              <a:t>Control </a:t>
            </a:r>
            <a:r>
              <a:rPr lang="ru-RU" altLang="en-US" sz="1800" dirty="0"/>
              <a:t>классе перекрыт виртуальный метод </a:t>
            </a:r>
            <a:r>
              <a:rPr lang="en-US" altLang="en-US" sz="1800" dirty="0"/>
              <a:t>void Draw(Canvas </a:t>
            </a:r>
            <a:r>
              <a:rPr lang="en-US" altLang="en-US" sz="1800" dirty="0" err="1"/>
              <a:t>canvas</a:t>
            </a:r>
            <a:r>
              <a:rPr lang="en-US" altLang="en-US" sz="1800" dirty="0"/>
              <a:t>, </a:t>
            </a:r>
            <a:r>
              <a:rPr lang="en-US" altLang="en-US" sz="1800" dirty="0" err="1"/>
              <a:t>int</a:t>
            </a:r>
            <a:r>
              <a:rPr lang="en-US" altLang="en-US" sz="1800" dirty="0"/>
              <a:t> x, </a:t>
            </a:r>
            <a:r>
              <a:rPr lang="en-US" altLang="en-US" sz="1800" dirty="0" err="1"/>
              <a:t>int</a:t>
            </a:r>
            <a:r>
              <a:rPr lang="en-US" altLang="en-US" sz="1800" dirty="0"/>
              <a:t> y)</a:t>
            </a:r>
            <a:r>
              <a:rPr lang="ru-RU" altLang="en-US" sz="1800" dirty="0"/>
              <a:t>, который рисует элемент пользовательского интерфейса</a:t>
            </a:r>
            <a:r>
              <a:rPr lang="en-US" altLang="en-US" sz="1800" dirty="0"/>
              <a:t>.</a:t>
            </a:r>
            <a:endParaRPr lang="ru-RU" altLang="en-US" sz="1800" dirty="0"/>
          </a:p>
          <a:p>
            <a:pPr marL="431800" indent="-431800" eaLnBrk="1" hangingPunct="1">
              <a:spcBef>
                <a:spcPts val="600"/>
              </a:spcBef>
            </a:pPr>
            <a:r>
              <a:rPr lang="ru-RU" altLang="en-US" sz="1800" dirty="0"/>
              <a:t>В окне </a:t>
            </a:r>
            <a:r>
              <a:rPr lang="en-US" altLang="en-US" sz="1800" dirty="0"/>
              <a:t>(Form) </a:t>
            </a:r>
            <a:r>
              <a:rPr lang="ru-RU" altLang="en-US" sz="1800" dirty="0"/>
              <a:t>существует список элементов пользовательского интерфейса. При перерисовке окна</a:t>
            </a:r>
            <a:r>
              <a:rPr lang="en-US" altLang="en-US" sz="1800" dirty="0"/>
              <a:t> </a:t>
            </a:r>
            <a:r>
              <a:rPr lang="ru-RU" altLang="en-US" sz="1800" dirty="0"/>
              <a:t>у каждого элемента пользовательского интерфейса вызывается метода </a:t>
            </a:r>
            <a:r>
              <a:rPr lang="en-US" altLang="en-US" sz="1800" dirty="0"/>
              <a:t>Draw</a:t>
            </a:r>
            <a:r>
              <a:rPr lang="ru-RU" altLang="en-US" sz="1800" dirty="0"/>
              <a:t> с передачей ему поверхности рисования окна (</a:t>
            </a:r>
            <a:r>
              <a:rPr lang="en-US" altLang="en-US" sz="1800" dirty="0" err="1"/>
              <a:t>Form.Canvas</a:t>
            </a:r>
            <a:r>
              <a:rPr lang="en-US" altLang="en-US" sz="1800" dirty="0"/>
              <a:t>).</a:t>
            </a:r>
            <a:endParaRPr lang="ru-RU" altLang="en-US" sz="1800" dirty="0"/>
          </a:p>
          <a:p>
            <a:pPr marL="431800" indent="-431800" eaLnBrk="1" hangingPunct="1">
              <a:spcBef>
                <a:spcPts val="600"/>
              </a:spcBef>
            </a:pPr>
            <a:r>
              <a:rPr lang="ru-RU" altLang="en-US" sz="1800" dirty="0"/>
              <a:t>Объект, передающий себя (или какой-то свой объект) другому объекту для вызова у себя методов, и называется посетителем.</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73</a:t>
            </a:fld>
            <a:endParaRPr lang="en-GB" altLang="en-US" sz="1400"/>
          </a:p>
        </p:txBody>
      </p:sp>
    </p:spTree>
    <p:extLst>
      <p:ext uri="{BB962C8B-B14F-4D97-AF65-F5344CB8AC3E}">
        <p14:creationId xmlns:p14="http://schemas.microsoft.com/office/powerpoint/2010/main" val="12513306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Фабричный метод</a:t>
            </a:r>
            <a:r>
              <a:rPr lang="en-US" altLang="en-US" sz="2800" dirty="0"/>
              <a:t> (Factory Method)</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600"/>
              </a:spcBef>
            </a:pPr>
            <a:r>
              <a:rPr lang="ru-RU" altLang="en-US" sz="1800" dirty="0"/>
              <a:t>Фабричный метод – виртуальный метод, создающий объект.</a:t>
            </a:r>
          </a:p>
          <a:p>
            <a:pPr marL="431800" indent="-431800" eaLnBrk="1" hangingPunct="1">
              <a:spcBef>
                <a:spcPts val="600"/>
              </a:spcBef>
            </a:pPr>
            <a:endParaRPr lang="ru-RU"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74</a:t>
            </a:fld>
            <a:endParaRPr lang="en-GB" altLang="en-US" sz="1400"/>
          </a:p>
        </p:txBody>
      </p:sp>
    </p:spTree>
    <p:extLst>
      <p:ext uri="{BB962C8B-B14F-4D97-AF65-F5344CB8AC3E}">
        <p14:creationId xmlns:p14="http://schemas.microsoft.com/office/powerpoint/2010/main" val="18457747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Фабрика классов</a:t>
            </a:r>
            <a:r>
              <a:rPr lang="en-US" altLang="en-US" sz="2800" dirty="0"/>
              <a:t> (Factory)</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600"/>
              </a:spcBef>
            </a:pPr>
            <a:r>
              <a:rPr lang="ru-RU" altLang="en-US" sz="1800" dirty="0"/>
              <a:t>Цель фабрики классов – создание объектов. </a:t>
            </a:r>
            <a:r>
              <a:rPr lang="ru-RU" sz="1800" dirty="0"/>
              <a:t>Почему не создать его просто через </a:t>
            </a:r>
            <a:r>
              <a:rPr lang="en-US" sz="1800" dirty="0"/>
              <a:t>new</a:t>
            </a:r>
            <a:r>
              <a:rPr lang="ru-RU" sz="1800" dirty="0"/>
              <a:t>? – вот в чем вопрос. И здесь у каждого своя причина. Вот некоторые их них:</a:t>
            </a:r>
          </a:p>
          <a:p>
            <a:pPr marL="431800" indent="-431800" eaLnBrk="1" hangingPunct="1">
              <a:spcBef>
                <a:spcPts val="600"/>
              </a:spcBef>
            </a:pPr>
            <a:r>
              <a:rPr lang="ru-RU" altLang="en-US" sz="1800" dirty="0"/>
              <a:t>Проблема расширяемости конструктора. Вы хотите расширить класс, но для этого ему нужно передать в конструктор еще один интерфейс. Проблема в том, что этот класс </a:t>
            </a:r>
            <a:r>
              <a:rPr lang="ru-RU" altLang="en-US" sz="1800" dirty="0" err="1"/>
              <a:t>инстанциируется</a:t>
            </a:r>
            <a:r>
              <a:rPr lang="ru-RU" altLang="en-US" sz="1800" dirty="0"/>
              <a:t> во многих местах, и теперь вам придется «</a:t>
            </a:r>
            <a:r>
              <a:rPr lang="ru-RU" altLang="en-US" sz="1800" dirty="0" err="1"/>
              <a:t>пофиксить</a:t>
            </a:r>
            <a:r>
              <a:rPr lang="ru-RU" altLang="en-US" sz="1800" dirty="0"/>
              <a:t>» все эти места. Решение – использовать фабрику, которая будет создавать объекты этого типа. Современный подход – использование </a:t>
            </a:r>
            <a:r>
              <a:rPr lang="ru-RU" altLang="en-US" sz="1800" dirty="0" err="1"/>
              <a:t>IoC</a:t>
            </a:r>
            <a:r>
              <a:rPr lang="ru-RU" altLang="en-US" sz="1800" dirty="0"/>
              <a:t> контейнеров для данных целей.</a:t>
            </a:r>
          </a:p>
          <a:p>
            <a:pPr marL="431800" indent="-431800" eaLnBrk="1" hangingPunct="1">
              <a:spcBef>
                <a:spcPts val="600"/>
              </a:spcBef>
            </a:pPr>
            <a:r>
              <a:rPr lang="ru-RU" altLang="en-US" sz="1800" dirty="0"/>
              <a:t>Поговорим о С++. Проблема в том, что вы не можете создать объект класса просто потому, что он находится где-то в другой </a:t>
            </a:r>
            <a:r>
              <a:rPr lang="ru-RU" altLang="en-US" sz="1800" dirty="0" err="1"/>
              <a:t>dll</a:t>
            </a:r>
            <a:r>
              <a:rPr lang="ru-RU" altLang="en-US" sz="1800" dirty="0"/>
              <a:t>, и класс не экспортируется через __</a:t>
            </a:r>
            <a:r>
              <a:rPr lang="ru-RU" altLang="en-US" sz="1800" dirty="0" err="1"/>
              <a:t>declspec</a:t>
            </a:r>
            <a:r>
              <a:rPr lang="ru-RU" altLang="en-US" sz="1800" dirty="0"/>
              <a:t>(</a:t>
            </a:r>
            <a:r>
              <a:rPr lang="ru-RU" altLang="en-US" sz="1800" dirty="0" err="1"/>
              <a:t>dllexport</a:t>
            </a:r>
            <a:r>
              <a:rPr lang="ru-RU" altLang="en-US" sz="1800" dirty="0"/>
              <a:t>). Это обычно делается для расширяемого программирования (для плагинов). Обычно экспортируют лишь одну функцию, например </a:t>
            </a:r>
            <a:r>
              <a:rPr lang="ru-RU" altLang="en-US" sz="1800" dirty="0" err="1"/>
              <a:t>GetFactory</a:t>
            </a:r>
            <a:r>
              <a:rPr lang="ru-RU" altLang="en-US" sz="1800" dirty="0"/>
              <a:t>, которая возвращает </a:t>
            </a:r>
            <a:r>
              <a:rPr lang="ru-RU" altLang="en-US" sz="1800" dirty="0" err="1"/>
              <a:t>IFactory</a:t>
            </a:r>
            <a:r>
              <a:rPr lang="ru-RU" altLang="en-US" sz="1800" dirty="0"/>
              <a:t>, через которую вы можете создавать объекты тех или иных классов. В C# эту проблему можно обойти рефлексией, </a:t>
            </a:r>
            <a:r>
              <a:rPr lang="ru-RU" altLang="en-US" sz="1800" dirty="0" err="1"/>
              <a:t>инстанциируя</a:t>
            </a:r>
            <a:r>
              <a:rPr lang="ru-RU" altLang="en-US" sz="1800" dirty="0"/>
              <a:t> классы из другой </a:t>
            </a:r>
            <a:r>
              <a:rPr lang="ru-RU" altLang="en-US" sz="1800" dirty="0" err="1"/>
              <a:t>dll</a:t>
            </a:r>
            <a:r>
              <a:rPr lang="ru-RU" altLang="en-US" sz="1800" dirty="0"/>
              <a:t> через </a:t>
            </a:r>
            <a:r>
              <a:rPr lang="ru-RU" altLang="en-US" sz="1800" dirty="0" err="1"/>
              <a:t>Activator.CreateInstance</a:t>
            </a:r>
            <a:r>
              <a:rPr lang="ru-RU" altLang="en-US" sz="1800" dirty="0"/>
              <a:t> (очень распространенный подход).</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75</a:t>
            </a:fld>
            <a:endParaRPr lang="en-GB" altLang="en-US" sz="1400"/>
          </a:p>
        </p:txBody>
      </p:sp>
    </p:spTree>
    <p:extLst>
      <p:ext uri="{BB962C8B-B14F-4D97-AF65-F5344CB8AC3E}">
        <p14:creationId xmlns:p14="http://schemas.microsoft.com/office/powerpoint/2010/main" val="25553556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Пул объектов</a:t>
            </a:r>
            <a:r>
              <a:rPr lang="en-US" altLang="en-US" sz="2800" dirty="0"/>
              <a:t> (Object Pool)</a:t>
            </a:r>
            <a:endParaRPr lang="ru-RU" altLang="en-US" sz="2800" dirty="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Пул объектов – кэш заранее созданных объектов</a:t>
            </a:r>
            <a:endParaRPr lang="en-US" sz="1400" dirty="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76</a:t>
            </a:fld>
            <a:endParaRPr lang="en-GB" altLang="en-US" sz="1400"/>
          </a:p>
        </p:txBody>
      </p:sp>
    </p:spTree>
    <p:extLst>
      <p:ext uri="{BB962C8B-B14F-4D97-AF65-F5344CB8AC3E}">
        <p14:creationId xmlns:p14="http://schemas.microsoft.com/office/powerpoint/2010/main" val="143893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304800"/>
            <a:ext cx="7772400" cy="603250"/>
          </a:xfrm>
        </p:spPr>
        <p:txBody>
          <a:bodyPr/>
          <a:lstStyle/>
          <a:p>
            <a:pPr eaLnBrk="1" hangingPunct="1"/>
            <a:r>
              <a:rPr lang="ru-RU" altLang="en-US" sz="2800"/>
              <a:t>Исключение</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ct val="100000"/>
              </a:spcBef>
              <a:defRPr/>
            </a:pPr>
            <a:r>
              <a:rPr lang="ru-RU" altLang="en-US" sz="1800" dirty="0"/>
              <a:t>Исключение – событие и объект с информацией об ошибке</a:t>
            </a:r>
            <a:r>
              <a:rPr lang="en-US" altLang="en-US" sz="1800" dirty="0"/>
              <a:t>.</a:t>
            </a:r>
            <a:endParaRPr lang="ru-RU" altLang="en-US" sz="1800" dirty="0"/>
          </a:p>
          <a:p>
            <a:pPr marL="431800" indent="-431800" eaLnBrk="1" hangingPunct="1">
              <a:spcBef>
                <a:spcPts val="1400"/>
              </a:spcBef>
              <a:defRPr/>
            </a:pPr>
            <a:r>
              <a:rPr lang="ru-RU" altLang="en-US" sz="1800" dirty="0"/>
              <a:t>Исключение создается:</a:t>
            </a:r>
          </a:p>
          <a:p>
            <a:pPr marL="831850" lvl="1" indent="-431800" eaLnBrk="1" hangingPunct="1">
              <a:spcBef>
                <a:spcPct val="100000"/>
              </a:spcBef>
              <a:defRPr/>
            </a:pPr>
            <a:r>
              <a:rPr lang="ru-RU" altLang="en-US" sz="1400" dirty="0" err="1"/>
              <a:t>Аппаратно</a:t>
            </a:r>
            <a:r>
              <a:rPr lang="ru-RU" altLang="en-US" sz="1400" dirty="0"/>
              <a:t> – в результате ошибки выполнения оператора.</a:t>
            </a:r>
          </a:p>
          <a:p>
            <a:pPr marL="831850" lvl="1" indent="-431800" eaLnBrk="1" hangingPunct="1">
              <a:spcBef>
                <a:spcPct val="100000"/>
              </a:spcBef>
              <a:defRPr/>
            </a:pPr>
            <a:r>
              <a:rPr lang="ru-RU" altLang="en-US" sz="1400" dirty="0" err="1"/>
              <a:t>Программно</a:t>
            </a:r>
            <a:r>
              <a:rPr lang="ru-RU" altLang="en-US" sz="1400" dirty="0"/>
              <a:t> – с помощью оператора создания исключения:</a:t>
            </a:r>
          </a:p>
          <a:p>
            <a:pPr marL="831600" lvl="1" indent="0" eaLnBrk="1" hangingPunct="1">
              <a:spcBef>
                <a:spcPct val="1000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throw</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OutOfMemoryException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ru-RU" sz="1400" dirty="0">
                <a:solidFill>
                  <a:srgbClr val="A31515"/>
                </a:solidFill>
                <a:highlight>
                  <a:srgbClr val="FFFFFF"/>
                </a:highlight>
                <a:latin typeface="Consolas" panose="020B0609020204030204" pitchFamily="49" charset="0"/>
              </a:rPr>
              <a:t>Не хватает памяти"</a:t>
            </a:r>
            <a:r>
              <a:rPr lang="ru-RU" sz="1400" dirty="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a:t>Некоторые стандартные исключения модуля </a:t>
            </a:r>
            <a:r>
              <a:rPr lang="en-US" altLang="en-US" sz="1800" dirty="0"/>
              <a:t>System</a:t>
            </a:r>
            <a:r>
              <a:rPr lang="ru-RU" altLang="en-US" sz="1800" dirty="0"/>
              <a:t>:</a:t>
            </a:r>
            <a:endParaRPr lang="en-US" altLang="en-US" sz="2000" dirty="0"/>
          </a:p>
          <a:p>
            <a:pPr marL="432000" lvl="1" indent="0" eaLnBrk="1" hangingPunct="1">
              <a:spcBef>
                <a:spcPts val="1920"/>
              </a:spcBef>
              <a:buFont typeface="Wingdings" panose="05000000000000000000" pitchFamily="2" charset="2"/>
              <a:buNone/>
              <a:defRPr/>
            </a:pPr>
            <a:r>
              <a:rPr lang="en-US" altLang="en-US" sz="1400" dirty="0">
                <a:solidFill>
                  <a:srgbClr val="2B91AF"/>
                </a:solidFill>
                <a:highlight>
                  <a:srgbClr val="FFFFFF"/>
                </a:highlight>
                <a:latin typeface="Consolas" panose="020B0609020204030204" pitchFamily="49" charset="0"/>
              </a:rPr>
              <a:t>Exception</a:t>
            </a:r>
          </a:p>
          <a:p>
            <a:pPr marL="432000" lvl="1" indent="0" eaLnBrk="1" hangingPunct="1">
              <a:spcBef>
                <a:spcPts val="600"/>
              </a:spcBef>
              <a:buFont typeface="Wingdings" panose="05000000000000000000" pitchFamily="2" charset="2"/>
              <a:buNone/>
              <a:defRPr/>
            </a:pPr>
            <a:r>
              <a:rPr lang="en-US" altLang="en-US" sz="1400" dirty="0" err="1">
                <a:solidFill>
                  <a:srgbClr val="2B91AF"/>
                </a:solidFill>
                <a:highlight>
                  <a:srgbClr val="FFFFFF"/>
                </a:highlight>
                <a:latin typeface="Consolas" panose="020B0609020204030204" pitchFamily="49" charset="0"/>
              </a:rPr>
              <a:t>ArithmeticException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a:solidFill>
                  <a:srgbClr val="2B91AF"/>
                </a:solidFill>
                <a:highlight>
                  <a:srgbClr val="FFFFFF"/>
                </a:highlight>
                <a:latin typeface="Consolas" panose="020B0609020204030204" pitchFamily="49" charset="0"/>
              </a:rPr>
              <a:t>DivideByZeroException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a:solidFill>
                  <a:srgbClr val="2B91AF"/>
                </a:solidFill>
                <a:highlight>
                  <a:srgbClr val="FFFFFF"/>
                </a:highlight>
                <a:latin typeface="Consolas" panose="020B0609020204030204" pitchFamily="49" charset="0"/>
              </a:rPr>
              <a:t>OverflowException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a:solidFill>
                  <a:srgbClr val="2B91AF"/>
                </a:solidFill>
                <a:highlight>
                  <a:srgbClr val="FFFFFF"/>
                </a:highlight>
                <a:latin typeface="Consolas" panose="020B0609020204030204" pitchFamily="49" charset="0"/>
              </a:rPr>
              <a:t>ArrayTypeMismatchException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a:solidFill>
                  <a:srgbClr val="2B91AF"/>
                </a:solidFill>
                <a:highlight>
                  <a:srgbClr val="FFFFFF"/>
                </a:highlight>
                <a:latin typeface="Consolas" panose="020B0609020204030204" pitchFamily="49" charset="0"/>
              </a:rPr>
              <a:t>IndexOutOfRangeException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a:solidFill>
                  <a:srgbClr val="2B91AF"/>
                </a:solidFill>
                <a:highlight>
                  <a:srgbClr val="FFFFFF"/>
                </a:highlight>
                <a:latin typeface="Consolas" panose="020B0609020204030204" pitchFamily="49" charset="0"/>
              </a:rPr>
              <a:t>InvalidCastException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endParaRPr lang="ru-RU" altLang="en-US" sz="1300" dirty="0">
              <a:solidFill>
                <a:srgbClr val="2B91AF"/>
              </a:solidFill>
              <a:highlight>
                <a:srgbClr val="FFFFFF"/>
              </a:highlight>
              <a:latin typeface="Consolas" panose="020B0609020204030204" pitchFamily="49" charset="0"/>
            </a:endParaRPr>
          </a:p>
        </p:txBody>
      </p:sp>
      <p:sp>
        <p:nvSpPr>
          <p:cNvPr id="19460"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5829A2F-BC33-4F33-A918-CD5F3750A60A}" type="slidenum">
              <a:rPr lang="en-GB" altLang="en-US" sz="1400" smtClean="0"/>
              <a:pPr>
                <a:spcBef>
                  <a:spcPct val="0"/>
                </a:spcBef>
                <a:buClrTx/>
                <a:buSzTx/>
                <a:buFontTx/>
                <a:buNone/>
              </a:pPr>
              <a:t>8</a:t>
            </a:fld>
            <a:endParaRPr lang="en-GB" altLang="en-US" sz="1400"/>
          </a:p>
        </p:txBody>
      </p:sp>
      <p:sp>
        <p:nvSpPr>
          <p:cNvPr id="3" name="TextBox 2"/>
          <p:cNvSpPr txBox="1"/>
          <p:nvPr/>
        </p:nvSpPr>
        <p:spPr>
          <a:xfrm>
            <a:off x="4499992" y="4293096"/>
            <a:ext cx="3304110" cy="1769715"/>
          </a:xfrm>
          <a:prstGeom prst="rect">
            <a:avLst/>
          </a:prstGeom>
          <a:noFill/>
        </p:spPr>
        <p:txBody>
          <a:bodyPr wrap="none">
            <a:spAutoFit/>
          </a:bodyPr>
          <a:lstStyle/>
          <a:p>
            <a:pPr marL="432000" lvl="1" eaLnBrk="1" hangingPunct="1">
              <a:spcBef>
                <a:spcPts val="1920"/>
              </a:spcBef>
              <a:defRPr/>
            </a:pPr>
            <a:r>
              <a:rPr lang="en-US" altLang="en-US" sz="1400" dirty="0" err="1">
                <a:solidFill>
                  <a:srgbClr val="2B91AF"/>
                </a:solidFill>
                <a:highlight>
                  <a:srgbClr val="FFFFFF"/>
                </a:highlight>
                <a:latin typeface="Consolas" panose="020B0609020204030204" pitchFamily="49" charset="0"/>
              </a:rPr>
              <a:t>NullReferenceException</a:t>
            </a:r>
            <a:endParaRPr lang="en-US"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OutOfMemoryException</a:t>
            </a:r>
            <a:endParaRPr lang="en-US"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StackOverflowException</a:t>
            </a:r>
            <a:endParaRPr lang="en-US"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TypeInitializationException</a:t>
            </a:r>
            <a:endParaRPr lang="ru-RU"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NotSupportedException</a:t>
            </a:r>
            <a:endParaRPr lang="en-US"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NotImplementedException</a:t>
            </a:r>
            <a:endParaRPr lang="en-US" altLang="en-US" sz="1400" dirty="0">
              <a:solidFill>
                <a:srgbClr val="2B91AF"/>
              </a:solidFill>
              <a:highlight>
                <a:srgbClr val="FFFFFF"/>
              </a:highlight>
              <a:latin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304800"/>
            <a:ext cx="7772400" cy="603250"/>
          </a:xfrm>
        </p:spPr>
        <p:txBody>
          <a:bodyPr/>
          <a:lstStyle/>
          <a:p>
            <a:pPr eaLnBrk="1" hangingPunct="1"/>
            <a:r>
              <a:rPr lang="ru-RU" altLang="en-US" sz="2800"/>
              <a:t>Обработка исключений</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ct val="100000"/>
              </a:spcBef>
              <a:defRPr/>
            </a:pPr>
            <a:r>
              <a:rPr lang="ru-RU" altLang="en-US" sz="1800" dirty="0"/>
              <a:t>Обработка исключения:</a:t>
            </a:r>
            <a:endParaRPr lang="ru-RU" altLang="en-US" sz="2000" dirty="0"/>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операторы, подверженные исключениям</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операторы обработки исключения</a:t>
            </a:r>
            <a:endParaRPr lang="en-US" sz="1400" dirty="0">
              <a:solidFill>
                <a:srgbClr val="008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defRPr/>
            </a:pPr>
            <a:r>
              <a:rPr lang="ru-RU" altLang="en-US" sz="1800" dirty="0"/>
              <a:t>Частичная обработка исключения:</a:t>
            </a:r>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операторы, подверженные исключениям</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операторы обработки исключения</a:t>
            </a:r>
            <a:endParaRPr lang="en-US" sz="1400" dirty="0">
              <a:solidFill>
                <a:srgbClr val="008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    throw</a:t>
            </a:r>
            <a:r>
              <a:rPr lang="en-US"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передача обработки внешнему блоку </a:t>
            </a:r>
            <a:r>
              <a:rPr lang="en-US" sz="1400" dirty="0">
                <a:solidFill>
                  <a:srgbClr val="008000"/>
                </a:solidFill>
                <a:highlight>
                  <a:srgbClr val="FFFFFF"/>
                </a:highlight>
                <a:latin typeface="Consolas" panose="020B0609020204030204" pitchFamily="49" charset="0"/>
              </a:rPr>
              <a:t>try...catch</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p:txBody>
      </p:sp>
      <p:sp>
        <p:nvSpPr>
          <p:cNvPr id="20484"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C28DBD-2014-43FE-8D28-8D9AC02AB4F3}" type="slidenum">
              <a:rPr lang="en-GB" altLang="en-US" sz="1400" smtClean="0"/>
              <a:pPr>
                <a:spcBef>
                  <a:spcPct val="0"/>
                </a:spcBef>
                <a:buClrTx/>
                <a:buSzTx/>
                <a:buFontTx/>
                <a:buNone/>
              </a:pPr>
              <a:t>9</a:t>
            </a:fld>
            <a:endParaRPr lang="en-GB" altLang="en-US" sz="1400"/>
          </a:p>
        </p:txBody>
      </p:sp>
    </p:spTree>
  </p:cSld>
  <p:clrMapOvr>
    <a:masterClrMapping/>
  </p:clrMapOvr>
</p:sld>
</file>

<file path=ppt/theme/theme1.xml><?xml version="1.0" encoding="utf-8"?>
<a:theme xmlns:a="http://schemas.openxmlformats.org/drawingml/2006/main" name="Blueprint">
  <a:themeElements>
    <a:clrScheme name="Custom 1">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Office\Templates\Presentation Designs\Blueprint.pot</Template>
  <TotalTime>30467</TotalTime>
  <Words>7560</Words>
  <Application>Microsoft Office PowerPoint</Application>
  <PresentationFormat>On-screen Show (4:3)</PresentationFormat>
  <Paragraphs>1326</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Consolas</vt:lpstr>
      <vt:lpstr>Tahoma</vt:lpstr>
      <vt:lpstr>Times New Roman</vt:lpstr>
      <vt:lpstr>Wingdings</vt:lpstr>
      <vt:lpstr>Blueprint</vt:lpstr>
      <vt:lpstr>Объектно-ориентированные технологии программирования</vt:lpstr>
      <vt:lpstr>PowerPoint Presentation</vt:lpstr>
      <vt:lpstr>Литература</vt:lpstr>
      <vt:lpstr>Базовые понятия структурного программирования</vt:lpstr>
      <vt:lpstr>Модуль</vt:lpstr>
      <vt:lpstr>Разграничение доступа к модулям</vt:lpstr>
      <vt:lpstr>Объект – динамический модуль</vt:lpstr>
      <vt:lpstr>Исключение</vt:lpstr>
      <vt:lpstr>Обработка исключений</vt:lpstr>
      <vt:lpstr>Классификация исключений</vt:lpstr>
      <vt:lpstr>Защита ресурсов от исключений</vt:lpstr>
      <vt:lpstr>Защита ресурсов от исключений</vt:lpstr>
      <vt:lpstr>Базовые понятия  объектно-ориентированного программирования</vt:lpstr>
      <vt:lpstr>Класс и объект</vt:lpstr>
      <vt:lpstr>Метод</vt:lpstr>
      <vt:lpstr>Конструктор и деструктор</vt:lpstr>
      <vt:lpstr>Свойство</vt:lpstr>
      <vt:lpstr>Свойство</vt:lpstr>
      <vt:lpstr>Индексатор</vt:lpstr>
      <vt:lpstr>Наследование – расширение класса</vt:lpstr>
      <vt:lpstr>Наследование – расширение класса</vt:lpstr>
      <vt:lpstr>Наследование – расширение класса</vt:lpstr>
      <vt:lpstr>Наследование – контроль и приведение типа</vt:lpstr>
      <vt:lpstr>Базовый класс Object</vt:lpstr>
      <vt:lpstr>Виртуальный метод</vt:lpstr>
      <vt:lpstr>Механизм вызова виртуального метода</vt:lpstr>
      <vt:lpstr>Абстрактный виртуальный метод</vt:lpstr>
      <vt:lpstr>Динамический виртуальный метод</vt:lpstr>
      <vt:lpstr>Виртуальное свойство</vt:lpstr>
      <vt:lpstr>Запрет на расширение</vt:lpstr>
      <vt:lpstr>Делегат – ссылка на метод</vt:lpstr>
      <vt:lpstr>Пример применения делегата</vt:lpstr>
      <vt:lpstr>Событие – список делегатов</vt:lpstr>
      <vt:lpstr>Пример применения события</vt:lpstr>
      <vt:lpstr>Принятый формат для событий</vt:lpstr>
      <vt:lpstr>Обновленный пример применения события</vt:lpstr>
      <vt:lpstr>Методы регистрации события</vt:lpstr>
      <vt:lpstr>Интерфейс = объект – реализация</vt:lpstr>
      <vt:lpstr>Интерфейс</vt:lpstr>
      <vt:lpstr>Интерфейс</vt:lpstr>
      <vt:lpstr>Интерфейс</vt:lpstr>
      <vt:lpstr>Механизм вызова метода через интерфейс</vt:lpstr>
      <vt:lpstr>Шаблон – параметризованный класс</vt:lpstr>
      <vt:lpstr>Шаблон</vt:lpstr>
      <vt:lpstr>Атрибут – метаданные</vt:lpstr>
      <vt:lpstr>Атрибут – механизм рефлексии</vt:lpstr>
      <vt:lpstr>Дополнительные понятия</vt:lpstr>
      <vt:lpstr>Переменная с непостоянным типом значений</vt:lpstr>
      <vt:lpstr>Анонимная функция</vt:lpstr>
      <vt:lpstr>Анонимная функция</vt:lpstr>
      <vt:lpstr>Анонимная функция</vt:lpstr>
      <vt:lpstr>Приемы программирования</vt:lpstr>
      <vt:lpstr>Итератор (Iterator/Enumerator)</vt:lpstr>
      <vt:lpstr>Итератор</vt:lpstr>
      <vt:lpstr>Итератор</vt:lpstr>
      <vt:lpstr>Одиночка (Singleton)</vt:lpstr>
      <vt:lpstr>Одиночка</vt:lpstr>
      <vt:lpstr>Заместитель</vt:lpstr>
      <vt:lpstr>Прокси (Proxy) / Суррогат (Surrogate)</vt:lpstr>
      <vt:lpstr>Прокси / Суррогат</vt:lpstr>
      <vt:lpstr>Прокси / Суррогат</vt:lpstr>
      <vt:lpstr>Обертка (Wrapper) / Декоратор (Decorator)</vt:lpstr>
      <vt:lpstr>Обертка (Wrapper) / Декоратор (Decorator)</vt:lpstr>
      <vt:lpstr>Адаптер (Adapter)</vt:lpstr>
      <vt:lpstr>Адаптер</vt:lpstr>
      <vt:lpstr>Адаптер</vt:lpstr>
      <vt:lpstr>Компоновщик (Composite)</vt:lpstr>
      <vt:lpstr>Компоновщик</vt:lpstr>
      <vt:lpstr>Мост (Bridge)</vt:lpstr>
      <vt:lpstr>Мост</vt:lpstr>
      <vt:lpstr>Мост</vt:lpstr>
      <vt:lpstr>Наблюдатель (Observer/Listener)</vt:lpstr>
      <vt:lpstr>Посетитель (Visitor)</vt:lpstr>
      <vt:lpstr>Фабричный метод (Factory Method)</vt:lpstr>
      <vt:lpstr>Фабрика классов (Factory)</vt:lpstr>
      <vt:lpstr>Пул объектов (Object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Объектно-ориентированные технологии программирования</dc:title>
  <dc:creator>Кирилл Сурков, Дмитрий Сурков, Юрий Четырько</dc:creator>
  <cp:lastModifiedBy>Kirill Surkov</cp:lastModifiedBy>
  <cp:revision>2314</cp:revision>
  <cp:lastPrinted>1601-01-01T00:00:00Z</cp:lastPrinted>
  <dcterms:created xsi:type="dcterms:W3CDTF">2002-03-14T03:49:19Z</dcterms:created>
  <dcterms:modified xsi:type="dcterms:W3CDTF">2021-09-07T14:14:35Z</dcterms:modified>
</cp:coreProperties>
</file>