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57" r:id="rId3"/>
    <p:sldId id="256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38" autoAdjust="0"/>
  </p:normalViewPr>
  <p:slideViewPr>
    <p:cSldViewPr>
      <p:cViewPr varScale="1">
        <p:scale>
          <a:sx n="70" d="100"/>
          <a:sy n="70" d="100"/>
        </p:scale>
        <p:origin x="660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F62B971-788E-4FCE-A7B0-090F24CB9AB1}" type="datetimeFigureOut">
              <a:rPr lang="ru-RU" smtClean="0"/>
              <a:pPr/>
              <a:t>16.04.2015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D8A79B4-D2F3-4AA3-8E46-96802CF5A97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62B971-788E-4FCE-A7B0-090F24CB9AB1}" type="datetimeFigureOut">
              <a:rPr lang="ru-RU" smtClean="0"/>
              <a:pPr/>
              <a:t>16.04.2015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8A79B4-D2F3-4AA3-8E46-96802CF5A97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62B971-788E-4FCE-A7B0-090F24CB9AB1}" type="datetimeFigureOut">
              <a:rPr lang="ru-RU" smtClean="0"/>
              <a:pPr/>
              <a:t>16.04.2015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8A79B4-D2F3-4AA3-8E46-96802CF5A97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62B971-788E-4FCE-A7B0-090F24CB9AB1}" type="datetimeFigureOut">
              <a:rPr lang="ru-RU" smtClean="0"/>
              <a:pPr/>
              <a:t>16.04.2015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8A79B4-D2F3-4AA3-8E46-96802CF5A97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62B971-788E-4FCE-A7B0-090F24CB9AB1}" type="datetimeFigureOut">
              <a:rPr lang="ru-RU" smtClean="0"/>
              <a:pPr/>
              <a:t>16.04.2015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8A79B4-D2F3-4AA3-8E46-96802CF5A97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62B971-788E-4FCE-A7B0-090F24CB9AB1}" type="datetimeFigureOut">
              <a:rPr lang="ru-RU" smtClean="0"/>
              <a:pPr/>
              <a:t>16.04.2015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8A79B4-D2F3-4AA3-8E46-96802CF5A97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62B971-788E-4FCE-A7B0-090F24CB9AB1}" type="datetimeFigureOut">
              <a:rPr lang="ru-RU" smtClean="0"/>
              <a:pPr/>
              <a:t>16.04.2015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8A79B4-D2F3-4AA3-8E46-96802CF5A97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62B971-788E-4FCE-A7B0-090F24CB9AB1}" type="datetimeFigureOut">
              <a:rPr lang="ru-RU" smtClean="0"/>
              <a:pPr/>
              <a:t>16.04.2015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8A79B4-D2F3-4AA3-8E46-96802CF5A97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62B971-788E-4FCE-A7B0-090F24CB9AB1}" type="datetimeFigureOut">
              <a:rPr lang="ru-RU" smtClean="0"/>
              <a:pPr/>
              <a:t>16.04.2015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8A79B4-D2F3-4AA3-8E46-96802CF5A97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CF62B971-788E-4FCE-A7B0-090F24CB9AB1}" type="datetimeFigureOut">
              <a:rPr lang="ru-RU" smtClean="0"/>
              <a:pPr/>
              <a:t>16.04.2015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8A79B4-D2F3-4AA3-8E46-96802CF5A97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F62B971-788E-4FCE-A7B0-090F24CB9AB1}" type="datetimeFigureOut">
              <a:rPr lang="ru-RU" smtClean="0"/>
              <a:pPr/>
              <a:t>16.04.2015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D8A79B4-D2F3-4AA3-8E46-96802CF5A97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F62B971-788E-4FCE-A7B0-090F24CB9AB1}" type="datetimeFigureOut">
              <a:rPr lang="ru-RU" smtClean="0"/>
              <a:pPr/>
              <a:t>16.04.2015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D8A79B4-D2F3-4AA3-8E46-96802CF5A977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948264" y="6453336"/>
            <a:ext cx="2143108" cy="357736"/>
          </a:xfrm>
        </p:spPr>
        <p:txBody>
          <a:bodyPr>
            <a:normAutofit/>
          </a:bodyPr>
          <a:lstStyle/>
          <a:p>
            <a:r>
              <a:rPr lang="en-US" sz="1600" dirty="0" smtClean="0"/>
              <a:t>Anton </a:t>
            </a:r>
            <a:r>
              <a:rPr lang="en-US" sz="1600" dirty="0" err="1" smtClean="0"/>
              <a:t>Rodionov</a:t>
            </a:r>
            <a:endParaRPr lang="en-US" sz="1600" dirty="0" smtClean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1285852" y="2714620"/>
            <a:ext cx="785818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714489"/>
            <a:ext cx="9144000" cy="1285883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Design patterns</a:t>
            </a:r>
            <a:endParaRPr lang="ru-RU" sz="600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9" name="Прямая соединительная линия 128"/>
          <p:cNvCxnSpPr/>
          <p:nvPr/>
        </p:nvCxnSpPr>
        <p:spPr>
          <a:xfrm>
            <a:off x="2928926" y="714356"/>
            <a:ext cx="6215074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0" y="6488668"/>
            <a:ext cx="196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Design patterns</a:t>
            </a:r>
            <a:endParaRPr lang="ru-RU" dirty="0">
              <a:solidFill>
                <a:schemeClr val="bg1"/>
              </a:solidFill>
            </a:endParaRPr>
          </a:p>
        </p:txBody>
      </p:sp>
      <p:grpSp>
        <p:nvGrpSpPr>
          <p:cNvPr id="5187" name="Group 67"/>
          <p:cNvGrpSpPr>
            <a:grpSpLocks noChangeAspect="1"/>
          </p:cNvGrpSpPr>
          <p:nvPr/>
        </p:nvGrpSpPr>
        <p:grpSpPr bwMode="auto">
          <a:xfrm>
            <a:off x="214313" y="2000250"/>
            <a:ext cx="8783637" cy="2643188"/>
            <a:chOff x="135" y="1260"/>
            <a:chExt cx="5533" cy="1665"/>
          </a:xfrm>
        </p:grpSpPr>
        <p:sp>
          <p:nvSpPr>
            <p:cNvPr id="5186" name="AutoShape 66"/>
            <p:cNvSpPr>
              <a:spLocks noChangeAspect="1" noChangeArrowheads="1" noTextEdit="1"/>
            </p:cNvSpPr>
            <p:nvPr/>
          </p:nvSpPr>
          <p:spPr bwMode="auto">
            <a:xfrm>
              <a:off x="135" y="1260"/>
              <a:ext cx="5533" cy="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188" name="Rectangle 68"/>
            <p:cNvSpPr>
              <a:spLocks noChangeArrowheads="1"/>
            </p:cNvSpPr>
            <p:nvPr/>
          </p:nvSpPr>
          <p:spPr bwMode="auto">
            <a:xfrm>
              <a:off x="1415" y="1633"/>
              <a:ext cx="986" cy="18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189" name="Rectangle 69"/>
            <p:cNvSpPr>
              <a:spLocks noChangeArrowheads="1"/>
            </p:cNvSpPr>
            <p:nvPr/>
          </p:nvSpPr>
          <p:spPr bwMode="auto">
            <a:xfrm>
              <a:off x="1415" y="1633"/>
              <a:ext cx="986" cy="187"/>
            </a:xfrm>
            <a:prstGeom prst="rect">
              <a:avLst/>
            </a:prstGeom>
            <a:noFill/>
            <a:ln w="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190" name="Rectangle 70"/>
            <p:cNvSpPr>
              <a:spLocks noChangeArrowheads="1"/>
            </p:cNvSpPr>
            <p:nvPr/>
          </p:nvSpPr>
          <p:spPr bwMode="auto">
            <a:xfrm>
              <a:off x="1421" y="1636"/>
              <a:ext cx="150" cy="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700" b="0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+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91" name="Rectangle 71"/>
            <p:cNvSpPr>
              <a:spLocks noChangeArrowheads="1"/>
            </p:cNvSpPr>
            <p:nvPr/>
          </p:nvSpPr>
          <p:spPr bwMode="auto">
            <a:xfrm>
              <a:off x="1497" y="1636"/>
              <a:ext cx="777" cy="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700" b="0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Operation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92" name="Rectangle 72"/>
            <p:cNvSpPr>
              <a:spLocks noChangeArrowheads="1"/>
            </p:cNvSpPr>
            <p:nvPr/>
          </p:nvSpPr>
          <p:spPr bwMode="auto">
            <a:xfrm>
              <a:off x="2156" y="1636"/>
              <a:ext cx="234" cy="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700" b="0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()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93" name="Rectangle 73"/>
            <p:cNvSpPr>
              <a:spLocks noChangeArrowheads="1"/>
            </p:cNvSpPr>
            <p:nvPr/>
          </p:nvSpPr>
          <p:spPr bwMode="auto">
            <a:xfrm>
              <a:off x="1415" y="1282"/>
              <a:ext cx="986" cy="35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194" name="Rectangle 74"/>
            <p:cNvSpPr>
              <a:spLocks noChangeArrowheads="1"/>
            </p:cNvSpPr>
            <p:nvPr/>
          </p:nvSpPr>
          <p:spPr bwMode="auto">
            <a:xfrm>
              <a:off x="1415" y="1282"/>
              <a:ext cx="986" cy="351"/>
            </a:xfrm>
            <a:prstGeom prst="rect">
              <a:avLst/>
            </a:prstGeom>
            <a:noFill/>
            <a:ln w="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195" name="Rectangle 75"/>
            <p:cNvSpPr>
              <a:spLocks noChangeArrowheads="1"/>
            </p:cNvSpPr>
            <p:nvPr/>
          </p:nvSpPr>
          <p:spPr bwMode="auto">
            <a:xfrm>
              <a:off x="1505" y="1286"/>
              <a:ext cx="936" cy="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«interface»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96" name="Rectangle 76"/>
            <p:cNvSpPr>
              <a:spLocks noChangeArrowheads="1"/>
            </p:cNvSpPr>
            <p:nvPr/>
          </p:nvSpPr>
          <p:spPr bwMode="auto">
            <a:xfrm>
              <a:off x="1538" y="1456"/>
              <a:ext cx="852" cy="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7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IComponent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97" name="Rectangle 77"/>
            <p:cNvSpPr>
              <a:spLocks noChangeArrowheads="1"/>
            </p:cNvSpPr>
            <p:nvPr/>
          </p:nvSpPr>
          <p:spPr bwMode="auto">
            <a:xfrm>
              <a:off x="587" y="2602"/>
              <a:ext cx="985" cy="18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198" name="Rectangle 78"/>
            <p:cNvSpPr>
              <a:spLocks noChangeArrowheads="1"/>
            </p:cNvSpPr>
            <p:nvPr/>
          </p:nvSpPr>
          <p:spPr bwMode="auto">
            <a:xfrm>
              <a:off x="587" y="2602"/>
              <a:ext cx="985" cy="187"/>
            </a:xfrm>
            <a:prstGeom prst="rect">
              <a:avLst/>
            </a:prstGeom>
            <a:noFill/>
            <a:ln w="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199" name="Rectangle 79"/>
            <p:cNvSpPr>
              <a:spLocks noChangeArrowheads="1"/>
            </p:cNvSpPr>
            <p:nvPr/>
          </p:nvSpPr>
          <p:spPr bwMode="auto">
            <a:xfrm>
              <a:off x="594" y="2609"/>
              <a:ext cx="150" cy="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+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00" name="Rectangle 80"/>
            <p:cNvSpPr>
              <a:spLocks noChangeArrowheads="1"/>
            </p:cNvSpPr>
            <p:nvPr/>
          </p:nvSpPr>
          <p:spPr bwMode="auto">
            <a:xfrm>
              <a:off x="670" y="2609"/>
              <a:ext cx="777" cy="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Operation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01" name="Rectangle 81"/>
            <p:cNvSpPr>
              <a:spLocks noChangeArrowheads="1"/>
            </p:cNvSpPr>
            <p:nvPr/>
          </p:nvSpPr>
          <p:spPr bwMode="auto">
            <a:xfrm>
              <a:off x="1329" y="2609"/>
              <a:ext cx="234" cy="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()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02" name="Rectangle 82"/>
            <p:cNvSpPr>
              <a:spLocks noChangeArrowheads="1"/>
            </p:cNvSpPr>
            <p:nvPr/>
          </p:nvSpPr>
          <p:spPr bwMode="auto">
            <a:xfrm>
              <a:off x="587" y="2458"/>
              <a:ext cx="985" cy="14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203" name="Rectangle 83"/>
            <p:cNvSpPr>
              <a:spLocks noChangeArrowheads="1"/>
            </p:cNvSpPr>
            <p:nvPr/>
          </p:nvSpPr>
          <p:spPr bwMode="auto">
            <a:xfrm>
              <a:off x="587" y="2458"/>
              <a:ext cx="985" cy="144"/>
            </a:xfrm>
            <a:prstGeom prst="rect">
              <a:avLst/>
            </a:prstGeom>
            <a:noFill/>
            <a:ln w="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204" name="Rectangle 84"/>
            <p:cNvSpPr>
              <a:spLocks noChangeArrowheads="1"/>
            </p:cNvSpPr>
            <p:nvPr/>
          </p:nvSpPr>
          <p:spPr bwMode="auto">
            <a:xfrm>
              <a:off x="587" y="2272"/>
              <a:ext cx="985" cy="18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205" name="Rectangle 85"/>
            <p:cNvSpPr>
              <a:spLocks noChangeArrowheads="1"/>
            </p:cNvSpPr>
            <p:nvPr/>
          </p:nvSpPr>
          <p:spPr bwMode="auto">
            <a:xfrm>
              <a:off x="587" y="2272"/>
              <a:ext cx="985" cy="186"/>
            </a:xfrm>
            <a:prstGeom prst="rect">
              <a:avLst/>
            </a:prstGeom>
            <a:noFill/>
            <a:ln w="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206" name="Rectangle 86"/>
            <p:cNvSpPr>
              <a:spLocks noChangeArrowheads="1"/>
            </p:cNvSpPr>
            <p:nvPr/>
          </p:nvSpPr>
          <p:spPr bwMode="auto">
            <a:xfrm>
              <a:off x="745" y="2276"/>
              <a:ext cx="777" cy="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7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Component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07" name="Freeform 87"/>
            <p:cNvSpPr>
              <a:spLocks noEditPoints="1"/>
            </p:cNvSpPr>
            <p:nvPr/>
          </p:nvSpPr>
          <p:spPr bwMode="auto">
            <a:xfrm>
              <a:off x="3782" y="2492"/>
              <a:ext cx="1872" cy="419"/>
            </a:xfrm>
            <a:custGeom>
              <a:avLst/>
              <a:gdLst/>
              <a:ahLst/>
              <a:cxnLst>
                <a:cxn ang="0">
                  <a:pos x="1872" y="123"/>
                </a:cxn>
                <a:cxn ang="0">
                  <a:pos x="1772" y="0"/>
                </a:cxn>
                <a:cxn ang="0">
                  <a:pos x="1772" y="123"/>
                </a:cxn>
                <a:cxn ang="0">
                  <a:pos x="1872" y="123"/>
                </a:cxn>
                <a:cxn ang="0">
                  <a:pos x="0" y="419"/>
                </a:cxn>
                <a:cxn ang="0">
                  <a:pos x="1872" y="419"/>
                </a:cxn>
                <a:cxn ang="0">
                  <a:pos x="1872" y="123"/>
                </a:cxn>
                <a:cxn ang="0">
                  <a:pos x="1772" y="123"/>
                </a:cxn>
                <a:cxn ang="0">
                  <a:pos x="1772" y="0"/>
                </a:cxn>
                <a:cxn ang="0">
                  <a:pos x="0" y="0"/>
                </a:cxn>
                <a:cxn ang="0">
                  <a:pos x="0" y="419"/>
                </a:cxn>
              </a:cxnLst>
              <a:rect l="0" t="0" r="r" b="b"/>
              <a:pathLst>
                <a:path w="1872" h="419">
                  <a:moveTo>
                    <a:pt x="1872" y="123"/>
                  </a:moveTo>
                  <a:lnTo>
                    <a:pt x="1772" y="0"/>
                  </a:lnTo>
                  <a:lnTo>
                    <a:pt x="1772" y="123"/>
                  </a:lnTo>
                  <a:lnTo>
                    <a:pt x="1872" y="123"/>
                  </a:lnTo>
                  <a:close/>
                  <a:moveTo>
                    <a:pt x="0" y="419"/>
                  </a:moveTo>
                  <a:lnTo>
                    <a:pt x="1872" y="419"/>
                  </a:lnTo>
                  <a:lnTo>
                    <a:pt x="1872" y="123"/>
                  </a:lnTo>
                  <a:lnTo>
                    <a:pt x="1772" y="123"/>
                  </a:lnTo>
                  <a:lnTo>
                    <a:pt x="1772" y="0"/>
                  </a:lnTo>
                  <a:lnTo>
                    <a:pt x="0" y="0"/>
                  </a:lnTo>
                  <a:lnTo>
                    <a:pt x="0" y="41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208" name="Freeform 88"/>
            <p:cNvSpPr>
              <a:spLocks/>
            </p:cNvSpPr>
            <p:nvPr/>
          </p:nvSpPr>
          <p:spPr bwMode="auto">
            <a:xfrm>
              <a:off x="5554" y="2492"/>
              <a:ext cx="100" cy="123"/>
            </a:xfrm>
            <a:custGeom>
              <a:avLst/>
              <a:gdLst/>
              <a:ahLst/>
              <a:cxnLst>
                <a:cxn ang="0">
                  <a:pos x="100" y="123"/>
                </a:cxn>
                <a:cxn ang="0">
                  <a:pos x="0" y="0"/>
                </a:cxn>
                <a:cxn ang="0">
                  <a:pos x="0" y="123"/>
                </a:cxn>
                <a:cxn ang="0">
                  <a:pos x="100" y="123"/>
                </a:cxn>
              </a:cxnLst>
              <a:rect l="0" t="0" r="r" b="b"/>
              <a:pathLst>
                <a:path w="100" h="123">
                  <a:moveTo>
                    <a:pt x="100" y="123"/>
                  </a:moveTo>
                  <a:lnTo>
                    <a:pt x="0" y="0"/>
                  </a:lnTo>
                  <a:lnTo>
                    <a:pt x="0" y="123"/>
                  </a:lnTo>
                  <a:lnTo>
                    <a:pt x="100" y="123"/>
                  </a:lnTo>
                  <a:close/>
                </a:path>
              </a:pathLst>
            </a:custGeom>
            <a:noFill/>
            <a:ln w="3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209" name="Freeform 89"/>
            <p:cNvSpPr>
              <a:spLocks/>
            </p:cNvSpPr>
            <p:nvPr/>
          </p:nvSpPr>
          <p:spPr bwMode="auto">
            <a:xfrm>
              <a:off x="3782" y="2492"/>
              <a:ext cx="1872" cy="419"/>
            </a:xfrm>
            <a:custGeom>
              <a:avLst/>
              <a:gdLst/>
              <a:ahLst/>
              <a:cxnLst>
                <a:cxn ang="0">
                  <a:pos x="0" y="419"/>
                </a:cxn>
                <a:cxn ang="0">
                  <a:pos x="1872" y="419"/>
                </a:cxn>
                <a:cxn ang="0">
                  <a:pos x="1872" y="123"/>
                </a:cxn>
                <a:cxn ang="0">
                  <a:pos x="1772" y="123"/>
                </a:cxn>
                <a:cxn ang="0">
                  <a:pos x="1772" y="0"/>
                </a:cxn>
                <a:cxn ang="0">
                  <a:pos x="0" y="0"/>
                </a:cxn>
                <a:cxn ang="0">
                  <a:pos x="0" y="419"/>
                </a:cxn>
              </a:cxnLst>
              <a:rect l="0" t="0" r="r" b="b"/>
              <a:pathLst>
                <a:path w="1872" h="419">
                  <a:moveTo>
                    <a:pt x="0" y="419"/>
                  </a:moveTo>
                  <a:lnTo>
                    <a:pt x="1872" y="419"/>
                  </a:lnTo>
                  <a:lnTo>
                    <a:pt x="1872" y="123"/>
                  </a:lnTo>
                  <a:lnTo>
                    <a:pt x="1772" y="123"/>
                  </a:lnTo>
                  <a:lnTo>
                    <a:pt x="1772" y="0"/>
                  </a:lnTo>
                  <a:lnTo>
                    <a:pt x="0" y="0"/>
                  </a:lnTo>
                  <a:lnTo>
                    <a:pt x="0" y="419"/>
                  </a:lnTo>
                  <a:close/>
                </a:path>
              </a:pathLst>
            </a:custGeom>
            <a:noFill/>
            <a:ln w="3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210" name="Rectangle 90"/>
            <p:cNvSpPr>
              <a:spLocks noChangeArrowheads="1"/>
            </p:cNvSpPr>
            <p:nvPr/>
          </p:nvSpPr>
          <p:spPr bwMode="auto">
            <a:xfrm>
              <a:off x="3827" y="2532"/>
              <a:ext cx="1515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7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Вызывает </a:t>
              </a:r>
              <a:r>
                <a:rPr kumimoji="0" lang="ru-RU" sz="17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Operation</a:t>
              </a:r>
              <a:r>
                <a:rPr kumimoji="0" lang="en-US" sz="17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()</a:t>
              </a:r>
              <a:endParaRPr kumimoji="0" 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12" name="Rectangle 92"/>
            <p:cNvSpPr>
              <a:spLocks noChangeArrowheads="1"/>
            </p:cNvSpPr>
            <p:nvPr/>
          </p:nvSpPr>
          <p:spPr bwMode="auto">
            <a:xfrm>
              <a:off x="3827" y="2694"/>
              <a:ext cx="1637" cy="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у каждого компонента</a:t>
              </a:r>
              <a:endParaRPr kumimoji="0" 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13" name="Rectangle 93"/>
            <p:cNvSpPr>
              <a:spLocks noChangeArrowheads="1"/>
            </p:cNvSpPr>
            <p:nvPr/>
          </p:nvSpPr>
          <p:spPr bwMode="auto">
            <a:xfrm>
              <a:off x="152" y="1622"/>
              <a:ext cx="631" cy="14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214" name="Rectangle 94"/>
            <p:cNvSpPr>
              <a:spLocks noChangeArrowheads="1"/>
            </p:cNvSpPr>
            <p:nvPr/>
          </p:nvSpPr>
          <p:spPr bwMode="auto">
            <a:xfrm>
              <a:off x="152" y="1622"/>
              <a:ext cx="631" cy="144"/>
            </a:xfrm>
            <a:prstGeom prst="rect">
              <a:avLst/>
            </a:prstGeom>
            <a:noFill/>
            <a:ln w="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215" name="Rectangle 95"/>
            <p:cNvSpPr>
              <a:spLocks noChangeArrowheads="1"/>
            </p:cNvSpPr>
            <p:nvPr/>
          </p:nvSpPr>
          <p:spPr bwMode="auto">
            <a:xfrm>
              <a:off x="152" y="1479"/>
              <a:ext cx="631" cy="14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216" name="Rectangle 96"/>
            <p:cNvSpPr>
              <a:spLocks noChangeArrowheads="1"/>
            </p:cNvSpPr>
            <p:nvPr/>
          </p:nvSpPr>
          <p:spPr bwMode="auto">
            <a:xfrm>
              <a:off x="152" y="1479"/>
              <a:ext cx="631" cy="143"/>
            </a:xfrm>
            <a:prstGeom prst="rect">
              <a:avLst/>
            </a:prstGeom>
            <a:noFill/>
            <a:ln w="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217" name="Rectangle 97"/>
            <p:cNvSpPr>
              <a:spLocks noChangeArrowheads="1"/>
            </p:cNvSpPr>
            <p:nvPr/>
          </p:nvSpPr>
          <p:spPr bwMode="auto">
            <a:xfrm>
              <a:off x="152" y="1292"/>
              <a:ext cx="631" cy="18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218" name="Rectangle 98"/>
            <p:cNvSpPr>
              <a:spLocks noChangeArrowheads="1"/>
            </p:cNvSpPr>
            <p:nvPr/>
          </p:nvSpPr>
          <p:spPr bwMode="auto">
            <a:xfrm>
              <a:off x="152" y="1292"/>
              <a:ext cx="631" cy="187"/>
            </a:xfrm>
            <a:prstGeom prst="rect">
              <a:avLst/>
            </a:prstGeom>
            <a:noFill/>
            <a:ln w="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219" name="Rectangle 99"/>
            <p:cNvSpPr>
              <a:spLocks noChangeArrowheads="1"/>
            </p:cNvSpPr>
            <p:nvPr/>
          </p:nvSpPr>
          <p:spPr bwMode="auto">
            <a:xfrm>
              <a:off x="244" y="1294"/>
              <a:ext cx="543" cy="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7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Client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20" name="Rectangle 100"/>
            <p:cNvSpPr>
              <a:spLocks noChangeArrowheads="1"/>
            </p:cNvSpPr>
            <p:nvPr/>
          </p:nvSpPr>
          <p:spPr bwMode="auto">
            <a:xfrm>
              <a:off x="2198" y="2624"/>
              <a:ext cx="1426" cy="18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221" name="Rectangle 101"/>
            <p:cNvSpPr>
              <a:spLocks noChangeArrowheads="1"/>
            </p:cNvSpPr>
            <p:nvPr/>
          </p:nvSpPr>
          <p:spPr bwMode="auto">
            <a:xfrm>
              <a:off x="2198" y="2624"/>
              <a:ext cx="1426" cy="186"/>
            </a:xfrm>
            <a:prstGeom prst="rect">
              <a:avLst/>
            </a:prstGeom>
            <a:noFill/>
            <a:ln w="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222" name="Rectangle 102"/>
            <p:cNvSpPr>
              <a:spLocks noChangeArrowheads="1"/>
            </p:cNvSpPr>
            <p:nvPr/>
          </p:nvSpPr>
          <p:spPr bwMode="auto">
            <a:xfrm>
              <a:off x="2207" y="2626"/>
              <a:ext cx="150" cy="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+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23" name="Rectangle 103"/>
            <p:cNvSpPr>
              <a:spLocks noChangeArrowheads="1"/>
            </p:cNvSpPr>
            <p:nvPr/>
          </p:nvSpPr>
          <p:spPr bwMode="auto">
            <a:xfrm>
              <a:off x="2282" y="2626"/>
              <a:ext cx="777" cy="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Operation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24" name="Rectangle 104"/>
            <p:cNvSpPr>
              <a:spLocks noChangeArrowheads="1"/>
            </p:cNvSpPr>
            <p:nvPr/>
          </p:nvSpPr>
          <p:spPr bwMode="auto">
            <a:xfrm>
              <a:off x="2942" y="2626"/>
              <a:ext cx="234" cy="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()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25" name="Rectangle 105"/>
            <p:cNvSpPr>
              <a:spLocks noChangeArrowheads="1"/>
            </p:cNvSpPr>
            <p:nvPr/>
          </p:nvSpPr>
          <p:spPr bwMode="auto">
            <a:xfrm>
              <a:off x="2198" y="2437"/>
              <a:ext cx="1426" cy="18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226" name="Rectangle 106"/>
            <p:cNvSpPr>
              <a:spLocks noChangeArrowheads="1"/>
            </p:cNvSpPr>
            <p:nvPr/>
          </p:nvSpPr>
          <p:spPr bwMode="auto">
            <a:xfrm>
              <a:off x="2198" y="2437"/>
              <a:ext cx="1426" cy="187"/>
            </a:xfrm>
            <a:prstGeom prst="rect">
              <a:avLst/>
            </a:prstGeom>
            <a:noFill/>
            <a:ln w="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227" name="Rectangle 107"/>
            <p:cNvSpPr>
              <a:spLocks noChangeArrowheads="1"/>
            </p:cNvSpPr>
            <p:nvPr/>
          </p:nvSpPr>
          <p:spPr bwMode="auto">
            <a:xfrm>
              <a:off x="2207" y="2447"/>
              <a:ext cx="150" cy="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-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28" name="Rectangle 108"/>
            <p:cNvSpPr>
              <a:spLocks noChangeArrowheads="1"/>
            </p:cNvSpPr>
            <p:nvPr/>
          </p:nvSpPr>
          <p:spPr bwMode="auto">
            <a:xfrm>
              <a:off x="2282" y="2447"/>
              <a:ext cx="468" cy="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list </a:t>
              </a:r>
              <a:endParaRPr kumimoji="0" 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29" name="Rectangle 109"/>
            <p:cNvSpPr>
              <a:spLocks noChangeArrowheads="1"/>
            </p:cNvSpPr>
            <p:nvPr/>
          </p:nvSpPr>
          <p:spPr bwMode="auto">
            <a:xfrm>
              <a:off x="2649" y="2447"/>
              <a:ext cx="234" cy="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: </a:t>
              </a:r>
              <a:endParaRPr kumimoji="0" 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30" name="Rectangle 110"/>
            <p:cNvSpPr>
              <a:spLocks noChangeArrowheads="1"/>
            </p:cNvSpPr>
            <p:nvPr/>
          </p:nvSpPr>
          <p:spPr bwMode="auto">
            <a:xfrm>
              <a:off x="2800" y="2447"/>
              <a:ext cx="852" cy="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IComponent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31" name="Rectangle 111"/>
            <p:cNvSpPr>
              <a:spLocks noChangeArrowheads="1"/>
            </p:cNvSpPr>
            <p:nvPr/>
          </p:nvSpPr>
          <p:spPr bwMode="auto">
            <a:xfrm>
              <a:off x="2198" y="2250"/>
              <a:ext cx="1426" cy="18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232" name="Rectangle 112"/>
            <p:cNvSpPr>
              <a:spLocks noChangeArrowheads="1"/>
            </p:cNvSpPr>
            <p:nvPr/>
          </p:nvSpPr>
          <p:spPr bwMode="auto">
            <a:xfrm>
              <a:off x="2198" y="2250"/>
              <a:ext cx="1426" cy="187"/>
            </a:xfrm>
            <a:prstGeom prst="rect">
              <a:avLst/>
            </a:prstGeom>
            <a:noFill/>
            <a:ln w="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233" name="Rectangle 113"/>
            <p:cNvSpPr>
              <a:spLocks noChangeArrowheads="1"/>
            </p:cNvSpPr>
            <p:nvPr/>
          </p:nvSpPr>
          <p:spPr bwMode="auto">
            <a:xfrm>
              <a:off x="2582" y="2259"/>
              <a:ext cx="777" cy="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7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Composite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34" name="Freeform 114"/>
            <p:cNvSpPr>
              <a:spLocks/>
            </p:cNvSpPr>
            <p:nvPr/>
          </p:nvSpPr>
          <p:spPr bwMode="auto">
            <a:xfrm>
              <a:off x="783" y="1410"/>
              <a:ext cx="632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8" y="0"/>
                </a:cxn>
                <a:cxn ang="0">
                  <a:pos x="118" y="6"/>
                </a:cxn>
                <a:cxn ang="0">
                  <a:pos x="632" y="6"/>
                </a:cxn>
              </a:cxnLst>
              <a:rect l="0" t="0" r="r" b="b"/>
              <a:pathLst>
                <a:path w="632" h="6">
                  <a:moveTo>
                    <a:pt x="0" y="0"/>
                  </a:moveTo>
                  <a:lnTo>
                    <a:pt x="118" y="0"/>
                  </a:lnTo>
                  <a:lnTo>
                    <a:pt x="118" y="6"/>
                  </a:lnTo>
                  <a:lnTo>
                    <a:pt x="632" y="6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235" name="Freeform 115"/>
            <p:cNvSpPr>
              <a:spLocks/>
            </p:cNvSpPr>
            <p:nvPr/>
          </p:nvSpPr>
          <p:spPr bwMode="auto">
            <a:xfrm>
              <a:off x="777" y="1372"/>
              <a:ext cx="126" cy="77"/>
            </a:xfrm>
            <a:custGeom>
              <a:avLst/>
              <a:gdLst/>
              <a:ahLst/>
              <a:cxnLst>
                <a:cxn ang="0">
                  <a:pos x="63" y="77"/>
                </a:cxn>
                <a:cxn ang="0">
                  <a:pos x="0" y="38"/>
                </a:cxn>
                <a:cxn ang="0">
                  <a:pos x="63" y="0"/>
                </a:cxn>
                <a:cxn ang="0">
                  <a:pos x="126" y="38"/>
                </a:cxn>
                <a:cxn ang="0">
                  <a:pos x="63" y="77"/>
                </a:cxn>
              </a:cxnLst>
              <a:rect l="0" t="0" r="r" b="b"/>
              <a:pathLst>
                <a:path w="126" h="77">
                  <a:moveTo>
                    <a:pt x="63" y="77"/>
                  </a:moveTo>
                  <a:lnTo>
                    <a:pt x="0" y="38"/>
                  </a:lnTo>
                  <a:lnTo>
                    <a:pt x="63" y="0"/>
                  </a:lnTo>
                  <a:lnTo>
                    <a:pt x="126" y="38"/>
                  </a:lnTo>
                  <a:lnTo>
                    <a:pt x="63" y="7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236" name="Freeform 116"/>
            <p:cNvSpPr>
              <a:spLocks/>
            </p:cNvSpPr>
            <p:nvPr/>
          </p:nvSpPr>
          <p:spPr bwMode="auto">
            <a:xfrm>
              <a:off x="775" y="1372"/>
              <a:ext cx="126" cy="77"/>
            </a:xfrm>
            <a:custGeom>
              <a:avLst/>
              <a:gdLst/>
              <a:ahLst/>
              <a:cxnLst>
                <a:cxn ang="0">
                  <a:pos x="63" y="77"/>
                </a:cxn>
                <a:cxn ang="0">
                  <a:pos x="0" y="38"/>
                </a:cxn>
                <a:cxn ang="0">
                  <a:pos x="63" y="0"/>
                </a:cxn>
                <a:cxn ang="0">
                  <a:pos x="126" y="38"/>
                </a:cxn>
                <a:cxn ang="0">
                  <a:pos x="63" y="77"/>
                </a:cxn>
              </a:cxnLst>
              <a:rect l="0" t="0" r="r" b="b"/>
              <a:pathLst>
                <a:path w="126" h="77">
                  <a:moveTo>
                    <a:pt x="63" y="77"/>
                  </a:moveTo>
                  <a:lnTo>
                    <a:pt x="0" y="38"/>
                  </a:lnTo>
                  <a:lnTo>
                    <a:pt x="63" y="0"/>
                  </a:lnTo>
                  <a:lnTo>
                    <a:pt x="126" y="38"/>
                  </a:lnTo>
                  <a:lnTo>
                    <a:pt x="63" y="77"/>
                  </a:lnTo>
                  <a:close/>
                </a:path>
              </a:pathLst>
            </a:custGeom>
            <a:noFill/>
            <a:ln w="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237" name="Freeform 117"/>
            <p:cNvSpPr>
              <a:spLocks noEditPoints="1"/>
            </p:cNvSpPr>
            <p:nvPr/>
          </p:nvSpPr>
          <p:spPr bwMode="auto">
            <a:xfrm>
              <a:off x="1903" y="1918"/>
              <a:ext cx="1012" cy="337"/>
            </a:xfrm>
            <a:custGeom>
              <a:avLst/>
              <a:gdLst/>
              <a:ahLst/>
              <a:cxnLst>
                <a:cxn ang="0">
                  <a:pos x="16" y="8"/>
                </a:cxn>
                <a:cxn ang="0">
                  <a:pos x="16" y="248"/>
                </a:cxn>
                <a:cxn ang="0">
                  <a:pos x="8" y="256"/>
                </a:cxn>
                <a:cxn ang="0">
                  <a:pos x="0" y="248"/>
                </a:cxn>
                <a:cxn ang="0">
                  <a:pos x="0" y="8"/>
                </a:cxn>
                <a:cxn ang="0">
                  <a:pos x="8" y="0"/>
                </a:cxn>
                <a:cxn ang="0">
                  <a:pos x="16" y="8"/>
                </a:cxn>
                <a:cxn ang="0">
                  <a:pos x="76" y="316"/>
                </a:cxn>
                <a:cxn ang="0">
                  <a:pos x="316" y="316"/>
                </a:cxn>
                <a:cxn ang="0">
                  <a:pos x="324" y="324"/>
                </a:cxn>
                <a:cxn ang="0">
                  <a:pos x="316" y="332"/>
                </a:cxn>
                <a:cxn ang="0">
                  <a:pos x="76" y="332"/>
                </a:cxn>
                <a:cxn ang="0">
                  <a:pos x="68" y="324"/>
                </a:cxn>
                <a:cxn ang="0">
                  <a:pos x="76" y="316"/>
                </a:cxn>
                <a:cxn ang="0">
                  <a:pos x="460" y="316"/>
                </a:cxn>
                <a:cxn ang="0">
                  <a:pos x="700" y="316"/>
                </a:cxn>
                <a:cxn ang="0">
                  <a:pos x="708" y="324"/>
                </a:cxn>
                <a:cxn ang="0">
                  <a:pos x="700" y="332"/>
                </a:cxn>
                <a:cxn ang="0">
                  <a:pos x="460" y="332"/>
                </a:cxn>
                <a:cxn ang="0">
                  <a:pos x="452" y="324"/>
                </a:cxn>
                <a:cxn ang="0">
                  <a:pos x="460" y="316"/>
                </a:cxn>
                <a:cxn ang="0">
                  <a:pos x="844" y="316"/>
                </a:cxn>
                <a:cxn ang="0">
                  <a:pos x="1084" y="316"/>
                </a:cxn>
                <a:cxn ang="0">
                  <a:pos x="1092" y="324"/>
                </a:cxn>
                <a:cxn ang="0">
                  <a:pos x="1084" y="332"/>
                </a:cxn>
                <a:cxn ang="0">
                  <a:pos x="844" y="332"/>
                </a:cxn>
                <a:cxn ang="0">
                  <a:pos x="836" y="324"/>
                </a:cxn>
                <a:cxn ang="0">
                  <a:pos x="844" y="316"/>
                </a:cxn>
                <a:cxn ang="0">
                  <a:pos x="1228" y="316"/>
                </a:cxn>
                <a:cxn ang="0">
                  <a:pos x="1468" y="316"/>
                </a:cxn>
                <a:cxn ang="0">
                  <a:pos x="1476" y="324"/>
                </a:cxn>
                <a:cxn ang="0">
                  <a:pos x="1468" y="332"/>
                </a:cxn>
                <a:cxn ang="0">
                  <a:pos x="1228" y="332"/>
                </a:cxn>
                <a:cxn ang="0">
                  <a:pos x="1220" y="324"/>
                </a:cxn>
                <a:cxn ang="0">
                  <a:pos x="1228" y="316"/>
                </a:cxn>
                <a:cxn ang="0">
                  <a:pos x="1612" y="316"/>
                </a:cxn>
                <a:cxn ang="0">
                  <a:pos x="1852" y="316"/>
                </a:cxn>
                <a:cxn ang="0">
                  <a:pos x="1860" y="324"/>
                </a:cxn>
                <a:cxn ang="0">
                  <a:pos x="1852" y="332"/>
                </a:cxn>
                <a:cxn ang="0">
                  <a:pos x="1612" y="332"/>
                </a:cxn>
                <a:cxn ang="0">
                  <a:pos x="1604" y="324"/>
                </a:cxn>
                <a:cxn ang="0">
                  <a:pos x="1612" y="316"/>
                </a:cxn>
                <a:cxn ang="0">
                  <a:pos x="1939" y="389"/>
                </a:cxn>
                <a:cxn ang="0">
                  <a:pos x="1939" y="623"/>
                </a:cxn>
                <a:cxn ang="0">
                  <a:pos x="1931" y="631"/>
                </a:cxn>
                <a:cxn ang="0">
                  <a:pos x="1923" y="623"/>
                </a:cxn>
                <a:cxn ang="0">
                  <a:pos x="1923" y="389"/>
                </a:cxn>
                <a:cxn ang="0">
                  <a:pos x="1931" y="381"/>
                </a:cxn>
                <a:cxn ang="0">
                  <a:pos x="1939" y="389"/>
                </a:cxn>
              </a:cxnLst>
              <a:rect l="0" t="0" r="r" b="b"/>
              <a:pathLst>
                <a:path w="1939" h="631">
                  <a:moveTo>
                    <a:pt x="16" y="8"/>
                  </a:moveTo>
                  <a:lnTo>
                    <a:pt x="16" y="248"/>
                  </a:lnTo>
                  <a:cubicBezTo>
                    <a:pt x="16" y="252"/>
                    <a:pt x="13" y="256"/>
                    <a:pt x="8" y="256"/>
                  </a:cubicBezTo>
                  <a:cubicBezTo>
                    <a:pt x="4" y="256"/>
                    <a:pt x="0" y="252"/>
                    <a:pt x="0" y="248"/>
                  </a:cubicBezTo>
                  <a:lnTo>
                    <a:pt x="0" y="8"/>
                  </a:lnTo>
                  <a:cubicBezTo>
                    <a:pt x="0" y="3"/>
                    <a:pt x="4" y="0"/>
                    <a:pt x="8" y="0"/>
                  </a:cubicBezTo>
                  <a:cubicBezTo>
                    <a:pt x="13" y="0"/>
                    <a:pt x="16" y="3"/>
                    <a:pt x="16" y="8"/>
                  </a:cubicBezTo>
                  <a:close/>
                  <a:moveTo>
                    <a:pt x="76" y="316"/>
                  </a:moveTo>
                  <a:lnTo>
                    <a:pt x="316" y="316"/>
                  </a:lnTo>
                  <a:cubicBezTo>
                    <a:pt x="320" y="316"/>
                    <a:pt x="324" y="320"/>
                    <a:pt x="324" y="324"/>
                  </a:cubicBezTo>
                  <a:cubicBezTo>
                    <a:pt x="324" y="329"/>
                    <a:pt x="320" y="332"/>
                    <a:pt x="316" y="332"/>
                  </a:cubicBezTo>
                  <a:lnTo>
                    <a:pt x="76" y="332"/>
                  </a:lnTo>
                  <a:cubicBezTo>
                    <a:pt x="71" y="332"/>
                    <a:pt x="68" y="329"/>
                    <a:pt x="68" y="324"/>
                  </a:cubicBezTo>
                  <a:cubicBezTo>
                    <a:pt x="68" y="320"/>
                    <a:pt x="71" y="316"/>
                    <a:pt x="76" y="316"/>
                  </a:cubicBezTo>
                  <a:close/>
                  <a:moveTo>
                    <a:pt x="460" y="316"/>
                  </a:moveTo>
                  <a:lnTo>
                    <a:pt x="700" y="316"/>
                  </a:lnTo>
                  <a:cubicBezTo>
                    <a:pt x="704" y="316"/>
                    <a:pt x="708" y="320"/>
                    <a:pt x="708" y="324"/>
                  </a:cubicBezTo>
                  <a:cubicBezTo>
                    <a:pt x="708" y="329"/>
                    <a:pt x="704" y="332"/>
                    <a:pt x="700" y="332"/>
                  </a:cubicBezTo>
                  <a:lnTo>
                    <a:pt x="460" y="332"/>
                  </a:lnTo>
                  <a:cubicBezTo>
                    <a:pt x="455" y="332"/>
                    <a:pt x="452" y="329"/>
                    <a:pt x="452" y="324"/>
                  </a:cubicBezTo>
                  <a:cubicBezTo>
                    <a:pt x="452" y="320"/>
                    <a:pt x="455" y="316"/>
                    <a:pt x="460" y="316"/>
                  </a:cubicBezTo>
                  <a:close/>
                  <a:moveTo>
                    <a:pt x="844" y="316"/>
                  </a:moveTo>
                  <a:lnTo>
                    <a:pt x="1084" y="316"/>
                  </a:lnTo>
                  <a:cubicBezTo>
                    <a:pt x="1088" y="316"/>
                    <a:pt x="1092" y="320"/>
                    <a:pt x="1092" y="324"/>
                  </a:cubicBezTo>
                  <a:cubicBezTo>
                    <a:pt x="1092" y="329"/>
                    <a:pt x="1088" y="332"/>
                    <a:pt x="1084" y="332"/>
                  </a:cubicBezTo>
                  <a:lnTo>
                    <a:pt x="844" y="332"/>
                  </a:lnTo>
                  <a:cubicBezTo>
                    <a:pt x="839" y="332"/>
                    <a:pt x="836" y="329"/>
                    <a:pt x="836" y="324"/>
                  </a:cubicBezTo>
                  <a:cubicBezTo>
                    <a:pt x="836" y="320"/>
                    <a:pt x="839" y="316"/>
                    <a:pt x="844" y="316"/>
                  </a:cubicBezTo>
                  <a:close/>
                  <a:moveTo>
                    <a:pt x="1228" y="316"/>
                  </a:moveTo>
                  <a:lnTo>
                    <a:pt x="1468" y="316"/>
                  </a:lnTo>
                  <a:cubicBezTo>
                    <a:pt x="1472" y="316"/>
                    <a:pt x="1476" y="320"/>
                    <a:pt x="1476" y="324"/>
                  </a:cubicBezTo>
                  <a:cubicBezTo>
                    <a:pt x="1476" y="329"/>
                    <a:pt x="1472" y="332"/>
                    <a:pt x="1468" y="332"/>
                  </a:cubicBezTo>
                  <a:lnTo>
                    <a:pt x="1228" y="332"/>
                  </a:lnTo>
                  <a:cubicBezTo>
                    <a:pt x="1223" y="332"/>
                    <a:pt x="1220" y="329"/>
                    <a:pt x="1220" y="324"/>
                  </a:cubicBezTo>
                  <a:cubicBezTo>
                    <a:pt x="1220" y="320"/>
                    <a:pt x="1223" y="316"/>
                    <a:pt x="1228" y="316"/>
                  </a:cubicBezTo>
                  <a:close/>
                  <a:moveTo>
                    <a:pt x="1612" y="316"/>
                  </a:moveTo>
                  <a:lnTo>
                    <a:pt x="1852" y="316"/>
                  </a:lnTo>
                  <a:cubicBezTo>
                    <a:pt x="1856" y="316"/>
                    <a:pt x="1860" y="320"/>
                    <a:pt x="1860" y="324"/>
                  </a:cubicBezTo>
                  <a:cubicBezTo>
                    <a:pt x="1860" y="329"/>
                    <a:pt x="1856" y="332"/>
                    <a:pt x="1852" y="332"/>
                  </a:cubicBezTo>
                  <a:lnTo>
                    <a:pt x="1612" y="332"/>
                  </a:lnTo>
                  <a:cubicBezTo>
                    <a:pt x="1607" y="332"/>
                    <a:pt x="1604" y="329"/>
                    <a:pt x="1604" y="324"/>
                  </a:cubicBezTo>
                  <a:cubicBezTo>
                    <a:pt x="1604" y="320"/>
                    <a:pt x="1607" y="316"/>
                    <a:pt x="1612" y="316"/>
                  </a:cubicBezTo>
                  <a:close/>
                  <a:moveTo>
                    <a:pt x="1939" y="389"/>
                  </a:moveTo>
                  <a:lnTo>
                    <a:pt x="1939" y="623"/>
                  </a:lnTo>
                  <a:cubicBezTo>
                    <a:pt x="1939" y="627"/>
                    <a:pt x="1935" y="631"/>
                    <a:pt x="1931" y="631"/>
                  </a:cubicBezTo>
                  <a:cubicBezTo>
                    <a:pt x="1926" y="631"/>
                    <a:pt x="1923" y="627"/>
                    <a:pt x="1923" y="623"/>
                  </a:cubicBezTo>
                  <a:lnTo>
                    <a:pt x="1923" y="389"/>
                  </a:lnTo>
                  <a:cubicBezTo>
                    <a:pt x="1923" y="385"/>
                    <a:pt x="1926" y="381"/>
                    <a:pt x="1931" y="381"/>
                  </a:cubicBezTo>
                  <a:cubicBezTo>
                    <a:pt x="1935" y="381"/>
                    <a:pt x="1939" y="385"/>
                    <a:pt x="1939" y="389"/>
                  </a:cubicBezTo>
                  <a:close/>
                </a:path>
              </a:pathLst>
            </a:custGeom>
            <a:solidFill>
              <a:schemeClr val="tx1"/>
            </a:solidFill>
            <a:ln w="8" cap="flat">
              <a:solidFill>
                <a:schemeClr val="tx1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238" name="Freeform 118"/>
            <p:cNvSpPr>
              <a:spLocks/>
            </p:cNvSpPr>
            <p:nvPr/>
          </p:nvSpPr>
          <p:spPr bwMode="auto">
            <a:xfrm>
              <a:off x="1845" y="1820"/>
              <a:ext cx="125" cy="102"/>
            </a:xfrm>
            <a:custGeom>
              <a:avLst/>
              <a:gdLst/>
              <a:ahLst/>
              <a:cxnLst>
                <a:cxn ang="0">
                  <a:pos x="0" y="102"/>
                </a:cxn>
                <a:cxn ang="0">
                  <a:pos x="125" y="102"/>
                </a:cxn>
                <a:cxn ang="0">
                  <a:pos x="62" y="0"/>
                </a:cxn>
                <a:cxn ang="0">
                  <a:pos x="0" y="102"/>
                </a:cxn>
              </a:cxnLst>
              <a:rect l="0" t="0" r="r" b="b"/>
              <a:pathLst>
                <a:path w="125" h="102">
                  <a:moveTo>
                    <a:pt x="0" y="102"/>
                  </a:moveTo>
                  <a:lnTo>
                    <a:pt x="125" y="102"/>
                  </a:lnTo>
                  <a:lnTo>
                    <a:pt x="62" y="0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239" name="Freeform 119"/>
            <p:cNvSpPr>
              <a:spLocks/>
            </p:cNvSpPr>
            <p:nvPr/>
          </p:nvSpPr>
          <p:spPr bwMode="auto">
            <a:xfrm>
              <a:off x="1845" y="1820"/>
              <a:ext cx="125" cy="102"/>
            </a:xfrm>
            <a:custGeom>
              <a:avLst/>
              <a:gdLst/>
              <a:ahLst/>
              <a:cxnLst>
                <a:cxn ang="0">
                  <a:pos x="0" y="102"/>
                </a:cxn>
                <a:cxn ang="0">
                  <a:pos x="125" y="102"/>
                </a:cxn>
                <a:cxn ang="0">
                  <a:pos x="62" y="0"/>
                </a:cxn>
                <a:cxn ang="0">
                  <a:pos x="0" y="102"/>
                </a:cxn>
              </a:cxnLst>
              <a:rect l="0" t="0" r="r" b="b"/>
              <a:pathLst>
                <a:path w="125" h="102">
                  <a:moveTo>
                    <a:pt x="0" y="102"/>
                  </a:moveTo>
                  <a:lnTo>
                    <a:pt x="125" y="102"/>
                  </a:lnTo>
                  <a:lnTo>
                    <a:pt x="62" y="0"/>
                  </a:lnTo>
                  <a:lnTo>
                    <a:pt x="0" y="102"/>
                  </a:lnTo>
                  <a:close/>
                </a:path>
              </a:pathLst>
            </a:custGeom>
            <a:noFill/>
            <a:ln w="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240" name="Freeform 120"/>
            <p:cNvSpPr>
              <a:spLocks noEditPoints="1"/>
            </p:cNvSpPr>
            <p:nvPr/>
          </p:nvSpPr>
          <p:spPr bwMode="auto">
            <a:xfrm>
              <a:off x="1322" y="2089"/>
              <a:ext cx="560" cy="187"/>
            </a:xfrm>
            <a:custGeom>
              <a:avLst/>
              <a:gdLst/>
              <a:ahLst/>
              <a:cxnLst>
                <a:cxn ang="0">
                  <a:pos x="0" y="343"/>
                </a:cxn>
                <a:cxn ang="0">
                  <a:pos x="0" y="103"/>
                </a:cxn>
                <a:cxn ang="0">
                  <a:pos x="8" y="95"/>
                </a:cxn>
                <a:cxn ang="0">
                  <a:pos x="16" y="103"/>
                </a:cxn>
                <a:cxn ang="0">
                  <a:pos x="16" y="343"/>
                </a:cxn>
                <a:cxn ang="0">
                  <a:pos x="8" y="351"/>
                </a:cxn>
                <a:cxn ang="0">
                  <a:pos x="0" y="343"/>
                </a:cxn>
                <a:cxn ang="0">
                  <a:pos x="57" y="0"/>
                </a:cxn>
                <a:cxn ang="0">
                  <a:pos x="297" y="0"/>
                </a:cxn>
                <a:cxn ang="0">
                  <a:pos x="305" y="8"/>
                </a:cxn>
                <a:cxn ang="0">
                  <a:pos x="297" y="16"/>
                </a:cxn>
                <a:cxn ang="0">
                  <a:pos x="57" y="16"/>
                </a:cxn>
                <a:cxn ang="0">
                  <a:pos x="49" y="8"/>
                </a:cxn>
                <a:cxn ang="0">
                  <a:pos x="57" y="0"/>
                </a:cxn>
                <a:cxn ang="0">
                  <a:pos x="441" y="0"/>
                </a:cxn>
                <a:cxn ang="0">
                  <a:pos x="681" y="0"/>
                </a:cxn>
                <a:cxn ang="0">
                  <a:pos x="689" y="8"/>
                </a:cxn>
                <a:cxn ang="0">
                  <a:pos x="681" y="16"/>
                </a:cxn>
                <a:cxn ang="0">
                  <a:pos x="441" y="16"/>
                </a:cxn>
                <a:cxn ang="0">
                  <a:pos x="433" y="8"/>
                </a:cxn>
                <a:cxn ang="0">
                  <a:pos x="441" y="0"/>
                </a:cxn>
                <a:cxn ang="0">
                  <a:pos x="825" y="0"/>
                </a:cxn>
                <a:cxn ang="0">
                  <a:pos x="1065" y="0"/>
                </a:cxn>
                <a:cxn ang="0">
                  <a:pos x="1073" y="8"/>
                </a:cxn>
                <a:cxn ang="0">
                  <a:pos x="1065" y="16"/>
                </a:cxn>
                <a:cxn ang="0">
                  <a:pos x="825" y="16"/>
                </a:cxn>
                <a:cxn ang="0">
                  <a:pos x="817" y="8"/>
                </a:cxn>
                <a:cxn ang="0">
                  <a:pos x="825" y="0"/>
                </a:cxn>
              </a:cxnLst>
              <a:rect l="0" t="0" r="r" b="b"/>
              <a:pathLst>
                <a:path w="1073" h="351">
                  <a:moveTo>
                    <a:pt x="0" y="343"/>
                  </a:moveTo>
                  <a:lnTo>
                    <a:pt x="0" y="103"/>
                  </a:lnTo>
                  <a:cubicBezTo>
                    <a:pt x="0" y="99"/>
                    <a:pt x="4" y="95"/>
                    <a:pt x="8" y="95"/>
                  </a:cubicBezTo>
                  <a:cubicBezTo>
                    <a:pt x="13" y="95"/>
                    <a:pt x="16" y="99"/>
                    <a:pt x="16" y="103"/>
                  </a:cubicBezTo>
                  <a:lnTo>
                    <a:pt x="16" y="343"/>
                  </a:lnTo>
                  <a:cubicBezTo>
                    <a:pt x="16" y="347"/>
                    <a:pt x="13" y="351"/>
                    <a:pt x="8" y="351"/>
                  </a:cubicBezTo>
                  <a:cubicBezTo>
                    <a:pt x="4" y="351"/>
                    <a:pt x="0" y="347"/>
                    <a:pt x="0" y="343"/>
                  </a:cubicBezTo>
                  <a:close/>
                  <a:moveTo>
                    <a:pt x="57" y="0"/>
                  </a:moveTo>
                  <a:lnTo>
                    <a:pt x="297" y="0"/>
                  </a:lnTo>
                  <a:cubicBezTo>
                    <a:pt x="302" y="0"/>
                    <a:pt x="305" y="4"/>
                    <a:pt x="305" y="8"/>
                  </a:cubicBezTo>
                  <a:cubicBezTo>
                    <a:pt x="305" y="12"/>
                    <a:pt x="302" y="16"/>
                    <a:pt x="297" y="16"/>
                  </a:cubicBezTo>
                  <a:lnTo>
                    <a:pt x="57" y="16"/>
                  </a:lnTo>
                  <a:cubicBezTo>
                    <a:pt x="53" y="16"/>
                    <a:pt x="49" y="12"/>
                    <a:pt x="49" y="8"/>
                  </a:cubicBezTo>
                  <a:cubicBezTo>
                    <a:pt x="49" y="4"/>
                    <a:pt x="53" y="0"/>
                    <a:pt x="57" y="0"/>
                  </a:cubicBezTo>
                  <a:close/>
                  <a:moveTo>
                    <a:pt x="441" y="0"/>
                  </a:moveTo>
                  <a:lnTo>
                    <a:pt x="681" y="0"/>
                  </a:lnTo>
                  <a:cubicBezTo>
                    <a:pt x="686" y="0"/>
                    <a:pt x="689" y="4"/>
                    <a:pt x="689" y="8"/>
                  </a:cubicBezTo>
                  <a:cubicBezTo>
                    <a:pt x="689" y="12"/>
                    <a:pt x="686" y="16"/>
                    <a:pt x="681" y="16"/>
                  </a:cubicBezTo>
                  <a:lnTo>
                    <a:pt x="441" y="16"/>
                  </a:lnTo>
                  <a:cubicBezTo>
                    <a:pt x="437" y="16"/>
                    <a:pt x="433" y="12"/>
                    <a:pt x="433" y="8"/>
                  </a:cubicBezTo>
                  <a:cubicBezTo>
                    <a:pt x="433" y="4"/>
                    <a:pt x="437" y="0"/>
                    <a:pt x="441" y="0"/>
                  </a:cubicBezTo>
                  <a:close/>
                  <a:moveTo>
                    <a:pt x="825" y="0"/>
                  </a:moveTo>
                  <a:lnTo>
                    <a:pt x="1065" y="0"/>
                  </a:lnTo>
                  <a:cubicBezTo>
                    <a:pt x="1070" y="0"/>
                    <a:pt x="1073" y="4"/>
                    <a:pt x="1073" y="8"/>
                  </a:cubicBezTo>
                  <a:cubicBezTo>
                    <a:pt x="1073" y="12"/>
                    <a:pt x="1070" y="16"/>
                    <a:pt x="1065" y="16"/>
                  </a:cubicBezTo>
                  <a:lnTo>
                    <a:pt x="825" y="16"/>
                  </a:lnTo>
                  <a:cubicBezTo>
                    <a:pt x="821" y="16"/>
                    <a:pt x="817" y="12"/>
                    <a:pt x="817" y="8"/>
                  </a:cubicBezTo>
                  <a:cubicBezTo>
                    <a:pt x="817" y="4"/>
                    <a:pt x="821" y="0"/>
                    <a:pt x="825" y="0"/>
                  </a:cubicBezTo>
                  <a:close/>
                </a:path>
              </a:pathLst>
            </a:custGeom>
            <a:solidFill>
              <a:schemeClr val="tx1"/>
            </a:solidFill>
            <a:ln w="8" cap="flat">
              <a:solidFill>
                <a:schemeClr val="tx1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241" name="Rectangle 121"/>
            <p:cNvSpPr>
              <a:spLocks noChangeArrowheads="1"/>
            </p:cNvSpPr>
            <p:nvPr/>
          </p:nvSpPr>
          <p:spPr bwMode="auto">
            <a:xfrm>
              <a:off x="2014" y="2319"/>
              <a:ext cx="7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600" b="0" i="0" u="none" strike="noStrike" cap="none" normalizeH="0" baseline="0" dirty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5242" name="Rectangle 122"/>
            <p:cNvSpPr>
              <a:spLocks noChangeArrowheads="1"/>
            </p:cNvSpPr>
            <p:nvPr/>
          </p:nvSpPr>
          <p:spPr bwMode="auto">
            <a:xfrm>
              <a:off x="1634" y="2326"/>
              <a:ext cx="7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400" b="0" i="0" u="none" strike="noStrike" cap="none" normalizeH="0" baseline="0" dirty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rPr>
                <a:t>*</a:t>
              </a:r>
            </a:p>
          </p:txBody>
        </p:sp>
        <p:sp>
          <p:nvSpPr>
            <p:cNvPr id="5243" name="Line 123"/>
            <p:cNvSpPr>
              <a:spLocks noChangeShapeType="1"/>
            </p:cNvSpPr>
            <p:nvPr/>
          </p:nvSpPr>
          <p:spPr bwMode="auto">
            <a:xfrm flipH="1">
              <a:off x="1572" y="2530"/>
              <a:ext cx="500" cy="1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244" name="Freeform 124"/>
            <p:cNvSpPr>
              <a:spLocks/>
            </p:cNvSpPr>
            <p:nvPr/>
          </p:nvSpPr>
          <p:spPr bwMode="auto">
            <a:xfrm>
              <a:off x="2072" y="2492"/>
              <a:ext cx="126" cy="77"/>
            </a:xfrm>
            <a:custGeom>
              <a:avLst/>
              <a:gdLst/>
              <a:ahLst/>
              <a:cxnLst>
                <a:cxn ang="0">
                  <a:pos x="63" y="0"/>
                </a:cxn>
                <a:cxn ang="0">
                  <a:pos x="126" y="38"/>
                </a:cxn>
                <a:cxn ang="0">
                  <a:pos x="63" y="77"/>
                </a:cxn>
                <a:cxn ang="0">
                  <a:pos x="0" y="38"/>
                </a:cxn>
                <a:cxn ang="0">
                  <a:pos x="63" y="0"/>
                </a:cxn>
              </a:cxnLst>
              <a:rect l="0" t="0" r="r" b="b"/>
              <a:pathLst>
                <a:path w="126" h="77">
                  <a:moveTo>
                    <a:pt x="63" y="0"/>
                  </a:moveTo>
                  <a:lnTo>
                    <a:pt x="126" y="38"/>
                  </a:lnTo>
                  <a:lnTo>
                    <a:pt x="63" y="77"/>
                  </a:lnTo>
                  <a:lnTo>
                    <a:pt x="0" y="38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245" name="Freeform 125"/>
            <p:cNvSpPr>
              <a:spLocks/>
            </p:cNvSpPr>
            <p:nvPr/>
          </p:nvSpPr>
          <p:spPr bwMode="auto">
            <a:xfrm>
              <a:off x="2072" y="2492"/>
              <a:ext cx="126" cy="77"/>
            </a:xfrm>
            <a:custGeom>
              <a:avLst/>
              <a:gdLst/>
              <a:ahLst/>
              <a:cxnLst>
                <a:cxn ang="0">
                  <a:pos x="63" y="0"/>
                </a:cxn>
                <a:cxn ang="0">
                  <a:pos x="126" y="38"/>
                </a:cxn>
                <a:cxn ang="0">
                  <a:pos x="63" y="77"/>
                </a:cxn>
                <a:cxn ang="0">
                  <a:pos x="0" y="38"/>
                </a:cxn>
                <a:cxn ang="0">
                  <a:pos x="63" y="0"/>
                </a:cxn>
              </a:cxnLst>
              <a:rect l="0" t="0" r="r" b="b"/>
              <a:pathLst>
                <a:path w="126" h="77">
                  <a:moveTo>
                    <a:pt x="63" y="0"/>
                  </a:moveTo>
                  <a:lnTo>
                    <a:pt x="126" y="38"/>
                  </a:lnTo>
                  <a:lnTo>
                    <a:pt x="63" y="77"/>
                  </a:lnTo>
                  <a:lnTo>
                    <a:pt x="0" y="38"/>
                  </a:lnTo>
                  <a:lnTo>
                    <a:pt x="63" y="0"/>
                  </a:lnTo>
                  <a:close/>
                </a:path>
              </a:pathLst>
            </a:custGeom>
            <a:noFill/>
            <a:ln w="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246" name="Freeform 126"/>
            <p:cNvSpPr>
              <a:spLocks noEditPoints="1"/>
            </p:cNvSpPr>
            <p:nvPr/>
          </p:nvSpPr>
          <p:spPr bwMode="auto">
            <a:xfrm>
              <a:off x="3226" y="2730"/>
              <a:ext cx="560" cy="8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20" y="0"/>
                </a:cxn>
                <a:cxn ang="0">
                  <a:pos x="128" y="8"/>
                </a:cxn>
                <a:cxn ang="0">
                  <a:pos x="120" y="16"/>
                </a:cxn>
                <a:cxn ang="0">
                  <a:pos x="8" y="16"/>
                </a:cxn>
                <a:cxn ang="0">
                  <a:pos x="0" y="8"/>
                </a:cxn>
                <a:cxn ang="0">
                  <a:pos x="8" y="0"/>
                </a:cxn>
                <a:cxn ang="0">
                  <a:pos x="200" y="0"/>
                </a:cxn>
                <a:cxn ang="0">
                  <a:pos x="312" y="0"/>
                </a:cxn>
                <a:cxn ang="0">
                  <a:pos x="320" y="8"/>
                </a:cxn>
                <a:cxn ang="0">
                  <a:pos x="312" y="16"/>
                </a:cxn>
                <a:cxn ang="0">
                  <a:pos x="200" y="16"/>
                </a:cxn>
                <a:cxn ang="0">
                  <a:pos x="192" y="8"/>
                </a:cxn>
                <a:cxn ang="0">
                  <a:pos x="200" y="0"/>
                </a:cxn>
                <a:cxn ang="0">
                  <a:pos x="392" y="0"/>
                </a:cxn>
                <a:cxn ang="0">
                  <a:pos x="504" y="0"/>
                </a:cxn>
                <a:cxn ang="0">
                  <a:pos x="512" y="8"/>
                </a:cxn>
                <a:cxn ang="0">
                  <a:pos x="504" y="16"/>
                </a:cxn>
                <a:cxn ang="0">
                  <a:pos x="392" y="16"/>
                </a:cxn>
                <a:cxn ang="0">
                  <a:pos x="384" y="8"/>
                </a:cxn>
                <a:cxn ang="0">
                  <a:pos x="392" y="0"/>
                </a:cxn>
                <a:cxn ang="0">
                  <a:pos x="584" y="0"/>
                </a:cxn>
                <a:cxn ang="0">
                  <a:pos x="696" y="0"/>
                </a:cxn>
                <a:cxn ang="0">
                  <a:pos x="704" y="8"/>
                </a:cxn>
                <a:cxn ang="0">
                  <a:pos x="696" y="16"/>
                </a:cxn>
                <a:cxn ang="0">
                  <a:pos x="584" y="16"/>
                </a:cxn>
                <a:cxn ang="0">
                  <a:pos x="576" y="8"/>
                </a:cxn>
                <a:cxn ang="0">
                  <a:pos x="584" y="0"/>
                </a:cxn>
                <a:cxn ang="0">
                  <a:pos x="776" y="0"/>
                </a:cxn>
                <a:cxn ang="0">
                  <a:pos x="888" y="0"/>
                </a:cxn>
                <a:cxn ang="0">
                  <a:pos x="896" y="8"/>
                </a:cxn>
                <a:cxn ang="0">
                  <a:pos x="888" y="16"/>
                </a:cxn>
                <a:cxn ang="0">
                  <a:pos x="776" y="16"/>
                </a:cxn>
                <a:cxn ang="0">
                  <a:pos x="768" y="8"/>
                </a:cxn>
                <a:cxn ang="0">
                  <a:pos x="776" y="0"/>
                </a:cxn>
                <a:cxn ang="0">
                  <a:pos x="968" y="0"/>
                </a:cxn>
                <a:cxn ang="0">
                  <a:pos x="1066" y="0"/>
                </a:cxn>
                <a:cxn ang="0">
                  <a:pos x="1074" y="8"/>
                </a:cxn>
                <a:cxn ang="0">
                  <a:pos x="1066" y="16"/>
                </a:cxn>
                <a:cxn ang="0">
                  <a:pos x="968" y="16"/>
                </a:cxn>
                <a:cxn ang="0">
                  <a:pos x="960" y="8"/>
                </a:cxn>
                <a:cxn ang="0">
                  <a:pos x="968" y="0"/>
                </a:cxn>
              </a:cxnLst>
              <a:rect l="0" t="0" r="r" b="b"/>
              <a:pathLst>
                <a:path w="1074" h="16">
                  <a:moveTo>
                    <a:pt x="8" y="0"/>
                  </a:moveTo>
                  <a:lnTo>
                    <a:pt x="120" y="0"/>
                  </a:lnTo>
                  <a:cubicBezTo>
                    <a:pt x="125" y="0"/>
                    <a:pt x="128" y="3"/>
                    <a:pt x="128" y="8"/>
                  </a:cubicBezTo>
                  <a:cubicBezTo>
                    <a:pt x="128" y="12"/>
                    <a:pt x="125" y="16"/>
                    <a:pt x="120" y="16"/>
                  </a:cubicBezTo>
                  <a:lnTo>
                    <a:pt x="8" y="16"/>
                  </a:lnTo>
                  <a:cubicBezTo>
                    <a:pt x="4" y="16"/>
                    <a:pt x="0" y="12"/>
                    <a:pt x="0" y="8"/>
                  </a:cubicBezTo>
                  <a:cubicBezTo>
                    <a:pt x="0" y="3"/>
                    <a:pt x="4" y="0"/>
                    <a:pt x="8" y="0"/>
                  </a:cubicBezTo>
                  <a:close/>
                  <a:moveTo>
                    <a:pt x="200" y="0"/>
                  </a:moveTo>
                  <a:lnTo>
                    <a:pt x="312" y="0"/>
                  </a:lnTo>
                  <a:cubicBezTo>
                    <a:pt x="317" y="0"/>
                    <a:pt x="320" y="3"/>
                    <a:pt x="320" y="8"/>
                  </a:cubicBezTo>
                  <a:cubicBezTo>
                    <a:pt x="320" y="12"/>
                    <a:pt x="317" y="16"/>
                    <a:pt x="312" y="16"/>
                  </a:cubicBezTo>
                  <a:lnTo>
                    <a:pt x="200" y="16"/>
                  </a:lnTo>
                  <a:cubicBezTo>
                    <a:pt x="196" y="16"/>
                    <a:pt x="192" y="12"/>
                    <a:pt x="192" y="8"/>
                  </a:cubicBezTo>
                  <a:cubicBezTo>
                    <a:pt x="192" y="3"/>
                    <a:pt x="196" y="0"/>
                    <a:pt x="200" y="0"/>
                  </a:cubicBezTo>
                  <a:close/>
                  <a:moveTo>
                    <a:pt x="392" y="0"/>
                  </a:moveTo>
                  <a:lnTo>
                    <a:pt x="504" y="0"/>
                  </a:lnTo>
                  <a:cubicBezTo>
                    <a:pt x="509" y="0"/>
                    <a:pt x="512" y="3"/>
                    <a:pt x="512" y="8"/>
                  </a:cubicBezTo>
                  <a:cubicBezTo>
                    <a:pt x="512" y="12"/>
                    <a:pt x="509" y="16"/>
                    <a:pt x="504" y="16"/>
                  </a:cubicBezTo>
                  <a:lnTo>
                    <a:pt x="392" y="16"/>
                  </a:lnTo>
                  <a:cubicBezTo>
                    <a:pt x="388" y="16"/>
                    <a:pt x="384" y="12"/>
                    <a:pt x="384" y="8"/>
                  </a:cubicBezTo>
                  <a:cubicBezTo>
                    <a:pt x="384" y="3"/>
                    <a:pt x="388" y="0"/>
                    <a:pt x="392" y="0"/>
                  </a:cubicBezTo>
                  <a:close/>
                  <a:moveTo>
                    <a:pt x="584" y="0"/>
                  </a:moveTo>
                  <a:lnTo>
                    <a:pt x="696" y="0"/>
                  </a:lnTo>
                  <a:cubicBezTo>
                    <a:pt x="701" y="0"/>
                    <a:pt x="704" y="3"/>
                    <a:pt x="704" y="8"/>
                  </a:cubicBezTo>
                  <a:cubicBezTo>
                    <a:pt x="704" y="12"/>
                    <a:pt x="701" y="16"/>
                    <a:pt x="696" y="16"/>
                  </a:cubicBezTo>
                  <a:lnTo>
                    <a:pt x="584" y="16"/>
                  </a:lnTo>
                  <a:cubicBezTo>
                    <a:pt x="580" y="16"/>
                    <a:pt x="576" y="12"/>
                    <a:pt x="576" y="8"/>
                  </a:cubicBezTo>
                  <a:cubicBezTo>
                    <a:pt x="576" y="3"/>
                    <a:pt x="580" y="0"/>
                    <a:pt x="584" y="0"/>
                  </a:cubicBezTo>
                  <a:close/>
                  <a:moveTo>
                    <a:pt x="776" y="0"/>
                  </a:moveTo>
                  <a:lnTo>
                    <a:pt x="888" y="0"/>
                  </a:lnTo>
                  <a:cubicBezTo>
                    <a:pt x="893" y="0"/>
                    <a:pt x="896" y="3"/>
                    <a:pt x="896" y="8"/>
                  </a:cubicBezTo>
                  <a:cubicBezTo>
                    <a:pt x="896" y="12"/>
                    <a:pt x="893" y="16"/>
                    <a:pt x="888" y="16"/>
                  </a:cubicBezTo>
                  <a:lnTo>
                    <a:pt x="776" y="16"/>
                  </a:lnTo>
                  <a:cubicBezTo>
                    <a:pt x="772" y="16"/>
                    <a:pt x="768" y="12"/>
                    <a:pt x="768" y="8"/>
                  </a:cubicBezTo>
                  <a:cubicBezTo>
                    <a:pt x="768" y="3"/>
                    <a:pt x="772" y="0"/>
                    <a:pt x="776" y="0"/>
                  </a:cubicBezTo>
                  <a:close/>
                  <a:moveTo>
                    <a:pt x="968" y="0"/>
                  </a:moveTo>
                  <a:lnTo>
                    <a:pt x="1066" y="0"/>
                  </a:lnTo>
                  <a:cubicBezTo>
                    <a:pt x="1071" y="0"/>
                    <a:pt x="1074" y="3"/>
                    <a:pt x="1074" y="8"/>
                  </a:cubicBezTo>
                  <a:cubicBezTo>
                    <a:pt x="1074" y="12"/>
                    <a:pt x="1071" y="16"/>
                    <a:pt x="1066" y="16"/>
                  </a:cubicBezTo>
                  <a:lnTo>
                    <a:pt x="968" y="16"/>
                  </a:lnTo>
                  <a:cubicBezTo>
                    <a:pt x="964" y="16"/>
                    <a:pt x="960" y="12"/>
                    <a:pt x="960" y="8"/>
                  </a:cubicBezTo>
                  <a:cubicBezTo>
                    <a:pt x="960" y="3"/>
                    <a:pt x="964" y="0"/>
                    <a:pt x="968" y="0"/>
                  </a:cubicBezTo>
                  <a:close/>
                </a:path>
              </a:pathLst>
            </a:custGeom>
            <a:solidFill>
              <a:srgbClr val="000000"/>
            </a:solidFill>
            <a:ln w="8" cap="flat">
              <a:solidFill>
                <a:schemeClr val="tx1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</p:grpSp>
      <p:sp>
        <p:nvSpPr>
          <p:cNvPr id="128" name="Заголовок 2"/>
          <p:cNvSpPr txBox="1">
            <a:spLocks/>
          </p:cNvSpPr>
          <p:nvPr/>
        </p:nvSpPr>
        <p:spPr>
          <a:xfrm>
            <a:off x="0" y="142852"/>
            <a:ext cx="9144000" cy="857256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5000" endA="300" endPos="455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Composite</a:t>
            </a:r>
            <a:endParaRPr kumimoji="0" lang="ru-RU" sz="4000" b="1" i="0" u="none" strike="noStrike" kern="1200" cap="none" spc="0" normalizeH="0" baseline="0" noProof="0" dirty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  <a:reflection blurRad="6350" stA="55000" endA="300" endPos="45500" dir="5400000" sy="-10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2"/>
          <p:cNvCxnSpPr/>
          <p:nvPr/>
        </p:nvCxnSpPr>
        <p:spPr>
          <a:xfrm>
            <a:off x="2928926" y="714356"/>
            <a:ext cx="6215074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57158" y="1142984"/>
            <a:ext cx="5849678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sz="2400" smtClean="0"/>
              <a:t>Название и классификация паттерна</a:t>
            </a:r>
            <a:endParaRPr lang="ru-RU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714348" y="1712229"/>
            <a:ext cx="821410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smtClean="0"/>
              <a:t>Адаптер – паттерн, структурирующий классы и объекты</a:t>
            </a:r>
            <a:r>
              <a:rPr lang="ru-RU" sz="2200" dirty="0" smtClean="0"/>
              <a:t>.</a:t>
            </a:r>
            <a:endParaRPr lang="ru-RU" sz="2200" dirty="0"/>
          </a:p>
        </p:txBody>
      </p:sp>
      <p:sp>
        <p:nvSpPr>
          <p:cNvPr id="11" name="TextBox 10"/>
          <p:cNvSpPr txBox="1"/>
          <p:nvPr/>
        </p:nvSpPr>
        <p:spPr>
          <a:xfrm>
            <a:off x="357158" y="2553109"/>
            <a:ext cx="1980029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sz="2400" dirty="0" smtClean="0"/>
              <a:t>Назначение</a:t>
            </a:r>
            <a:endParaRPr lang="ru-RU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699789" y="3159625"/>
            <a:ext cx="799770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 smtClean="0"/>
              <a:t>Преобразует интерфейс одного класса в интерфейс </a:t>
            </a:r>
          </a:p>
          <a:p>
            <a:r>
              <a:rPr lang="ru-RU" sz="2200" dirty="0" smtClean="0"/>
              <a:t>другого, который ожидают клиенты. Адаптер </a:t>
            </a:r>
            <a:r>
              <a:rPr lang="ru-RU" sz="2200" dirty="0" err="1" smtClean="0"/>
              <a:t>обеспе</a:t>
            </a:r>
            <a:r>
              <a:rPr lang="ru-RU" sz="2200" dirty="0" smtClean="0"/>
              <a:t>-</a:t>
            </a:r>
          </a:p>
          <a:p>
            <a:r>
              <a:rPr lang="ru-RU" sz="2200" dirty="0" err="1" smtClean="0"/>
              <a:t>чивает</a:t>
            </a:r>
            <a:r>
              <a:rPr lang="ru-RU" sz="2200" dirty="0" smtClean="0"/>
              <a:t> совместную работу классов с несовместимыми </a:t>
            </a:r>
          </a:p>
          <a:p>
            <a:r>
              <a:rPr lang="ru-RU" sz="2200" dirty="0" smtClean="0"/>
              <a:t>интерфейсами, которая без него была бы невозможна.</a:t>
            </a:r>
            <a:endParaRPr lang="ru-RU" sz="2200" dirty="0"/>
          </a:p>
        </p:txBody>
      </p:sp>
      <p:sp>
        <p:nvSpPr>
          <p:cNvPr id="15" name="TextBox 14"/>
          <p:cNvSpPr txBox="1"/>
          <p:nvPr/>
        </p:nvSpPr>
        <p:spPr>
          <a:xfrm>
            <a:off x="0" y="6488668"/>
            <a:ext cx="196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Design patterns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" name="Заголовок 2"/>
          <p:cNvSpPr txBox="1">
            <a:spLocks/>
          </p:cNvSpPr>
          <p:nvPr/>
        </p:nvSpPr>
        <p:spPr>
          <a:xfrm>
            <a:off x="0" y="142852"/>
            <a:ext cx="9144000" cy="857256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5000" endA="300" endPos="455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Adapter</a:t>
            </a:r>
            <a:endParaRPr kumimoji="0" lang="ru-RU" sz="4000" b="1" i="0" u="none" strike="noStrike" kern="1200" cap="none" spc="0" normalizeH="0" baseline="0" noProof="0" dirty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  <a:reflection blurRad="6350" stA="55000" endA="300" endPos="45500" dir="5400000" sy="-10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9" name="Прямая соединительная линия 118"/>
          <p:cNvCxnSpPr/>
          <p:nvPr/>
        </p:nvCxnSpPr>
        <p:spPr>
          <a:xfrm>
            <a:off x="2928926" y="714356"/>
            <a:ext cx="6215074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0" y="6488668"/>
            <a:ext cx="196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Design patterns</a:t>
            </a:r>
            <a:endParaRPr lang="ru-RU" dirty="0">
              <a:solidFill>
                <a:schemeClr val="bg1"/>
              </a:solidFill>
            </a:endParaRPr>
          </a:p>
        </p:txBody>
      </p:sp>
      <p:grpSp>
        <p:nvGrpSpPr>
          <p:cNvPr id="6206" name="Group 62"/>
          <p:cNvGrpSpPr>
            <a:grpSpLocks noChangeAspect="1"/>
          </p:cNvGrpSpPr>
          <p:nvPr/>
        </p:nvGrpSpPr>
        <p:grpSpPr bwMode="auto">
          <a:xfrm>
            <a:off x="285720" y="1714488"/>
            <a:ext cx="8555038" cy="3141662"/>
            <a:chOff x="247" y="973"/>
            <a:chExt cx="5389" cy="1979"/>
          </a:xfrm>
        </p:grpSpPr>
        <p:sp>
          <p:nvSpPr>
            <p:cNvPr id="6207" name="Rectangle 63"/>
            <p:cNvSpPr>
              <a:spLocks noChangeArrowheads="1"/>
            </p:cNvSpPr>
            <p:nvPr/>
          </p:nvSpPr>
          <p:spPr bwMode="auto">
            <a:xfrm>
              <a:off x="1953" y="1426"/>
              <a:ext cx="1198" cy="24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208" name="Rectangle 64"/>
            <p:cNvSpPr>
              <a:spLocks noChangeArrowheads="1"/>
            </p:cNvSpPr>
            <p:nvPr/>
          </p:nvSpPr>
          <p:spPr bwMode="auto">
            <a:xfrm>
              <a:off x="1953" y="1426"/>
              <a:ext cx="1198" cy="241"/>
            </a:xfrm>
            <a:prstGeom prst="rect">
              <a:avLst/>
            </a:prstGeom>
            <a:noFill/>
            <a:ln w="1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209" name="Rectangle 65"/>
            <p:cNvSpPr>
              <a:spLocks noChangeArrowheads="1"/>
            </p:cNvSpPr>
            <p:nvPr/>
          </p:nvSpPr>
          <p:spPr bwMode="auto">
            <a:xfrm>
              <a:off x="1969" y="1430"/>
              <a:ext cx="197" cy="2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200" b="0" i="1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+</a:t>
              </a:r>
              <a:endParaRPr kumimoji="0" 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210" name="Rectangle 66"/>
            <p:cNvSpPr>
              <a:spLocks noChangeArrowheads="1"/>
            </p:cNvSpPr>
            <p:nvPr/>
          </p:nvSpPr>
          <p:spPr bwMode="auto">
            <a:xfrm>
              <a:off x="2068" y="1430"/>
              <a:ext cx="768" cy="2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200" b="0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Request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211" name="Rectangle 67"/>
            <p:cNvSpPr>
              <a:spLocks noChangeArrowheads="1"/>
            </p:cNvSpPr>
            <p:nvPr/>
          </p:nvSpPr>
          <p:spPr bwMode="auto">
            <a:xfrm>
              <a:off x="2737" y="1430"/>
              <a:ext cx="296" cy="2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200" b="0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()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212" name="Rectangle 68"/>
            <p:cNvSpPr>
              <a:spLocks noChangeArrowheads="1"/>
            </p:cNvSpPr>
            <p:nvPr/>
          </p:nvSpPr>
          <p:spPr bwMode="auto">
            <a:xfrm>
              <a:off x="1953" y="973"/>
              <a:ext cx="1198" cy="45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213" name="Rectangle 69"/>
            <p:cNvSpPr>
              <a:spLocks noChangeArrowheads="1"/>
            </p:cNvSpPr>
            <p:nvPr/>
          </p:nvSpPr>
          <p:spPr bwMode="auto">
            <a:xfrm>
              <a:off x="1953" y="973"/>
              <a:ext cx="1198" cy="453"/>
            </a:xfrm>
            <a:prstGeom prst="rect">
              <a:avLst/>
            </a:prstGeom>
            <a:noFill/>
            <a:ln w="1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214" name="Rectangle 70"/>
            <p:cNvSpPr>
              <a:spLocks noChangeArrowheads="1"/>
            </p:cNvSpPr>
            <p:nvPr/>
          </p:nvSpPr>
          <p:spPr bwMode="auto">
            <a:xfrm>
              <a:off x="2024" y="978"/>
              <a:ext cx="1152" cy="2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«</a:t>
              </a:r>
              <a:r>
                <a:rPr kumimoji="0" lang="ru-RU" sz="22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interface</a:t>
              </a:r>
              <a:r>
                <a:rPr kumimoji="0" lang="ru-RU" sz="2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»</a:t>
              </a:r>
              <a:endParaRPr kumimoji="0" 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215" name="Rectangle 71"/>
            <p:cNvSpPr>
              <a:spLocks noChangeArrowheads="1"/>
            </p:cNvSpPr>
            <p:nvPr/>
          </p:nvSpPr>
          <p:spPr bwMode="auto">
            <a:xfrm>
              <a:off x="2210" y="1199"/>
              <a:ext cx="768" cy="2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200" b="1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ITarget</a:t>
              </a:r>
              <a:endParaRPr kumimoji="0" 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216" name="Freeform 72"/>
            <p:cNvSpPr>
              <a:spLocks noEditPoints="1"/>
            </p:cNvSpPr>
            <p:nvPr/>
          </p:nvSpPr>
          <p:spPr bwMode="auto">
            <a:xfrm>
              <a:off x="677" y="2411"/>
              <a:ext cx="2265" cy="541"/>
            </a:xfrm>
            <a:custGeom>
              <a:avLst/>
              <a:gdLst/>
              <a:ahLst/>
              <a:cxnLst>
                <a:cxn ang="0">
                  <a:pos x="2265" y="159"/>
                </a:cxn>
                <a:cxn ang="0">
                  <a:pos x="2133" y="0"/>
                </a:cxn>
                <a:cxn ang="0">
                  <a:pos x="2133" y="159"/>
                </a:cxn>
                <a:cxn ang="0">
                  <a:pos x="2265" y="159"/>
                </a:cxn>
                <a:cxn ang="0">
                  <a:pos x="0" y="541"/>
                </a:cxn>
                <a:cxn ang="0">
                  <a:pos x="2265" y="541"/>
                </a:cxn>
                <a:cxn ang="0">
                  <a:pos x="2265" y="159"/>
                </a:cxn>
                <a:cxn ang="0">
                  <a:pos x="2133" y="159"/>
                </a:cxn>
                <a:cxn ang="0">
                  <a:pos x="2133" y="0"/>
                </a:cxn>
                <a:cxn ang="0">
                  <a:pos x="0" y="0"/>
                </a:cxn>
                <a:cxn ang="0">
                  <a:pos x="0" y="541"/>
                </a:cxn>
              </a:cxnLst>
              <a:rect l="0" t="0" r="r" b="b"/>
              <a:pathLst>
                <a:path w="2265" h="541">
                  <a:moveTo>
                    <a:pt x="2265" y="159"/>
                  </a:moveTo>
                  <a:lnTo>
                    <a:pt x="2133" y="0"/>
                  </a:lnTo>
                  <a:lnTo>
                    <a:pt x="2133" y="159"/>
                  </a:lnTo>
                  <a:lnTo>
                    <a:pt x="2265" y="159"/>
                  </a:lnTo>
                  <a:close/>
                  <a:moveTo>
                    <a:pt x="0" y="541"/>
                  </a:moveTo>
                  <a:lnTo>
                    <a:pt x="2265" y="541"/>
                  </a:lnTo>
                  <a:lnTo>
                    <a:pt x="2265" y="159"/>
                  </a:lnTo>
                  <a:lnTo>
                    <a:pt x="2133" y="159"/>
                  </a:lnTo>
                  <a:lnTo>
                    <a:pt x="2133" y="0"/>
                  </a:lnTo>
                  <a:lnTo>
                    <a:pt x="0" y="0"/>
                  </a:lnTo>
                  <a:lnTo>
                    <a:pt x="0" y="54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217" name="Freeform 73"/>
            <p:cNvSpPr>
              <a:spLocks/>
            </p:cNvSpPr>
            <p:nvPr/>
          </p:nvSpPr>
          <p:spPr bwMode="auto">
            <a:xfrm>
              <a:off x="2810" y="2411"/>
              <a:ext cx="132" cy="159"/>
            </a:xfrm>
            <a:custGeom>
              <a:avLst/>
              <a:gdLst/>
              <a:ahLst/>
              <a:cxnLst>
                <a:cxn ang="0">
                  <a:pos x="132" y="159"/>
                </a:cxn>
                <a:cxn ang="0">
                  <a:pos x="0" y="0"/>
                </a:cxn>
                <a:cxn ang="0">
                  <a:pos x="0" y="159"/>
                </a:cxn>
                <a:cxn ang="0">
                  <a:pos x="132" y="159"/>
                </a:cxn>
              </a:cxnLst>
              <a:rect l="0" t="0" r="r" b="b"/>
              <a:pathLst>
                <a:path w="132" h="159">
                  <a:moveTo>
                    <a:pt x="132" y="159"/>
                  </a:moveTo>
                  <a:lnTo>
                    <a:pt x="0" y="0"/>
                  </a:lnTo>
                  <a:lnTo>
                    <a:pt x="0" y="159"/>
                  </a:lnTo>
                  <a:lnTo>
                    <a:pt x="132" y="159"/>
                  </a:lnTo>
                  <a:close/>
                </a:path>
              </a:pathLst>
            </a:custGeom>
            <a:noFill/>
            <a:ln w="3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218" name="Freeform 74"/>
            <p:cNvSpPr>
              <a:spLocks/>
            </p:cNvSpPr>
            <p:nvPr/>
          </p:nvSpPr>
          <p:spPr bwMode="auto">
            <a:xfrm>
              <a:off x="677" y="2411"/>
              <a:ext cx="2265" cy="541"/>
            </a:xfrm>
            <a:custGeom>
              <a:avLst/>
              <a:gdLst/>
              <a:ahLst/>
              <a:cxnLst>
                <a:cxn ang="0">
                  <a:pos x="0" y="541"/>
                </a:cxn>
                <a:cxn ang="0">
                  <a:pos x="2265" y="541"/>
                </a:cxn>
                <a:cxn ang="0">
                  <a:pos x="2265" y="159"/>
                </a:cxn>
                <a:cxn ang="0">
                  <a:pos x="2133" y="159"/>
                </a:cxn>
                <a:cxn ang="0">
                  <a:pos x="2133" y="0"/>
                </a:cxn>
                <a:cxn ang="0">
                  <a:pos x="0" y="0"/>
                </a:cxn>
                <a:cxn ang="0">
                  <a:pos x="0" y="541"/>
                </a:cxn>
              </a:cxnLst>
              <a:rect l="0" t="0" r="r" b="b"/>
              <a:pathLst>
                <a:path w="2265" h="541">
                  <a:moveTo>
                    <a:pt x="0" y="541"/>
                  </a:moveTo>
                  <a:lnTo>
                    <a:pt x="2265" y="541"/>
                  </a:lnTo>
                  <a:lnTo>
                    <a:pt x="2265" y="159"/>
                  </a:lnTo>
                  <a:lnTo>
                    <a:pt x="2133" y="159"/>
                  </a:lnTo>
                  <a:lnTo>
                    <a:pt x="2133" y="0"/>
                  </a:lnTo>
                  <a:lnTo>
                    <a:pt x="0" y="0"/>
                  </a:lnTo>
                  <a:lnTo>
                    <a:pt x="0" y="541"/>
                  </a:lnTo>
                  <a:close/>
                </a:path>
              </a:pathLst>
            </a:custGeom>
            <a:noFill/>
            <a:ln w="3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219" name="Rectangle 75"/>
            <p:cNvSpPr>
              <a:spLocks noChangeArrowheads="1"/>
            </p:cNvSpPr>
            <p:nvPr/>
          </p:nvSpPr>
          <p:spPr bwMode="auto">
            <a:xfrm>
              <a:off x="730" y="2466"/>
              <a:ext cx="768" cy="2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Request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220" name="Rectangle 76"/>
            <p:cNvSpPr>
              <a:spLocks noChangeArrowheads="1"/>
            </p:cNvSpPr>
            <p:nvPr/>
          </p:nvSpPr>
          <p:spPr bwMode="auto">
            <a:xfrm>
              <a:off x="1409" y="2466"/>
              <a:ext cx="384" cy="2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() </a:t>
              </a:r>
              <a:endParaRPr kumimoji="0" 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221" name="Rectangle 77"/>
            <p:cNvSpPr>
              <a:spLocks noChangeArrowheads="1"/>
            </p:cNvSpPr>
            <p:nvPr/>
          </p:nvSpPr>
          <p:spPr bwMode="auto">
            <a:xfrm>
              <a:off x="1695" y="2466"/>
              <a:ext cx="866" cy="2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вызывает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222" name="Rectangle 78"/>
            <p:cNvSpPr>
              <a:spLocks noChangeArrowheads="1"/>
            </p:cNvSpPr>
            <p:nvPr/>
          </p:nvSpPr>
          <p:spPr bwMode="auto">
            <a:xfrm>
              <a:off x="730" y="2675"/>
              <a:ext cx="1535" cy="2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2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SpecificRequest</a:t>
              </a:r>
              <a:endParaRPr kumimoji="0" 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223" name="Rectangle 79"/>
            <p:cNvSpPr>
              <a:spLocks noChangeArrowheads="1"/>
            </p:cNvSpPr>
            <p:nvPr/>
          </p:nvSpPr>
          <p:spPr bwMode="auto">
            <a:xfrm>
              <a:off x="2177" y="2675"/>
              <a:ext cx="296" cy="2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()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224" name="Rectangle 80"/>
            <p:cNvSpPr>
              <a:spLocks noChangeArrowheads="1"/>
            </p:cNvSpPr>
            <p:nvPr/>
          </p:nvSpPr>
          <p:spPr bwMode="auto">
            <a:xfrm>
              <a:off x="247" y="1413"/>
              <a:ext cx="829" cy="18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225" name="Rectangle 81"/>
            <p:cNvSpPr>
              <a:spLocks noChangeArrowheads="1"/>
            </p:cNvSpPr>
            <p:nvPr/>
          </p:nvSpPr>
          <p:spPr bwMode="auto">
            <a:xfrm>
              <a:off x="247" y="1413"/>
              <a:ext cx="829" cy="186"/>
            </a:xfrm>
            <a:prstGeom prst="rect">
              <a:avLst/>
            </a:prstGeom>
            <a:noFill/>
            <a:ln w="1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226" name="Rectangle 82"/>
            <p:cNvSpPr>
              <a:spLocks noChangeArrowheads="1"/>
            </p:cNvSpPr>
            <p:nvPr/>
          </p:nvSpPr>
          <p:spPr bwMode="auto">
            <a:xfrm>
              <a:off x="247" y="1227"/>
              <a:ext cx="829" cy="18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227" name="Rectangle 83"/>
            <p:cNvSpPr>
              <a:spLocks noChangeArrowheads="1"/>
            </p:cNvSpPr>
            <p:nvPr/>
          </p:nvSpPr>
          <p:spPr bwMode="auto">
            <a:xfrm>
              <a:off x="247" y="1227"/>
              <a:ext cx="829" cy="186"/>
            </a:xfrm>
            <a:prstGeom prst="rect">
              <a:avLst/>
            </a:prstGeom>
            <a:noFill/>
            <a:ln w="1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228" name="Rectangle 84"/>
            <p:cNvSpPr>
              <a:spLocks noChangeArrowheads="1"/>
            </p:cNvSpPr>
            <p:nvPr/>
          </p:nvSpPr>
          <p:spPr bwMode="auto">
            <a:xfrm>
              <a:off x="247" y="986"/>
              <a:ext cx="829" cy="24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229" name="Rectangle 85"/>
            <p:cNvSpPr>
              <a:spLocks noChangeArrowheads="1"/>
            </p:cNvSpPr>
            <p:nvPr/>
          </p:nvSpPr>
          <p:spPr bwMode="auto">
            <a:xfrm>
              <a:off x="247" y="986"/>
              <a:ext cx="829" cy="241"/>
            </a:xfrm>
            <a:prstGeom prst="rect">
              <a:avLst/>
            </a:prstGeom>
            <a:noFill/>
            <a:ln w="1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230" name="Rectangle 86"/>
            <p:cNvSpPr>
              <a:spLocks noChangeArrowheads="1"/>
            </p:cNvSpPr>
            <p:nvPr/>
          </p:nvSpPr>
          <p:spPr bwMode="auto">
            <a:xfrm>
              <a:off x="368" y="989"/>
              <a:ext cx="680" cy="2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200" b="1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Client</a:t>
              </a:r>
              <a:endParaRPr kumimoji="0" 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231" name="Rectangle 87"/>
            <p:cNvSpPr>
              <a:spLocks noChangeArrowheads="1"/>
            </p:cNvSpPr>
            <p:nvPr/>
          </p:nvSpPr>
          <p:spPr bwMode="auto">
            <a:xfrm>
              <a:off x="3319" y="2677"/>
              <a:ext cx="1102" cy="24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232" name="Rectangle 88"/>
            <p:cNvSpPr>
              <a:spLocks noChangeArrowheads="1"/>
            </p:cNvSpPr>
            <p:nvPr/>
          </p:nvSpPr>
          <p:spPr bwMode="auto">
            <a:xfrm>
              <a:off x="3319" y="2677"/>
              <a:ext cx="1102" cy="241"/>
            </a:xfrm>
            <a:prstGeom prst="rect">
              <a:avLst/>
            </a:prstGeom>
            <a:noFill/>
            <a:ln w="1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233" name="Rectangle 89"/>
            <p:cNvSpPr>
              <a:spLocks noChangeArrowheads="1"/>
            </p:cNvSpPr>
            <p:nvPr/>
          </p:nvSpPr>
          <p:spPr bwMode="auto">
            <a:xfrm>
              <a:off x="3329" y="2686"/>
              <a:ext cx="197" cy="2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+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234" name="Rectangle 90"/>
            <p:cNvSpPr>
              <a:spLocks noChangeArrowheads="1"/>
            </p:cNvSpPr>
            <p:nvPr/>
          </p:nvSpPr>
          <p:spPr bwMode="auto">
            <a:xfrm>
              <a:off x="3428" y="2686"/>
              <a:ext cx="768" cy="2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2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Request</a:t>
              </a:r>
              <a:endParaRPr kumimoji="0" 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235" name="Rectangle 91"/>
            <p:cNvSpPr>
              <a:spLocks noChangeArrowheads="1"/>
            </p:cNvSpPr>
            <p:nvPr/>
          </p:nvSpPr>
          <p:spPr bwMode="auto">
            <a:xfrm>
              <a:off x="4108" y="2686"/>
              <a:ext cx="296" cy="2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()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236" name="Rectangle 92"/>
            <p:cNvSpPr>
              <a:spLocks noChangeArrowheads="1"/>
            </p:cNvSpPr>
            <p:nvPr/>
          </p:nvSpPr>
          <p:spPr bwMode="auto">
            <a:xfrm>
              <a:off x="3319" y="2492"/>
              <a:ext cx="1102" cy="18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237" name="Rectangle 93"/>
            <p:cNvSpPr>
              <a:spLocks noChangeArrowheads="1"/>
            </p:cNvSpPr>
            <p:nvPr/>
          </p:nvSpPr>
          <p:spPr bwMode="auto">
            <a:xfrm>
              <a:off x="3319" y="2492"/>
              <a:ext cx="1102" cy="185"/>
            </a:xfrm>
            <a:prstGeom prst="rect">
              <a:avLst/>
            </a:prstGeom>
            <a:noFill/>
            <a:ln w="1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238" name="Rectangle 94"/>
            <p:cNvSpPr>
              <a:spLocks noChangeArrowheads="1"/>
            </p:cNvSpPr>
            <p:nvPr/>
          </p:nvSpPr>
          <p:spPr bwMode="auto">
            <a:xfrm>
              <a:off x="3319" y="2251"/>
              <a:ext cx="1102" cy="24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239" name="Rectangle 95"/>
            <p:cNvSpPr>
              <a:spLocks noChangeArrowheads="1"/>
            </p:cNvSpPr>
            <p:nvPr/>
          </p:nvSpPr>
          <p:spPr bwMode="auto">
            <a:xfrm>
              <a:off x="3319" y="2251"/>
              <a:ext cx="1102" cy="241"/>
            </a:xfrm>
            <a:prstGeom prst="rect">
              <a:avLst/>
            </a:prstGeom>
            <a:noFill/>
            <a:ln w="1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240" name="Rectangle 96"/>
            <p:cNvSpPr>
              <a:spLocks noChangeArrowheads="1"/>
            </p:cNvSpPr>
            <p:nvPr/>
          </p:nvSpPr>
          <p:spPr bwMode="auto">
            <a:xfrm>
              <a:off x="3537" y="2257"/>
              <a:ext cx="768" cy="2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Adapter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241" name="Freeform 97"/>
            <p:cNvSpPr>
              <a:spLocks/>
            </p:cNvSpPr>
            <p:nvPr/>
          </p:nvSpPr>
          <p:spPr bwMode="auto">
            <a:xfrm>
              <a:off x="1076" y="1139"/>
              <a:ext cx="877" cy="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5" y="0"/>
                </a:cxn>
                <a:cxn ang="0">
                  <a:pos x="155" y="8"/>
                </a:cxn>
                <a:cxn ang="0">
                  <a:pos x="877" y="8"/>
                </a:cxn>
              </a:cxnLst>
              <a:rect l="0" t="0" r="r" b="b"/>
              <a:pathLst>
                <a:path w="877" h="8">
                  <a:moveTo>
                    <a:pt x="0" y="0"/>
                  </a:moveTo>
                  <a:lnTo>
                    <a:pt x="155" y="0"/>
                  </a:lnTo>
                  <a:lnTo>
                    <a:pt x="155" y="8"/>
                  </a:lnTo>
                  <a:lnTo>
                    <a:pt x="877" y="8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242" name="Freeform 98"/>
            <p:cNvSpPr>
              <a:spLocks/>
            </p:cNvSpPr>
            <p:nvPr/>
          </p:nvSpPr>
          <p:spPr bwMode="auto">
            <a:xfrm>
              <a:off x="1076" y="1090"/>
              <a:ext cx="165" cy="99"/>
            </a:xfrm>
            <a:custGeom>
              <a:avLst/>
              <a:gdLst/>
              <a:ahLst/>
              <a:cxnLst>
                <a:cxn ang="0">
                  <a:pos x="83" y="99"/>
                </a:cxn>
                <a:cxn ang="0">
                  <a:pos x="0" y="49"/>
                </a:cxn>
                <a:cxn ang="0">
                  <a:pos x="83" y="0"/>
                </a:cxn>
                <a:cxn ang="0">
                  <a:pos x="165" y="49"/>
                </a:cxn>
                <a:cxn ang="0">
                  <a:pos x="83" y="99"/>
                </a:cxn>
              </a:cxnLst>
              <a:rect l="0" t="0" r="r" b="b"/>
              <a:pathLst>
                <a:path w="165" h="99">
                  <a:moveTo>
                    <a:pt x="83" y="99"/>
                  </a:moveTo>
                  <a:lnTo>
                    <a:pt x="0" y="49"/>
                  </a:lnTo>
                  <a:lnTo>
                    <a:pt x="83" y="0"/>
                  </a:lnTo>
                  <a:lnTo>
                    <a:pt x="165" y="49"/>
                  </a:lnTo>
                  <a:lnTo>
                    <a:pt x="83" y="9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243" name="Freeform 99"/>
            <p:cNvSpPr>
              <a:spLocks/>
            </p:cNvSpPr>
            <p:nvPr/>
          </p:nvSpPr>
          <p:spPr bwMode="auto">
            <a:xfrm>
              <a:off x="1076" y="1090"/>
              <a:ext cx="165" cy="99"/>
            </a:xfrm>
            <a:custGeom>
              <a:avLst/>
              <a:gdLst/>
              <a:ahLst/>
              <a:cxnLst>
                <a:cxn ang="0">
                  <a:pos x="83" y="99"/>
                </a:cxn>
                <a:cxn ang="0">
                  <a:pos x="0" y="49"/>
                </a:cxn>
                <a:cxn ang="0">
                  <a:pos x="83" y="0"/>
                </a:cxn>
                <a:cxn ang="0">
                  <a:pos x="165" y="49"/>
                </a:cxn>
                <a:cxn ang="0">
                  <a:pos x="83" y="99"/>
                </a:cxn>
              </a:cxnLst>
              <a:rect l="0" t="0" r="r" b="b"/>
              <a:pathLst>
                <a:path w="165" h="99">
                  <a:moveTo>
                    <a:pt x="83" y="99"/>
                  </a:moveTo>
                  <a:lnTo>
                    <a:pt x="0" y="49"/>
                  </a:lnTo>
                  <a:lnTo>
                    <a:pt x="83" y="0"/>
                  </a:lnTo>
                  <a:lnTo>
                    <a:pt x="165" y="49"/>
                  </a:lnTo>
                  <a:lnTo>
                    <a:pt x="83" y="99"/>
                  </a:lnTo>
                  <a:close/>
                </a:path>
              </a:pathLst>
            </a:custGeom>
            <a:noFill/>
            <a:ln w="1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244" name="Freeform 100"/>
            <p:cNvSpPr>
              <a:spLocks noEditPoints="1"/>
            </p:cNvSpPr>
            <p:nvPr/>
          </p:nvSpPr>
          <p:spPr bwMode="auto">
            <a:xfrm>
              <a:off x="2547" y="1794"/>
              <a:ext cx="1053" cy="451"/>
            </a:xfrm>
            <a:custGeom>
              <a:avLst/>
              <a:gdLst/>
              <a:ahLst/>
              <a:cxnLst>
                <a:cxn ang="0">
                  <a:pos x="16" y="8"/>
                </a:cxn>
                <a:cxn ang="0">
                  <a:pos x="16" y="248"/>
                </a:cxn>
                <a:cxn ang="0">
                  <a:pos x="8" y="256"/>
                </a:cxn>
                <a:cxn ang="0">
                  <a:pos x="0" y="248"/>
                </a:cxn>
                <a:cxn ang="0">
                  <a:pos x="0" y="8"/>
                </a:cxn>
                <a:cxn ang="0">
                  <a:pos x="8" y="0"/>
                </a:cxn>
                <a:cxn ang="0">
                  <a:pos x="16" y="8"/>
                </a:cxn>
                <a:cxn ang="0">
                  <a:pos x="76" y="316"/>
                </a:cxn>
                <a:cxn ang="0">
                  <a:pos x="316" y="316"/>
                </a:cxn>
                <a:cxn ang="0">
                  <a:pos x="324" y="324"/>
                </a:cxn>
                <a:cxn ang="0">
                  <a:pos x="316" y="332"/>
                </a:cxn>
                <a:cxn ang="0">
                  <a:pos x="76" y="332"/>
                </a:cxn>
                <a:cxn ang="0">
                  <a:pos x="68" y="324"/>
                </a:cxn>
                <a:cxn ang="0">
                  <a:pos x="76" y="316"/>
                </a:cxn>
                <a:cxn ang="0">
                  <a:pos x="460" y="316"/>
                </a:cxn>
                <a:cxn ang="0">
                  <a:pos x="700" y="316"/>
                </a:cxn>
                <a:cxn ang="0">
                  <a:pos x="708" y="324"/>
                </a:cxn>
                <a:cxn ang="0">
                  <a:pos x="700" y="332"/>
                </a:cxn>
                <a:cxn ang="0">
                  <a:pos x="460" y="332"/>
                </a:cxn>
                <a:cxn ang="0">
                  <a:pos x="452" y="324"/>
                </a:cxn>
                <a:cxn ang="0">
                  <a:pos x="460" y="316"/>
                </a:cxn>
                <a:cxn ang="0">
                  <a:pos x="844" y="316"/>
                </a:cxn>
                <a:cxn ang="0">
                  <a:pos x="1084" y="316"/>
                </a:cxn>
                <a:cxn ang="0">
                  <a:pos x="1092" y="324"/>
                </a:cxn>
                <a:cxn ang="0">
                  <a:pos x="1084" y="332"/>
                </a:cxn>
                <a:cxn ang="0">
                  <a:pos x="844" y="332"/>
                </a:cxn>
                <a:cxn ang="0">
                  <a:pos x="836" y="324"/>
                </a:cxn>
                <a:cxn ang="0">
                  <a:pos x="844" y="316"/>
                </a:cxn>
                <a:cxn ang="0">
                  <a:pos x="1228" y="316"/>
                </a:cxn>
                <a:cxn ang="0">
                  <a:pos x="1468" y="316"/>
                </a:cxn>
                <a:cxn ang="0">
                  <a:pos x="1476" y="324"/>
                </a:cxn>
                <a:cxn ang="0">
                  <a:pos x="1468" y="332"/>
                </a:cxn>
                <a:cxn ang="0">
                  <a:pos x="1228" y="332"/>
                </a:cxn>
                <a:cxn ang="0">
                  <a:pos x="1220" y="324"/>
                </a:cxn>
                <a:cxn ang="0">
                  <a:pos x="1228" y="316"/>
                </a:cxn>
                <a:cxn ang="0">
                  <a:pos x="1537" y="407"/>
                </a:cxn>
                <a:cxn ang="0">
                  <a:pos x="1537" y="647"/>
                </a:cxn>
                <a:cxn ang="0">
                  <a:pos x="1529" y="655"/>
                </a:cxn>
                <a:cxn ang="0">
                  <a:pos x="1521" y="647"/>
                </a:cxn>
                <a:cxn ang="0">
                  <a:pos x="1521" y="407"/>
                </a:cxn>
                <a:cxn ang="0">
                  <a:pos x="1529" y="399"/>
                </a:cxn>
                <a:cxn ang="0">
                  <a:pos x="1537" y="407"/>
                </a:cxn>
              </a:cxnLst>
              <a:rect l="0" t="0" r="r" b="b"/>
              <a:pathLst>
                <a:path w="1537" h="655">
                  <a:moveTo>
                    <a:pt x="16" y="8"/>
                  </a:moveTo>
                  <a:lnTo>
                    <a:pt x="16" y="248"/>
                  </a:lnTo>
                  <a:cubicBezTo>
                    <a:pt x="16" y="252"/>
                    <a:pt x="13" y="256"/>
                    <a:pt x="8" y="256"/>
                  </a:cubicBezTo>
                  <a:cubicBezTo>
                    <a:pt x="4" y="256"/>
                    <a:pt x="0" y="252"/>
                    <a:pt x="0" y="248"/>
                  </a:cubicBezTo>
                  <a:lnTo>
                    <a:pt x="0" y="8"/>
                  </a:lnTo>
                  <a:cubicBezTo>
                    <a:pt x="0" y="3"/>
                    <a:pt x="4" y="0"/>
                    <a:pt x="8" y="0"/>
                  </a:cubicBezTo>
                  <a:cubicBezTo>
                    <a:pt x="13" y="0"/>
                    <a:pt x="16" y="3"/>
                    <a:pt x="16" y="8"/>
                  </a:cubicBezTo>
                  <a:close/>
                  <a:moveTo>
                    <a:pt x="76" y="316"/>
                  </a:moveTo>
                  <a:lnTo>
                    <a:pt x="316" y="316"/>
                  </a:lnTo>
                  <a:cubicBezTo>
                    <a:pt x="320" y="316"/>
                    <a:pt x="324" y="320"/>
                    <a:pt x="324" y="324"/>
                  </a:cubicBezTo>
                  <a:cubicBezTo>
                    <a:pt x="324" y="329"/>
                    <a:pt x="320" y="332"/>
                    <a:pt x="316" y="332"/>
                  </a:cubicBezTo>
                  <a:lnTo>
                    <a:pt x="76" y="332"/>
                  </a:lnTo>
                  <a:cubicBezTo>
                    <a:pt x="71" y="332"/>
                    <a:pt x="68" y="329"/>
                    <a:pt x="68" y="324"/>
                  </a:cubicBezTo>
                  <a:cubicBezTo>
                    <a:pt x="68" y="320"/>
                    <a:pt x="71" y="316"/>
                    <a:pt x="76" y="316"/>
                  </a:cubicBezTo>
                  <a:close/>
                  <a:moveTo>
                    <a:pt x="460" y="316"/>
                  </a:moveTo>
                  <a:lnTo>
                    <a:pt x="700" y="316"/>
                  </a:lnTo>
                  <a:cubicBezTo>
                    <a:pt x="704" y="316"/>
                    <a:pt x="708" y="320"/>
                    <a:pt x="708" y="324"/>
                  </a:cubicBezTo>
                  <a:cubicBezTo>
                    <a:pt x="708" y="329"/>
                    <a:pt x="704" y="332"/>
                    <a:pt x="700" y="332"/>
                  </a:cubicBezTo>
                  <a:lnTo>
                    <a:pt x="460" y="332"/>
                  </a:lnTo>
                  <a:cubicBezTo>
                    <a:pt x="455" y="332"/>
                    <a:pt x="452" y="329"/>
                    <a:pt x="452" y="324"/>
                  </a:cubicBezTo>
                  <a:cubicBezTo>
                    <a:pt x="452" y="320"/>
                    <a:pt x="455" y="316"/>
                    <a:pt x="460" y="316"/>
                  </a:cubicBezTo>
                  <a:close/>
                  <a:moveTo>
                    <a:pt x="844" y="316"/>
                  </a:moveTo>
                  <a:lnTo>
                    <a:pt x="1084" y="316"/>
                  </a:lnTo>
                  <a:cubicBezTo>
                    <a:pt x="1088" y="316"/>
                    <a:pt x="1092" y="320"/>
                    <a:pt x="1092" y="324"/>
                  </a:cubicBezTo>
                  <a:cubicBezTo>
                    <a:pt x="1092" y="329"/>
                    <a:pt x="1088" y="332"/>
                    <a:pt x="1084" y="332"/>
                  </a:cubicBezTo>
                  <a:lnTo>
                    <a:pt x="844" y="332"/>
                  </a:lnTo>
                  <a:cubicBezTo>
                    <a:pt x="839" y="332"/>
                    <a:pt x="836" y="329"/>
                    <a:pt x="836" y="324"/>
                  </a:cubicBezTo>
                  <a:cubicBezTo>
                    <a:pt x="836" y="320"/>
                    <a:pt x="839" y="316"/>
                    <a:pt x="844" y="316"/>
                  </a:cubicBezTo>
                  <a:close/>
                  <a:moveTo>
                    <a:pt x="1228" y="316"/>
                  </a:moveTo>
                  <a:lnTo>
                    <a:pt x="1468" y="316"/>
                  </a:lnTo>
                  <a:cubicBezTo>
                    <a:pt x="1472" y="316"/>
                    <a:pt x="1476" y="320"/>
                    <a:pt x="1476" y="324"/>
                  </a:cubicBezTo>
                  <a:cubicBezTo>
                    <a:pt x="1476" y="329"/>
                    <a:pt x="1472" y="332"/>
                    <a:pt x="1468" y="332"/>
                  </a:cubicBezTo>
                  <a:lnTo>
                    <a:pt x="1228" y="332"/>
                  </a:lnTo>
                  <a:cubicBezTo>
                    <a:pt x="1223" y="332"/>
                    <a:pt x="1220" y="329"/>
                    <a:pt x="1220" y="324"/>
                  </a:cubicBezTo>
                  <a:cubicBezTo>
                    <a:pt x="1220" y="320"/>
                    <a:pt x="1223" y="316"/>
                    <a:pt x="1228" y="316"/>
                  </a:cubicBezTo>
                  <a:close/>
                  <a:moveTo>
                    <a:pt x="1537" y="407"/>
                  </a:moveTo>
                  <a:lnTo>
                    <a:pt x="1537" y="647"/>
                  </a:lnTo>
                  <a:cubicBezTo>
                    <a:pt x="1537" y="651"/>
                    <a:pt x="1533" y="655"/>
                    <a:pt x="1529" y="655"/>
                  </a:cubicBezTo>
                  <a:cubicBezTo>
                    <a:pt x="1524" y="655"/>
                    <a:pt x="1521" y="651"/>
                    <a:pt x="1521" y="647"/>
                  </a:cubicBezTo>
                  <a:lnTo>
                    <a:pt x="1521" y="407"/>
                  </a:lnTo>
                  <a:cubicBezTo>
                    <a:pt x="1521" y="403"/>
                    <a:pt x="1524" y="399"/>
                    <a:pt x="1529" y="399"/>
                  </a:cubicBezTo>
                  <a:cubicBezTo>
                    <a:pt x="1533" y="399"/>
                    <a:pt x="1537" y="403"/>
                    <a:pt x="1537" y="407"/>
                  </a:cubicBezTo>
                  <a:close/>
                </a:path>
              </a:pathLst>
            </a:custGeom>
            <a:solidFill>
              <a:schemeClr val="tx1"/>
            </a:solidFill>
            <a:ln w="11" cap="flat">
              <a:solidFill>
                <a:schemeClr val="tx1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245" name="Freeform 101"/>
            <p:cNvSpPr>
              <a:spLocks/>
            </p:cNvSpPr>
            <p:nvPr/>
          </p:nvSpPr>
          <p:spPr bwMode="auto">
            <a:xfrm>
              <a:off x="2470" y="1667"/>
              <a:ext cx="164" cy="133"/>
            </a:xfrm>
            <a:custGeom>
              <a:avLst/>
              <a:gdLst/>
              <a:ahLst/>
              <a:cxnLst>
                <a:cxn ang="0">
                  <a:pos x="0" y="133"/>
                </a:cxn>
                <a:cxn ang="0">
                  <a:pos x="164" y="133"/>
                </a:cxn>
                <a:cxn ang="0">
                  <a:pos x="82" y="0"/>
                </a:cxn>
                <a:cxn ang="0">
                  <a:pos x="0" y="133"/>
                </a:cxn>
              </a:cxnLst>
              <a:rect l="0" t="0" r="r" b="b"/>
              <a:pathLst>
                <a:path w="164" h="133">
                  <a:moveTo>
                    <a:pt x="0" y="133"/>
                  </a:moveTo>
                  <a:lnTo>
                    <a:pt x="164" y="133"/>
                  </a:lnTo>
                  <a:lnTo>
                    <a:pt x="82" y="0"/>
                  </a:lnTo>
                  <a:lnTo>
                    <a:pt x="0" y="13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246" name="Freeform 102"/>
            <p:cNvSpPr>
              <a:spLocks/>
            </p:cNvSpPr>
            <p:nvPr/>
          </p:nvSpPr>
          <p:spPr bwMode="auto">
            <a:xfrm>
              <a:off x="2470" y="1667"/>
              <a:ext cx="164" cy="133"/>
            </a:xfrm>
            <a:custGeom>
              <a:avLst/>
              <a:gdLst/>
              <a:ahLst/>
              <a:cxnLst>
                <a:cxn ang="0">
                  <a:pos x="0" y="133"/>
                </a:cxn>
                <a:cxn ang="0">
                  <a:pos x="164" y="133"/>
                </a:cxn>
                <a:cxn ang="0">
                  <a:pos x="82" y="0"/>
                </a:cxn>
                <a:cxn ang="0">
                  <a:pos x="0" y="133"/>
                </a:cxn>
              </a:cxnLst>
              <a:rect l="0" t="0" r="r" b="b"/>
              <a:pathLst>
                <a:path w="164" h="133">
                  <a:moveTo>
                    <a:pt x="0" y="133"/>
                  </a:moveTo>
                  <a:lnTo>
                    <a:pt x="164" y="133"/>
                  </a:lnTo>
                  <a:lnTo>
                    <a:pt x="82" y="0"/>
                  </a:lnTo>
                  <a:lnTo>
                    <a:pt x="0" y="133"/>
                  </a:lnTo>
                  <a:close/>
                </a:path>
              </a:pathLst>
            </a:custGeom>
            <a:noFill/>
            <a:ln w="1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247" name="Freeform 103"/>
            <p:cNvSpPr>
              <a:spLocks noEditPoints="1"/>
            </p:cNvSpPr>
            <p:nvPr/>
          </p:nvSpPr>
          <p:spPr bwMode="auto">
            <a:xfrm>
              <a:off x="2936" y="2800"/>
              <a:ext cx="351" cy="11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20" y="0"/>
                </a:cxn>
                <a:cxn ang="0">
                  <a:pos x="128" y="8"/>
                </a:cxn>
                <a:cxn ang="0">
                  <a:pos x="120" y="16"/>
                </a:cxn>
                <a:cxn ang="0">
                  <a:pos x="8" y="16"/>
                </a:cxn>
                <a:cxn ang="0">
                  <a:pos x="0" y="8"/>
                </a:cxn>
                <a:cxn ang="0">
                  <a:pos x="8" y="0"/>
                </a:cxn>
                <a:cxn ang="0">
                  <a:pos x="200" y="0"/>
                </a:cxn>
                <a:cxn ang="0">
                  <a:pos x="312" y="0"/>
                </a:cxn>
                <a:cxn ang="0">
                  <a:pos x="320" y="8"/>
                </a:cxn>
                <a:cxn ang="0">
                  <a:pos x="312" y="16"/>
                </a:cxn>
                <a:cxn ang="0">
                  <a:pos x="200" y="16"/>
                </a:cxn>
                <a:cxn ang="0">
                  <a:pos x="192" y="8"/>
                </a:cxn>
                <a:cxn ang="0">
                  <a:pos x="200" y="0"/>
                </a:cxn>
                <a:cxn ang="0">
                  <a:pos x="392" y="0"/>
                </a:cxn>
                <a:cxn ang="0">
                  <a:pos x="504" y="0"/>
                </a:cxn>
                <a:cxn ang="0">
                  <a:pos x="512" y="8"/>
                </a:cxn>
                <a:cxn ang="0">
                  <a:pos x="504" y="16"/>
                </a:cxn>
                <a:cxn ang="0">
                  <a:pos x="392" y="16"/>
                </a:cxn>
                <a:cxn ang="0">
                  <a:pos x="384" y="8"/>
                </a:cxn>
                <a:cxn ang="0">
                  <a:pos x="392" y="0"/>
                </a:cxn>
              </a:cxnLst>
              <a:rect l="0" t="0" r="r" b="b"/>
              <a:pathLst>
                <a:path w="512" h="16">
                  <a:moveTo>
                    <a:pt x="8" y="0"/>
                  </a:moveTo>
                  <a:lnTo>
                    <a:pt x="120" y="0"/>
                  </a:lnTo>
                  <a:cubicBezTo>
                    <a:pt x="124" y="0"/>
                    <a:pt x="128" y="4"/>
                    <a:pt x="128" y="8"/>
                  </a:cubicBezTo>
                  <a:cubicBezTo>
                    <a:pt x="128" y="13"/>
                    <a:pt x="124" y="16"/>
                    <a:pt x="120" y="16"/>
                  </a:cubicBezTo>
                  <a:lnTo>
                    <a:pt x="8" y="16"/>
                  </a:lnTo>
                  <a:cubicBezTo>
                    <a:pt x="3" y="16"/>
                    <a:pt x="0" y="13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lose/>
                  <a:moveTo>
                    <a:pt x="200" y="0"/>
                  </a:moveTo>
                  <a:lnTo>
                    <a:pt x="312" y="0"/>
                  </a:lnTo>
                  <a:cubicBezTo>
                    <a:pt x="316" y="0"/>
                    <a:pt x="320" y="4"/>
                    <a:pt x="320" y="8"/>
                  </a:cubicBezTo>
                  <a:cubicBezTo>
                    <a:pt x="320" y="13"/>
                    <a:pt x="316" y="16"/>
                    <a:pt x="312" y="16"/>
                  </a:cubicBezTo>
                  <a:lnTo>
                    <a:pt x="200" y="16"/>
                  </a:lnTo>
                  <a:cubicBezTo>
                    <a:pt x="195" y="16"/>
                    <a:pt x="192" y="13"/>
                    <a:pt x="192" y="8"/>
                  </a:cubicBezTo>
                  <a:cubicBezTo>
                    <a:pt x="192" y="4"/>
                    <a:pt x="195" y="0"/>
                    <a:pt x="200" y="0"/>
                  </a:cubicBezTo>
                  <a:close/>
                  <a:moveTo>
                    <a:pt x="392" y="0"/>
                  </a:moveTo>
                  <a:lnTo>
                    <a:pt x="504" y="0"/>
                  </a:lnTo>
                  <a:cubicBezTo>
                    <a:pt x="508" y="0"/>
                    <a:pt x="512" y="4"/>
                    <a:pt x="512" y="8"/>
                  </a:cubicBezTo>
                  <a:cubicBezTo>
                    <a:pt x="512" y="13"/>
                    <a:pt x="508" y="16"/>
                    <a:pt x="504" y="16"/>
                  </a:cubicBezTo>
                  <a:lnTo>
                    <a:pt x="392" y="16"/>
                  </a:lnTo>
                  <a:cubicBezTo>
                    <a:pt x="387" y="16"/>
                    <a:pt x="384" y="13"/>
                    <a:pt x="384" y="8"/>
                  </a:cubicBezTo>
                  <a:cubicBezTo>
                    <a:pt x="384" y="4"/>
                    <a:pt x="387" y="0"/>
                    <a:pt x="392" y="0"/>
                  </a:cubicBezTo>
                  <a:close/>
                </a:path>
              </a:pathLst>
            </a:custGeom>
            <a:solidFill>
              <a:schemeClr val="tx1"/>
            </a:solidFill>
            <a:ln w="11" cap="flat">
              <a:solidFill>
                <a:schemeClr val="tx1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248" name="Rectangle 104"/>
            <p:cNvSpPr>
              <a:spLocks noChangeArrowheads="1"/>
            </p:cNvSpPr>
            <p:nvPr/>
          </p:nvSpPr>
          <p:spPr bwMode="auto">
            <a:xfrm>
              <a:off x="3763" y="1400"/>
              <a:ext cx="1873" cy="24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249" name="Rectangle 105"/>
            <p:cNvSpPr>
              <a:spLocks noChangeArrowheads="1"/>
            </p:cNvSpPr>
            <p:nvPr/>
          </p:nvSpPr>
          <p:spPr bwMode="auto">
            <a:xfrm>
              <a:off x="3763" y="1400"/>
              <a:ext cx="1873" cy="241"/>
            </a:xfrm>
            <a:prstGeom prst="rect">
              <a:avLst/>
            </a:prstGeom>
            <a:noFill/>
            <a:ln w="1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250" name="Rectangle 106"/>
            <p:cNvSpPr>
              <a:spLocks noChangeArrowheads="1"/>
            </p:cNvSpPr>
            <p:nvPr/>
          </p:nvSpPr>
          <p:spPr bwMode="auto">
            <a:xfrm>
              <a:off x="3778" y="1408"/>
              <a:ext cx="197" cy="2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+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251" name="Rectangle 107"/>
            <p:cNvSpPr>
              <a:spLocks noChangeArrowheads="1"/>
            </p:cNvSpPr>
            <p:nvPr/>
          </p:nvSpPr>
          <p:spPr bwMode="auto">
            <a:xfrm>
              <a:off x="3877" y="1408"/>
              <a:ext cx="1535" cy="2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2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SpecificRequest</a:t>
              </a:r>
              <a:endParaRPr kumimoji="0" 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252" name="Rectangle 108"/>
            <p:cNvSpPr>
              <a:spLocks noChangeArrowheads="1"/>
            </p:cNvSpPr>
            <p:nvPr/>
          </p:nvSpPr>
          <p:spPr bwMode="auto">
            <a:xfrm>
              <a:off x="5325" y="1408"/>
              <a:ext cx="296" cy="2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()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253" name="Rectangle 109"/>
            <p:cNvSpPr>
              <a:spLocks noChangeArrowheads="1"/>
            </p:cNvSpPr>
            <p:nvPr/>
          </p:nvSpPr>
          <p:spPr bwMode="auto">
            <a:xfrm>
              <a:off x="3763" y="1214"/>
              <a:ext cx="1873" cy="18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254" name="Rectangle 110"/>
            <p:cNvSpPr>
              <a:spLocks noChangeArrowheads="1"/>
            </p:cNvSpPr>
            <p:nvPr/>
          </p:nvSpPr>
          <p:spPr bwMode="auto">
            <a:xfrm>
              <a:off x="3763" y="1214"/>
              <a:ext cx="1873" cy="186"/>
            </a:xfrm>
            <a:prstGeom prst="rect">
              <a:avLst/>
            </a:prstGeom>
            <a:noFill/>
            <a:ln w="1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255" name="Rectangle 111"/>
            <p:cNvSpPr>
              <a:spLocks noChangeArrowheads="1"/>
            </p:cNvSpPr>
            <p:nvPr/>
          </p:nvSpPr>
          <p:spPr bwMode="auto">
            <a:xfrm>
              <a:off x="3763" y="973"/>
              <a:ext cx="1873" cy="24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256" name="Rectangle 112"/>
            <p:cNvSpPr>
              <a:spLocks noChangeArrowheads="1"/>
            </p:cNvSpPr>
            <p:nvPr/>
          </p:nvSpPr>
          <p:spPr bwMode="auto">
            <a:xfrm>
              <a:off x="3763" y="973"/>
              <a:ext cx="1873" cy="241"/>
            </a:xfrm>
            <a:prstGeom prst="rect">
              <a:avLst/>
            </a:prstGeom>
            <a:noFill/>
            <a:ln w="1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257" name="Rectangle 113"/>
            <p:cNvSpPr>
              <a:spLocks noChangeArrowheads="1"/>
            </p:cNvSpPr>
            <p:nvPr/>
          </p:nvSpPr>
          <p:spPr bwMode="auto">
            <a:xfrm>
              <a:off x="4360" y="978"/>
              <a:ext cx="686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200" b="1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Adaptee</a:t>
              </a:r>
              <a:endParaRPr kumimoji="0" 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258" name="Freeform 114"/>
            <p:cNvSpPr>
              <a:spLocks/>
            </p:cNvSpPr>
            <p:nvPr/>
          </p:nvSpPr>
          <p:spPr bwMode="auto">
            <a:xfrm>
              <a:off x="4145" y="1603"/>
              <a:ext cx="554" cy="648"/>
            </a:xfrm>
            <a:custGeom>
              <a:avLst/>
              <a:gdLst/>
              <a:ahLst/>
              <a:cxnLst>
                <a:cxn ang="0">
                  <a:pos x="554" y="0"/>
                </a:cxn>
                <a:cxn ang="0">
                  <a:pos x="554" y="263"/>
                </a:cxn>
                <a:cxn ang="0">
                  <a:pos x="0" y="263"/>
                </a:cxn>
                <a:cxn ang="0">
                  <a:pos x="0" y="478"/>
                </a:cxn>
              </a:cxnLst>
              <a:rect l="0" t="0" r="r" b="b"/>
              <a:pathLst>
                <a:path w="554" h="478">
                  <a:moveTo>
                    <a:pt x="554" y="0"/>
                  </a:moveTo>
                  <a:lnTo>
                    <a:pt x="554" y="263"/>
                  </a:lnTo>
                  <a:lnTo>
                    <a:pt x="0" y="263"/>
                  </a:lnTo>
                  <a:lnTo>
                    <a:pt x="0" y="478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118" name="Заголовок 2"/>
          <p:cNvSpPr txBox="1">
            <a:spLocks/>
          </p:cNvSpPr>
          <p:nvPr/>
        </p:nvSpPr>
        <p:spPr>
          <a:xfrm>
            <a:off x="0" y="142852"/>
            <a:ext cx="9144000" cy="857256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5000" endA="300" endPos="455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Adapter</a:t>
            </a:r>
            <a:endParaRPr kumimoji="0" lang="ru-RU" sz="4000" b="1" i="0" u="none" strike="noStrike" kern="1200" cap="none" spc="0" normalizeH="0" baseline="0" noProof="0" dirty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  <a:reflection blurRad="6350" stA="55000" endA="300" endPos="45500" dir="5400000" sy="-10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0" name="Freeform 41"/>
          <p:cNvSpPr>
            <a:spLocks/>
          </p:cNvSpPr>
          <p:nvPr/>
        </p:nvSpPr>
        <p:spPr bwMode="auto">
          <a:xfrm>
            <a:off x="6405573" y="3551235"/>
            <a:ext cx="138112" cy="196851"/>
          </a:xfrm>
          <a:custGeom>
            <a:avLst/>
            <a:gdLst/>
            <a:ahLst/>
            <a:cxnLst>
              <a:cxn ang="0">
                <a:pos x="66" y="79"/>
              </a:cxn>
              <a:cxn ang="0">
                <a:pos x="0" y="40"/>
              </a:cxn>
              <a:cxn ang="0">
                <a:pos x="66" y="0"/>
              </a:cxn>
              <a:cxn ang="0">
                <a:pos x="132" y="39"/>
              </a:cxn>
              <a:cxn ang="0">
                <a:pos x="66" y="79"/>
              </a:cxn>
            </a:cxnLst>
            <a:rect l="0" t="0" r="r" b="b"/>
            <a:pathLst>
              <a:path w="132" h="79">
                <a:moveTo>
                  <a:pt x="66" y="79"/>
                </a:moveTo>
                <a:lnTo>
                  <a:pt x="0" y="40"/>
                </a:lnTo>
                <a:lnTo>
                  <a:pt x="66" y="0"/>
                </a:lnTo>
                <a:lnTo>
                  <a:pt x="132" y="39"/>
                </a:lnTo>
                <a:lnTo>
                  <a:pt x="66" y="7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57158" y="1142984"/>
            <a:ext cx="5849678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sz="2400" smtClean="0"/>
              <a:t>Название и классификация паттерна</a:t>
            </a:r>
            <a:endParaRPr lang="ru-RU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714348" y="1712229"/>
            <a:ext cx="808907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smtClean="0"/>
              <a:t>Приспособленец – паттерн, структурирующий объекты</a:t>
            </a:r>
            <a:r>
              <a:rPr lang="ru-RU" sz="2200" dirty="0" smtClean="0"/>
              <a:t>.</a:t>
            </a:r>
            <a:endParaRPr lang="ru-RU" sz="2200" dirty="0"/>
          </a:p>
        </p:txBody>
      </p:sp>
      <p:sp>
        <p:nvSpPr>
          <p:cNvPr id="11" name="TextBox 10"/>
          <p:cNvSpPr txBox="1"/>
          <p:nvPr/>
        </p:nvSpPr>
        <p:spPr>
          <a:xfrm>
            <a:off x="357158" y="2553109"/>
            <a:ext cx="1980029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sz="2400" dirty="0" smtClean="0"/>
              <a:t>Назначение</a:t>
            </a:r>
            <a:endParaRPr lang="ru-RU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699789" y="3159625"/>
            <a:ext cx="7779694" cy="1908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smtClean="0"/>
              <a:t>Использует разделение для эффективной поддержки</a:t>
            </a:r>
            <a:endParaRPr lang="ru-RU" sz="2200" dirty="0" smtClean="0"/>
          </a:p>
          <a:p>
            <a:r>
              <a:rPr lang="ru-RU" sz="2200" smtClean="0"/>
              <a:t>множества мелких объектов. </a:t>
            </a:r>
            <a:r>
              <a:rPr lang="ru-RU" sz="2400" smtClean="0"/>
              <a:t>Основная проблема ‑ </a:t>
            </a:r>
            <a:endParaRPr lang="ru-RU" sz="2400" dirty="0" smtClean="0"/>
          </a:p>
          <a:p>
            <a:r>
              <a:rPr lang="ru-RU" sz="2400" smtClean="0"/>
              <a:t>в затратах на хранение таких объектов, если их </a:t>
            </a:r>
            <a:endParaRPr lang="ru-RU" sz="2400" dirty="0" smtClean="0"/>
          </a:p>
          <a:p>
            <a:r>
              <a:rPr lang="ru-RU" sz="2400" smtClean="0"/>
              <a:t>число велико, а содержащаяся информация </a:t>
            </a:r>
            <a:endParaRPr lang="ru-RU" sz="2400" dirty="0" smtClean="0"/>
          </a:p>
          <a:p>
            <a:r>
              <a:rPr lang="ru-RU" sz="2400" dirty="0" smtClean="0"/>
              <a:t>дублируется.</a:t>
            </a:r>
            <a:endParaRPr lang="ru-RU" sz="2200" dirty="0"/>
          </a:p>
        </p:txBody>
      </p:sp>
      <p:sp>
        <p:nvSpPr>
          <p:cNvPr id="15" name="TextBox 14"/>
          <p:cNvSpPr txBox="1"/>
          <p:nvPr/>
        </p:nvSpPr>
        <p:spPr>
          <a:xfrm>
            <a:off x="0" y="6488668"/>
            <a:ext cx="196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Design patterns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2928926" y="714356"/>
            <a:ext cx="6215074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Заголовок 2"/>
          <p:cNvSpPr txBox="1">
            <a:spLocks/>
          </p:cNvSpPr>
          <p:nvPr/>
        </p:nvSpPr>
        <p:spPr>
          <a:xfrm>
            <a:off x="0" y="142852"/>
            <a:ext cx="9144000" cy="857256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5000" endA="300" endPos="455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Flyweight</a:t>
            </a:r>
            <a:endParaRPr kumimoji="0" lang="ru-RU" sz="4000" b="1" i="0" u="none" strike="noStrike" kern="1200" cap="none" spc="0" normalizeH="0" baseline="0" noProof="0" dirty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  <a:reflection blurRad="6350" stA="55000" endA="300" endPos="45500" dir="5400000" sy="-10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0" y="6488668"/>
            <a:ext cx="196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Design patterns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2928926" y="714356"/>
            <a:ext cx="6215074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20" name="Group 4"/>
          <p:cNvGrpSpPr>
            <a:grpSpLocks noChangeAspect="1"/>
          </p:cNvGrpSpPr>
          <p:nvPr/>
        </p:nvGrpSpPr>
        <p:grpSpPr bwMode="auto">
          <a:xfrm>
            <a:off x="214282" y="2214554"/>
            <a:ext cx="8720138" cy="2166938"/>
            <a:chOff x="150" y="2539"/>
            <a:chExt cx="5493" cy="1365"/>
          </a:xfrm>
        </p:grpSpPr>
        <p:sp>
          <p:nvSpPr>
            <p:cNvPr id="9221" name="Rectangle 5"/>
            <p:cNvSpPr>
              <a:spLocks noChangeArrowheads="1"/>
            </p:cNvSpPr>
            <p:nvPr/>
          </p:nvSpPr>
          <p:spPr bwMode="auto">
            <a:xfrm>
              <a:off x="3264" y="2842"/>
              <a:ext cx="865" cy="16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222" name="Rectangle 6"/>
            <p:cNvSpPr>
              <a:spLocks noChangeArrowheads="1"/>
            </p:cNvSpPr>
            <p:nvPr/>
          </p:nvSpPr>
          <p:spPr bwMode="auto">
            <a:xfrm>
              <a:off x="3264" y="2842"/>
              <a:ext cx="865" cy="160"/>
            </a:xfrm>
            <a:prstGeom prst="rect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223" name="Rectangle 7"/>
            <p:cNvSpPr>
              <a:spLocks noChangeArrowheads="1"/>
            </p:cNvSpPr>
            <p:nvPr/>
          </p:nvSpPr>
          <p:spPr bwMode="auto">
            <a:xfrm>
              <a:off x="3278" y="2844"/>
              <a:ext cx="132" cy="1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500" b="0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+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224" name="Rectangle 8"/>
            <p:cNvSpPr>
              <a:spLocks noChangeArrowheads="1"/>
            </p:cNvSpPr>
            <p:nvPr/>
          </p:nvSpPr>
          <p:spPr bwMode="auto">
            <a:xfrm>
              <a:off x="3336" y="2844"/>
              <a:ext cx="645" cy="1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500" b="0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Operation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225" name="Rectangle 9"/>
            <p:cNvSpPr>
              <a:spLocks noChangeArrowheads="1"/>
            </p:cNvSpPr>
            <p:nvPr/>
          </p:nvSpPr>
          <p:spPr bwMode="auto">
            <a:xfrm>
              <a:off x="3915" y="2844"/>
              <a:ext cx="190" cy="1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500" b="0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()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226" name="Rectangle 10"/>
            <p:cNvSpPr>
              <a:spLocks noChangeArrowheads="1"/>
            </p:cNvSpPr>
            <p:nvPr/>
          </p:nvSpPr>
          <p:spPr bwMode="auto">
            <a:xfrm>
              <a:off x="3264" y="2539"/>
              <a:ext cx="865" cy="30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227" name="Rectangle 11"/>
            <p:cNvSpPr>
              <a:spLocks noChangeArrowheads="1"/>
            </p:cNvSpPr>
            <p:nvPr/>
          </p:nvSpPr>
          <p:spPr bwMode="auto">
            <a:xfrm>
              <a:off x="3264" y="2539"/>
              <a:ext cx="865" cy="303"/>
            </a:xfrm>
            <a:prstGeom prst="rect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228" name="Rectangle 12"/>
            <p:cNvSpPr>
              <a:spLocks noChangeArrowheads="1"/>
            </p:cNvSpPr>
            <p:nvPr/>
          </p:nvSpPr>
          <p:spPr bwMode="auto">
            <a:xfrm>
              <a:off x="3343" y="2542"/>
              <a:ext cx="769" cy="1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«interface»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229" name="Rectangle 13"/>
            <p:cNvSpPr>
              <a:spLocks noChangeArrowheads="1"/>
            </p:cNvSpPr>
            <p:nvPr/>
          </p:nvSpPr>
          <p:spPr bwMode="auto">
            <a:xfrm>
              <a:off x="3373" y="2690"/>
              <a:ext cx="703" cy="1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5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IFlyweight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230" name="Freeform 14"/>
            <p:cNvSpPr>
              <a:spLocks noEditPoints="1"/>
            </p:cNvSpPr>
            <p:nvPr/>
          </p:nvSpPr>
          <p:spPr bwMode="auto">
            <a:xfrm>
              <a:off x="4388" y="3400"/>
              <a:ext cx="1255" cy="503"/>
            </a:xfrm>
            <a:custGeom>
              <a:avLst/>
              <a:gdLst/>
              <a:ahLst/>
              <a:cxnLst>
                <a:cxn ang="0">
                  <a:pos x="1255" y="107"/>
                </a:cxn>
                <a:cxn ang="0">
                  <a:pos x="1167" y="0"/>
                </a:cxn>
                <a:cxn ang="0">
                  <a:pos x="1167" y="107"/>
                </a:cxn>
                <a:cxn ang="0">
                  <a:pos x="1255" y="107"/>
                </a:cxn>
                <a:cxn ang="0">
                  <a:pos x="0" y="503"/>
                </a:cxn>
                <a:cxn ang="0">
                  <a:pos x="1255" y="503"/>
                </a:cxn>
                <a:cxn ang="0">
                  <a:pos x="1255" y="107"/>
                </a:cxn>
                <a:cxn ang="0">
                  <a:pos x="1167" y="107"/>
                </a:cxn>
                <a:cxn ang="0">
                  <a:pos x="1167" y="0"/>
                </a:cxn>
                <a:cxn ang="0">
                  <a:pos x="0" y="0"/>
                </a:cxn>
                <a:cxn ang="0">
                  <a:pos x="0" y="503"/>
                </a:cxn>
              </a:cxnLst>
              <a:rect l="0" t="0" r="r" b="b"/>
              <a:pathLst>
                <a:path w="1255" h="503">
                  <a:moveTo>
                    <a:pt x="1255" y="107"/>
                  </a:moveTo>
                  <a:lnTo>
                    <a:pt x="1167" y="0"/>
                  </a:lnTo>
                  <a:lnTo>
                    <a:pt x="1167" y="107"/>
                  </a:lnTo>
                  <a:lnTo>
                    <a:pt x="1255" y="107"/>
                  </a:lnTo>
                  <a:close/>
                  <a:moveTo>
                    <a:pt x="0" y="503"/>
                  </a:moveTo>
                  <a:lnTo>
                    <a:pt x="1255" y="503"/>
                  </a:lnTo>
                  <a:lnTo>
                    <a:pt x="1255" y="107"/>
                  </a:lnTo>
                  <a:lnTo>
                    <a:pt x="1167" y="107"/>
                  </a:lnTo>
                  <a:lnTo>
                    <a:pt x="1167" y="0"/>
                  </a:lnTo>
                  <a:lnTo>
                    <a:pt x="0" y="0"/>
                  </a:lnTo>
                  <a:lnTo>
                    <a:pt x="0" y="50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231" name="Freeform 15"/>
            <p:cNvSpPr>
              <a:spLocks/>
            </p:cNvSpPr>
            <p:nvPr/>
          </p:nvSpPr>
          <p:spPr bwMode="auto">
            <a:xfrm>
              <a:off x="5555" y="3400"/>
              <a:ext cx="88" cy="107"/>
            </a:xfrm>
            <a:custGeom>
              <a:avLst/>
              <a:gdLst/>
              <a:ahLst/>
              <a:cxnLst>
                <a:cxn ang="0">
                  <a:pos x="88" y="107"/>
                </a:cxn>
                <a:cxn ang="0">
                  <a:pos x="0" y="0"/>
                </a:cxn>
                <a:cxn ang="0">
                  <a:pos x="0" y="107"/>
                </a:cxn>
                <a:cxn ang="0">
                  <a:pos x="88" y="107"/>
                </a:cxn>
              </a:cxnLst>
              <a:rect l="0" t="0" r="r" b="b"/>
              <a:pathLst>
                <a:path w="88" h="107">
                  <a:moveTo>
                    <a:pt x="88" y="107"/>
                  </a:moveTo>
                  <a:lnTo>
                    <a:pt x="0" y="0"/>
                  </a:lnTo>
                  <a:lnTo>
                    <a:pt x="0" y="107"/>
                  </a:lnTo>
                  <a:lnTo>
                    <a:pt x="88" y="107"/>
                  </a:lnTo>
                  <a:close/>
                </a:path>
              </a:pathLst>
            </a:cu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232" name="Freeform 16"/>
            <p:cNvSpPr>
              <a:spLocks/>
            </p:cNvSpPr>
            <p:nvPr/>
          </p:nvSpPr>
          <p:spPr bwMode="auto">
            <a:xfrm>
              <a:off x="4388" y="3400"/>
              <a:ext cx="1255" cy="503"/>
            </a:xfrm>
            <a:custGeom>
              <a:avLst/>
              <a:gdLst/>
              <a:ahLst/>
              <a:cxnLst>
                <a:cxn ang="0">
                  <a:pos x="0" y="503"/>
                </a:cxn>
                <a:cxn ang="0">
                  <a:pos x="1255" y="503"/>
                </a:cxn>
                <a:cxn ang="0">
                  <a:pos x="1255" y="107"/>
                </a:cxn>
                <a:cxn ang="0">
                  <a:pos x="1167" y="107"/>
                </a:cxn>
                <a:cxn ang="0">
                  <a:pos x="1167" y="0"/>
                </a:cxn>
                <a:cxn ang="0">
                  <a:pos x="0" y="0"/>
                </a:cxn>
                <a:cxn ang="0">
                  <a:pos x="0" y="503"/>
                </a:cxn>
              </a:cxnLst>
              <a:rect l="0" t="0" r="r" b="b"/>
              <a:pathLst>
                <a:path w="1255" h="503">
                  <a:moveTo>
                    <a:pt x="0" y="503"/>
                  </a:moveTo>
                  <a:lnTo>
                    <a:pt x="1255" y="503"/>
                  </a:lnTo>
                  <a:lnTo>
                    <a:pt x="1255" y="107"/>
                  </a:lnTo>
                  <a:lnTo>
                    <a:pt x="1167" y="107"/>
                  </a:lnTo>
                  <a:lnTo>
                    <a:pt x="1167" y="0"/>
                  </a:lnTo>
                  <a:lnTo>
                    <a:pt x="0" y="0"/>
                  </a:lnTo>
                  <a:lnTo>
                    <a:pt x="0" y="503"/>
                  </a:lnTo>
                  <a:close/>
                </a:path>
              </a:pathLst>
            </a:cu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233" name="Rectangle 17"/>
            <p:cNvSpPr>
              <a:spLocks noChangeArrowheads="1"/>
            </p:cNvSpPr>
            <p:nvPr/>
          </p:nvSpPr>
          <p:spPr bwMode="auto">
            <a:xfrm>
              <a:off x="4428" y="3433"/>
              <a:ext cx="960" cy="1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extrinsicState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234" name="Rectangle 18"/>
            <p:cNvSpPr>
              <a:spLocks noChangeArrowheads="1"/>
            </p:cNvSpPr>
            <p:nvPr/>
          </p:nvSpPr>
          <p:spPr bwMode="auto">
            <a:xfrm>
              <a:off x="4428" y="3580"/>
              <a:ext cx="769" cy="1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вычисляется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235" name="Rectangle 19"/>
            <p:cNvSpPr>
              <a:spLocks noChangeArrowheads="1"/>
            </p:cNvSpPr>
            <p:nvPr/>
          </p:nvSpPr>
          <p:spPr bwMode="auto">
            <a:xfrm>
              <a:off x="4428" y="3720"/>
              <a:ext cx="703" cy="1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при работе</a:t>
              </a:r>
              <a:endParaRPr kumimoji="0" 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236" name="Rectangle 20"/>
            <p:cNvSpPr>
              <a:spLocks noChangeArrowheads="1"/>
            </p:cNvSpPr>
            <p:nvPr/>
          </p:nvSpPr>
          <p:spPr bwMode="auto">
            <a:xfrm>
              <a:off x="150" y="2880"/>
              <a:ext cx="993" cy="12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237" name="Rectangle 21"/>
            <p:cNvSpPr>
              <a:spLocks noChangeArrowheads="1"/>
            </p:cNvSpPr>
            <p:nvPr/>
          </p:nvSpPr>
          <p:spPr bwMode="auto">
            <a:xfrm>
              <a:off x="150" y="2880"/>
              <a:ext cx="993" cy="123"/>
            </a:xfrm>
            <a:prstGeom prst="rect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238" name="Rectangle 22"/>
            <p:cNvSpPr>
              <a:spLocks noChangeArrowheads="1"/>
            </p:cNvSpPr>
            <p:nvPr/>
          </p:nvSpPr>
          <p:spPr bwMode="auto">
            <a:xfrm>
              <a:off x="150" y="2719"/>
              <a:ext cx="993" cy="16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239" name="Rectangle 23"/>
            <p:cNvSpPr>
              <a:spLocks noChangeArrowheads="1"/>
            </p:cNvSpPr>
            <p:nvPr/>
          </p:nvSpPr>
          <p:spPr bwMode="auto">
            <a:xfrm>
              <a:off x="150" y="2719"/>
              <a:ext cx="993" cy="161"/>
            </a:xfrm>
            <a:prstGeom prst="rect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240" name="Rectangle 24"/>
            <p:cNvSpPr>
              <a:spLocks noChangeArrowheads="1"/>
            </p:cNvSpPr>
            <p:nvPr/>
          </p:nvSpPr>
          <p:spPr bwMode="auto">
            <a:xfrm>
              <a:off x="157" y="2726"/>
              <a:ext cx="132" cy="1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-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241" name="Rectangle 25"/>
            <p:cNvSpPr>
              <a:spLocks noChangeArrowheads="1"/>
            </p:cNvSpPr>
            <p:nvPr/>
          </p:nvSpPr>
          <p:spPr bwMode="auto">
            <a:xfrm>
              <a:off x="223" y="2726"/>
              <a:ext cx="901" cy="1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unsharedState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242" name="Rectangle 26"/>
            <p:cNvSpPr>
              <a:spLocks noChangeArrowheads="1"/>
            </p:cNvSpPr>
            <p:nvPr/>
          </p:nvSpPr>
          <p:spPr bwMode="auto">
            <a:xfrm>
              <a:off x="150" y="2558"/>
              <a:ext cx="993" cy="16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243" name="Rectangle 27"/>
            <p:cNvSpPr>
              <a:spLocks noChangeArrowheads="1"/>
            </p:cNvSpPr>
            <p:nvPr/>
          </p:nvSpPr>
          <p:spPr bwMode="auto">
            <a:xfrm>
              <a:off x="150" y="2558"/>
              <a:ext cx="993" cy="161"/>
            </a:xfrm>
            <a:prstGeom prst="rect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244" name="Rectangle 28"/>
            <p:cNvSpPr>
              <a:spLocks noChangeArrowheads="1"/>
            </p:cNvSpPr>
            <p:nvPr/>
          </p:nvSpPr>
          <p:spPr bwMode="auto">
            <a:xfrm>
              <a:off x="450" y="2565"/>
              <a:ext cx="447" cy="1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5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Client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245" name="Rectangle 29"/>
            <p:cNvSpPr>
              <a:spLocks noChangeArrowheads="1"/>
            </p:cNvSpPr>
            <p:nvPr/>
          </p:nvSpPr>
          <p:spPr bwMode="auto">
            <a:xfrm>
              <a:off x="3175" y="3732"/>
              <a:ext cx="1058" cy="16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246" name="Rectangle 30"/>
            <p:cNvSpPr>
              <a:spLocks noChangeArrowheads="1"/>
            </p:cNvSpPr>
            <p:nvPr/>
          </p:nvSpPr>
          <p:spPr bwMode="auto">
            <a:xfrm>
              <a:off x="3175" y="3732"/>
              <a:ext cx="1058" cy="161"/>
            </a:xfrm>
            <a:prstGeom prst="rect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247" name="Rectangle 31"/>
            <p:cNvSpPr>
              <a:spLocks noChangeArrowheads="1"/>
            </p:cNvSpPr>
            <p:nvPr/>
          </p:nvSpPr>
          <p:spPr bwMode="auto">
            <a:xfrm>
              <a:off x="3182" y="3735"/>
              <a:ext cx="132" cy="1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+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248" name="Rectangle 32"/>
            <p:cNvSpPr>
              <a:spLocks noChangeArrowheads="1"/>
            </p:cNvSpPr>
            <p:nvPr/>
          </p:nvSpPr>
          <p:spPr bwMode="auto">
            <a:xfrm>
              <a:off x="3248" y="3735"/>
              <a:ext cx="645" cy="1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Operation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249" name="Rectangle 33"/>
            <p:cNvSpPr>
              <a:spLocks noChangeArrowheads="1"/>
            </p:cNvSpPr>
            <p:nvPr/>
          </p:nvSpPr>
          <p:spPr bwMode="auto">
            <a:xfrm>
              <a:off x="3827" y="3735"/>
              <a:ext cx="190" cy="1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()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250" name="Rectangle 34"/>
            <p:cNvSpPr>
              <a:spLocks noChangeArrowheads="1"/>
            </p:cNvSpPr>
            <p:nvPr/>
          </p:nvSpPr>
          <p:spPr bwMode="auto">
            <a:xfrm>
              <a:off x="3175" y="3571"/>
              <a:ext cx="1058" cy="16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251" name="Rectangle 35"/>
            <p:cNvSpPr>
              <a:spLocks noChangeArrowheads="1"/>
            </p:cNvSpPr>
            <p:nvPr/>
          </p:nvSpPr>
          <p:spPr bwMode="auto">
            <a:xfrm>
              <a:off x="3175" y="3571"/>
              <a:ext cx="1058" cy="161"/>
            </a:xfrm>
            <a:prstGeom prst="rect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252" name="Rectangle 36"/>
            <p:cNvSpPr>
              <a:spLocks noChangeArrowheads="1"/>
            </p:cNvSpPr>
            <p:nvPr/>
          </p:nvSpPr>
          <p:spPr bwMode="auto">
            <a:xfrm>
              <a:off x="3182" y="3580"/>
              <a:ext cx="132" cy="1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-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253" name="Rectangle 37"/>
            <p:cNvSpPr>
              <a:spLocks noChangeArrowheads="1"/>
            </p:cNvSpPr>
            <p:nvPr/>
          </p:nvSpPr>
          <p:spPr bwMode="auto">
            <a:xfrm>
              <a:off x="3248" y="3580"/>
              <a:ext cx="960" cy="1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intrinsicState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254" name="Rectangle 38"/>
            <p:cNvSpPr>
              <a:spLocks noChangeArrowheads="1"/>
            </p:cNvSpPr>
            <p:nvPr/>
          </p:nvSpPr>
          <p:spPr bwMode="auto">
            <a:xfrm>
              <a:off x="3175" y="3410"/>
              <a:ext cx="1058" cy="16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255" name="Rectangle 39"/>
            <p:cNvSpPr>
              <a:spLocks noChangeArrowheads="1"/>
            </p:cNvSpPr>
            <p:nvPr/>
          </p:nvSpPr>
          <p:spPr bwMode="auto">
            <a:xfrm>
              <a:off x="3175" y="3410"/>
              <a:ext cx="1058" cy="161"/>
            </a:xfrm>
            <a:prstGeom prst="rect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256" name="Rectangle 40"/>
            <p:cNvSpPr>
              <a:spLocks noChangeArrowheads="1"/>
            </p:cNvSpPr>
            <p:nvPr/>
          </p:nvSpPr>
          <p:spPr bwMode="auto">
            <a:xfrm>
              <a:off x="3417" y="3418"/>
              <a:ext cx="645" cy="1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5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Flyweight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257" name="Freeform 41"/>
            <p:cNvSpPr>
              <a:spLocks noEditPoints="1"/>
            </p:cNvSpPr>
            <p:nvPr/>
          </p:nvSpPr>
          <p:spPr bwMode="auto">
            <a:xfrm>
              <a:off x="3695" y="3087"/>
              <a:ext cx="12" cy="294"/>
            </a:xfrm>
            <a:custGeom>
              <a:avLst/>
              <a:gdLst/>
              <a:ahLst/>
              <a:cxnLst>
                <a:cxn ang="0">
                  <a:pos x="16" y="8"/>
                </a:cxn>
                <a:cxn ang="0">
                  <a:pos x="21" y="248"/>
                </a:cxn>
                <a:cxn ang="0">
                  <a:pos x="13" y="257"/>
                </a:cxn>
                <a:cxn ang="0">
                  <a:pos x="5" y="249"/>
                </a:cxn>
                <a:cxn ang="0">
                  <a:pos x="0" y="9"/>
                </a:cxn>
                <a:cxn ang="0">
                  <a:pos x="8" y="1"/>
                </a:cxn>
                <a:cxn ang="0">
                  <a:pos x="16" y="8"/>
                </a:cxn>
                <a:cxn ang="0">
                  <a:pos x="24" y="392"/>
                </a:cxn>
                <a:cxn ang="0">
                  <a:pos x="28" y="632"/>
                </a:cxn>
                <a:cxn ang="0">
                  <a:pos x="20" y="640"/>
                </a:cxn>
                <a:cxn ang="0">
                  <a:pos x="12" y="633"/>
                </a:cxn>
                <a:cxn ang="0">
                  <a:pos x="8" y="393"/>
                </a:cxn>
                <a:cxn ang="0">
                  <a:pos x="15" y="384"/>
                </a:cxn>
                <a:cxn ang="0">
                  <a:pos x="24" y="392"/>
                </a:cxn>
              </a:cxnLst>
              <a:rect l="0" t="0" r="r" b="b"/>
              <a:pathLst>
                <a:path w="28" h="641">
                  <a:moveTo>
                    <a:pt x="16" y="8"/>
                  </a:moveTo>
                  <a:lnTo>
                    <a:pt x="21" y="248"/>
                  </a:lnTo>
                  <a:cubicBezTo>
                    <a:pt x="21" y="253"/>
                    <a:pt x="17" y="256"/>
                    <a:pt x="13" y="257"/>
                  </a:cubicBezTo>
                  <a:cubicBezTo>
                    <a:pt x="9" y="257"/>
                    <a:pt x="5" y="253"/>
                    <a:pt x="5" y="249"/>
                  </a:cubicBezTo>
                  <a:lnTo>
                    <a:pt x="0" y="9"/>
                  </a:lnTo>
                  <a:cubicBezTo>
                    <a:pt x="0" y="4"/>
                    <a:pt x="4" y="1"/>
                    <a:pt x="8" y="1"/>
                  </a:cubicBezTo>
                  <a:cubicBezTo>
                    <a:pt x="12" y="0"/>
                    <a:pt x="16" y="4"/>
                    <a:pt x="16" y="8"/>
                  </a:cubicBezTo>
                  <a:close/>
                  <a:moveTo>
                    <a:pt x="24" y="392"/>
                  </a:moveTo>
                  <a:lnTo>
                    <a:pt x="28" y="632"/>
                  </a:lnTo>
                  <a:cubicBezTo>
                    <a:pt x="28" y="637"/>
                    <a:pt x="25" y="640"/>
                    <a:pt x="20" y="640"/>
                  </a:cubicBezTo>
                  <a:cubicBezTo>
                    <a:pt x="16" y="641"/>
                    <a:pt x="12" y="637"/>
                    <a:pt x="12" y="633"/>
                  </a:cubicBezTo>
                  <a:lnTo>
                    <a:pt x="8" y="393"/>
                  </a:lnTo>
                  <a:cubicBezTo>
                    <a:pt x="7" y="388"/>
                    <a:pt x="11" y="385"/>
                    <a:pt x="15" y="384"/>
                  </a:cubicBezTo>
                  <a:cubicBezTo>
                    <a:pt x="20" y="384"/>
                    <a:pt x="23" y="388"/>
                    <a:pt x="24" y="392"/>
                  </a:cubicBezTo>
                  <a:close/>
                </a:path>
              </a:pathLst>
            </a:custGeom>
            <a:solidFill>
              <a:srgbClr val="000000"/>
            </a:solidFill>
            <a:ln w="7" cap="flat">
              <a:solidFill>
                <a:schemeClr val="tx1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258" name="Freeform 42"/>
            <p:cNvSpPr>
              <a:spLocks/>
            </p:cNvSpPr>
            <p:nvPr/>
          </p:nvSpPr>
          <p:spPr bwMode="auto">
            <a:xfrm>
              <a:off x="3643" y="3002"/>
              <a:ext cx="110" cy="90"/>
            </a:xfrm>
            <a:custGeom>
              <a:avLst/>
              <a:gdLst/>
              <a:ahLst/>
              <a:cxnLst>
                <a:cxn ang="0">
                  <a:pos x="0" y="90"/>
                </a:cxn>
                <a:cxn ang="0">
                  <a:pos x="110" y="87"/>
                </a:cxn>
                <a:cxn ang="0">
                  <a:pos x="54" y="0"/>
                </a:cxn>
                <a:cxn ang="0">
                  <a:pos x="0" y="90"/>
                </a:cxn>
              </a:cxnLst>
              <a:rect l="0" t="0" r="r" b="b"/>
              <a:pathLst>
                <a:path w="110" h="90">
                  <a:moveTo>
                    <a:pt x="0" y="90"/>
                  </a:moveTo>
                  <a:lnTo>
                    <a:pt x="110" y="87"/>
                  </a:lnTo>
                  <a:lnTo>
                    <a:pt x="54" y="0"/>
                  </a:lnTo>
                  <a:lnTo>
                    <a:pt x="0" y="9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259" name="Freeform 43"/>
            <p:cNvSpPr>
              <a:spLocks/>
            </p:cNvSpPr>
            <p:nvPr/>
          </p:nvSpPr>
          <p:spPr bwMode="auto">
            <a:xfrm>
              <a:off x="3643" y="3002"/>
              <a:ext cx="110" cy="90"/>
            </a:xfrm>
            <a:custGeom>
              <a:avLst/>
              <a:gdLst/>
              <a:ahLst/>
              <a:cxnLst>
                <a:cxn ang="0">
                  <a:pos x="0" y="90"/>
                </a:cxn>
                <a:cxn ang="0">
                  <a:pos x="110" y="87"/>
                </a:cxn>
                <a:cxn ang="0">
                  <a:pos x="54" y="0"/>
                </a:cxn>
                <a:cxn ang="0">
                  <a:pos x="0" y="90"/>
                </a:cxn>
              </a:cxnLst>
              <a:rect l="0" t="0" r="r" b="b"/>
              <a:pathLst>
                <a:path w="110" h="90">
                  <a:moveTo>
                    <a:pt x="0" y="90"/>
                  </a:moveTo>
                  <a:lnTo>
                    <a:pt x="110" y="87"/>
                  </a:lnTo>
                  <a:lnTo>
                    <a:pt x="54" y="0"/>
                  </a:lnTo>
                  <a:lnTo>
                    <a:pt x="0" y="90"/>
                  </a:lnTo>
                  <a:close/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260" name="Freeform 44"/>
            <p:cNvSpPr>
              <a:spLocks noEditPoints="1"/>
            </p:cNvSpPr>
            <p:nvPr/>
          </p:nvSpPr>
          <p:spPr bwMode="auto">
            <a:xfrm>
              <a:off x="4205" y="3639"/>
              <a:ext cx="187" cy="7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20" y="0"/>
                </a:cxn>
                <a:cxn ang="0">
                  <a:pos x="128" y="8"/>
                </a:cxn>
                <a:cxn ang="0">
                  <a:pos x="120" y="16"/>
                </a:cxn>
                <a:cxn ang="0">
                  <a:pos x="8" y="16"/>
                </a:cxn>
                <a:cxn ang="0">
                  <a:pos x="0" y="8"/>
                </a:cxn>
                <a:cxn ang="0">
                  <a:pos x="8" y="0"/>
                </a:cxn>
                <a:cxn ang="0">
                  <a:pos x="200" y="0"/>
                </a:cxn>
                <a:cxn ang="0">
                  <a:pos x="312" y="0"/>
                </a:cxn>
                <a:cxn ang="0">
                  <a:pos x="320" y="8"/>
                </a:cxn>
                <a:cxn ang="0">
                  <a:pos x="312" y="16"/>
                </a:cxn>
                <a:cxn ang="0">
                  <a:pos x="200" y="16"/>
                </a:cxn>
                <a:cxn ang="0">
                  <a:pos x="192" y="8"/>
                </a:cxn>
                <a:cxn ang="0">
                  <a:pos x="200" y="0"/>
                </a:cxn>
                <a:cxn ang="0">
                  <a:pos x="392" y="0"/>
                </a:cxn>
                <a:cxn ang="0">
                  <a:pos x="401" y="0"/>
                </a:cxn>
                <a:cxn ang="0">
                  <a:pos x="409" y="8"/>
                </a:cxn>
                <a:cxn ang="0">
                  <a:pos x="401" y="16"/>
                </a:cxn>
                <a:cxn ang="0">
                  <a:pos x="392" y="16"/>
                </a:cxn>
                <a:cxn ang="0">
                  <a:pos x="384" y="8"/>
                </a:cxn>
                <a:cxn ang="0">
                  <a:pos x="392" y="0"/>
                </a:cxn>
              </a:cxnLst>
              <a:rect l="0" t="0" r="r" b="b"/>
              <a:pathLst>
                <a:path w="409" h="16">
                  <a:moveTo>
                    <a:pt x="8" y="0"/>
                  </a:moveTo>
                  <a:lnTo>
                    <a:pt x="120" y="0"/>
                  </a:lnTo>
                  <a:cubicBezTo>
                    <a:pt x="124" y="0"/>
                    <a:pt x="128" y="4"/>
                    <a:pt x="128" y="8"/>
                  </a:cubicBezTo>
                  <a:cubicBezTo>
                    <a:pt x="128" y="12"/>
                    <a:pt x="124" y="16"/>
                    <a:pt x="120" y="16"/>
                  </a:cubicBezTo>
                  <a:lnTo>
                    <a:pt x="8" y="16"/>
                  </a:lnTo>
                  <a:cubicBezTo>
                    <a:pt x="3" y="16"/>
                    <a:pt x="0" y="12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lose/>
                  <a:moveTo>
                    <a:pt x="200" y="0"/>
                  </a:moveTo>
                  <a:lnTo>
                    <a:pt x="312" y="0"/>
                  </a:lnTo>
                  <a:cubicBezTo>
                    <a:pt x="316" y="0"/>
                    <a:pt x="320" y="4"/>
                    <a:pt x="320" y="8"/>
                  </a:cubicBezTo>
                  <a:cubicBezTo>
                    <a:pt x="320" y="12"/>
                    <a:pt x="316" y="16"/>
                    <a:pt x="312" y="16"/>
                  </a:cubicBezTo>
                  <a:lnTo>
                    <a:pt x="200" y="16"/>
                  </a:lnTo>
                  <a:cubicBezTo>
                    <a:pt x="195" y="16"/>
                    <a:pt x="192" y="12"/>
                    <a:pt x="192" y="8"/>
                  </a:cubicBezTo>
                  <a:cubicBezTo>
                    <a:pt x="192" y="4"/>
                    <a:pt x="195" y="0"/>
                    <a:pt x="200" y="0"/>
                  </a:cubicBezTo>
                  <a:close/>
                  <a:moveTo>
                    <a:pt x="392" y="0"/>
                  </a:moveTo>
                  <a:lnTo>
                    <a:pt x="401" y="0"/>
                  </a:lnTo>
                  <a:cubicBezTo>
                    <a:pt x="405" y="0"/>
                    <a:pt x="409" y="4"/>
                    <a:pt x="409" y="8"/>
                  </a:cubicBezTo>
                  <a:cubicBezTo>
                    <a:pt x="409" y="12"/>
                    <a:pt x="405" y="16"/>
                    <a:pt x="401" y="16"/>
                  </a:cubicBezTo>
                  <a:lnTo>
                    <a:pt x="392" y="16"/>
                  </a:lnTo>
                  <a:cubicBezTo>
                    <a:pt x="387" y="16"/>
                    <a:pt x="384" y="12"/>
                    <a:pt x="384" y="8"/>
                  </a:cubicBezTo>
                  <a:cubicBezTo>
                    <a:pt x="384" y="4"/>
                    <a:pt x="387" y="0"/>
                    <a:pt x="392" y="0"/>
                  </a:cubicBez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261" name="Rectangle 45"/>
            <p:cNvSpPr>
              <a:spLocks noChangeArrowheads="1"/>
            </p:cNvSpPr>
            <p:nvPr/>
          </p:nvSpPr>
          <p:spPr bwMode="auto">
            <a:xfrm>
              <a:off x="1395" y="2875"/>
              <a:ext cx="1639" cy="12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262" name="Rectangle 46"/>
            <p:cNvSpPr>
              <a:spLocks noChangeArrowheads="1"/>
            </p:cNvSpPr>
            <p:nvPr/>
          </p:nvSpPr>
          <p:spPr bwMode="auto">
            <a:xfrm>
              <a:off x="1395" y="2875"/>
              <a:ext cx="1639" cy="124"/>
            </a:xfrm>
            <a:prstGeom prst="rect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263" name="Rectangle 47"/>
            <p:cNvSpPr>
              <a:spLocks noChangeArrowheads="1"/>
            </p:cNvSpPr>
            <p:nvPr/>
          </p:nvSpPr>
          <p:spPr bwMode="auto">
            <a:xfrm>
              <a:off x="1395" y="2714"/>
              <a:ext cx="1639" cy="16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264" name="Rectangle 48"/>
            <p:cNvSpPr>
              <a:spLocks noChangeArrowheads="1"/>
            </p:cNvSpPr>
            <p:nvPr/>
          </p:nvSpPr>
          <p:spPr bwMode="auto">
            <a:xfrm>
              <a:off x="1395" y="2714"/>
              <a:ext cx="1639" cy="161"/>
            </a:xfrm>
            <a:prstGeom prst="rect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265" name="Rectangle 49"/>
            <p:cNvSpPr>
              <a:spLocks noChangeArrowheads="1"/>
            </p:cNvSpPr>
            <p:nvPr/>
          </p:nvSpPr>
          <p:spPr bwMode="auto">
            <a:xfrm>
              <a:off x="1402" y="2719"/>
              <a:ext cx="132" cy="1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-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266" name="Rectangle 50"/>
            <p:cNvSpPr>
              <a:spLocks noChangeArrowheads="1"/>
            </p:cNvSpPr>
            <p:nvPr/>
          </p:nvSpPr>
          <p:spPr bwMode="auto">
            <a:xfrm>
              <a:off x="1468" y="2719"/>
              <a:ext cx="769" cy="1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flyweights </a:t>
              </a:r>
              <a:endParaRPr kumimoji="0" 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267" name="Rectangle 51"/>
            <p:cNvSpPr>
              <a:spLocks noChangeArrowheads="1"/>
            </p:cNvSpPr>
            <p:nvPr/>
          </p:nvSpPr>
          <p:spPr bwMode="auto">
            <a:xfrm>
              <a:off x="2179" y="2719"/>
              <a:ext cx="190" cy="1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: </a:t>
              </a:r>
              <a:endParaRPr kumimoji="0" 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268" name="Rectangle 52"/>
            <p:cNvSpPr>
              <a:spLocks noChangeArrowheads="1"/>
            </p:cNvSpPr>
            <p:nvPr/>
          </p:nvSpPr>
          <p:spPr bwMode="auto">
            <a:xfrm>
              <a:off x="2311" y="2719"/>
              <a:ext cx="703" cy="1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Dictionary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269" name="Rectangle 53"/>
            <p:cNvSpPr>
              <a:spLocks noChangeArrowheads="1"/>
            </p:cNvSpPr>
            <p:nvPr/>
          </p:nvSpPr>
          <p:spPr bwMode="auto">
            <a:xfrm>
              <a:off x="1395" y="2553"/>
              <a:ext cx="1639" cy="16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270" name="Rectangle 54"/>
            <p:cNvSpPr>
              <a:spLocks noChangeArrowheads="1"/>
            </p:cNvSpPr>
            <p:nvPr/>
          </p:nvSpPr>
          <p:spPr bwMode="auto">
            <a:xfrm>
              <a:off x="1395" y="2553"/>
              <a:ext cx="1639" cy="161"/>
            </a:xfrm>
            <a:prstGeom prst="rect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271" name="Rectangle 55"/>
            <p:cNvSpPr>
              <a:spLocks noChangeArrowheads="1"/>
            </p:cNvSpPr>
            <p:nvPr/>
          </p:nvSpPr>
          <p:spPr bwMode="auto">
            <a:xfrm>
              <a:off x="1695" y="2557"/>
              <a:ext cx="1091" cy="1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5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FlyweightFactory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272" name="Freeform 56"/>
            <p:cNvSpPr>
              <a:spLocks/>
            </p:cNvSpPr>
            <p:nvPr/>
          </p:nvSpPr>
          <p:spPr bwMode="auto">
            <a:xfrm>
              <a:off x="1143" y="2776"/>
              <a:ext cx="252" cy="4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104" y="4"/>
                </a:cxn>
                <a:cxn ang="0">
                  <a:pos x="104" y="0"/>
                </a:cxn>
                <a:cxn ang="0">
                  <a:pos x="252" y="0"/>
                </a:cxn>
              </a:cxnLst>
              <a:rect l="0" t="0" r="r" b="b"/>
              <a:pathLst>
                <a:path w="252" h="4">
                  <a:moveTo>
                    <a:pt x="0" y="4"/>
                  </a:moveTo>
                  <a:lnTo>
                    <a:pt x="104" y="4"/>
                  </a:lnTo>
                  <a:lnTo>
                    <a:pt x="104" y="0"/>
                  </a:lnTo>
                  <a:lnTo>
                    <a:pt x="252" y="0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273" name="Freeform 57"/>
            <p:cNvSpPr>
              <a:spLocks/>
            </p:cNvSpPr>
            <p:nvPr/>
          </p:nvSpPr>
          <p:spPr bwMode="auto">
            <a:xfrm>
              <a:off x="1143" y="2747"/>
              <a:ext cx="110" cy="66"/>
            </a:xfrm>
            <a:custGeom>
              <a:avLst/>
              <a:gdLst/>
              <a:ahLst/>
              <a:cxnLst>
                <a:cxn ang="0">
                  <a:pos x="55" y="66"/>
                </a:cxn>
                <a:cxn ang="0">
                  <a:pos x="0" y="33"/>
                </a:cxn>
                <a:cxn ang="0">
                  <a:pos x="55" y="0"/>
                </a:cxn>
                <a:cxn ang="0">
                  <a:pos x="110" y="33"/>
                </a:cxn>
                <a:cxn ang="0">
                  <a:pos x="55" y="66"/>
                </a:cxn>
              </a:cxnLst>
              <a:rect l="0" t="0" r="r" b="b"/>
              <a:pathLst>
                <a:path w="110" h="66">
                  <a:moveTo>
                    <a:pt x="55" y="66"/>
                  </a:moveTo>
                  <a:lnTo>
                    <a:pt x="0" y="33"/>
                  </a:lnTo>
                  <a:lnTo>
                    <a:pt x="55" y="0"/>
                  </a:lnTo>
                  <a:lnTo>
                    <a:pt x="110" y="33"/>
                  </a:lnTo>
                  <a:lnTo>
                    <a:pt x="55" y="6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274" name="Freeform 58"/>
            <p:cNvSpPr>
              <a:spLocks/>
            </p:cNvSpPr>
            <p:nvPr/>
          </p:nvSpPr>
          <p:spPr bwMode="auto">
            <a:xfrm>
              <a:off x="1141" y="2747"/>
              <a:ext cx="110" cy="66"/>
            </a:xfrm>
            <a:custGeom>
              <a:avLst/>
              <a:gdLst/>
              <a:ahLst/>
              <a:cxnLst>
                <a:cxn ang="0">
                  <a:pos x="55" y="66"/>
                </a:cxn>
                <a:cxn ang="0">
                  <a:pos x="0" y="33"/>
                </a:cxn>
                <a:cxn ang="0">
                  <a:pos x="55" y="0"/>
                </a:cxn>
                <a:cxn ang="0">
                  <a:pos x="110" y="33"/>
                </a:cxn>
                <a:cxn ang="0">
                  <a:pos x="55" y="66"/>
                </a:cxn>
              </a:cxnLst>
              <a:rect l="0" t="0" r="r" b="b"/>
              <a:pathLst>
                <a:path w="110" h="66">
                  <a:moveTo>
                    <a:pt x="55" y="66"/>
                  </a:moveTo>
                  <a:lnTo>
                    <a:pt x="0" y="33"/>
                  </a:lnTo>
                  <a:lnTo>
                    <a:pt x="55" y="0"/>
                  </a:lnTo>
                  <a:lnTo>
                    <a:pt x="110" y="33"/>
                  </a:lnTo>
                  <a:lnTo>
                    <a:pt x="55" y="66"/>
                  </a:lnTo>
                  <a:close/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275" name="Freeform 59"/>
            <p:cNvSpPr>
              <a:spLocks/>
            </p:cNvSpPr>
            <p:nvPr/>
          </p:nvSpPr>
          <p:spPr bwMode="auto">
            <a:xfrm>
              <a:off x="3034" y="2771"/>
              <a:ext cx="230" cy="5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103" y="5"/>
                </a:cxn>
                <a:cxn ang="0">
                  <a:pos x="103" y="0"/>
                </a:cxn>
                <a:cxn ang="0">
                  <a:pos x="230" y="0"/>
                </a:cxn>
              </a:cxnLst>
              <a:rect l="0" t="0" r="r" b="b"/>
              <a:pathLst>
                <a:path w="230" h="5">
                  <a:moveTo>
                    <a:pt x="0" y="5"/>
                  </a:moveTo>
                  <a:lnTo>
                    <a:pt x="103" y="5"/>
                  </a:lnTo>
                  <a:lnTo>
                    <a:pt x="103" y="0"/>
                  </a:lnTo>
                  <a:lnTo>
                    <a:pt x="230" y="0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276" name="Freeform 60"/>
            <p:cNvSpPr>
              <a:spLocks/>
            </p:cNvSpPr>
            <p:nvPr/>
          </p:nvSpPr>
          <p:spPr bwMode="auto">
            <a:xfrm>
              <a:off x="3028" y="2743"/>
              <a:ext cx="109" cy="66"/>
            </a:xfrm>
            <a:custGeom>
              <a:avLst/>
              <a:gdLst/>
              <a:ahLst/>
              <a:cxnLst>
                <a:cxn ang="0">
                  <a:pos x="54" y="66"/>
                </a:cxn>
                <a:cxn ang="0">
                  <a:pos x="0" y="33"/>
                </a:cxn>
                <a:cxn ang="0">
                  <a:pos x="54" y="0"/>
                </a:cxn>
                <a:cxn ang="0">
                  <a:pos x="109" y="33"/>
                </a:cxn>
                <a:cxn ang="0">
                  <a:pos x="54" y="66"/>
                </a:cxn>
              </a:cxnLst>
              <a:rect l="0" t="0" r="r" b="b"/>
              <a:pathLst>
                <a:path w="109" h="66">
                  <a:moveTo>
                    <a:pt x="54" y="66"/>
                  </a:moveTo>
                  <a:lnTo>
                    <a:pt x="0" y="33"/>
                  </a:lnTo>
                  <a:lnTo>
                    <a:pt x="54" y="0"/>
                  </a:lnTo>
                  <a:lnTo>
                    <a:pt x="109" y="33"/>
                  </a:lnTo>
                  <a:lnTo>
                    <a:pt x="54" y="6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277" name="Freeform 61"/>
            <p:cNvSpPr>
              <a:spLocks/>
            </p:cNvSpPr>
            <p:nvPr/>
          </p:nvSpPr>
          <p:spPr bwMode="auto">
            <a:xfrm>
              <a:off x="3028" y="2743"/>
              <a:ext cx="109" cy="66"/>
            </a:xfrm>
            <a:custGeom>
              <a:avLst/>
              <a:gdLst/>
              <a:ahLst/>
              <a:cxnLst>
                <a:cxn ang="0">
                  <a:pos x="54" y="66"/>
                </a:cxn>
                <a:cxn ang="0">
                  <a:pos x="0" y="33"/>
                </a:cxn>
                <a:cxn ang="0">
                  <a:pos x="54" y="0"/>
                </a:cxn>
                <a:cxn ang="0">
                  <a:pos x="109" y="33"/>
                </a:cxn>
                <a:cxn ang="0">
                  <a:pos x="54" y="66"/>
                </a:cxn>
              </a:cxnLst>
              <a:rect l="0" t="0" r="r" b="b"/>
              <a:pathLst>
                <a:path w="109" h="66">
                  <a:moveTo>
                    <a:pt x="54" y="66"/>
                  </a:moveTo>
                  <a:lnTo>
                    <a:pt x="0" y="33"/>
                  </a:lnTo>
                  <a:lnTo>
                    <a:pt x="54" y="0"/>
                  </a:lnTo>
                  <a:lnTo>
                    <a:pt x="109" y="33"/>
                  </a:lnTo>
                  <a:lnTo>
                    <a:pt x="54" y="66"/>
                  </a:lnTo>
                  <a:close/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278" name="Freeform 62"/>
            <p:cNvSpPr>
              <a:spLocks/>
            </p:cNvSpPr>
            <p:nvPr/>
          </p:nvSpPr>
          <p:spPr bwMode="auto">
            <a:xfrm>
              <a:off x="895" y="3003"/>
              <a:ext cx="2273" cy="64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48"/>
                </a:cxn>
                <a:cxn ang="0">
                  <a:pos x="2273" y="648"/>
                </a:cxn>
              </a:cxnLst>
              <a:rect l="0" t="0" r="r" b="b"/>
              <a:pathLst>
                <a:path w="2273" h="648">
                  <a:moveTo>
                    <a:pt x="0" y="0"/>
                  </a:moveTo>
                  <a:lnTo>
                    <a:pt x="0" y="648"/>
                  </a:lnTo>
                  <a:lnTo>
                    <a:pt x="2273" y="648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8" name="Заголовок 2"/>
          <p:cNvSpPr txBox="1">
            <a:spLocks/>
          </p:cNvSpPr>
          <p:nvPr/>
        </p:nvSpPr>
        <p:spPr>
          <a:xfrm>
            <a:off x="0" y="142852"/>
            <a:ext cx="9144000" cy="857256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5000" endA="300" endPos="455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Flyweight</a:t>
            </a:r>
            <a:endParaRPr kumimoji="0" lang="ru-RU" sz="4000" b="1" i="0" u="none" strike="noStrike" kern="1200" cap="none" spc="0" normalizeH="0" baseline="0" noProof="0" dirty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  <a:reflection blurRad="6350" stA="55000" endA="300" endPos="45500" dir="5400000" sy="-10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57158" y="1142984"/>
            <a:ext cx="5849678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sz="2400" smtClean="0"/>
              <a:t>Название и классификация паттерна</a:t>
            </a:r>
            <a:endParaRPr lang="ru-RU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714348" y="1712229"/>
            <a:ext cx="654377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smtClean="0"/>
              <a:t>Фасад – паттерн, структурирующий объекты</a:t>
            </a:r>
            <a:r>
              <a:rPr lang="ru-RU" sz="2200" dirty="0" smtClean="0"/>
              <a:t>.</a:t>
            </a:r>
            <a:endParaRPr lang="ru-RU" sz="2200" dirty="0"/>
          </a:p>
        </p:txBody>
      </p:sp>
      <p:sp>
        <p:nvSpPr>
          <p:cNvPr id="11" name="TextBox 10"/>
          <p:cNvSpPr txBox="1"/>
          <p:nvPr/>
        </p:nvSpPr>
        <p:spPr>
          <a:xfrm>
            <a:off x="357158" y="2553109"/>
            <a:ext cx="1980029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sz="2400" dirty="0" smtClean="0"/>
              <a:t>Назначение</a:t>
            </a:r>
            <a:endParaRPr lang="ru-RU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699789" y="3159625"/>
            <a:ext cx="827341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smtClean="0"/>
              <a:t>Предоставляет унифицированный интерфейс вместо </a:t>
            </a:r>
            <a:endParaRPr lang="ru-RU" sz="2200" dirty="0" smtClean="0"/>
          </a:p>
          <a:p>
            <a:r>
              <a:rPr lang="ru-RU" sz="2200" smtClean="0"/>
              <a:t>набора интерфейсов некоторой подсистемы. Фасад</a:t>
            </a:r>
            <a:endParaRPr lang="ru-RU" sz="2200" dirty="0" smtClean="0"/>
          </a:p>
          <a:p>
            <a:r>
              <a:rPr lang="ru-RU" sz="2200" smtClean="0"/>
              <a:t>определяет  интерфейс более высокого уровня, который</a:t>
            </a:r>
            <a:endParaRPr lang="ru-RU" sz="2200" dirty="0" smtClean="0"/>
          </a:p>
          <a:p>
            <a:r>
              <a:rPr lang="ru-RU" sz="2200" smtClean="0"/>
              <a:t>упрощает использование подсистемы</a:t>
            </a:r>
            <a:r>
              <a:rPr lang="ru-RU" sz="2200" dirty="0" smtClean="0"/>
              <a:t>.</a:t>
            </a:r>
            <a:endParaRPr lang="ru-RU" sz="2200" dirty="0"/>
          </a:p>
        </p:txBody>
      </p:sp>
      <p:sp>
        <p:nvSpPr>
          <p:cNvPr id="15" name="TextBox 14"/>
          <p:cNvSpPr txBox="1"/>
          <p:nvPr/>
        </p:nvSpPr>
        <p:spPr>
          <a:xfrm>
            <a:off x="0" y="6488668"/>
            <a:ext cx="196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Design patterns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2928926" y="714356"/>
            <a:ext cx="6215074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2"/>
          <p:cNvSpPr txBox="1">
            <a:spLocks/>
          </p:cNvSpPr>
          <p:nvPr/>
        </p:nvSpPr>
        <p:spPr>
          <a:xfrm>
            <a:off x="-32" y="142852"/>
            <a:ext cx="9144000" cy="857256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5000" endA="300" endPos="455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Façade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0" y="6488668"/>
            <a:ext cx="196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Design patterns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2928926" y="714356"/>
            <a:ext cx="6215074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Заголовок 2"/>
          <p:cNvSpPr txBox="1">
            <a:spLocks/>
          </p:cNvSpPr>
          <p:nvPr/>
        </p:nvSpPr>
        <p:spPr>
          <a:xfrm>
            <a:off x="0" y="142852"/>
            <a:ext cx="9144000" cy="857256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5000" endA="300" endPos="455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Façade</a:t>
            </a:r>
          </a:p>
        </p:txBody>
      </p:sp>
      <p:grpSp>
        <p:nvGrpSpPr>
          <p:cNvPr id="10245" name="Group 5"/>
          <p:cNvGrpSpPr>
            <a:grpSpLocks noChangeAspect="1"/>
          </p:cNvGrpSpPr>
          <p:nvPr/>
        </p:nvGrpSpPr>
        <p:grpSpPr bwMode="auto">
          <a:xfrm>
            <a:off x="785813" y="1000125"/>
            <a:ext cx="7715250" cy="4881563"/>
            <a:chOff x="495" y="630"/>
            <a:chExt cx="4860" cy="3075"/>
          </a:xfrm>
        </p:grpSpPr>
        <p:sp>
          <p:nvSpPr>
            <p:cNvPr id="10244" name="AutoShape 4"/>
            <p:cNvSpPr>
              <a:spLocks noChangeAspect="1" noChangeArrowheads="1" noTextEdit="1"/>
            </p:cNvSpPr>
            <p:nvPr/>
          </p:nvSpPr>
          <p:spPr bwMode="auto">
            <a:xfrm>
              <a:off x="495" y="630"/>
              <a:ext cx="4860" cy="3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246" name="Rectangle 6"/>
            <p:cNvSpPr>
              <a:spLocks noChangeArrowheads="1"/>
            </p:cNvSpPr>
            <p:nvPr/>
          </p:nvSpPr>
          <p:spPr bwMode="auto">
            <a:xfrm>
              <a:off x="516" y="955"/>
              <a:ext cx="3340" cy="272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247" name="Rectangle 7"/>
            <p:cNvSpPr>
              <a:spLocks noChangeArrowheads="1"/>
            </p:cNvSpPr>
            <p:nvPr/>
          </p:nvSpPr>
          <p:spPr bwMode="auto">
            <a:xfrm>
              <a:off x="516" y="955"/>
              <a:ext cx="3340" cy="2729"/>
            </a:xfrm>
            <a:prstGeom prst="rect">
              <a:avLst/>
            </a:prstGeom>
            <a:noFill/>
            <a:ln w="1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248" name="Rectangle 8"/>
            <p:cNvSpPr>
              <a:spLocks noChangeArrowheads="1"/>
            </p:cNvSpPr>
            <p:nvPr/>
          </p:nvSpPr>
          <p:spPr bwMode="auto">
            <a:xfrm>
              <a:off x="719" y="1533"/>
              <a:ext cx="1076" cy="23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249" name="Rectangle 9"/>
            <p:cNvSpPr>
              <a:spLocks noChangeArrowheads="1"/>
            </p:cNvSpPr>
            <p:nvPr/>
          </p:nvSpPr>
          <p:spPr bwMode="auto">
            <a:xfrm>
              <a:off x="719" y="1533"/>
              <a:ext cx="1076" cy="234"/>
            </a:xfrm>
            <a:prstGeom prst="rect">
              <a:avLst/>
            </a:prstGeom>
            <a:noFill/>
            <a:ln w="1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250" name="Rectangle 10"/>
            <p:cNvSpPr>
              <a:spLocks noChangeArrowheads="1"/>
            </p:cNvSpPr>
            <p:nvPr/>
          </p:nvSpPr>
          <p:spPr bwMode="auto">
            <a:xfrm>
              <a:off x="719" y="1299"/>
              <a:ext cx="1076" cy="23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251" name="Rectangle 11"/>
            <p:cNvSpPr>
              <a:spLocks noChangeArrowheads="1"/>
            </p:cNvSpPr>
            <p:nvPr/>
          </p:nvSpPr>
          <p:spPr bwMode="auto">
            <a:xfrm>
              <a:off x="719" y="1299"/>
              <a:ext cx="1076" cy="234"/>
            </a:xfrm>
            <a:prstGeom prst="rect">
              <a:avLst/>
            </a:prstGeom>
            <a:noFill/>
            <a:ln w="1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252" name="Rectangle 12"/>
            <p:cNvSpPr>
              <a:spLocks noChangeArrowheads="1"/>
            </p:cNvSpPr>
            <p:nvPr/>
          </p:nvSpPr>
          <p:spPr bwMode="auto">
            <a:xfrm>
              <a:off x="719" y="1066"/>
              <a:ext cx="1076" cy="23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253" name="Rectangle 13"/>
            <p:cNvSpPr>
              <a:spLocks noChangeArrowheads="1"/>
            </p:cNvSpPr>
            <p:nvPr/>
          </p:nvSpPr>
          <p:spPr bwMode="auto">
            <a:xfrm>
              <a:off x="719" y="1066"/>
              <a:ext cx="1076" cy="233"/>
            </a:xfrm>
            <a:prstGeom prst="rect">
              <a:avLst/>
            </a:prstGeom>
            <a:noFill/>
            <a:ln w="1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254" name="Rectangle 14"/>
            <p:cNvSpPr>
              <a:spLocks noChangeArrowheads="1"/>
            </p:cNvSpPr>
            <p:nvPr/>
          </p:nvSpPr>
          <p:spPr bwMode="auto">
            <a:xfrm>
              <a:off x="784" y="1069"/>
              <a:ext cx="1039" cy="2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1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SubsystemA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55" name="Rectangle 15"/>
            <p:cNvSpPr>
              <a:spLocks noChangeArrowheads="1"/>
            </p:cNvSpPr>
            <p:nvPr/>
          </p:nvSpPr>
          <p:spPr bwMode="auto">
            <a:xfrm>
              <a:off x="719" y="3347"/>
              <a:ext cx="1076" cy="23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256" name="Rectangle 16"/>
            <p:cNvSpPr>
              <a:spLocks noChangeArrowheads="1"/>
            </p:cNvSpPr>
            <p:nvPr/>
          </p:nvSpPr>
          <p:spPr bwMode="auto">
            <a:xfrm>
              <a:off x="719" y="3347"/>
              <a:ext cx="1076" cy="234"/>
            </a:xfrm>
            <a:prstGeom prst="rect">
              <a:avLst/>
            </a:prstGeom>
            <a:noFill/>
            <a:ln w="1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257" name="Rectangle 17"/>
            <p:cNvSpPr>
              <a:spLocks noChangeArrowheads="1"/>
            </p:cNvSpPr>
            <p:nvPr/>
          </p:nvSpPr>
          <p:spPr bwMode="auto">
            <a:xfrm>
              <a:off x="719" y="3113"/>
              <a:ext cx="1076" cy="23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258" name="Rectangle 18"/>
            <p:cNvSpPr>
              <a:spLocks noChangeArrowheads="1"/>
            </p:cNvSpPr>
            <p:nvPr/>
          </p:nvSpPr>
          <p:spPr bwMode="auto">
            <a:xfrm>
              <a:off x="719" y="3113"/>
              <a:ext cx="1076" cy="234"/>
            </a:xfrm>
            <a:prstGeom prst="rect">
              <a:avLst/>
            </a:prstGeom>
            <a:noFill/>
            <a:ln w="1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259" name="Rectangle 19"/>
            <p:cNvSpPr>
              <a:spLocks noChangeArrowheads="1"/>
            </p:cNvSpPr>
            <p:nvPr/>
          </p:nvSpPr>
          <p:spPr bwMode="auto">
            <a:xfrm>
              <a:off x="719" y="2879"/>
              <a:ext cx="1076" cy="23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260" name="Rectangle 20"/>
            <p:cNvSpPr>
              <a:spLocks noChangeArrowheads="1"/>
            </p:cNvSpPr>
            <p:nvPr/>
          </p:nvSpPr>
          <p:spPr bwMode="auto">
            <a:xfrm>
              <a:off x="719" y="2879"/>
              <a:ext cx="1076" cy="234"/>
            </a:xfrm>
            <a:prstGeom prst="rect">
              <a:avLst/>
            </a:prstGeom>
            <a:noFill/>
            <a:ln w="1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261" name="Rectangle 21"/>
            <p:cNvSpPr>
              <a:spLocks noChangeArrowheads="1"/>
            </p:cNvSpPr>
            <p:nvPr/>
          </p:nvSpPr>
          <p:spPr bwMode="auto">
            <a:xfrm>
              <a:off x="784" y="2888"/>
              <a:ext cx="1039" cy="2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1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SubsystemC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62" name="Rectangle 22"/>
            <p:cNvSpPr>
              <a:spLocks noChangeArrowheads="1"/>
            </p:cNvSpPr>
            <p:nvPr/>
          </p:nvSpPr>
          <p:spPr bwMode="auto">
            <a:xfrm>
              <a:off x="719" y="2437"/>
              <a:ext cx="1076" cy="23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263" name="Rectangle 23"/>
            <p:cNvSpPr>
              <a:spLocks noChangeArrowheads="1"/>
            </p:cNvSpPr>
            <p:nvPr/>
          </p:nvSpPr>
          <p:spPr bwMode="auto">
            <a:xfrm>
              <a:off x="719" y="2437"/>
              <a:ext cx="1076" cy="234"/>
            </a:xfrm>
            <a:prstGeom prst="rect">
              <a:avLst/>
            </a:prstGeom>
            <a:noFill/>
            <a:ln w="1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264" name="Rectangle 24"/>
            <p:cNvSpPr>
              <a:spLocks noChangeArrowheads="1"/>
            </p:cNvSpPr>
            <p:nvPr/>
          </p:nvSpPr>
          <p:spPr bwMode="auto">
            <a:xfrm>
              <a:off x="719" y="2204"/>
              <a:ext cx="1076" cy="23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265" name="Rectangle 25"/>
            <p:cNvSpPr>
              <a:spLocks noChangeArrowheads="1"/>
            </p:cNvSpPr>
            <p:nvPr/>
          </p:nvSpPr>
          <p:spPr bwMode="auto">
            <a:xfrm>
              <a:off x="719" y="2204"/>
              <a:ext cx="1076" cy="233"/>
            </a:xfrm>
            <a:prstGeom prst="rect">
              <a:avLst/>
            </a:prstGeom>
            <a:noFill/>
            <a:ln w="1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266" name="Rectangle 26"/>
            <p:cNvSpPr>
              <a:spLocks noChangeArrowheads="1"/>
            </p:cNvSpPr>
            <p:nvPr/>
          </p:nvSpPr>
          <p:spPr bwMode="auto">
            <a:xfrm>
              <a:off x="719" y="1970"/>
              <a:ext cx="1076" cy="23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267" name="Rectangle 27"/>
            <p:cNvSpPr>
              <a:spLocks noChangeArrowheads="1"/>
            </p:cNvSpPr>
            <p:nvPr/>
          </p:nvSpPr>
          <p:spPr bwMode="auto">
            <a:xfrm>
              <a:off x="719" y="1970"/>
              <a:ext cx="1076" cy="234"/>
            </a:xfrm>
            <a:prstGeom prst="rect">
              <a:avLst/>
            </a:prstGeom>
            <a:noFill/>
            <a:ln w="1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268" name="Rectangle 28"/>
            <p:cNvSpPr>
              <a:spLocks noChangeArrowheads="1"/>
            </p:cNvSpPr>
            <p:nvPr/>
          </p:nvSpPr>
          <p:spPr bwMode="auto">
            <a:xfrm>
              <a:off x="784" y="1978"/>
              <a:ext cx="1039" cy="2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1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SubsystemB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69" name="Rectangle 29"/>
            <p:cNvSpPr>
              <a:spLocks noChangeArrowheads="1"/>
            </p:cNvSpPr>
            <p:nvPr/>
          </p:nvSpPr>
          <p:spPr bwMode="auto">
            <a:xfrm>
              <a:off x="2136" y="1934"/>
              <a:ext cx="1547" cy="44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270" name="Rectangle 30"/>
            <p:cNvSpPr>
              <a:spLocks noChangeArrowheads="1"/>
            </p:cNvSpPr>
            <p:nvPr/>
          </p:nvSpPr>
          <p:spPr bwMode="auto">
            <a:xfrm>
              <a:off x="2136" y="1934"/>
              <a:ext cx="1547" cy="440"/>
            </a:xfrm>
            <a:prstGeom prst="rect">
              <a:avLst/>
            </a:prstGeom>
            <a:noFill/>
            <a:ln w="1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271" name="Rectangle 31"/>
            <p:cNvSpPr>
              <a:spLocks noChangeArrowheads="1"/>
            </p:cNvSpPr>
            <p:nvPr/>
          </p:nvSpPr>
          <p:spPr bwMode="auto">
            <a:xfrm>
              <a:off x="2145" y="1946"/>
              <a:ext cx="193" cy="2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+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72" name="Rectangle 32"/>
            <p:cNvSpPr>
              <a:spLocks noChangeArrowheads="1"/>
            </p:cNvSpPr>
            <p:nvPr/>
          </p:nvSpPr>
          <p:spPr bwMode="auto">
            <a:xfrm>
              <a:off x="2241" y="1946"/>
              <a:ext cx="943" cy="2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Operation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73" name="Rectangle 33"/>
            <p:cNvSpPr>
              <a:spLocks noChangeArrowheads="1"/>
            </p:cNvSpPr>
            <p:nvPr/>
          </p:nvSpPr>
          <p:spPr bwMode="auto">
            <a:xfrm>
              <a:off x="3087" y="1946"/>
              <a:ext cx="193" cy="2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1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74" name="Rectangle 34"/>
            <p:cNvSpPr>
              <a:spLocks noChangeArrowheads="1"/>
            </p:cNvSpPr>
            <p:nvPr/>
          </p:nvSpPr>
          <p:spPr bwMode="auto">
            <a:xfrm>
              <a:off x="3184" y="1946"/>
              <a:ext cx="289" cy="2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()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75" name="Rectangle 35"/>
            <p:cNvSpPr>
              <a:spLocks noChangeArrowheads="1"/>
            </p:cNvSpPr>
            <p:nvPr/>
          </p:nvSpPr>
          <p:spPr bwMode="auto">
            <a:xfrm>
              <a:off x="2145" y="2150"/>
              <a:ext cx="193" cy="2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+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76" name="Rectangle 36"/>
            <p:cNvSpPr>
              <a:spLocks noChangeArrowheads="1"/>
            </p:cNvSpPr>
            <p:nvPr/>
          </p:nvSpPr>
          <p:spPr bwMode="auto">
            <a:xfrm>
              <a:off x="2241" y="2150"/>
              <a:ext cx="943" cy="2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Operation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77" name="Rectangle 37"/>
            <p:cNvSpPr>
              <a:spLocks noChangeArrowheads="1"/>
            </p:cNvSpPr>
            <p:nvPr/>
          </p:nvSpPr>
          <p:spPr bwMode="auto">
            <a:xfrm>
              <a:off x="3087" y="2150"/>
              <a:ext cx="193" cy="2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2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78" name="Rectangle 38"/>
            <p:cNvSpPr>
              <a:spLocks noChangeArrowheads="1"/>
            </p:cNvSpPr>
            <p:nvPr/>
          </p:nvSpPr>
          <p:spPr bwMode="auto">
            <a:xfrm>
              <a:off x="3184" y="2150"/>
              <a:ext cx="289" cy="2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()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79" name="Rectangle 39"/>
            <p:cNvSpPr>
              <a:spLocks noChangeArrowheads="1"/>
            </p:cNvSpPr>
            <p:nvPr/>
          </p:nvSpPr>
          <p:spPr bwMode="auto">
            <a:xfrm>
              <a:off x="2136" y="1290"/>
              <a:ext cx="1547" cy="64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280" name="Rectangle 40"/>
            <p:cNvSpPr>
              <a:spLocks noChangeArrowheads="1"/>
            </p:cNvSpPr>
            <p:nvPr/>
          </p:nvSpPr>
          <p:spPr bwMode="auto">
            <a:xfrm>
              <a:off x="2136" y="1290"/>
              <a:ext cx="1547" cy="644"/>
            </a:xfrm>
            <a:prstGeom prst="rect">
              <a:avLst/>
            </a:prstGeom>
            <a:noFill/>
            <a:ln w="1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281" name="Rectangle 41"/>
            <p:cNvSpPr>
              <a:spLocks noChangeArrowheads="1"/>
            </p:cNvSpPr>
            <p:nvPr/>
          </p:nvSpPr>
          <p:spPr bwMode="auto">
            <a:xfrm>
              <a:off x="2145" y="1294"/>
              <a:ext cx="193" cy="2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-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82" name="Rectangle 42"/>
            <p:cNvSpPr>
              <a:spLocks noChangeArrowheads="1"/>
            </p:cNvSpPr>
            <p:nvPr/>
          </p:nvSpPr>
          <p:spPr bwMode="auto">
            <a:xfrm>
              <a:off x="2241" y="1294"/>
              <a:ext cx="289" cy="2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a </a:t>
              </a:r>
              <a:endParaRPr kumimoji="0" 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83" name="Rectangle 43"/>
            <p:cNvSpPr>
              <a:spLocks noChangeArrowheads="1"/>
            </p:cNvSpPr>
            <p:nvPr/>
          </p:nvSpPr>
          <p:spPr bwMode="auto">
            <a:xfrm>
              <a:off x="2434" y="1294"/>
              <a:ext cx="289" cy="2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: </a:t>
              </a:r>
              <a:endParaRPr kumimoji="0" 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84" name="Rectangle 44"/>
            <p:cNvSpPr>
              <a:spLocks noChangeArrowheads="1"/>
            </p:cNvSpPr>
            <p:nvPr/>
          </p:nvSpPr>
          <p:spPr bwMode="auto">
            <a:xfrm>
              <a:off x="2616" y="1294"/>
              <a:ext cx="1039" cy="2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SubsystemA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85" name="Rectangle 45"/>
            <p:cNvSpPr>
              <a:spLocks noChangeArrowheads="1"/>
            </p:cNvSpPr>
            <p:nvPr/>
          </p:nvSpPr>
          <p:spPr bwMode="auto">
            <a:xfrm>
              <a:off x="2145" y="1508"/>
              <a:ext cx="193" cy="2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-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86" name="Rectangle 46"/>
            <p:cNvSpPr>
              <a:spLocks noChangeArrowheads="1"/>
            </p:cNvSpPr>
            <p:nvPr/>
          </p:nvSpPr>
          <p:spPr bwMode="auto">
            <a:xfrm>
              <a:off x="2241" y="1508"/>
              <a:ext cx="289" cy="2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b </a:t>
              </a:r>
              <a:endParaRPr kumimoji="0" 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87" name="Rectangle 47"/>
            <p:cNvSpPr>
              <a:spLocks noChangeArrowheads="1"/>
            </p:cNvSpPr>
            <p:nvPr/>
          </p:nvSpPr>
          <p:spPr bwMode="auto">
            <a:xfrm>
              <a:off x="2434" y="1508"/>
              <a:ext cx="289" cy="2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: </a:t>
              </a:r>
              <a:endParaRPr kumimoji="0" 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88" name="Rectangle 48"/>
            <p:cNvSpPr>
              <a:spLocks noChangeArrowheads="1"/>
            </p:cNvSpPr>
            <p:nvPr/>
          </p:nvSpPr>
          <p:spPr bwMode="auto">
            <a:xfrm>
              <a:off x="2616" y="1508"/>
              <a:ext cx="1039" cy="2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SubsystemB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89" name="Rectangle 49"/>
            <p:cNvSpPr>
              <a:spLocks noChangeArrowheads="1"/>
            </p:cNvSpPr>
            <p:nvPr/>
          </p:nvSpPr>
          <p:spPr bwMode="auto">
            <a:xfrm>
              <a:off x="2145" y="1711"/>
              <a:ext cx="193" cy="2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-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90" name="Rectangle 50"/>
            <p:cNvSpPr>
              <a:spLocks noChangeArrowheads="1"/>
            </p:cNvSpPr>
            <p:nvPr/>
          </p:nvSpPr>
          <p:spPr bwMode="auto">
            <a:xfrm>
              <a:off x="2241" y="1711"/>
              <a:ext cx="289" cy="2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c </a:t>
              </a:r>
              <a:endParaRPr kumimoji="0" 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91" name="Rectangle 51"/>
            <p:cNvSpPr>
              <a:spLocks noChangeArrowheads="1"/>
            </p:cNvSpPr>
            <p:nvPr/>
          </p:nvSpPr>
          <p:spPr bwMode="auto">
            <a:xfrm>
              <a:off x="2434" y="1711"/>
              <a:ext cx="289" cy="2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: </a:t>
              </a:r>
              <a:endParaRPr kumimoji="0" 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92" name="Rectangle 52"/>
            <p:cNvSpPr>
              <a:spLocks noChangeArrowheads="1"/>
            </p:cNvSpPr>
            <p:nvPr/>
          </p:nvSpPr>
          <p:spPr bwMode="auto">
            <a:xfrm>
              <a:off x="2616" y="1711"/>
              <a:ext cx="1039" cy="2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SubsystemC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93" name="Rectangle 53"/>
            <p:cNvSpPr>
              <a:spLocks noChangeArrowheads="1"/>
            </p:cNvSpPr>
            <p:nvPr/>
          </p:nvSpPr>
          <p:spPr bwMode="auto">
            <a:xfrm>
              <a:off x="2136" y="1056"/>
              <a:ext cx="1547" cy="23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294" name="Rectangle 54"/>
            <p:cNvSpPr>
              <a:spLocks noChangeArrowheads="1"/>
            </p:cNvSpPr>
            <p:nvPr/>
          </p:nvSpPr>
          <p:spPr bwMode="auto">
            <a:xfrm>
              <a:off x="2136" y="1056"/>
              <a:ext cx="1547" cy="234"/>
            </a:xfrm>
            <a:prstGeom prst="rect">
              <a:avLst/>
            </a:prstGeom>
            <a:noFill/>
            <a:ln w="1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295" name="Rectangle 55"/>
            <p:cNvSpPr>
              <a:spLocks noChangeArrowheads="1"/>
            </p:cNvSpPr>
            <p:nvPr/>
          </p:nvSpPr>
          <p:spPr bwMode="auto">
            <a:xfrm>
              <a:off x="2627" y="1069"/>
              <a:ext cx="664" cy="2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1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Facade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96" name="Rectangle 56"/>
            <p:cNvSpPr>
              <a:spLocks noChangeArrowheads="1"/>
            </p:cNvSpPr>
            <p:nvPr/>
          </p:nvSpPr>
          <p:spPr bwMode="auto">
            <a:xfrm>
              <a:off x="516" y="651"/>
              <a:ext cx="810" cy="30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297" name="Rectangle 57"/>
            <p:cNvSpPr>
              <a:spLocks noChangeArrowheads="1"/>
            </p:cNvSpPr>
            <p:nvPr/>
          </p:nvSpPr>
          <p:spPr bwMode="auto">
            <a:xfrm>
              <a:off x="516" y="651"/>
              <a:ext cx="810" cy="304"/>
            </a:xfrm>
            <a:prstGeom prst="rect">
              <a:avLst/>
            </a:prstGeom>
            <a:noFill/>
            <a:ln w="1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298" name="Rectangle 58"/>
            <p:cNvSpPr>
              <a:spLocks noChangeArrowheads="1"/>
            </p:cNvSpPr>
            <p:nvPr/>
          </p:nvSpPr>
          <p:spPr bwMode="auto">
            <a:xfrm>
              <a:off x="591" y="695"/>
              <a:ext cx="750" cy="2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Library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99" name="Rectangle 59"/>
            <p:cNvSpPr>
              <a:spLocks noChangeArrowheads="1"/>
            </p:cNvSpPr>
            <p:nvPr/>
          </p:nvSpPr>
          <p:spPr bwMode="auto">
            <a:xfrm>
              <a:off x="4565" y="1529"/>
              <a:ext cx="769" cy="23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300" name="Rectangle 60"/>
            <p:cNvSpPr>
              <a:spLocks noChangeArrowheads="1"/>
            </p:cNvSpPr>
            <p:nvPr/>
          </p:nvSpPr>
          <p:spPr bwMode="auto">
            <a:xfrm>
              <a:off x="4565" y="1529"/>
              <a:ext cx="769" cy="234"/>
            </a:xfrm>
            <a:prstGeom prst="rect">
              <a:avLst/>
            </a:prstGeom>
            <a:noFill/>
            <a:ln w="1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301" name="Rectangle 61"/>
            <p:cNvSpPr>
              <a:spLocks noChangeArrowheads="1"/>
            </p:cNvSpPr>
            <p:nvPr/>
          </p:nvSpPr>
          <p:spPr bwMode="auto">
            <a:xfrm>
              <a:off x="4565" y="1295"/>
              <a:ext cx="769" cy="23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302" name="Rectangle 62"/>
            <p:cNvSpPr>
              <a:spLocks noChangeArrowheads="1"/>
            </p:cNvSpPr>
            <p:nvPr/>
          </p:nvSpPr>
          <p:spPr bwMode="auto">
            <a:xfrm>
              <a:off x="4565" y="1295"/>
              <a:ext cx="769" cy="234"/>
            </a:xfrm>
            <a:prstGeom prst="rect">
              <a:avLst/>
            </a:prstGeom>
            <a:noFill/>
            <a:ln w="1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303" name="Rectangle 63"/>
            <p:cNvSpPr>
              <a:spLocks noChangeArrowheads="1"/>
            </p:cNvSpPr>
            <p:nvPr/>
          </p:nvSpPr>
          <p:spPr bwMode="auto">
            <a:xfrm>
              <a:off x="4565" y="1061"/>
              <a:ext cx="769" cy="23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304" name="Rectangle 64"/>
            <p:cNvSpPr>
              <a:spLocks noChangeArrowheads="1"/>
            </p:cNvSpPr>
            <p:nvPr/>
          </p:nvSpPr>
          <p:spPr bwMode="auto">
            <a:xfrm>
              <a:off x="4565" y="1061"/>
              <a:ext cx="769" cy="234"/>
            </a:xfrm>
            <a:prstGeom prst="rect">
              <a:avLst/>
            </a:prstGeom>
            <a:noFill/>
            <a:ln w="1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305" name="Rectangle 65"/>
            <p:cNvSpPr>
              <a:spLocks noChangeArrowheads="1"/>
            </p:cNvSpPr>
            <p:nvPr/>
          </p:nvSpPr>
          <p:spPr bwMode="auto">
            <a:xfrm>
              <a:off x="4662" y="1069"/>
              <a:ext cx="664" cy="2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1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Client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06" name="Line 66"/>
            <p:cNvSpPr>
              <a:spLocks noChangeShapeType="1"/>
            </p:cNvSpPr>
            <p:nvPr/>
          </p:nvSpPr>
          <p:spPr bwMode="auto">
            <a:xfrm flipV="1">
              <a:off x="3787" y="1387"/>
              <a:ext cx="778" cy="2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57158" y="1142984"/>
            <a:ext cx="5849678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sz="2400" smtClean="0"/>
              <a:t>Название и классификация паттерна</a:t>
            </a:r>
            <a:endParaRPr lang="ru-RU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714348" y="1712229"/>
            <a:ext cx="658385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smtClean="0"/>
              <a:t>Прототип – паттерн, порождающий объекты</a:t>
            </a:r>
            <a:r>
              <a:rPr lang="ru-RU" sz="2200" dirty="0" smtClean="0"/>
              <a:t>.</a:t>
            </a:r>
            <a:endParaRPr lang="ru-RU" sz="2200" dirty="0"/>
          </a:p>
        </p:txBody>
      </p:sp>
      <p:sp>
        <p:nvSpPr>
          <p:cNvPr id="11" name="TextBox 10"/>
          <p:cNvSpPr txBox="1"/>
          <p:nvPr/>
        </p:nvSpPr>
        <p:spPr>
          <a:xfrm>
            <a:off x="357158" y="2553109"/>
            <a:ext cx="1980029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sz="2400" dirty="0" smtClean="0"/>
              <a:t>Назначение</a:t>
            </a:r>
            <a:endParaRPr lang="ru-RU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699789" y="3159625"/>
            <a:ext cx="812273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smtClean="0"/>
              <a:t>Задает виды создаваемых объектов с помощью </a:t>
            </a:r>
            <a:endParaRPr lang="ru-RU" sz="2200" dirty="0" smtClean="0"/>
          </a:p>
          <a:p>
            <a:r>
              <a:rPr lang="ru-RU" sz="2200" smtClean="0"/>
              <a:t>экземпляра-прототипа и создает новые объекты, путем</a:t>
            </a:r>
            <a:endParaRPr lang="ru-RU" sz="2200" dirty="0" smtClean="0"/>
          </a:p>
          <a:p>
            <a:r>
              <a:rPr lang="ru-RU" sz="2200" smtClean="0"/>
              <a:t>копирования этого прототипа</a:t>
            </a:r>
            <a:r>
              <a:rPr lang="ru-RU" sz="2200" dirty="0" smtClean="0"/>
              <a:t>.</a:t>
            </a:r>
            <a:endParaRPr lang="ru-RU" sz="2200" dirty="0"/>
          </a:p>
        </p:txBody>
      </p:sp>
      <p:sp>
        <p:nvSpPr>
          <p:cNvPr id="15" name="TextBox 14"/>
          <p:cNvSpPr txBox="1"/>
          <p:nvPr/>
        </p:nvSpPr>
        <p:spPr>
          <a:xfrm>
            <a:off x="0" y="6488668"/>
            <a:ext cx="196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Design patterns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2928926" y="714356"/>
            <a:ext cx="6215074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2"/>
          <p:cNvSpPr txBox="1">
            <a:spLocks/>
          </p:cNvSpPr>
          <p:nvPr/>
        </p:nvSpPr>
        <p:spPr>
          <a:xfrm>
            <a:off x="-32" y="142852"/>
            <a:ext cx="9144000" cy="857256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5000" endA="300" endPos="455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Prototype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0" y="6488668"/>
            <a:ext cx="196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Design patterns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2928926" y="714356"/>
            <a:ext cx="6215074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Заголовок 2"/>
          <p:cNvSpPr txBox="1">
            <a:spLocks/>
          </p:cNvSpPr>
          <p:nvPr/>
        </p:nvSpPr>
        <p:spPr>
          <a:xfrm>
            <a:off x="0" y="142852"/>
            <a:ext cx="9144000" cy="857256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5000" endA="300" endPos="455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Prototype</a:t>
            </a:r>
          </a:p>
        </p:txBody>
      </p:sp>
      <p:grpSp>
        <p:nvGrpSpPr>
          <p:cNvPr id="11269" name="Group 5"/>
          <p:cNvGrpSpPr>
            <a:grpSpLocks noChangeAspect="1"/>
          </p:cNvGrpSpPr>
          <p:nvPr/>
        </p:nvGrpSpPr>
        <p:grpSpPr bwMode="auto">
          <a:xfrm>
            <a:off x="1143000" y="1143000"/>
            <a:ext cx="6383338" cy="5099050"/>
            <a:chOff x="720" y="720"/>
            <a:chExt cx="4021" cy="3212"/>
          </a:xfrm>
        </p:grpSpPr>
        <p:sp>
          <p:nvSpPr>
            <p:cNvPr id="11268" name="AutoShape 4"/>
            <p:cNvSpPr>
              <a:spLocks noChangeAspect="1" noChangeArrowheads="1" noTextEdit="1"/>
            </p:cNvSpPr>
            <p:nvPr/>
          </p:nvSpPr>
          <p:spPr bwMode="auto">
            <a:xfrm>
              <a:off x="720" y="720"/>
              <a:ext cx="4005" cy="3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270" name="Rectangle 6"/>
            <p:cNvSpPr>
              <a:spLocks noChangeArrowheads="1"/>
            </p:cNvSpPr>
            <p:nvPr/>
          </p:nvSpPr>
          <p:spPr bwMode="auto">
            <a:xfrm>
              <a:off x="2992" y="1400"/>
              <a:ext cx="1703" cy="64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271" name="Rectangle 7"/>
            <p:cNvSpPr>
              <a:spLocks noChangeArrowheads="1"/>
            </p:cNvSpPr>
            <p:nvPr/>
          </p:nvSpPr>
          <p:spPr bwMode="auto">
            <a:xfrm>
              <a:off x="2992" y="1400"/>
              <a:ext cx="1703" cy="640"/>
            </a:xfrm>
            <a:prstGeom prst="rect">
              <a:avLst/>
            </a:prstGeom>
            <a:noFill/>
            <a:ln w="1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272" name="Rectangle 8"/>
            <p:cNvSpPr>
              <a:spLocks noChangeArrowheads="1"/>
            </p:cNvSpPr>
            <p:nvPr/>
          </p:nvSpPr>
          <p:spPr bwMode="auto">
            <a:xfrm>
              <a:off x="3011" y="1405"/>
              <a:ext cx="281" cy="3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3100" b="0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+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273" name="Rectangle 9"/>
            <p:cNvSpPr>
              <a:spLocks noChangeArrowheads="1"/>
            </p:cNvSpPr>
            <p:nvPr/>
          </p:nvSpPr>
          <p:spPr bwMode="auto">
            <a:xfrm>
              <a:off x="3151" y="1405"/>
              <a:ext cx="826" cy="3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3100" b="0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Clone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274" name="Rectangle 10"/>
            <p:cNvSpPr>
              <a:spLocks noChangeArrowheads="1"/>
            </p:cNvSpPr>
            <p:nvPr/>
          </p:nvSpPr>
          <p:spPr bwMode="auto">
            <a:xfrm>
              <a:off x="3837" y="1405"/>
              <a:ext cx="421" cy="3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3100" b="0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()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275" name="Rectangle 11"/>
            <p:cNvSpPr>
              <a:spLocks noChangeArrowheads="1"/>
            </p:cNvSpPr>
            <p:nvPr/>
          </p:nvSpPr>
          <p:spPr bwMode="auto">
            <a:xfrm>
              <a:off x="3011" y="1716"/>
              <a:ext cx="281" cy="3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3100" b="0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+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276" name="Rectangle 12"/>
            <p:cNvSpPr>
              <a:spLocks noChangeArrowheads="1"/>
            </p:cNvSpPr>
            <p:nvPr/>
          </p:nvSpPr>
          <p:spPr bwMode="auto">
            <a:xfrm>
              <a:off x="3151" y="1716"/>
              <a:ext cx="1231" cy="3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3100" b="0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DeepCopy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277" name="Rectangle 13"/>
            <p:cNvSpPr>
              <a:spLocks noChangeArrowheads="1"/>
            </p:cNvSpPr>
            <p:nvPr/>
          </p:nvSpPr>
          <p:spPr bwMode="auto">
            <a:xfrm>
              <a:off x="4242" y="1716"/>
              <a:ext cx="421" cy="3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3100" b="0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()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278" name="Rectangle 14"/>
            <p:cNvSpPr>
              <a:spLocks noChangeArrowheads="1"/>
            </p:cNvSpPr>
            <p:nvPr/>
          </p:nvSpPr>
          <p:spPr bwMode="auto">
            <a:xfrm>
              <a:off x="2992" y="760"/>
              <a:ext cx="1703" cy="64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279" name="Rectangle 15"/>
            <p:cNvSpPr>
              <a:spLocks noChangeArrowheads="1"/>
            </p:cNvSpPr>
            <p:nvPr/>
          </p:nvSpPr>
          <p:spPr bwMode="auto">
            <a:xfrm>
              <a:off x="2992" y="760"/>
              <a:ext cx="1703" cy="640"/>
            </a:xfrm>
            <a:prstGeom prst="rect">
              <a:avLst/>
            </a:prstGeom>
            <a:noFill/>
            <a:ln w="1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280" name="Rectangle 16"/>
            <p:cNvSpPr>
              <a:spLocks noChangeArrowheads="1"/>
            </p:cNvSpPr>
            <p:nvPr/>
          </p:nvSpPr>
          <p:spPr bwMode="auto">
            <a:xfrm>
              <a:off x="3089" y="766"/>
              <a:ext cx="1652" cy="3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3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«interface»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281" name="Rectangle 17"/>
            <p:cNvSpPr>
              <a:spLocks noChangeArrowheads="1"/>
            </p:cNvSpPr>
            <p:nvPr/>
          </p:nvSpPr>
          <p:spPr bwMode="auto">
            <a:xfrm>
              <a:off x="3151" y="1078"/>
              <a:ext cx="1512" cy="3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31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IPrototype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282" name="Rectangle 18"/>
            <p:cNvSpPr>
              <a:spLocks noChangeArrowheads="1"/>
            </p:cNvSpPr>
            <p:nvPr/>
          </p:nvSpPr>
          <p:spPr bwMode="auto">
            <a:xfrm>
              <a:off x="751" y="1571"/>
              <a:ext cx="1119" cy="26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283" name="Rectangle 19"/>
            <p:cNvSpPr>
              <a:spLocks noChangeArrowheads="1"/>
            </p:cNvSpPr>
            <p:nvPr/>
          </p:nvSpPr>
          <p:spPr bwMode="auto">
            <a:xfrm>
              <a:off x="751" y="1571"/>
              <a:ext cx="1119" cy="262"/>
            </a:xfrm>
            <a:prstGeom prst="rect">
              <a:avLst/>
            </a:prstGeom>
            <a:noFill/>
            <a:ln w="1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284" name="Rectangle 20"/>
            <p:cNvSpPr>
              <a:spLocks noChangeArrowheads="1"/>
            </p:cNvSpPr>
            <p:nvPr/>
          </p:nvSpPr>
          <p:spPr bwMode="auto">
            <a:xfrm>
              <a:off x="751" y="1309"/>
              <a:ext cx="1119" cy="26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285" name="Rectangle 21"/>
            <p:cNvSpPr>
              <a:spLocks noChangeArrowheads="1"/>
            </p:cNvSpPr>
            <p:nvPr/>
          </p:nvSpPr>
          <p:spPr bwMode="auto">
            <a:xfrm>
              <a:off x="751" y="1309"/>
              <a:ext cx="1119" cy="262"/>
            </a:xfrm>
            <a:prstGeom prst="rect">
              <a:avLst/>
            </a:prstGeom>
            <a:noFill/>
            <a:ln w="1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286" name="Rectangle 22"/>
            <p:cNvSpPr>
              <a:spLocks noChangeArrowheads="1"/>
            </p:cNvSpPr>
            <p:nvPr/>
          </p:nvSpPr>
          <p:spPr bwMode="auto">
            <a:xfrm>
              <a:off x="751" y="968"/>
              <a:ext cx="1119" cy="34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287" name="Rectangle 23"/>
            <p:cNvSpPr>
              <a:spLocks noChangeArrowheads="1"/>
            </p:cNvSpPr>
            <p:nvPr/>
          </p:nvSpPr>
          <p:spPr bwMode="auto">
            <a:xfrm>
              <a:off x="751" y="968"/>
              <a:ext cx="1119" cy="341"/>
            </a:xfrm>
            <a:prstGeom prst="rect">
              <a:avLst/>
            </a:prstGeom>
            <a:noFill/>
            <a:ln w="1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288" name="Rectangle 24"/>
            <p:cNvSpPr>
              <a:spLocks noChangeArrowheads="1"/>
            </p:cNvSpPr>
            <p:nvPr/>
          </p:nvSpPr>
          <p:spPr bwMode="auto">
            <a:xfrm>
              <a:off x="891" y="984"/>
              <a:ext cx="966" cy="3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31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Client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289" name="Rectangle 25"/>
            <p:cNvSpPr>
              <a:spLocks noChangeArrowheads="1"/>
            </p:cNvSpPr>
            <p:nvPr/>
          </p:nvSpPr>
          <p:spPr bwMode="auto">
            <a:xfrm>
              <a:off x="2992" y="3262"/>
              <a:ext cx="1703" cy="64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290" name="Rectangle 26"/>
            <p:cNvSpPr>
              <a:spLocks noChangeArrowheads="1"/>
            </p:cNvSpPr>
            <p:nvPr/>
          </p:nvSpPr>
          <p:spPr bwMode="auto">
            <a:xfrm>
              <a:off x="2992" y="3262"/>
              <a:ext cx="1703" cy="640"/>
            </a:xfrm>
            <a:prstGeom prst="rect">
              <a:avLst/>
            </a:prstGeom>
            <a:noFill/>
            <a:ln w="1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291" name="Rectangle 27"/>
            <p:cNvSpPr>
              <a:spLocks noChangeArrowheads="1"/>
            </p:cNvSpPr>
            <p:nvPr/>
          </p:nvSpPr>
          <p:spPr bwMode="auto">
            <a:xfrm>
              <a:off x="3011" y="3274"/>
              <a:ext cx="281" cy="3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3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+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292" name="Rectangle 28"/>
            <p:cNvSpPr>
              <a:spLocks noChangeArrowheads="1"/>
            </p:cNvSpPr>
            <p:nvPr/>
          </p:nvSpPr>
          <p:spPr bwMode="auto">
            <a:xfrm>
              <a:off x="3151" y="3274"/>
              <a:ext cx="826" cy="3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3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Clone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293" name="Rectangle 29"/>
            <p:cNvSpPr>
              <a:spLocks noChangeArrowheads="1"/>
            </p:cNvSpPr>
            <p:nvPr/>
          </p:nvSpPr>
          <p:spPr bwMode="auto">
            <a:xfrm>
              <a:off x="3837" y="3274"/>
              <a:ext cx="421" cy="3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3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()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294" name="Rectangle 30"/>
            <p:cNvSpPr>
              <a:spLocks noChangeArrowheads="1"/>
            </p:cNvSpPr>
            <p:nvPr/>
          </p:nvSpPr>
          <p:spPr bwMode="auto">
            <a:xfrm>
              <a:off x="3011" y="3570"/>
              <a:ext cx="281" cy="3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3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+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295" name="Rectangle 31"/>
            <p:cNvSpPr>
              <a:spLocks noChangeArrowheads="1"/>
            </p:cNvSpPr>
            <p:nvPr/>
          </p:nvSpPr>
          <p:spPr bwMode="auto">
            <a:xfrm>
              <a:off x="3151" y="3570"/>
              <a:ext cx="1231" cy="3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3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DeepCopy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296" name="Rectangle 32"/>
            <p:cNvSpPr>
              <a:spLocks noChangeArrowheads="1"/>
            </p:cNvSpPr>
            <p:nvPr/>
          </p:nvSpPr>
          <p:spPr bwMode="auto">
            <a:xfrm>
              <a:off x="4242" y="3570"/>
              <a:ext cx="421" cy="3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3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()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297" name="Rectangle 33"/>
            <p:cNvSpPr>
              <a:spLocks noChangeArrowheads="1"/>
            </p:cNvSpPr>
            <p:nvPr/>
          </p:nvSpPr>
          <p:spPr bwMode="auto">
            <a:xfrm>
              <a:off x="2992" y="3000"/>
              <a:ext cx="1703" cy="26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298" name="Rectangle 34"/>
            <p:cNvSpPr>
              <a:spLocks noChangeArrowheads="1"/>
            </p:cNvSpPr>
            <p:nvPr/>
          </p:nvSpPr>
          <p:spPr bwMode="auto">
            <a:xfrm>
              <a:off x="2992" y="3000"/>
              <a:ext cx="1703" cy="262"/>
            </a:xfrm>
            <a:prstGeom prst="rect">
              <a:avLst/>
            </a:prstGeom>
            <a:noFill/>
            <a:ln w="1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299" name="Rectangle 35"/>
            <p:cNvSpPr>
              <a:spLocks noChangeArrowheads="1"/>
            </p:cNvSpPr>
            <p:nvPr/>
          </p:nvSpPr>
          <p:spPr bwMode="auto">
            <a:xfrm>
              <a:off x="2992" y="2660"/>
              <a:ext cx="1703" cy="34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300" name="Rectangle 36"/>
            <p:cNvSpPr>
              <a:spLocks noChangeArrowheads="1"/>
            </p:cNvSpPr>
            <p:nvPr/>
          </p:nvSpPr>
          <p:spPr bwMode="auto">
            <a:xfrm>
              <a:off x="2992" y="2660"/>
              <a:ext cx="1703" cy="340"/>
            </a:xfrm>
            <a:prstGeom prst="rect">
              <a:avLst/>
            </a:prstGeom>
            <a:noFill/>
            <a:ln w="1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301" name="Rectangle 37"/>
            <p:cNvSpPr>
              <a:spLocks noChangeArrowheads="1"/>
            </p:cNvSpPr>
            <p:nvPr/>
          </p:nvSpPr>
          <p:spPr bwMode="auto">
            <a:xfrm>
              <a:off x="3229" y="2666"/>
              <a:ext cx="1371" cy="3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31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Prototype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302" name="Freeform 38"/>
            <p:cNvSpPr>
              <a:spLocks noEditPoints="1"/>
            </p:cNvSpPr>
            <p:nvPr/>
          </p:nvSpPr>
          <p:spPr bwMode="auto">
            <a:xfrm>
              <a:off x="3836" y="2219"/>
              <a:ext cx="15" cy="449"/>
            </a:xfrm>
            <a:custGeom>
              <a:avLst/>
              <a:gdLst/>
              <a:ahLst/>
              <a:cxnLst>
                <a:cxn ang="0">
                  <a:pos x="16" y="8"/>
                </a:cxn>
                <a:cxn ang="0">
                  <a:pos x="16" y="248"/>
                </a:cxn>
                <a:cxn ang="0">
                  <a:pos x="8" y="256"/>
                </a:cxn>
                <a:cxn ang="0">
                  <a:pos x="0" y="248"/>
                </a:cxn>
                <a:cxn ang="0">
                  <a:pos x="0" y="8"/>
                </a:cxn>
                <a:cxn ang="0">
                  <a:pos x="8" y="0"/>
                </a:cxn>
                <a:cxn ang="0">
                  <a:pos x="16" y="8"/>
                </a:cxn>
                <a:cxn ang="0">
                  <a:pos x="16" y="392"/>
                </a:cxn>
                <a:cxn ang="0">
                  <a:pos x="16" y="453"/>
                </a:cxn>
                <a:cxn ang="0">
                  <a:pos x="8" y="461"/>
                </a:cxn>
                <a:cxn ang="0">
                  <a:pos x="0" y="453"/>
                </a:cxn>
                <a:cxn ang="0">
                  <a:pos x="0" y="392"/>
                </a:cxn>
                <a:cxn ang="0">
                  <a:pos x="8" y="384"/>
                </a:cxn>
                <a:cxn ang="0">
                  <a:pos x="16" y="392"/>
                </a:cxn>
              </a:cxnLst>
              <a:rect l="0" t="0" r="r" b="b"/>
              <a:pathLst>
                <a:path w="16" h="461">
                  <a:moveTo>
                    <a:pt x="16" y="8"/>
                  </a:moveTo>
                  <a:lnTo>
                    <a:pt x="16" y="248"/>
                  </a:lnTo>
                  <a:cubicBezTo>
                    <a:pt x="16" y="252"/>
                    <a:pt x="12" y="256"/>
                    <a:pt x="8" y="256"/>
                  </a:cubicBezTo>
                  <a:cubicBezTo>
                    <a:pt x="4" y="256"/>
                    <a:pt x="0" y="252"/>
                    <a:pt x="0" y="248"/>
                  </a:cubicBezTo>
                  <a:lnTo>
                    <a:pt x="0" y="8"/>
                  </a:lnTo>
                  <a:cubicBezTo>
                    <a:pt x="0" y="3"/>
                    <a:pt x="4" y="0"/>
                    <a:pt x="8" y="0"/>
                  </a:cubicBezTo>
                  <a:cubicBezTo>
                    <a:pt x="12" y="0"/>
                    <a:pt x="16" y="3"/>
                    <a:pt x="16" y="8"/>
                  </a:cubicBezTo>
                  <a:close/>
                  <a:moveTo>
                    <a:pt x="16" y="392"/>
                  </a:moveTo>
                  <a:lnTo>
                    <a:pt x="16" y="453"/>
                  </a:lnTo>
                  <a:cubicBezTo>
                    <a:pt x="16" y="457"/>
                    <a:pt x="12" y="461"/>
                    <a:pt x="8" y="461"/>
                  </a:cubicBezTo>
                  <a:cubicBezTo>
                    <a:pt x="4" y="461"/>
                    <a:pt x="0" y="457"/>
                    <a:pt x="0" y="453"/>
                  </a:cubicBezTo>
                  <a:lnTo>
                    <a:pt x="0" y="392"/>
                  </a:lnTo>
                  <a:cubicBezTo>
                    <a:pt x="0" y="387"/>
                    <a:pt x="4" y="384"/>
                    <a:pt x="8" y="384"/>
                  </a:cubicBezTo>
                  <a:cubicBezTo>
                    <a:pt x="12" y="384"/>
                    <a:pt x="16" y="387"/>
                    <a:pt x="16" y="392"/>
                  </a:cubicBezTo>
                  <a:close/>
                </a:path>
              </a:pathLst>
            </a:custGeom>
            <a:solidFill>
              <a:schemeClr val="tx1"/>
            </a:solidFill>
            <a:ln w="16" cap="flat">
              <a:solidFill>
                <a:schemeClr val="tx1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303" name="Freeform 39"/>
            <p:cNvSpPr>
              <a:spLocks/>
            </p:cNvSpPr>
            <p:nvPr/>
          </p:nvSpPr>
          <p:spPr bwMode="auto">
            <a:xfrm>
              <a:off x="3727" y="2040"/>
              <a:ext cx="233" cy="187"/>
            </a:xfrm>
            <a:custGeom>
              <a:avLst/>
              <a:gdLst/>
              <a:ahLst/>
              <a:cxnLst>
                <a:cxn ang="0">
                  <a:pos x="0" y="187"/>
                </a:cxn>
                <a:cxn ang="0">
                  <a:pos x="233" y="187"/>
                </a:cxn>
                <a:cxn ang="0">
                  <a:pos x="117" y="0"/>
                </a:cxn>
                <a:cxn ang="0">
                  <a:pos x="0" y="187"/>
                </a:cxn>
              </a:cxnLst>
              <a:rect l="0" t="0" r="r" b="b"/>
              <a:pathLst>
                <a:path w="233" h="187">
                  <a:moveTo>
                    <a:pt x="0" y="187"/>
                  </a:moveTo>
                  <a:lnTo>
                    <a:pt x="233" y="187"/>
                  </a:lnTo>
                  <a:lnTo>
                    <a:pt x="117" y="0"/>
                  </a:lnTo>
                  <a:lnTo>
                    <a:pt x="0" y="18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304" name="Freeform 40"/>
            <p:cNvSpPr>
              <a:spLocks/>
            </p:cNvSpPr>
            <p:nvPr/>
          </p:nvSpPr>
          <p:spPr bwMode="auto">
            <a:xfrm>
              <a:off x="3727" y="2040"/>
              <a:ext cx="233" cy="187"/>
            </a:xfrm>
            <a:custGeom>
              <a:avLst/>
              <a:gdLst/>
              <a:ahLst/>
              <a:cxnLst>
                <a:cxn ang="0">
                  <a:pos x="0" y="187"/>
                </a:cxn>
                <a:cxn ang="0">
                  <a:pos x="233" y="187"/>
                </a:cxn>
                <a:cxn ang="0">
                  <a:pos x="117" y="0"/>
                </a:cxn>
                <a:cxn ang="0">
                  <a:pos x="0" y="187"/>
                </a:cxn>
              </a:cxnLst>
              <a:rect l="0" t="0" r="r" b="b"/>
              <a:pathLst>
                <a:path w="233" h="187">
                  <a:moveTo>
                    <a:pt x="0" y="187"/>
                  </a:moveTo>
                  <a:lnTo>
                    <a:pt x="233" y="187"/>
                  </a:lnTo>
                  <a:lnTo>
                    <a:pt x="117" y="0"/>
                  </a:lnTo>
                  <a:lnTo>
                    <a:pt x="0" y="187"/>
                  </a:lnTo>
                  <a:close/>
                </a:path>
              </a:pathLst>
            </a:custGeom>
            <a:noFill/>
            <a:ln w="1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305" name="Line 41"/>
            <p:cNvSpPr>
              <a:spLocks noChangeShapeType="1"/>
            </p:cNvSpPr>
            <p:nvPr/>
          </p:nvSpPr>
          <p:spPr bwMode="auto">
            <a:xfrm>
              <a:off x="2104" y="1400"/>
              <a:ext cx="888" cy="1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306" name="Freeform 42"/>
            <p:cNvSpPr>
              <a:spLocks/>
            </p:cNvSpPr>
            <p:nvPr/>
          </p:nvSpPr>
          <p:spPr bwMode="auto">
            <a:xfrm>
              <a:off x="1870" y="1330"/>
              <a:ext cx="234" cy="140"/>
            </a:xfrm>
            <a:custGeom>
              <a:avLst/>
              <a:gdLst/>
              <a:ahLst/>
              <a:cxnLst>
                <a:cxn ang="0">
                  <a:pos x="117" y="140"/>
                </a:cxn>
                <a:cxn ang="0">
                  <a:pos x="0" y="70"/>
                </a:cxn>
                <a:cxn ang="0">
                  <a:pos x="117" y="0"/>
                </a:cxn>
                <a:cxn ang="0">
                  <a:pos x="234" y="70"/>
                </a:cxn>
                <a:cxn ang="0">
                  <a:pos x="117" y="140"/>
                </a:cxn>
              </a:cxnLst>
              <a:rect l="0" t="0" r="r" b="b"/>
              <a:pathLst>
                <a:path w="234" h="140">
                  <a:moveTo>
                    <a:pt x="117" y="140"/>
                  </a:moveTo>
                  <a:lnTo>
                    <a:pt x="0" y="70"/>
                  </a:lnTo>
                  <a:lnTo>
                    <a:pt x="117" y="0"/>
                  </a:lnTo>
                  <a:lnTo>
                    <a:pt x="234" y="70"/>
                  </a:lnTo>
                  <a:lnTo>
                    <a:pt x="117" y="14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307" name="Freeform 43"/>
            <p:cNvSpPr>
              <a:spLocks/>
            </p:cNvSpPr>
            <p:nvPr/>
          </p:nvSpPr>
          <p:spPr bwMode="auto">
            <a:xfrm>
              <a:off x="1870" y="1330"/>
              <a:ext cx="234" cy="140"/>
            </a:xfrm>
            <a:custGeom>
              <a:avLst/>
              <a:gdLst/>
              <a:ahLst/>
              <a:cxnLst>
                <a:cxn ang="0">
                  <a:pos x="117" y="140"/>
                </a:cxn>
                <a:cxn ang="0">
                  <a:pos x="0" y="70"/>
                </a:cxn>
                <a:cxn ang="0">
                  <a:pos x="117" y="0"/>
                </a:cxn>
                <a:cxn ang="0">
                  <a:pos x="234" y="70"/>
                </a:cxn>
                <a:cxn ang="0">
                  <a:pos x="117" y="140"/>
                </a:cxn>
              </a:cxnLst>
              <a:rect l="0" t="0" r="r" b="b"/>
              <a:pathLst>
                <a:path w="234" h="140">
                  <a:moveTo>
                    <a:pt x="117" y="140"/>
                  </a:moveTo>
                  <a:lnTo>
                    <a:pt x="0" y="70"/>
                  </a:lnTo>
                  <a:lnTo>
                    <a:pt x="117" y="0"/>
                  </a:lnTo>
                  <a:lnTo>
                    <a:pt x="234" y="70"/>
                  </a:lnTo>
                  <a:lnTo>
                    <a:pt x="117" y="140"/>
                  </a:lnTo>
                  <a:close/>
                </a:path>
              </a:pathLst>
            </a:custGeom>
            <a:noFill/>
            <a:ln w="1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57158" y="1142984"/>
            <a:ext cx="5849678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sz="2400" smtClean="0"/>
              <a:t>Название и классификация паттерна</a:t>
            </a:r>
            <a:endParaRPr lang="ru-RU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714348" y="1712229"/>
            <a:ext cx="756489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smtClean="0"/>
              <a:t>Фабричный метод – паттерн, порождающий классы</a:t>
            </a:r>
            <a:r>
              <a:rPr lang="ru-RU" sz="2200" dirty="0" smtClean="0"/>
              <a:t>.</a:t>
            </a:r>
            <a:endParaRPr lang="ru-RU" sz="2200" dirty="0"/>
          </a:p>
        </p:txBody>
      </p:sp>
      <p:sp>
        <p:nvSpPr>
          <p:cNvPr id="11" name="TextBox 10"/>
          <p:cNvSpPr txBox="1"/>
          <p:nvPr/>
        </p:nvSpPr>
        <p:spPr>
          <a:xfrm>
            <a:off x="357158" y="2428868"/>
            <a:ext cx="1980029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sz="2400" dirty="0" smtClean="0"/>
              <a:t>Назначение</a:t>
            </a:r>
            <a:endParaRPr lang="ru-RU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699789" y="3035384"/>
            <a:ext cx="767389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smtClean="0"/>
              <a:t>Определяет интерфейс для создания объекта, но </a:t>
            </a:r>
            <a:endParaRPr lang="ru-RU" sz="2200" dirty="0" smtClean="0"/>
          </a:p>
          <a:p>
            <a:r>
              <a:rPr lang="ru-RU" sz="2200" smtClean="0"/>
              <a:t>оставляет подклассам решение о том, какой класс</a:t>
            </a:r>
            <a:endParaRPr lang="ru-RU" sz="2200" dirty="0" smtClean="0"/>
          </a:p>
          <a:p>
            <a:r>
              <a:rPr lang="ru-RU" sz="2200" smtClean="0"/>
              <a:t>инстанцировать. Фабричный метод позволяет классу</a:t>
            </a:r>
            <a:endParaRPr lang="ru-RU" sz="2200" dirty="0" smtClean="0"/>
          </a:p>
          <a:p>
            <a:r>
              <a:rPr lang="ru-RU" sz="2200" smtClean="0"/>
              <a:t>делегировать инстанцирование подклассам</a:t>
            </a:r>
            <a:r>
              <a:rPr lang="ru-RU" sz="2200" dirty="0" smtClean="0"/>
              <a:t>.</a:t>
            </a:r>
            <a:endParaRPr lang="ru-RU" sz="2200" dirty="0"/>
          </a:p>
        </p:txBody>
      </p:sp>
      <p:sp>
        <p:nvSpPr>
          <p:cNvPr id="15" name="TextBox 14"/>
          <p:cNvSpPr txBox="1"/>
          <p:nvPr/>
        </p:nvSpPr>
        <p:spPr>
          <a:xfrm>
            <a:off x="0" y="6488668"/>
            <a:ext cx="196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Design patterns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2928926" y="714356"/>
            <a:ext cx="6215074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2"/>
          <p:cNvSpPr txBox="1">
            <a:spLocks/>
          </p:cNvSpPr>
          <p:nvPr/>
        </p:nvSpPr>
        <p:spPr>
          <a:xfrm>
            <a:off x="500034" y="142852"/>
            <a:ext cx="9144000" cy="857256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5000" endA="300" endPos="455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Factory method</a:t>
            </a:r>
            <a:endParaRPr kumimoji="0" lang="en-US" sz="4000" b="1" i="0" u="none" strike="noStrike" kern="1200" cap="none" spc="0" normalizeH="0" baseline="0" noProof="0" dirty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  <a:reflection blurRad="6350" stA="55000" endA="300" endPos="45500" dir="5400000" sy="-10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7158" y="4753285"/>
            <a:ext cx="4504759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sz="2400" smtClean="0"/>
              <a:t>Известен также под именем</a:t>
            </a:r>
            <a:endParaRPr lang="ru-RU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740215" y="5357826"/>
            <a:ext cx="67233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smtClean="0"/>
              <a:t>Virtual Constructor (</a:t>
            </a:r>
            <a:r>
              <a:rPr lang="ru-RU" sz="2200" smtClean="0"/>
              <a:t>виртуальный конструктор</a:t>
            </a:r>
            <a:r>
              <a:rPr lang="en-US" sz="2200" dirty="0" smtClean="0"/>
              <a:t>)</a:t>
            </a:r>
            <a:endParaRPr lang="ru-RU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Прямая соединительная линия 15"/>
          <p:cNvCxnSpPr/>
          <p:nvPr/>
        </p:nvCxnSpPr>
        <p:spPr>
          <a:xfrm>
            <a:off x="2928926" y="714356"/>
            <a:ext cx="6215074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Заголовок 2"/>
          <p:cNvSpPr>
            <a:spLocks noGrp="1"/>
          </p:cNvSpPr>
          <p:nvPr>
            <p:ph type="ctrTitle" idx="4294967295"/>
          </p:nvPr>
        </p:nvSpPr>
        <p:spPr>
          <a:xfrm>
            <a:off x="0" y="142852"/>
            <a:ext cx="9144000" cy="857256"/>
          </a:xfrm>
        </p:spPr>
        <p:txBody>
          <a:bodyPr>
            <a:noAutofit/>
          </a:bodyPr>
          <a:lstStyle/>
          <a:p>
            <a:pPr algn="ctr"/>
            <a:r>
              <a:rPr lang="en-US" sz="400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Decorator</a:t>
            </a:r>
            <a:endParaRPr lang="ru-RU" sz="4000" dirty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7158" y="1142984"/>
            <a:ext cx="5849678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sz="2400" smtClean="0"/>
              <a:t>Название и классификация паттерна</a:t>
            </a:r>
            <a:endParaRPr lang="ru-RU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714348" y="1712229"/>
            <a:ext cx="72250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smtClean="0"/>
              <a:t>Декоратор – паттерн, структурирующий объекты</a:t>
            </a:r>
            <a:r>
              <a:rPr lang="ru-RU" sz="2200" dirty="0" smtClean="0"/>
              <a:t>.</a:t>
            </a:r>
            <a:endParaRPr lang="ru-RU" sz="2200" dirty="0"/>
          </a:p>
        </p:txBody>
      </p:sp>
      <p:sp>
        <p:nvSpPr>
          <p:cNvPr id="11" name="TextBox 10"/>
          <p:cNvSpPr txBox="1"/>
          <p:nvPr/>
        </p:nvSpPr>
        <p:spPr>
          <a:xfrm>
            <a:off x="357158" y="2500306"/>
            <a:ext cx="1980029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sz="2400" dirty="0" smtClean="0"/>
              <a:t>Назначение</a:t>
            </a:r>
            <a:endParaRPr lang="ru-RU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699789" y="3106822"/>
            <a:ext cx="837280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smtClean="0"/>
              <a:t>Динамически добавляет объекту новые обязанности. </a:t>
            </a:r>
            <a:endParaRPr lang="ru-RU" sz="2200" dirty="0" smtClean="0"/>
          </a:p>
          <a:p>
            <a:r>
              <a:rPr lang="ru-RU" sz="2200" smtClean="0"/>
              <a:t>Является гибкой альтернативой порождению подклассов </a:t>
            </a:r>
            <a:endParaRPr lang="ru-RU" sz="2200" dirty="0" smtClean="0"/>
          </a:p>
          <a:p>
            <a:r>
              <a:rPr lang="ru-RU" sz="2200" smtClean="0"/>
              <a:t>с целью расширения функциональности</a:t>
            </a:r>
            <a:r>
              <a:rPr lang="ru-RU" sz="2200" dirty="0" smtClean="0"/>
              <a:t>.</a:t>
            </a:r>
            <a:endParaRPr lang="ru-RU" sz="2200" dirty="0"/>
          </a:p>
        </p:txBody>
      </p:sp>
      <p:sp>
        <p:nvSpPr>
          <p:cNvPr id="13" name="TextBox 12"/>
          <p:cNvSpPr txBox="1"/>
          <p:nvPr/>
        </p:nvSpPr>
        <p:spPr>
          <a:xfrm>
            <a:off x="357158" y="4569749"/>
            <a:ext cx="4504759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sz="2400" smtClean="0"/>
              <a:t>Известен также под именем</a:t>
            </a:r>
            <a:endParaRPr lang="ru-RU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714348" y="5143512"/>
            <a:ext cx="27222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smtClean="0"/>
              <a:t>Wrapper (</a:t>
            </a:r>
            <a:r>
              <a:rPr lang="ru-RU" sz="2200" dirty="0" smtClean="0"/>
              <a:t>обертка</a:t>
            </a:r>
            <a:r>
              <a:rPr lang="en-US" sz="2200" dirty="0" smtClean="0"/>
              <a:t>)</a:t>
            </a:r>
            <a:endParaRPr lang="ru-RU" sz="2200" dirty="0"/>
          </a:p>
        </p:txBody>
      </p:sp>
      <p:sp>
        <p:nvSpPr>
          <p:cNvPr id="15" name="TextBox 14"/>
          <p:cNvSpPr txBox="1"/>
          <p:nvPr/>
        </p:nvSpPr>
        <p:spPr>
          <a:xfrm>
            <a:off x="0" y="6488668"/>
            <a:ext cx="196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Design patterns</a:t>
            </a:r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0" y="6488668"/>
            <a:ext cx="196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Design patterns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2928926" y="714356"/>
            <a:ext cx="6215074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Заголовок 2"/>
          <p:cNvSpPr txBox="1">
            <a:spLocks/>
          </p:cNvSpPr>
          <p:nvPr/>
        </p:nvSpPr>
        <p:spPr>
          <a:xfrm>
            <a:off x="500034" y="142852"/>
            <a:ext cx="9144000" cy="857256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5000" endA="300" endPos="455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Factory method</a:t>
            </a:r>
            <a:endParaRPr kumimoji="0" lang="en-US" sz="4000" b="1" i="0" u="none" strike="noStrike" kern="1200" cap="none" spc="0" normalizeH="0" baseline="0" noProof="0" dirty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  <a:reflection blurRad="6350" stA="55000" endA="300" endPos="45500" dir="5400000" sy="-10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12293" name="Group 5"/>
          <p:cNvGrpSpPr>
            <a:grpSpLocks noChangeAspect="1"/>
          </p:cNvGrpSpPr>
          <p:nvPr/>
        </p:nvGrpSpPr>
        <p:grpSpPr bwMode="auto">
          <a:xfrm>
            <a:off x="365125" y="1071563"/>
            <a:ext cx="8462963" cy="4573588"/>
            <a:chOff x="230" y="675"/>
            <a:chExt cx="5331" cy="2881"/>
          </a:xfrm>
        </p:grpSpPr>
        <p:sp>
          <p:nvSpPr>
            <p:cNvPr id="12331" name="Freeform 43"/>
            <p:cNvSpPr>
              <a:spLocks noEditPoints="1"/>
            </p:cNvSpPr>
            <p:nvPr/>
          </p:nvSpPr>
          <p:spPr bwMode="auto">
            <a:xfrm>
              <a:off x="4354" y="1721"/>
              <a:ext cx="674" cy="201"/>
            </a:xfrm>
            <a:custGeom>
              <a:avLst/>
              <a:gdLst/>
              <a:ahLst/>
              <a:cxnLst>
                <a:cxn ang="0">
                  <a:pos x="1081" y="319"/>
                </a:cxn>
                <a:cxn ang="0">
                  <a:pos x="1081" y="79"/>
                </a:cxn>
                <a:cxn ang="0">
                  <a:pos x="1089" y="71"/>
                </a:cxn>
                <a:cxn ang="0">
                  <a:pos x="1097" y="79"/>
                </a:cxn>
                <a:cxn ang="0">
                  <a:pos x="1097" y="319"/>
                </a:cxn>
                <a:cxn ang="0">
                  <a:pos x="1089" y="327"/>
                </a:cxn>
                <a:cxn ang="0">
                  <a:pos x="1081" y="319"/>
                </a:cxn>
                <a:cxn ang="0">
                  <a:pos x="1016" y="16"/>
                </a:cxn>
                <a:cxn ang="0">
                  <a:pos x="776" y="16"/>
                </a:cxn>
                <a:cxn ang="0">
                  <a:pos x="768" y="8"/>
                </a:cxn>
                <a:cxn ang="0">
                  <a:pos x="776" y="0"/>
                </a:cxn>
                <a:cxn ang="0">
                  <a:pos x="1016" y="0"/>
                </a:cxn>
                <a:cxn ang="0">
                  <a:pos x="1024" y="8"/>
                </a:cxn>
                <a:cxn ang="0">
                  <a:pos x="1016" y="16"/>
                </a:cxn>
                <a:cxn ang="0">
                  <a:pos x="632" y="16"/>
                </a:cxn>
                <a:cxn ang="0">
                  <a:pos x="392" y="16"/>
                </a:cxn>
                <a:cxn ang="0">
                  <a:pos x="384" y="8"/>
                </a:cxn>
                <a:cxn ang="0">
                  <a:pos x="392" y="0"/>
                </a:cxn>
                <a:cxn ang="0">
                  <a:pos x="632" y="0"/>
                </a:cxn>
                <a:cxn ang="0">
                  <a:pos x="640" y="8"/>
                </a:cxn>
                <a:cxn ang="0">
                  <a:pos x="632" y="16"/>
                </a:cxn>
                <a:cxn ang="0">
                  <a:pos x="248" y="16"/>
                </a:cxn>
                <a:cxn ang="0">
                  <a:pos x="8" y="16"/>
                </a:cxn>
                <a:cxn ang="0">
                  <a:pos x="0" y="8"/>
                </a:cxn>
                <a:cxn ang="0">
                  <a:pos x="8" y="0"/>
                </a:cxn>
                <a:cxn ang="0">
                  <a:pos x="248" y="0"/>
                </a:cxn>
                <a:cxn ang="0">
                  <a:pos x="256" y="8"/>
                </a:cxn>
                <a:cxn ang="0">
                  <a:pos x="248" y="16"/>
                </a:cxn>
              </a:cxnLst>
              <a:rect l="0" t="0" r="r" b="b"/>
              <a:pathLst>
                <a:path w="1097" h="327">
                  <a:moveTo>
                    <a:pt x="1081" y="319"/>
                  </a:moveTo>
                  <a:lnTo>
                    <a:pt x="1081" y="79"/>
                  </a:lnTo>
                  <a:cubicBezTo>
                    <a:pt x="1081" y="75"/>
                    <a:pt x="1085" y="71"/>
                    <a:pt x="1089" y="71"/>
                  </a:cubicBezTo>
                  <a:cubicBezTo>
                    <a:pt x="1094" y="71"/>
                    <a:pt x="1097" y="75"/>
                    <a:pt x="1097" y="79"/>
                  </a:cubicBezTo>
                  <a:lnTo>
                    <a:pt x="1097" y="319"/>
                  </a:lnTo>
                  <a:cubicBezTo>
                    <a:pt x="1097" y="324"/>
                    <a:pt x="1094" y="327"/>
                    <a:pt x="1089" y="327"/>
                  </a:cubicBezTo>
                  <a:cubicBezTo>
                    <a:pt x="1085" y="327"/>
                    <a:pt x="1081" y="324"/>
                    <a:pt x="1081" y="319"/>
                  </a:cubicBezTo>
                  <a:close/>
                  <a:moveTo>
                    <a:pt x="1016" y="16"/>
                  </a:moveTo>
                  <a:lnTo>
                    <a:pt x="776" y="16"/>
                  </a:lnTo>
                  <a:cubicBezTo>
                    <a:pt x="772" y="16"/>
                    <a:pt x="768" y="13"/>
                    <a:pt x="768" y="8"/>
                  </a:cubicBezTo>
                  <a:cubicBezTo>
                    <a:pt x="768" y="4"/>
                    <a:pt x="772" y="0"/>
                    <a:pt x="776" y="0"/>
                  </a:cubicBezTo>
                  <a:lnTo>
                    <a:pt x="1016" y="0"/>
                  </a:lnTo>
                  <a:cubicBezTo>
                    <a:pt x="1021" y="0"/>
                    <a:pt x="1024" y="4"/>
                    <a:pt x="1024" y="8"/>
                  </a:cubicBezTo>
                  <a:cubicBezTo>
                    <a:pt x="1024" y="13"/>
                    <a:pt x="1021" y="16"/>
                    <a:pt x="1016" y="16"/>
                  </a:cubicBezTo>
                  <a:close/>
                  <a:moveTo>
                    <a:pt x="632" y="16"/>
                  </a:moveTo>
                  <a:lnTo>
                    <a:pt x="392" y="16"/>
                  </a:lnTo>
                  <a:cubicBezTo>
                    <a:pt x="388" y="16"/>
                    <a:pt x="384" y="13"/>
                    <a:pt x="384" y="8"/>
                  </a:cubicBezTo>
                  <a:cubicBezTo>
                    <a:pt x="384" y="4"/>
                    <a:pt x="388" y="0"/>
                    <a:pt x="392" y="0"/>
                  </a:cubicBezTo>
                  <a:lnTo>
                    <a:pt x="632" y="0"/>
                  </a:lnTo>
                  <a:cubicBezTo>
                    <a:pt x="637" y="0"/>
                    <a:pt x="640" y="4"/>
                    <a:pt x="640" y="8"/>
                  </a:cubicBezTo>
                  <a:cubicBezTo>
                    <a:pt x="640" y="13"/>
                    <a:pt x="637" y="16"/>
                    <a:pt x="632" y="16"/>
                  </a:cubicBezTo>
                  <a:close/>
                  <a:moveTo>
                    <a:pt x="248" y="16"/>
                  </a:moveTo>
                  <a:lnTo>
                    <a:pt x="8" y="16"/>
                  </a:lnTo>
                  <a:cubicBezTo>
                    <a:pt x="4" y="16"/>
                    <a:pt x="0" y="13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lnTo>
                    <a:pt x="248" y="0"/>
                  </a:lnTo>
                  <a:cubicBezTo>
                    <a:pt x="253" y="0"/>
                    <a:pt x="256" y="4"/>
                    <a:pt x="256" y="8"/>
                  </a:cubicBezTo>
                  <a:cubicBezTo>
                    <a:pt x="256" y="13"/>
                    <a:pt x="253" y="16"/>
                    <a:pt x="248" y="16"/>
                  </a:cubicBezTo>
                  <a:close/>
                </a:path>
              </a:pathLst>
            </a:custGeom>
            <a:solidFill>
              <a:schemeClr val="tx1"/>
            </a:solidFill>
            <a:ln w="10" cap="flat">
              <a:solidFill>
                <a:schemeClr val="tx1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344" name="Freeform 56"/>
            <p:cNvSpPr>
              <a:spLocks noEditPoints="1"/>
            </p:cNvSpPr>
            <p:nvPr/>
          </p:nvSpPr>
          <p:spPr bwMode="auto">
            <a:xfrm>
              <a:off x="2610" y="2504"/>
              <a:ext cx="1158" cy="719"/>
            </a:xfrm>
            <a:custGeom>
              <a:avLst/>
              <a:gdLst/>
              <a:ahLst/>
              <a:cxnLst>
                <a:cxn ang="0">
                  <a:pos x="0" y="1048"/>
                </a:cxn>
                <a:cxn ang="0">
                  <a:pos x="16" y="1048"/>
                </a:cxn>
                <a:cxn ang="0">
                  <a:pos x="8" y="1168"/>
                </a:cxn>
                <a:cxn ang="0">
                  <a:pos x="0" y="968"/>
                </a:cxn>
                <a:cxn ang="0">
                  <a:pos x="8" y="940"/>
                </a:cxn>
                <a:cxn ang="0">
                  <a:pos x="109" y="948"/>
                </a:cxn>
                <a:cxn ang="0">
                  <a:pos x="8" y="956"/>
                </a:cxn>
                <a:cxn ang="0">
                  <a:pos x="16" y="968"/>
                </a:cxn>
                <a:cxn ang="0">
                  <a:pos x="0" y="968"/>
                </a:cxn>
                <a:cxn ang="0">
                  <a:pos x="293" y="940"/>
                </a:cxn>
                <a:cxn ang="0">
                  <a:pos x="293" y="956"/>
                </a:cxn>
                <a:cxn ang="0">
                  <a:pos x="173" y="948"/>
                </a:cxn>
                <a:cxn ang="0">
                  <a:pos x="373" y="940"/>
                </a:cxn>
                <a:cxn ang="0">
                  <a:pos x="493" y="948"/>
                </a:cxn>
                <a:cxn ang="0">
                  <a:pos x="373" y="956"/>
                </a:cxn>
                <a:cxn ang="0">
                  <a:pos x="373" y="940"/>
                </a:cxn>
                <a:cxn ang="0">
                  <a:pos x="677" y="940"/>
                </a:cxn>
                <a:cxn ang="0">
                  <a:pos x="677" y="956"/>
                </a:cxn>
                <a:cxn ang="0">
                  <a:pos x="557" y="948"/>
                </a:cxn>
                <a:cxn ang="0">
                  <a:pos x="757" y="940"/>
                </a:cxn>
                <a:cxn ang="0">
                  <a:pos x="877" y="948"/>
                </a:cxn>
                <a:cxn ang="0">
                  <a:pos x="757" y="956"/>
                </a:cxn>
                <a:cxn ang="0">
                  <a:pos x="757" y="940"/>
                </a:cxn>
                <a:cxn ang="0">
                  <a:pos x="1061" y="940"/>
                </a:cxn>
                <a:cxn ang="0">
                  <a:pos x="1061" y="956"/>
                </a:cxn>
                <a:cxn ang="0">
                  <a:pos x="941" y="948"/>
                </a:cxn>
                <a:cxn ang="0">
                  <a:pos x="1141" y="940"/>
                </a:cxn>
                <a:cxn ang="0">
                  <a:pos x="1261" y="948"/>
                </a:cxn>
                <a:cxn ang="0">
                  <a:pos x="1141" y="956"/>
                </a:cxn>
                <a:cxn ang="0">
                  <a:pos x="1141" y="940"/>
                </a:cxn>
                <a:cxn ang="0">
                  <a:pos x="1445" y="940"/>
                </a:cxn>
                <a:cxn ang="0">
                  <a:pos x="1445" y="956"/>
                </a:cxn>
                <a:cxn ang="0">
                  <a:pos x="1325" y="948"/>
                </a:cxn>
                <a:cxn ang="0">
                  <a:pos x="1525" y="940"/>
                </a:cxn>
                <a:cxn ang="0">
                  <a:pos x="1645" y="948"/>
                </a:cxn>
                <a:cxn ang="0">
                  <a:pos x="1525" y="956"/>
                </a:cxn>
                <a:cxn ang="0">
                  <a:pos x="1525" y="940"/>
                </a:cxn>
                <a:cxn ang="0">
                  <a:pos x="1756" y="940"/>
                </a:cxn>
                <a:cxn ang="0">
                  <a:pos x="1748" y="875"/>
                </a:cxn>
                <a:cxn ang="0">
                  <a:pos x="1764" y="875"/>
                </a:cxn>
                <a:cxn ang="0">
                  <a:pos x="1756" y="956"/>
                </a:cxn>
                <a:cxn ang="0">
                  <a:pos x="1709" y="948"/>
                </a:cxn>
                <a:cxn ang="0">
                  <a:pos x="1748" y="795"/>
                </a:cxn>
                <a:cxn ang="0">
                  <a:pos x="1756" y="675"/>
                </a:cxn>
                <a:cxn ang="0">
                  <a:pos x="1764" y="795"/>
                </a:cxn>
                <a:cxn ang="0">
                  <a:pos x="1748" y="795"/>
                </a:cxn>
                <a:cxn ang="0">
                  <a:pos x="1748" y="491"/>
                </a:cxn>
                <a:cxn ang="0">
                  <a:pos x="1764" y="491"/>
                </a:cxn>
                <a:cxn ang="0">
                  <a:pos x="1756" y="611"/>
                </a:cxn>
                <a:cxn ang="0">
                  <a:pos x="1748" y="411"/>
                </a:cxn>
                <a:cxn ang="0">
                  <a:pos x="1756" y="291"/>
                </a:cxn>
                <a:cxn ang="0">
                  <a:pos x="1764" y="411"/>
                </a:cxn>
                <a:cxn ang="0">
                  <a:pos x="1748" y="411"/>
                </a:cxn>
                <a:cxn ang="0">
                  <a:pos x="1748" y="107"/>
                </a:cxn>
                <a:cxn ang="0">
                  <a:pos x="1764" y="107"/>
                </a:cxn>
                <a:cxn ang="0">
                  <a:pos x="1756" y="227"/>
                </a:cxn>
                <a:cxn ang="0">
                  <a:pos x="1748" y="27"/>
                </a:cxn>
                <a:cxn ang="0">
                  <a:pos x="1756" y="0"/>
                </a:cxn>
                <a:cxn ang="0">
                  <a:pos x="1764" y="27"/>
                </a:cxn>
                <a:cxn ang="0">
                  <a:pos x="1748" y="27"/>
                </a:cxn>
              </a:cxnLst>
              <a:rect l="0" t="0" r="r" b="b"/>
              <a:pathLst>
                <a:path w="1764" h="1168">
                  <a:moveTo>
                    <a:pt x="0" y="1160"/>
                  </a:moveTo>
                  <a:lnTo>
                    <a:pt x="0" y="1048"/>
                  </a:lnTo>
                  <a:cubicBezTo>
                    <a:pt x="0" y="1043"/>
                    <a:pt x="4" y="1040"/>
                    <a:pt x="8" y="1040"/>
                  </a:cubicBezTo>
                  <a:cubicBezTo>
                    <a:pt x="12" y="1040"/>
                    <a:pt x="16" y="1043"/>
                    <a:pt x="16" y="1048"/>
                  </a:cubicBezTo>
                  <a:lnTo>
                    <a:pt x="16" y="1160"/>
                  </a:lnTo>
                  <a:cubicBezTo>
                    <a:pt x="16" y="1164"/>
                    <a:pt x="12" y="1168"/>
                    <a:pt x="8" y="1168"/>
                  </a:cubicBezTo>
                  <a:cubicBezTo>
                    <a:pt x="4" y="1168"/>
                    <a:pt x="0" y="1164"/>
                    <a:pt x="0" y="1160"/>
                  </a:cubicBezTo>
                  <a:close/>
                  <a:moveTo>
                    <a:pt x="0" y="968"/>
                  </a:moveTo>
                  <a:lnTo>
                    <a:pt x="0" y="948"/>
                  </a:lnTo>
                  <a:cubicBezTo>
                    <a:pt x="0" y="944"/>
                    <a:pt x="4" y="940"/>
                    <a:pt x="8" y="940"/>
                  </a:cubicBezTo>
                  <a:lnTo>
                    <a:pt x="101" y="940"/>
                  </a:lnTo>
                  <a:cubicBezTo>
                    <a:pt x="105" y="940"/>
                    <a:pt x="109" y="944"/>
                    <a:pt x="109" y="948"/>
                  </a:cubicBezTo>
                  <a:cubicBezTo>
                    <a:pt x="109" y="953"/>
                    <a:pt x="105" y="956"/>
                    <a:pt x="101" y="956"/>
                  </a:cubicBezTo>
                  <a:lnTo>
                    <a:pt x="8" y="956"/>
                  </a:lnTo>
                  <a:lnTo>
                    <a:pt x="16" y="948"/>
                  </a:lnTo>
                  <a:lnTo>
                    <a:pt x="16" y="968"/>
                  </a:lnTo>
                  <a:cubicBezTo>
                    <a:pt x="16" y="972"/>
                    <a:pt x="12" y="976"/>
                    <a:pt x="8" y="976"/>
                  </a:cubicBezTo>
                  <a:cubicBezTo>
                    <a:pt x="4" y="976"/>
                    <a:pt x="0" y="972"/>
                    <a:pt x="0" y="968"/>
                  </a:cubicBezTo>
                  <a:close/>
                  <a:moveTo>
                    <a:pt x="181" y="940"/>
                  </a:moveTo>
                  <a:lnTo>
                    <a:pt x="293" y="940"/>
                  </a:lnTo>
                  <a:cubicBezTo>
                    <a:pt x="297" y="940"/>
                    <a:pt x="301" y="944"/>
                    <a:pt x="301" y="948"/>
                  </a:cubicBezTo>
                  <a:cubicBezTo>
                    <a:pt x="301" y="953"/>
                    <a:pt x="297" y="956"/>
                    <a:pt x="293" y="956"/>
                  </a:cubicBezTo>
                  <a:lnTo>
                    <a:pt x="181" y="956"/>
                  </a:lnTo>
                  <a:cubicBezTo>
                    <a:pt x="177" y="956"/>
                    <a:pt x="173" y="953"/>
                    <a:pt x="173" y="948"/>
                  </a:cubicBezTo>
                  <a:cubicBezTo>
                    <a:pt x="173" y="944"/>
                    <a:pt x="177" y="940"/>
                    <a:pt x="181" y="940"/>
                  </a:cubicBezTo>
                  <a:close/>
                  <a:moveTo>
                    <a:pt x="373" y="940"/>
                  </a:moveTo>
                  <a:lnTo>
                    <a:pt x="485" y="940"/>
                  </a:lnTo>
                  <a:cubicBezTo>
                    <a:pt x="489" y="940"/>
                    <a:pt x="493" y="944"/>
                    <a:pt x="493" y="948"/>
                  </a:cubicBezTo>
                  <a:cubicBezTo>
                    <a:pt x="493" y="953"/>
                    <a:pt x="489" y="956"/>
                    <a:pt x="485" y="956"/>
                  </a:cubicBezTo>
                  <a:lnTo>
                    <a:pt x="373" y="956"/>
                  </a:lnTo>
                  <a:cubicBezTo>
                    <a:pt x="369" y="956"/>
                    <a:pt x="365" y="953"/>
                    <a:pt x="365" y="948"/>
                  </a:cubicBezTo>
                  <a:cubicBezTo>
                    <a:pt x="365" y="944"/>
                    <a:pt x="369" y="940"/>
                    <a:pt x="373" y="940"/>
                  </a:cubicBezTo>
                  <a:close/>
                  <a:moveTo>
                    <a:pt x="565" y="940"/>
                  </a:moveTo>
                  <a:lnTo>
                    <a:pt x="677" y="940"/>
                  </a:lnTo>
                  <a:cubicBezTo>
                    <a:pt x="681" y="940"/>
                    <a:pt x="685" y="944"/>
                    <a:pt x="685" y="948"/>
                  </a:cubicBezTo>
                  <a:cubicBezTo>
                    <a:pt x="685" y="953"/>
                    <a:pt x="681" y="956"/>
                    <a:pt x="677" y="956"/>
                  </a:cubicBezTo>
                  <a:lnTo>
                    <a:pt x="565" y="956"/>
                  </a:lnTo>
                  <a:cubicBezTo>
                    <a:pt x="561" y="956"/>
                    <a:pt x="557" y="953"/>
                    <a:pt x="557" y="948"/>
                  </a:cubicBezTo>
                  <a:cubicBezTo>
                    <a:pt x="557" y="944"/>
                    <a:pt x="561" y="940"/>
                    <a:pt x="565" y="940"/>
                  </a:cubicBezTo>
                  <a:close/>
                  <a:moveTo>
                    <a:pt x="757" y="940"/>
                  </a:moveTo>
                  <a:lnTo>
                    <a:pt x="869" y="940"/>
                  </a:lnTo>
                  <a:cubicBezTo>
                    <a:pt x="873" y="940"/>
                    <a:pt x="877" y="944"/>
                    <a:pt x="877" y="948"/>
                  </a:cubicBezTo>
                  <a:cubicBezTo>
                    <a:pt x="877" y="953"/>
                    <a:pt x="873" y="956"/>
                    <a:pt x="869" y="956"/>
                  </a:cubicBezTo>
                  <a:lnTo>
                    <a:pt x="757" y="956"/>
                  </a:lnTo>
                  <a:cubicBezTo>
                    <a:pt x="753" y="956"/>
                    <a:pt x="749" y="953"/>
                    <a:pt x="749" y="948"/>
                  </a:cubicBezTo>
                  <a:cubicBezTo>
                    <a:pt x="749" y="944"/>
                    <a:pt x="753" y="940"/>
                    <a:pt x="757" y="940"/>
                  </a:cubicBezTo>
                  <a:close/>
                  <a:moveTo>
                    <a:pt x="949" y="940"/>
                  </a:moveTo>
                  <a:lnTo>
                    <a:pt x="1061" y="940"/>
                  </a:lnTo>
                  <a:cubicBezTo>
                    <a:pt x="1065" y="940"/>
                    <a:pt x="1069" y="944"/>
                    <a:pt x="1069" y="948"/>
                  </a:cubicBezTo>
                  <a:cubicBezTo>
                    <a:pt x="1069" y="953"/>
                    <a:pt x="1065" y="956"/>
                    <a:pt x="1061" y="956"/>
                  </a:cubicBezTo>
                  <a:lnTo>
                    <a:pt x="949" y="956"/>
                  </a:lnTo>
                  <a:cubicBezTo>
                    <a:pt x="945" y="956"/>
                    <a:pt x="941" y="953"/>
                    <a:pt x="941" y="948"/>
                  </a:cubicBezTo>
                  <a:cubicBezTo>
                    <a:pt x="941" y="944"/>
                    <a:pt x="945" y="940"/>
                    <a:pt x="949" y="940"/>
                  </a:cubicBezTo>
                  <a:close/>
                  <a:moveTo>
                    <a:pt x="1141" y="940"/>
                  </a:moveTo>
                  <a:lnTo>
                    <a:pt x="1253" y="940"/>
                  </a:lnTo>
                  <a:cubicBezTo>
                    <a:pt x="1257" y="940"/>
                    <a:pt x="1261" y="944"/>
                    <a:pt x="1261" y="948"/>
                  </a:cubicBezTo>
                  <a:cubicBezTo>
                    <a:pt x="1261" y="953"/>
                    <a:pt x="1257" y="956"/>
                    <a:pt x="1253" y="956"/>
                  </a:cubicBezTo>
                  <a:lnTo>
                    <a:pt x="1141" y="956"/>
                  </a:lnTo>
                  <a:cubicBezTo>
                    <a:pt x="1137" y="956"/>
                    <a:pt x="1133" y="953"/>
                    <a:pt x="1133" y="948"/>
                  </a:cubicBezTo>
                  <a:cubicBezTo>
                    <a:pt x="1133" y="944"/>
                    <a:pt x="1137" y="940"/>
                    <a:pt x="1141" y="940"/>
                  </a:cubicBezTo>
                  <a:close/>
                  <a:moveTo>
                    <a:pt x="1333" y="940"/>
                  </a:moveTo>
                  <a:lnTo>
                    <a:pt x="1445" y="940"/>
                  </a:lnTo>
                  <a:cubicBezTo>
                    <a:pt x="1449" y="940"/>
                    <a:pt x="1453" y="944"/>
                    <a:pt x="1453" y="948"/>
                  </a:cubicBezTo>
                  <a:cubicBezTo>
                    <a:pt x="1453" y="953"/>
                    <a:pt x="1449" y="956"/>
                    <a:pt x="1445" y="956"/>
                  </a:cubicBezTo>
                  <a:lnTo>
                    <a:pt x="1333" y="956"/>
                  </a:lnTo>
                  <a:cubicBezTo>
                    <a:pt x="1329" y="956"/>
                    <a:pt x="1325" y="953"/>
                    <a:pt x="1325" y="948"/>
                  </a:cubicBezTo>
                  <a:cubicBezTo>
                    <a:pt x="1325" y="944"/>
                    <a:pt x="1329" y="940"/>
                    <a:pt x="1333" y="940"/>
                  </a:cubicBezTo>
                  <a:close/>
                  <a:moveTo>
                    <a:pt x="1525" y="940"/>
                  </a:moveTo>
                  <a:lnTo>
                    <a:pt x="1637" y="940"/>
                  </a:lnTo>
                  <a:cubicBezTo>
                    <a:pt x="1641" y="940"/>
                    <a:pt x="1645" y="944"/>
                    <a:pt x="1645" y="948"/>
                  </a:cubicBezTo>
                  <a:cubicBezTo>
                    <a:pt x="1645" y="953"/>
                    <a:pt x="1641" y="956"/>
                    <a:pt x="1637" y="956"/>
                  </a:cubicBezTo>
                  <a:lnTo>
                    <a:pt x="1525" y="956"/>
                  </a:lnTo>
                  <a:cubicBezTo>
                    <a:pt x="1521" y="956"/>
                    <a:pt x="1517" y="953"/>
                    <a:pt x="1517" y="948"/>
                  </a:cubicBezTo>
                  <a:cubicBezTo>
                    <a:pt x="1517" y="944"/>
                    <a:pt x="1521" y="940"/>
                    <a:pt x="1525" y="940"/>
                  </a:cubicBezTo>
                  <a:close/>
                  <a:moveTo>
                    <a:pt x="1717" y="940"/>
                  </a:moveTo>
                  <a:lnTo>
                    <a:pt x="1756" y="940"/>
                  </a:lnTo>
                  <a:lnTo>
                    <a:pt x="1748" y="948"/>
                  </a:lnTo>
                  <a:lnTo>
                    <a:pt x="1748" y="875"/>
                  </a:lnTo>
                  <a:cubicBezTo>
                    <a:pt x="1748" y="871"/>
                    <a:pt x="1752" y="867"/>
                    <a:pt x="1756" y="867"/>
                  </a:cubicBezTo>
                  <a:cubicBezTo>
                    <a:pt x="1760" y="867"/>
                    <a:pt x="1764" y="871"/>
                    <a:pt x="1764" y="875"/>
                  </a:cubicBezTo>
                  <a:lnTo>
                    <a:pt x="1764" y="948"/>
                  </a:lnTo>
                  <a:cubicBezTo>
                    <a:pt x="1764" y="953"/>
                    <a:pt x="1760" y="956"/>
                    <a:pt x="1756" y="956"/>
                  </a:cubicBezTo>
                  <a:lnTo>
                    <a:pt x="1717" y="956"/>
                  </a:lnTo>
                  <a:cubicBezTo>
                    <a:pt x="1713" y="956"/>
                    <a:pt x="1709" y="953"/>
                    <a:pt x="1709" y="948"/>
                  </a:cubicBezTo>
                  <a:cubicBezTo>
                    <a:pt x="1709" y="944"/>
                    <a:pt x="1713" y="940"/>
                    <a:pt x="1717" y="940"/>
                  </a:cubicBezTo>
                  <a:close/>
                  <a:moveTo>
                    <a:pt x="1748" y="795"/>
                  </a:moveTo>
                  <a:lnTo>
                    <a:pt x="1748" y="683"/>
                  </a:lnTo>
                  <a:cubicBezTo>
                    <a:pt x="1748" y="679"/>
                    <a:pt x="1752" y="675"/>
                    <a:pt x="1756" y="675"/>
                  </a:cubicBezTo>
                  <a:cubicBezTo>
                    <a:pt x="1760" y="675"/>
                    <a:pt x="1764" y="679"/>
                    <a:pt x="1764" y="683"/>
                  </a:cubicBezTo>
                  <a:lnTo>
                    <a:pt x="1764" y="795"/>
                  </a:lnTo>
                  <a:cubicBezTo>
                    <a:pt x="1764" y="800"/>
                    <a:pt x="1760" y="803"/>
                    <a:pt x="1756" y="803"/>
                  </a:cubicBezTo>
                  <a:cubicBezTo>
                    <a:pt x="1752" y="803"/>
                    <a:pt x="1748" y="800"/>
                    <a:pt x="1748" y="795"/>
                  </a:cubicBezTo>
                  <a:close/>
                  <a:moveTo>
                    <a:pt x="1748" y="603"/>
                  </a:moveTo>
                  <a:lnTo>
                    <a:pt x="1748" y="491"/>
                  </a:lnTo>
                  <a:cubicBezTo>
                    <a:pt x="1748" y="487"/>
                    <a:pt x="1752" y="483"/>
                    <a:pt x="1756" y="483"/>
                  </a:cubicBezTo>
                  <a:cubicBezTo>
                    <a:pt x="1760" y="483"/>
                    <a:pt x="1764" y="487"/>
                    <a:pt x="1764" y="491"/>
                  </a:cubicBezTo>
                  <a:lnTo>
                    <a:pt x="1764" y="603"/>
                  </a:lnTo>
                  <a:cubicBezTo>
                    <a:pt x="1764" y="608"/>
                    <a:pt x="1760" y="611"/>
                    <a:pt x="1756" y="611"/>
                  </a:cubicBezTo>
                  <a:cubicBezTo>
                    <a:pt x="1752" y="611"/>
                    <a:pt x="1748" y="608"/>
                    <a:pt x="1748" y="603"/>
                  </a:cubicBezTo>
                  <a:close/>
                  <a:moveTo>
                    <a:pt x="1748" y="411"/>
                  </a:moveTo>
                  <a:lnTo>
                    <a:pt x="1748" y="299"/>
                  </a:lnTo>
                  <a:cubicBezTo>
                    <a:pt x="1748" y="295"/>
                    <a:pt x="1752" y="291"/>
                    <a:pt x="1756" y="291"/>
                  </a:cubicBezTo>
                  <a:cubicBezTo>
                    <a:pt x="1760" y="291"/>
                    <a:pt x="1764" y="295"/>
                    <a:pt x="1764" y="299"/>
                  </a:cubicBezTo>
                  <a:lnTo>
                    <a:pt x="1764" y="411"/>
                  </a:lnTo>
                  <a:cubicBezTo>
                    <a:pt x="1764" y="416"/>
                    <a:pt x="1760" y="419"/>
                    <a:pt x="1756" y="419"/>
                  </a:cubicBezTo>
                  <a:cubicBezTo>
                    <a:pt x="1752" y="419"/>
                    <a:pt x="1748" y="416"/>
                    <a:pt x="1748" y="411"/>
                  </a:cubicBezTo>
                  <a:close/>
                  <a:moveTo>
                    <a:pt x="1748" y="219"/>
                  </a:moveTo>
                  <a:lnTo>
                    <a:pt x="1748" y="107"/>
                  </a:lnTo>
                  <a:cubicBezTo>
                    <a:pt x="1748" y="103"/>
                    <a:pt x="1752" y="99"/>
                    <a:pt x="1756" y="99"/>
                  </a:cubicBezTo>
                  <a:cubicBezTo>
                    <a:pt x="1760" y="99"/>
                    <a:pt x="1764" y="103"/>
                    <a:pt x="1764" y="107"/>
                  </a:cubicBezTo>
                  <a:lnTo>
                    <a:pt x="1764" y="219"/>
                  </a:lnTo>
                  <a:cubicBezTo>
                    <a:pt x="1764" y="224"/>
                    <a:pt x="1760" y="227"/>
                    <a:pt x="1756" y="227"/>
                  </a:cubicBezTo>
                  <a:cubicBezTo>
                    <a:pt x="1752" y="227"/>
                    <a:pt x="1748" y="224"/>
                    <a:pt x="1748" y="219"/>
                  </a:cubicBezTo>
                  <a:close/>
                  <a:moveTo>
                    <a:pt x="1748" y="27"/>
                  </a:moveTo>
                  <a:lnTo>
                    <a:pt x="1748" y="8"/>
                  </a:lnTo>
                  <a:cubicBezTo>
                    <a:pt x="1748" y="3"/>
                    <a:pt x="1752" y="0"/>
                    <a:pt x="1756" y="0"/>
                  </a:cubicBezTo>
                  <a:cubicBezTo>
                    <a:pt x="1760" y="0"/>
                    <a:pt x="1764" y="3"/>
                    <a:pt x="1764" y="8"/>
                  </a:cubicBezTo>
                  <a:lnTo>
                    <a:pt x="1764" y="27"/>
                  </a:lnTo>
                  <a:cubicBezTo>
                    <a:pt x="1764" y="32"/>
                    <a:pt x="1760" y="35"/>
                    <a:pt x="1756" y="35"/>
                  </a:cubicBezTo>
                  <a:cubicBezTo>
                    <a:pt x="1752" y="35"/>
                    <a:pt x="1748" y="32"/>
                    <a:pt x="1748" y="27"/>
                  </a:cubicBezTo>
                  <a:close/>
                </a:path>
              </a:pathLst>
            </a:custGeom>
            <a:solidFill>
              <a:schemeClr val="tx1"/>
            </a:solidFill>
            <a:ln w="10" cap="flat">
              <a:solidFill>
                <a:schemeClr val="tx1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294" name="Rectangle 6"/>
            <p:cNvSpPr>
              <a:spLocks noChangeArrowheads="1"/>
            </p:cNvSpPr>
            <p:nvPr/>
          </p:nvSpPr>
          <p:spPr bwMode="auto">
            <a:xfrm>
              <a:off x="3836" y="1318"/>
              <a:ext cx="1074" cy="16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295" name="Rectangle 7"/>
            <p:cNvSpPr>
              <a:spLocks noChangeArrowheads="1"/>
            </p:cNvSpPr>
            <p:nvPr/>
          </p:nvSpPr>
          <p:spPr bwMode="auto">
            <a:xfrm>
              <a:off x="3836" y="1318"/>
              <a:ext cx="1074" cy="165"/>
            </a:xfrm>
            <a:prstGeom prst="rect">
              <a:avLst/>
            </a:prstGeom>
            <a:noFill/>
            <a:ln w="9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296" name="Rectangle 8"/>
            <p:cNvSpPr>
              <a:spLocks noChangeArrowheads="1"/>
            </p:cNvSpPr>
            <p:nvPr/>
          </p:nvSpPr>
          <p:spPr bwMode="auto">
            <a:xfrm>
              <a:off x="3836" y="913"/>
              <a:ext cx="1074" cy="40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297" name="Rectangle 9"/>
            <p:cNvSpPr>
              <a:spLocks noChangeArrowheads="1"/>
            </p:cNvSpPr>
            <p:nvPr/>
          </p:nvSpPr>
          <p:spPr bwMode="auto">
            <a:xfrm>
              <a:off x="3836" y="913"/>
              <a:ext cx="1074" cy="405"/>
            </a:xfrm>
            <a:prstGeom prst="rect">
              <a:avLst/>
            </a:prstGeom>
            <a:noFill/>
            <a:ln w="9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298" name="Rectangle 10"/>
            <p:cNvSpPr>
              <a:spLocks noChangeArrowheads="1"/>
            </p:cNvSpPr>
            <p:nvPr/>
          </p:nvSpPr>
          <p:spPr bwMode="auto">
            <a:xfrm>
              <a:off x="3898" y="915"/>
              <a:ext cx="1043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«interface»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299" name="Rectangle 11"/>
            <p:cNvSpPr>
              <a:spLocks noChangeArrowheads="1"/>
            </p:cNvSpPr>
            <p:nvPr/>
          </p:nvSpPr>
          <p:spPr bwMode="auto">
            <a:xfrm>
              <a:off x="4026" y="1112"/>
              <a:ext cx="787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IProduct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0" name="Rectangle 12"/>
            <p:cNvSpPr>
              <a:spLocks noChangeArrowheads="1"/>
            </p:cNvSpPr>
            <p:nvPr/>
          </p:nvSpPr>
          <p:spPr bwMode="auto">
            <a:xfrm>
              <a:off x="571" y="1970"/>
              <a:ext cx="1767" cy="16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301" name="Rectangle 13"/>
            <p:cNvSpPr>
              <a:spLocks noChangeArrowheads="1"/>
            </p:cNvSpPr>
            <p:nvPr/>
          </p:nvSpPr>
          <p:spPr bwMode="auto">
            <a:xfrm>
              <a:off x="571" y="1970"/>
              <a:ext cx="1767" cy="165"/>
            </a:xfrm>
            <a:prstGeom prst="rect">
              <a:avLst/>
            </a:prstGeom>
            <a:noFill/>
            <a:ln w="9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302" name="Rectangle 14"/>
            <p:cNvSpPr>
              <a:spLocks noChangeArrowheads="1"/>
            </p:cNvSpPr>
            <p:nvPr/>
          </p:nvSpPr>
          <p:spPr bwMode="auto">
            <a:xfrm>
              <a:off x="571" y="1754"/>
              <a:ext cx="1767" cy="21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303" name="Rectangle 15"/>
            <p:cNvSpPr>
              <a:spLocks noChangeArrowheads="1"/>
            </p:cNvSpPr>
            <p:nvPr/>
          </p:nvSpPr>
          <p:spPr bwMode="auto">
            <a:xfrm>
              <a:off x="571" y="1754"/>
              <a:ext cx="1767" cy="216"/>
            </a:xfrm>
            <a:prstGeom prst="rect">
              <a:avLst/>
            </a:prstGeom>
            <a:noFill/>
            <a:ln w="9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304" name="Rectangle 16"/>
            <p:cNvSpPr>
              <a:spLocks noChangeArrowheads="1"/>
            </p:cNvSpPr>
            <p:nvPr/>
          </p:nvSpPr>
          <p:spPr bwMode="auto">
            <a:xfrm>
              <a:off x="584" y="1763"/>
              <a:ext cx="177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-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7"/>
            <p:cNvSpPr>
              <a:spLocks noChangeArrowheads="1"/>
            </p:cNvSpPr>
            <p:nvPr/>
          </p:nvSpPr>
          <p:spPr bwMode="auto">
            <a:xfrm>
              <a:off x="672" y="1763"/>
              <a:ext cx="787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product </a:t>
              </a:r>
              <a:endParaRPr kumimoji="0" 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6" name="Rectangle 18"/>
            <p:cNvSpPr>
              <a:spLocks noChangeArrowheads="1"/>
            </p:cNvSpPr>
            <p:nvPr/>
          </p:nvSpPr>
          <p:spPr bwMode="auto">
            <a:xfrm>
              <a:off x="1361" y="1763"/>
              <a:ext cx="266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: </a:t>
              </a:r>
              <a:endParaRPr kumimoji="0" 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7" name="Rectangle 19"/>
            <p:cNvSpPr>
              <a:spLocks noChangeArrowheads="1"/>
            </p:cNvSpPr>
            <p:nvPr/>
          </p:nvSpPr>
          <p:spPr bwMode="auto">
            <a:xfrm>
              <a:off x="1538" y="1763"/>
              <a:ext cx="787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IProduct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8" name="Rectangle 20"/>
            <p:cNvSpPr>
              <a:spLocks noChangeArrowheads="1"/>
            </p:cNvSpPr>
            <p:nvPr/>
          </p:nvSpPr>
          <p:spPr bwMode="auto">
            <a:xfrm>
              <a:off x="571" y="1539"/>
              <a:ext cx="1767" cy="21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309" name="Rectangle 21"/>
            <p:cNvSpPr>
              <a:spLocks noChangeArrowheads="1"/>
            </p:cNvSpPr>
            <p:nvPr/>
          </p:nvSpPr>
          <p:spPr bwMode="auto">
            <a:xfrm>
              <a:off x="571" y="1539"/>
              <a:ext cx="1767" cy="215"/>
            </a:xfrm>
            <a:prstGeom prst="rect">
              <a:avLst/>
            </a:prstGeom>
            <a:noFill/>
            <a:ln w="9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310" name="Rectangle 22"/>
            <p:cNvSpPr>
              <a:spLocks noChangeArrowheads="1"/>
            </p:cNvSpPr>
            <p:nvPr/>
          </p:nvSpPr>
          <p:spPr bwMode="auto">
            <a:xfrm>
              <a:off x="1194" y="1546"/>
              <a:ext cx="610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Client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11" name="Rectangle 23"/>
            <p:cNvSpPr>
              <a:spLocks noChangeArrowheads="1"/>
            </p:cNvSpPr>
            <p:nvPr/>
          </p:nvSpPr>
          <p:spPr bwMode="auto">
            <a:xfrm>
              <a:off x="3226" y="2343"/>
              <a:ext cx="1074" cy="16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312" name="Rectangle 24"/>
            <p:cNvSpPr>
              <a:spLocks noChangeArrowheads="1"/>
            </p:cNvSpPr>
            <p:nvPr/>
          </p:nvSpPr>
          <p:spPr bwMode="auto">
            <a:xfrm>
              <a:off x="3226" y="2343"/>
              <a:ext cx="1074" cy="166"/>
            </a:xfrm>
            <a:prstGeom prst="rect">
              <a:avLst/>
            </a:prstGeom>
            <a:noFill/>
            <a:ln w="9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313" name="Rectangle 25"/>
            <p:cNvSpPr>
              <a:spLocks noChangeArrowheads="1"/>
            </p:cNvSpPr>
            <p:nvPr/>
          </p:nvSpPr>
          <p:spPr bwMode="auto">
            <a:xfrm>
              <a:off x="3226" y="2177"/>
              <a:ext cx="1074" cy="16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314" name="Rectangle 26"/>
            <p:cNvSpPr>
              <a:spLocks noChangeArrowheads="1"/>
            </p:cNvSpPr>
            <p:nvPr/>
          </p:nvSpPr>
          <p:spPr bwMode="auto">
            <a:xfrm>
              <a:off x="3226" y="2177"/>
              <a:ext cx="1074" cy="166"/>
            </a:xfrm>
            <a:prstGeom prst="rect">
              <a:avLst/>
            </a:prstGeom>
            <a:noFill/>
            <a:ln w="9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315" name="Rectangle 27"/>
            <p:cNvSpPr>
              <a:spLocks noChangeArrowheads="1"/>
            </p:cNvSpPr>
            <p:nvPr/>
          </p:nvSpPr>
          <p:spPr bwMode="auto">
            <a:xfrm>
              <a:off x="3226" y="1962"/>
              <a:ext cx="1074" cy="21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316" name="Rectangle 28"/>
            <p:cNvSpPr>
              <a:spLocks noChangeArrowheads="1"/>
            </p:cNvSpPr>
            <p:nvPr/>
          </p:nvSpPr>
          <p:spPr bwMode="auto">
            <a:xfrm>
              <a:off x="3226" y="1962"/>
              <a:ext cx="1074" cy="215"/>
            </a:xfrm>
            <a:prstGeom prst="rect">
              <a:avLst/>
            </a:prstGeom>
            <a:noFill/>
            <a:ln w="9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317" name="Rectangle 29"/>
            <p:cNvSpPr>
              <a:spLocks noChangeArrowheads="1"/>
            </p:cNvSpPr>
            <p:nvPr/>
          </p:nvSpPr>
          <p:spPr bwMode="auto">
            <a:xfrm>
              <a:off x="3416" y="1970"/>
              <a:ext cx="787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ProductA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18" name="Freeform 30"/>
            <p:cNvSpPr>
              <a:spLocks noEditPoints="1"/>
            </p:cNvSpPr>
            <p:nvPr/>
          </p:nvSpPr>
          <p:spPr bwMode="auto">
            <a:xfrm>
              <a:off x="3758" y="1597"/>
              <a:ext cx="620" cy="370"/>
            </a:xfrm>
            <a:custGeom>
              <a:avLst/>
              <a:gdLst/>
              <a:ahLst/>
              <a:cxnLst>
                <a:cxn ang="0">
                  <a:pos x="1008" y="8"/>
                </a:cxn>
                <a:cxn ang="0">
                  <a:pos x="1008" y="218"/>
                </a:cxn>
                <a:cxn ang="0">
                  <a:pos x="1000" y="226"/>
                </a:cxn>
                <a:cxn ang="0">
                  <a:pos x="969" y="226"/>
                </a:cxn>
                <a:cxn ang="0">
                  <a:pos x="961" y="218"/>
                </a:cxn>
                <a:cxn ang="0">
                  <a:pos x="969" y="210"/>
                </a:cxn>
                <a:cxn ang="0">
                  <a:pos x="1000" y="210"/>
                </a:cxn>
                <a:cxn ang="0">
                  <a:pos x="992" y="218"/>
                </a:cxn>
                <a:cxn ang="0">
                  <a:pos x="992" y="8"/>
                </a:cxn>
                <a:cxn ang="0">
                  <a:pos x="1000" y="0"/>
                </a:cxn>
                <a:cxn ang="0">
                  <a:pos x="1008" y="8"/>
                </a:cxn>
                <a:cxn ang="0">
                  <a:pos x="825" y="226"/>
                </a:cxn>
                <a:cxn ang="0">
                  <a:pos x="585" y="226"/>
                </a:cxn>
                <a:cxn ang="0">
                  <a:pos x="577" y="218"/>
                </a:cxn>
                <a:cxn ang="0">
                  <a:pos x="585" y="210"/>
                </a:cxn>
                <a:cxn ang="0">
                  <a:pos x="825" y="210"/>
                </a:cxn>
                <a:cxn ang="0">
                  <a:pos x="833" y="218"/>
                </a:cxn>
                <a:cxn ang="0">
                  <a:pos x="825" y="226"/>
                </a:cxn>
                <a:cxn ang="0">
                  <a:pos x="441" y="226"/>
                </a:cxn>
                <a:cxn ang="0">
                  <a:pos x="201" y="226"/>
                </a:cxn>
                <a:cxn ang="0">
                  <a:pos x="193" y="218"/>
                </a:cxn>
                <a:cxn ang="0">
                  <a:pos x="201" y="210"/>
                </a:cxn>
                <a:cxn ang="0">
                  <a:pos x="441" y="210"/>
                </a:cxn>
                <a:cxn ang="0">
                  <a:pos x="449" y="218"/>
                </a:cxn>
                <a:cxn ang="0">
                  <a:pos x="441" y="226"/>
                </a:cxn>
                <a:cxn ang="0">
                  <a:pos x="57" y="226"/>
                </a:cxn>
                <a:cxn ang="0">
                  <a:pos x="8" y="226"/>
                </a:cxn>
                <a:cxn ang="0">
                  <a:pos x="16" y="218"/>
                </a:cxn>
                <a:cxn ang="0">
                  <a:pos x="16" y="408"/>
                </a:cxn>
                <a:cxn ang="0">
                  <a:pos x="8" y="416"/>
                </a:cxn>
                <a:cxn ang="0">
                  <a:pos x="0" y="408"/>
                </a:cxn>
                <a:cxn ang="0">
                  <a:pos x="0" y="218"/>
                </a:cxn>
                <a:cxn ang="0">
                  <a:pos x="8" y="210"/>
                </a:cxn>
                <a:cxn ang="0">
                  <a:pos x="57" y="210"/>
                </a:cxn>
                <a:cxn ang="0">
                  <a:pos x="65" y="218"/>
                </a:cxn>
                <a:cxn ang="0">
                  <a:pos x="57" y="226"/>
                </a:cxn>
                <a:cxn ang="0">
                  <a:pos x="16" y="552"/>
                </a:cxn>
                <a:cxn ang="0">
                  <a:pos x="16" y="593"/>
                </a:cxn>
                <a:cxn ang="0">
                  <a:pos x="8" y="601"/>
                </a:cxn>
                <a:cxn ang="0">
                  <a:pos x="0" y="593"/>
                </a:cxn>
                <a:cxn ang="0">
                  <a:pos x="0" y="552"/>
                </a:cxn>
                <a:cxn ang="0">
                  <a:pos x="8" y="544"/>
                </a:cxn>
                <a:cxn ang="0">
                  <a:pos x="16" y="552"/>
                </a:cxn>
              </a:cxnLst>
              <a:rect l="0" t="0" r="r" b="b"/>
              <a:pathLst>
                <a:path w="1008" h="601">
                  <a:moveTo>
                    <a:pt x="1008" y="8"/>
                  </a:moveTo>
                  <a:lnTo>
                    <a:pt x="1008" y="218"/>
                  </a:lnTo>
                  <a:cubicBezTo>
                    <a:pt x="1008" y="222"/>
                    <a:pt x="1004" y="226"/>
                    <a:pt x="1000" y="226"/>
                  </a:cubicBezTo>
                  <a:lnTo>
                    <a:pt x="969" y="226"/>
                  </a:lnTo>
                  <a:cubicBezTo>
                    <a:pt x="965" y="226"/>
                    <a:pt x="961" y="222"/>
                    <a:pt x="961" y="218"/>
                  </a:cubicBezTo>
                  <a:cubicBezTo>
                    <a:pt x="961" y="213"/>
                    <a:pt x="965" y="210"/>
                    <a:pt x="969" y="210"/>
                  </a:cubicBezTo>
                  <a:lnTo>
                    <a:pt x="1000" y="210"/>
                  </a:lnTo>
                  <a:lnTo>
                    <a:pt x="992" y="218"/>
                  </a:lnTo>
                  <a:lnTo>
                    <a:pt x="992" y="8"/>
                  </a:lnTo>
                  <a:cubicBezTo>
                    <a:pt x="992" y="4"/>
                    <a:pt x="995" y="0"/>
                    <a:pt x="1000" y="0"/>
                  </a:cubicBezTo>
                  <a:cubicBezTo>
                    <a:pt x="1004" y="0"/>
                    <a:pt x="1008" y="4"/>
                    <a:pt x="1008" y="8"/>
                  </a:cubicBezTo>
                  <a:close/>
                  <a:moveTo>
                    <a:pt x="825" y="226"/>
                  </a:moveTo>
                  <a:lnTo>
                    <a:pt x="585" y="226"/>
                  </a:lnTo>
                  <a:cubicBezTo>
                    <a:pt x="581" y="226"/>
                    <a:pt x="577" y="222"/>
                    <a:pt x="577" y="218"/>
                  </a:cubicBezTo>
                  <a:cubicBezTo>
                    <a:pt x="577" y="213"/>
                    <a:pt x="581" y="210"/>
                    <a:pt x="585" y="210"/>
                  </a:cubicBezTo>
                  <a:lnTo>
                    <a:pt x="825" y="210"/>
                  </a:lnTo>
                  <a:cubicBezTo>
                    <a:pt x="830" y="210"/>
                    <a:pt x="833" y="213"/>
                    <a:pt x="833" y="218"/>
                  </a:cubicBezTo>
                  <a:cubicBezTo>
                    <a:pt x="833" y="222"/>
                    <a:pt x="830" y="226"/>
                    <a:pt x="825" y="226"/>
                  </a:cubicBezTo>
                  <a:close/>
                  <a:moveTo>
                    <a:pt x="441" y="226"/>
                  </a:moveTo>
                  <a:lnTo>
                    <a:pt x="201" y="226"/>
                  </a:lnTo>
                  <a:cubicBezTo>
                    <a:pt x="197" y="226"/>
                    <a:pt x="193" y="222"/>
                    <a:pt x="193" y="218"/>
                  </a:cubicBezTo>
                  <a:cubicBezTo>
                    <a:pt x="193" y="213"/>
                    <a:pt x="197" y="210"/>
                    <a:pt x="201" y="210"/>
                  </a:cubicBezTo>
                  <a:lnTo>
                    <a:pt x="441" y="210"/>
                  </a:lnTo>
                  <a:cubicBezTo>
                    <a:pt x="446" y="210"/>
                    <a:pt x="449" y="213"/>
                    <a:pt x="449" y="218"/>
                  </a:cubicBezTo>
                  <a:cubicBezTo>
                    <a:pt x="449" y="222"/>
                    <a:pt x="446" y="226"/>
                    <a:pt x="441" y="226"/>
                  </a:cubicBezTo>
                  <a:close/>
                  <a:moveTo>
                    <a:pt x="57" y="226"/>
                  </a:moveTo>
                  <a:lnTo>
                    <a:pt x="8" y="226"/>
                  </a:lnTo>
                  <a:lnTo>
                    <a:pt x="16" y="218"/>
                  </a:lnTo>
                  <a:lnTo>
                    <a:pt x="16" y="408"/>
                  </a:lnTo>
                  <a:cubicBezTo>
                    <a:pt x="16" y="413"/>
                    <a:pt x="12" y="416"/>
                    <a:pt x="8" y="416"/>
                  </a:cubicBezTo>
                  <a:cubicBezTo>
                    <a:pt x="4" y="416"/>
                    <a:pt x="0" y="413"/>
                    <a:pt x="0" y="408"/>
                  </a:cubicBezTo>
                  <a:lnTo>
                    <a:pt x="0" y="218"/>
                  </a:lnTo>
                  <a:cubicBezTo>
                    <a:pt x="0" y="213"/>
                    <a:pt x="4" y="210"/>
                    <a:pt x="8" y="210"/>
                  </a:cubicBezTo>
                  <a:lnTo>
                    <a:pt x="57" y="210"/>
                  </a:lnTo>
                  <a:cubicBezTo>
                    <a:pt x="62" y="210"/>
                    <a:pt x="65" y="213"/>
                    <a:pt x="65" y="218"/>
                  </a:cubicBezTo>
                  <a:cubicBezTo>
                    <a:pt x="65" y="222"/>
                    <a:pt x="62" y="226"/>
                    <a:pt x="57" y="226"/>
                  </a:cubicBezTo>
                  <a:close/>
                  <a:moveTo>
                    <a:pt x="16" y="552"/>
                  </a:moveTo>
                  <a:lnTo>
                    <a:pt x="16" y="593"/>
                  </a:lnTo>
                  <a:cubicBezTo>
                    <a:pt x="16" y="598"/>
                    <a:pt x="12" y="601"/>
                    <a:pt x="8" y="601"/>
                  </a:cubicBezTo>
                  <a:cubicBezTo>
                    <a:pt x="4" y="601"/>
                    <a:pt x="0" y="598"/>
                    <a:pt x="0" y="593"/>
                  </a:cubicBezTo>
                  <a:lnTo>
                    <a:pt x="0" y="552"/>
                  </a:lnTo>
                  <a:cubicBezTo>
                    <a:pt x="0" y="548"/>
                    <a:pt x="4" y="544"/>
                    <a:pt x="8" y="544"/>
                  </a:cubicBezTo>
                  <a:cubicBezTo>
                    <a:pt x="12" y="544"/>
                    <a:pt x="16" y="548"/>
                    <a:pt x="16" y="552"/>
                  </a:cubicBezTo>
                  <a:close/>
                </a:path>
              </a:pathLst>
            </a:custGeom>
            <a:solidFill>
              <a:schemeClr val="tx1"/>
            </a:solidFill>
            <a:ln w="10" cap="flat">
              <a:solidFill>
                <a:schemeClr val="tx1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319" name="Freeform 31"/>
            <p:cNvSpPr>
              <a:spLocks/>
            </p:cNvSpPr>
            <p:nvPr/>
          </p:nvSpPr>
          <p:spPr bwMode="auto">
            <a:xfrm>
              <a:off x="4299" y="1483"/>
              <a:ext cx="148" cy="119"/>
            </a:xfrm>
            <a:custGeom>
              <a:avLst/>
              <a:gdLst/>
              <a:ahLst/>
              <a:cxnLst>
                <a:cxn ang="0">
                  <a:pos x="0" y="119"/>
                </a:cxn>
                <a:cxn ang="0">
                  <a:pos x="148" y="119"/>
                </a:cxn>
                <a:cxn ang="0">
                  <a:pos x="74" y="0"/>
                </a:cxn>
                <a:cxn ang="0">
                  <a:pos x="0" y="119"/>
                </a:cxn>
              </a:cxnLst>
              <a:rect l="0" t="0" r="r" b="b"/>
              <a:pathLst>
                <a:path w="148" h="119">
                  <a:moveTo>
                    <a:pt x="0" y="119"/>
                  </a:moveTo>
                  <a:lnTo>
                    <a:pt x="148" y="119"/>
                  </a:lnTo>
                  <a:lnTo>
                    <a:pt x="74" y="0"/>
                  </a:lnTo>
                  <a:lnTo>
                    <a:pt x="0" y="11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320" name="Freeform 32"/>
            <p:cNvSpPr>
              <a:spLocks/>
            </p:cNvSpPr>
            <p:nvPr/>
          </p:nvSpPr>
          <p:spPr bwMode="auto">
            <a:xfrm>
              <a:off x="4299" y="1483"/>
              <a:ext cx="148" cy="119"/>
            </a:xfrm>
            <a:custGeom>
              <a:avLst/>
              <a:gdLst/>
              <a:ahLst/>
              <a:cxnLst>
                <a:cxn ang="0">
                  <a:pos x="0" y="119"/>
                </a:cxn>
                <a:cxn ang="0">
                  <a:pos x="148" y="119"/>
                </a:cxn>
                <a:cxn ang="0">
                  <a:pos x="74" y="0"/>
                </a:cxn>
                <a:cxn ang="0">
                  <a:pos x="0" y="119"/>
                </a:cxn>
              </a:cxnLst>
              <a:rect l="0" t="0" r="r" b="b"/>
              <a:pathLst>
                <a:path w="148" h="119">
                  <a:moveTo>
                    <a:pt x="0" y="119"/>
                  </a:moveTo>
                  <a:lnTo>
                    <a:pt x="148" y="119"/>
                  </a:lnTo>
                  <a:lnTo>
                    <a:pt x="74" y="0"/>
                  </a:lnTo>
                  <a:lnTo>
                    <a:pt x="0" y="119"/>
                  </a:lnTo>
                  <a:close/>
                </a:path>
              </a:pathLst>
            </a:custGeom>
            <a:noFill/>
            <a:ln w="9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321" name="Freeform 33"/>
            <p:cNvSpPr>
              <a:spLocks/>
            </p:cNvSpPr>
            <p:nvPr/>
          </p:nvSpPr>
          <p:spPr bwMode="auto">
            <a:xfrm>
              <a:off x="2486" y="1198"/>
              <a:ext cx="1350" cy="639"/>
            </a:xfrm>
            <a:custGeom>
              <a:avLst/>
              <a:gdLst/>
              <a:ahLst/>
              <a:cxnLst>
                <a:cxn ang="0">
                  <a:pos x="0" y="639"/>
                </a:cxn>
                <a:cxn ang="0">
                  <a:pos x="235" y="639"/>
                </a:cxn>
                <a:cxn ang="0">
                  <a:pos x="235" y="0"/>
                </a:cxn>
                <a:cxn ang="0">
                  <a:pos x="1350" y="0"/>
                </a:cxn>
              </a:cxnLst>
              <a:rect l="0" t="0" r="r" b="b"/>
              <a:pathLst>
                <a:path w="1350" h="639">
                  <a:moveTo>
                    <a:pt x="0" y="639"/>
                  </a:moveTo>
                  <a:lnTo>
                    <a:pt x="235" y="639"/>
                  </a:lnTo>
                  <a:lnTo>
                    <a:pt x="235" y="0"/>
                  </a:lnTo>
                  <a:lnTo>
                    <a:pt x="1350" y="0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322" name="Freeform 34"/>
            <p:cNvSpPr>
              <a:spLocks/>
            </p:cNvSpPr>
            <p:nvPr/>
          </p:nvSpPr>
          <p:spPr bwMode="auto">
            <a:xfrm>
              <a:off x="2338" y="1790"/>
              <a:ext cx="148" cy="95"/>
            </a:xfrm>
            <a:custGeom>
              <a:avLst/>
              <a:gdLst/>
              <a:ahLst/>
              <a:cxnLst>
                <a:cxn ang="0">
                  <a:pos x="74" y="95"/>
                </a:cxn>
                <a:cxn ang="0">
                  <a:pos x="0" y="47"/>
                </a:cxn>
                <a:cxn ang="0">
                  <a:pos x="74" y="0"/>
                </a:cxn>
                <a:cxn ang="0">
                  <a:pos x="148" y="47"/>
                </a:cxn>
                <a:cxn ang="0">
                  <a:pos x="74" y="95"/>
                </a:cxn>
              </a:cxnLst>
              <a:rect l="0" t="0" r="r" b="b"/>
              <a:pathLst>
                <a:path w="148" h="95">
                  <a:moveTo>
                    <a:pt x="74" y="95"/>
                  </a:moveTo>
                  <a:lnTo>
                    <a:pt x="0" y="47"/>
                  </a:lnTo>
                  <a:lnTo>
                    <a:pt x="74" y="0"/>
                  </a:lnTo>
                  <a:lnTo>
                    <a:pt x="148" y="47"/>
                  </a:lnTo>
                  <a:lnTo>
                    <a:pt x="74" y="95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323" name="Freeform 35"/>
            <p:cNvSpPr>
              <a:spLocks/>
            </p:cNvSpPr>
            <p:nvPr/>
          </p:nvSpPr>
          <p:spPr bwMode="auto">
            <a:xfrm>
              <a:off x="2338" y="1790"/>
              <a:ext cx="148" cy="95"/>
            </a:xfrm>
            <a:custGeom>
              <a:avLst/>
              <a:gdLst/>
              <a:ahLst/>
              <a:cxnLst>
                <a:cxn ang="0">
                  <a:pos x="74" y="95"/>
                </a:cxn>
                <a:cxn ang="0">
                  <a:pos x="0" y="47"/>
                </a:cxn>
                <a:cxn ang="0">
                  <a:pos x="74" y="0"/>
                </a:cxn>
                <a:cxn ang="0">
                  <a:pos x="148" y="47"/>
                </a:cxn>
                <a:cxn ang="0">
                  <a:pos x="74" y="95"/>
                </a:cxn>
              </a:cxnLst>
              <a:rect l="0" t="0" r="r" b="b"/>
              <a:pathLst>
                <a:path w="148" h="95">
                  <a:moveTo>
                    <a:pt x="74" y="95"/>
                  </a:moveTo>
                  <a:lnTo>
                    <a:pt x="0" y="47"/>
                  </a:lnTo>
                  <a:lnTo>
                    <a:pt x="74" y="0"/>
                  </a:lnTo>
                  <a:lnTo>
                    <a:pt x="148" y="47"/>
                  </a:lnTo>
                  <a:lnTo>
                    <a:pt x="74" y="95"/>
                  </a:lnTo>
                  <a:close/>
                </a:path>
              </a:pathLst>
            </a:custGeom>
            <a:noFill/>
            <a:ln w="9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324" name="Rectangle 36"/>
            <p:cNvSpPr>
              <a:spLocks noChangeArrowheads="1"/>
            </p:cNvSpPr>
            <p:nvPr/>
          </p:nvSpPr>
          <p:spPr bwMode="auto">
            <a:xfrm>
              <a:off x="4486" y="2348"/>
              <a:ext cx="1075" cy="16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325" name="Rectangle 37"/>
            <p:cNvSpPr>
              <a:spLocks noChangeArrowheads="1"/>
            </p:cNvSpPr>
            <p:nvPr/>
          </p:nvSpPr>
          <p:spPr bwMode="auto">
            <a:xfrm>
              <a:off x="4486" y="2348"/>
              <a:ext cx="1075" cy="166"/>
            </a:xfrm>
            <a:prstGeom prst="rect">
              <a:avLst/>
            </a:prstGeom>
            <a:noFill/>
            <a:ln w="9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326" name="Rectangle 38"/>
            <p:cNvSpPr>
              <a:spLocks noChangeArrowheads="1"/>
            </p:cNvSpPr>
            <p:nvPr/>
          </p:nvSpPr>
          <p:spPr bwMode="auto">
            <a:xfrm>
              <a:off x="4486" y="2183"/>
              <a:ext cx="1075" cy="16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327" name="Rectangle 39"/>
            <p:cNvSpPr>
              <a:spLocks noChangeArrowheads="1"/>
            </p:cNvSpPr>
            <p:nvPr/>
          </p:nvSpPr>
          <p:spPr bwMode="auto">
            <a:xfrm>
              <a:off x="4486" y="2183"/>
              <a:ext cx="1075" cy="165"/>
            </a:xfrm>
            <a:prstGeom prst="rect">
              <a:avLst/>
            </a:prstGeom>
            <a:noFill/>
            <a:ln w="9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328" name="Rectangle 40"/>
            <p:cNvSpPr>
              <a:spLocks noChangeArrowheads="1"/>
            </p:cNvSpPr>
            <p:nvPr/>
          </p:nvSpPr>
          <p:spPr bwMode="auto">
            <a:xfrm>
              <a:off x="4486" y="1967"/>
              <a:ext cx="1075" cy="21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329" name="Rectangle 41"/>
            <p:cNvSpPr>
              <a:spLocks noChangeArrowheads="1"/>
            </p:cNvSpPr>
            <p:nvPr/>
          </p:nvSpPr>
          <p:spPr bwMode="auto">
            <a:xfrm>
              <a:off x="4486" y="1967"/>
              <a:ext cx="1075" cy="216"/>
            </a:xfrm>
            <a:prstGeom prst="rect">
              <a:avLst/>
            </a:prstGeom>
            <a:noFill/>
            <a:ln w="9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330" name="Rectangle 42"/>
            <p:cNvSpPr>
              <a:spLocks noChangeArrowheads="1"/>
            </p:cNvSpPr>
            <p:nvPr/>
          </p:nvSpPr>
          <p:spPr bwMode="auto">
            <a:xfrm>
              <a:off x="4675" y="1970"/>
              <a:ext cx="787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ProductB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32" name="Rectangle 44"/>
            <p:cNvSpPr>
              <a:spLocks noChangeArrowheads="1"/>
            </p:cNvSpPr>
            <p:nvPr/>
          </p:nvSpPr>
          <p:spPr bwMode="auto">
            <a:xfrm>
              <a:off x="230" y="3320"/>
              <a:ext cx="2459" cy="21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333" name="Rectangle 45"/>
            <p:cNvSpPr>
              <a:spLocks noChangeArrowheads="1"/>
            </p:cNvSpPr>
            <p:nvPr/>
          </p:nvSpPr>
          <p:spPr bwMode="auto">
            <a:xfrm>
              <a:off x="230" y="3320"/>
              <a:ext cx="2459" cy="215"/>
            </a:xfrm>
            <a:prstGeom prst="rect">
              <a:avLst/>
            </a:prstGeom>
            <a:noFill/>
            <a:ln w="9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334" name="Rectangle 46"/>
            <p:cNvSpPr>
              <a:spLocks noChangeArrowheads="1"/>
            </p:cNvSpPr>
            <p:nvPr/>
          </p:nvSpPr>
          <p:spPr bwMode="auto">
            <a:xfrm>
              <a:off x="240" y="3329"/>
              <a:ext cx="177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+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35" name="Rectangle 47"/>
            <p:cNvSpPr>
              <a:spLocks noChangeArrowheads="1"/>
            </p:cNvSpPr>
            <p:nvPr/>
          </p:nvSpPr>
          <p:spPr bwMode="auto">
            <a:xfrm>
              <a:off x="328" y="3329"/>
              <a:ext cx="1220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0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FactoryMethod</a:t>
              </a:r>
              <a:endParaRPr kumimoji="0" 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36" name="Rectangle 48"/>
            <p:cNvSpPr>
              <a:spLocks noChangeArrowheads="1"/>
            </p:cNvSpPr>
            <p:nvPr/>
          </p:nvSpPr>
          <p:spPr bwMode="auto">
            <a:xfrm>
              <a:off x="1485" y="3316"/>
              <a:ext cx="485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() : </a:t>
              </a:r>
              <a:endParaRPr kumimoji="0" 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37" name="Rectangle 49"/>
            <p:cNvSpPr>
              <a:spLocks noChangeArrowheads="1"/>
            </p:cNvSpPr>
            <p:nvPr/>
          </p:nvSpPr>
          <p:spPr bwMode="auto">
            <a:xfrm>
              <a:off x="1882" y="3329"/>
              <a:ext cx="787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IProduct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38" name="Rectangle 50"/>
            <p:cNvSpPr>
              <a:spLocks noChangeArrowheads="1"/>
            </p:cNvSpPr>
            <p:nvPr/>
          </p:nvSpPr>
          <p:spPr bwMode="auto">
            <a:xfrm>
              <a:off x="230" y="3154"/>
              <a:ext cx="2459" cy="16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339" name="Rectangle 51"/>
            <p:cNvSpPr>
              <a:spLocks noChangeArrowheads="1"/>
            </p:cNvSpPr>
            <p:nvPr/>
          </p:nvSpPr>
          <p:spPr bwMode="auto">
            <a:xfrm>
              <a:off x="230" y="3154"/>
              <a:ext cx="2459" cy="166"/>
            </a:xfrm>
            <a:prstGeom prst="rect">
              <a:avLst/>
            </a:prstGeom>
            <a:noFill/>
            <a:ln w="9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340" name="Rectangle 52"/>
            <p:cNvSpPr>
              <a:spLocks noChangeArrowheads="1"/>
            </p:cNvSpPr>
            <p:nvPr/>
          </p:nvSpPr>
          <p:spPr bwMode="auto">
            <a:xfrm>
              <a:off x="230" y="2939"/>
              <a:ext cx="2459" cy="21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341" name="Rectangle 53"/>
            <p:cNvSpPr>
              <a:spLocks noChangeArrowheads="1"/>
            </p:cNvSpPr>
            <p:nvPr/>
          </p:nvSpPr>
          <p:spPr bwMode="auto">
            <a:xfrm>
              <a:off x="230" y="2939"/>
              <a:ext cx="2459" cy="215"/>
            </a:xfrm>
            <a:prstGeom prst="rect">
              <a:avLst/>
            </a:prstGeom>
            <a:noFill/>
            <a:ln w="9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342" name="Rectangle 54"/>
            <p:cNvSpPr>
              <a:spLocks noChangeArrowheads="1"/>
            </p:cNvSpPr>
            <p:nvPr/>
          </p:nvSpPr>
          <p:spPr bwMode="auto">
            <a:xfrm>
              <a:off x="1154" y="2945"/>
              <a:ext cx="698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Creator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43" name="Line 55"/>
            <p:cNvSpPr>
              <a:spLocks noChangeShapeType="1"/>
            </p:cNvSpPr>
            <p:nvPr/>
          </p:nvSpPr>
          <p:spPr bwMode="auto">
            <a:xfrm>
              <a:off x="1455" y="2135"/>
              <a:ext cx="4" cy="804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345" name="Freeform 57"/>
            <p:cNvSpPr>
              <a:spLocks/>
            </p:cNvSpPr>
            <p:nvPr/>
          </p:nvSpPr>
          <p:spPr bwMode="auto">
            <a:xfrm>
              <a:off x="3705" y="2509"/>
              <a:ext cx="117" cy="58"/>
            </a:xfrm>
            <a:custGeom>
              <a:avLst/>
              <a:gdLst/>
              <a:ahLst/>
              <a:cxnLst>
                <a:cxn ang="0">
                  <a:pos x="117" y="58"/>
                </a:cxn>
                <a:cxn ang="0">
                  <a:pos x="58" y="0"/>
                </a:cxn>
                <a:cxn ang="0">
                  <a:pos x="0" y="58"/>
                </a:cxn>
              </a:cxnLst>
              <a:rect l="0" t="0" r="r" b="b"/>
              <a:pathLst>
                <a:path w="117" h="58">
                  <a:moveTo>
                    <a:pt x="117" y="58"/>
                  </a:moveTo>
                  <a:lnTo>
                    <a:pt x="58" y="0"/>
                  </a:lnTo>
                  <a:lnTo>
                    <a:pt x="0" y="58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346" name="Freeform 58"/>
            <p:cNvSpPr>
              <a:spLocks noEditPoints="1"/>
            </p:cNvSpPr>
            <p:nvPr/>
          </p:nvSpPr>
          <p:spPr bwMode="auto">
            <a:xfrm>
              <a:off x="3738" y="2521"/>
              <a:ext cx="1290" cy="569"/>
            </a:xfrm>
            <a:custGeom>
              <a:avLst/>
              <a:gdLst/>
              <a:ahLst/>
              <a:cxnLst>
                <a:cxn ang="0">
                  <a:pos x="120" y="908"/>
                </a:cxn>
                <a:cxn ang="0">
                  <a:pos x="120" y="924"/>
                </a:cxn>
                <a:cxn ang="0">
                  <a:pos x="0" y="916"/>
                </a:cxn>
                <a:cxn ang="0">
                  <a:pos x="200" y="908"/>
                </a:cxn>
                <a:cxn ang="0">
                  <a:pos x="320" y="916"/>
                </a:cxn>
                <a:cxn ang="0">
                  <a:pos x="200" y="924"/>
                </a:cxn>
                <a:cxn ang="0">
                  <a:pos x="200" y="908"/>
                </a:cxn>
                <a:cxn ang="0">
                  <a:pos x="504" y="908"/>
                </a:cxn>
                <a:cxn ang="0">
                  <a:pos x="504" y="924"/>
                </a:cxn>
                <a:cxn ang="0">
                  <a:pos x="384" y="916"/>
                </a:cxn>
                <a:cxn ang="0">
                  <a:pos x="584" y="908"/>
                </a:cxn>
                <a:cxn ang="0">
                  <a:pos x="704" y="916"/>
                </a:cxn>
                <a:cxn ang="0">
                  <a:pos x="584" y="924"/>
                </a:cxn>
                <a:cxn ang="0">
                  <a:pos x="584" y="908"/>
                </a:cxn>
                <a:cxn ang="0">
                  <a:pos x="888" y="908"/>
                </a:cxn>
                <a:cxn ang="0">
                  <a:pos x="888" y="924"/>
                </a:cxn>
                <a:cxn ang="0">
                  <a:pos x="768" y="916"/>
                </a:cxn>
                <a:cxn ang="0">
                  <a:pos x="968" y="908"/>
                </a:cxn>
                <a:cxn ang="0">
                  <a:pos x="1088" y="916"/>
                </a:cxn>
                <a:cxn ang="0">
                  <a:pos x="968" y="924"/>
                </a:cxn>
                <a:cxn ang="0">
                  <a:pos x="968" y="908"/>
                </a:cxn>
                <a:cxn ang="0">
                  <a:pos x="1272" y="908"/>
                </a:cxn>
                <a:cxn ang="0">
                  <a:pos x="1272" y="924"/>
                </a:cxn>
                <a:cxn ang="0">
                  <a:pos x="1152" y="916"/>
                </a:cxn>
                <a:cxn ang="0">
                  <a:pos x="1352" y="908"/>
                </a:cxn>
                <a:cxn ang="0">
                  <a:pos x="1472" y="916"/>
                </a:cxn>
                <a:cxn ang="0">
                  <a:pos x="1352" y="924"/>
                </a:cxn>
                <a:cxn ang="0">
                  <a:pos x="1352" y="908"/>
                </a:cxn>
                <a:cxn ang="0">
                  <a:pos x="1656" y="908"/>
                </a:cxn>
                <a:cxn ang="0">
                  <a:pos x="1656" y="924"/>
                </a:cxn>
                <a:cxn ang="0">
                  <a:pos x="1536" y="916"/>
                </a:cxn>
                <a:cxn ang="0">
                  <a:pos x="1736" y="908"/>
                </a:cxn>
                <a:cxn ang="0">
                  <a:pos x="1856" y="916"/>
                </a:cxn>
                <a:cxn ang="0">
                  <a:pos x="1736" y="924"/>
                </a:cxn>
                <a:cxn ang="0">
                  <a:pos x="1736" y="908"/>
                </a:cxn>
                <a:cxn ang="0">
                  <a:pos x="2040" y="908"/>
                </a:cxn>
                <a:cxn ang="0">
                  <a:pos x="2040" y="924"/>
                </a:cxn>
                <a:cxn ang="0">
                  <a:pos x="1920" y="916"/>
                </a:cxn>
                <a:cxn ang="0">
                  <a:pos x="2083" y="888"/>
                </a:cxn>
                <a:cxn ang="0">
                  <a:pos x="2091" y="768"/>
                </a:cxn>
                <a:cxn ang="0">
                  <a:pos x="2099" y="888"/>
                </a:cxn>
                <a:cxn ang="0">
                  <a:pos x="2083" y="888"/>
                </a:cxn>
                <a:cxn ang="0">
                  <a:pos x="2083" y="584"/>
                </a:cxn>
                <a:cxn ang="0">
                  <a:pos x="2099" y="584"/>
                </a:cxn>
                <a:cxn ang="0">
                  <a:pos x="2091" y="704"/>
                </a:cxn>
                <a:cxn ang="0">
                  <a:pos x="2083" y="504"/>
                </a:cxn>
                <a:cxn ang="0">
                  <a:pos x="2091" y="384"/>
                </a:cxn>
                <a:cxn ang="0">
                  <a:pos x="2099" y="504"/>
                </a:cxn>
                <a:cxn ang="0">
                  <a:pos x="2083" y="504"/>
                </a:cxn>
                <a:cxn ang="0">
                  <a:pos x="2083" y="200"/>
                </a:cxn>
                <a:cxn ang="0">
                  <a:pos x="2099" y="200"/>
                </a:cxn>
                <a:cxn ang="0">
                  <a:pos x="2091" y="320"/>
                </a:cxn>
                <a:cxn ang="0">
                  <a:pos x="2083" y="120"/>
                </a:cxn>
                <a:cxn ang="0">
                  <a:pos x="2091" y="0"/>
                </a:cxn>
                <a:cxn ang="0">
                  <a:pos x="2099" y="120"/>
                </a:cxn>
                <a:cxn ang="0">
                  <a:pos x="2083" y="120"/>
                </a:cxn>
              </a:cxnLst>
              <a:rect l="0" t="0" r="r" b="b"/>
              <a:pathLst>
                <a:path w="2099" h="924">
                  <a:moveTo>
                    <a:pt x="8" y="908"/>
                  </a:moveTo>
                  <a:lnTo>
                    <a:pt x="120" y="908"/>
                  </a:lnTo>
                  <a:cubicBezTo>
                    <a:pt x="124" y="908"/>
                    <a:pt x="128" y="912"/>
                    <a:pt x="128" y="916"/>
                  </a:cubicBezTo>
                  <a:cubicBezTo>
                    <a:pt x="128" y="921"/>
                    <a:pt x="124" y="924"/>
                    <a:pt x="120" y="924"/>
                  </a:cubicBezTo>
                  <a:lnTo>
                    <a:pt x="8" y="924"/>
                  </a:lnTo>
                  <a:cubicBezTo>
                    <a:pt x="3" y="924"/>
                    <a:pt x="0" y="921"/>
                    <a:pt x="0" y="916"/>
                  </a:cubicBezTo>
                  <a:cubicBezTo>
                    <a:pt x="0" y="912"/>
                    <a:pt x="3" y="908"/>
                    <a:pt x="8" y="908"/>
                  </a:cubicBezTo>
                  <a:close/>
                  <a:moveTo>
                    <a:pt x="200" y="908"/>
                  </a:moveTo>
                  <a:lnTo>
                    <a:pt x="312" y="908"/>
                  </a:lnTo>
                  <a:cubicBezTo>
                    <a:pt x="316" y="908"/>
                    <a:pt x="320" y="912"/>
                    <a:pt x="320" y="916"/>
                  </a:cubicBezTo>
                  <a:cubicBezTo>
                    <a:pt x="320" y="921"/>
                    <a:pt x="316" y="924"/>
                    <a:pt x="312" y="924"/>
                  </a:cubicBezTo>
                  <a:lnTo>
                    <a:pt x="200" y="924"/>
                  </a:lnTo>
                  <a:cubicBezTo>
                    <a:pt x="195" y="924"/>
                    <a:pt x="192" y="921"/>
                    <a:pt x="192" y="916"/>
                  </a:cubicBezTo>
                  <a:cubicBezTo>
                    <a:pt x="192" y="912"/>
                    <a:pt x="195" y="908"/>
                    <a:pt x="200" y="908"/>
                  </a:cubicBezTo>
                  <a:close/>
                  <a:moveTo>
                    <a:pt x="392" y="908"/>
                  </a:moveTo>
                  <a:lnTo>
                    <a:pt x="504" y="908"/>
                  </a:lnTo>
                  <a:cubicBezTo>
                    <a:pt x="508" y="908"/>
                    <a:pt x="512" y="912"/>
                    <a:pt x="512" y="916"/>
                  </a:cubicBezTo>
                  <a:cubicBezTo>
                    <a:pt x="512" y="921"/>
                    <a:pt x="508" y="924"/>
                    <a:pt x="504" y="924"/>
                  </a:cubicBezTo>
                  <a:lnTo>
                    <a:pt x="392" y="924"/>
                  </a:lnTo>
                  <a:cubicBezTo>
                    <a:pt x="387" y="924"/>
                    <a:pt x="384" y="921"/>
                    <a:pt x="384" y="916"/>
                  </a:cubicBezTo>
                  <a:cubicBezTo>
                    <a:pt x="384" y="912"/>
                    <a:pt x="387" y="908"/>
                    <a:pt x="392" y="908"/>
                  </a:cubicBezTo>
                  <a:close/>
                  <a:moveTo>
                    <a:pt x="584" y="908"/>
                  </a:moveTo>
                  <a:lnTo>
                    <a:pt x="696" y="908"/>
                  </a:lnTo>
                  <a:cubicBezTo>
                    <a:pt x="700" y="908"/>
                    <a:pt x="704" y="912"/>
                    <a:pt x="704" y="916"/>
                  </a:cubicBezTo>
                  <a:cubicBezTo>
                    <a:pt x="704" y="921"/>
                    <a:pt x="700" y="924"/>
                    <a:pt x="696" y="924"/>
                  </a:cubicBezTo>
                  <a:lnTo>
                    <a:pt x="584" y="924"/>
                  </a:lnTo>
                  <a:cubicBezTo>
                    <a:pt x="579" y="924"/>
                    <a:pt x="576" y="921"/>
                    <a:pt x="576" y="916"/>
                  </a:cubicBezTo>
                  <a:cubicBezTo>
                    <a:pt x="576" y="912"/>
                    <a:pt x="579" y="908"/>
                    <a:pt x="584" y="908"/>
                  </a:cubicBezTo>
                  <a:close/>
                  <a:moveTo>
                    <a:pt x="776" y="908"/>
                  </a:moveTo>
                  <a:lnTo>
                    <a:pt x="888" y="908"/>
                  </a:lnTo>
                  <a:cubicBezTo>
                    <a:pt x="892" y="908"/>
                    <a:pt x="896" y="912"/>
                    <a:pt x="896" y="916"/>
                  </a:cubicBezTo>
                  <a:cubicBezTo>
                    <a:pt x="896" y="921"/>
                    <a:pt x="892" y="924"/>
                    <a:pt x="888" y="924"/>
                  </a:cubicBezTo>
                  <a:lnTo>
                    <a:pt x="776" y="924"/>
                  </a:lnTo>
                  <a:cubicBezTo>
                    <a:pt x="771" y="924"/>
                    <a:pt x="768" y="921"/>
                    <a:pt x="768" y="916"/>
                  </a:cubicBezTo>
                  <a:cubicBezTo>
                    <a:pt x="768" y="912"/>
                    <a:pt x="771" y="908"/>
                    <a:pt x="776" y="908"/>
                  </a:cubicBezTo>
                  <a:close/>
                  <a:moveTo>
                    <a:pt x="968" y="908"/>
                  </a:moveTo>
                  <a:lnTo>
                    <a:pt x="1080" y="908"/>
                  </a:lnTo>
                  <a:cubicBezTo>
                    <a:pt x="1084" y="908"/>
                    <a:pt x="1088" y="912"/>
                    <a:pt x="1088" y="916"/>
                  </a:cubicBezTo>
                  <a:cubicBezTo>
                    <a:pt x="1088" y="921"/>
                    <a:pt x="1084" y="924"/>
                    <a:pt x="1080" y="924"/>
                  </a:cubicBezTo>
                  <a:lnTo>
                    <a:pt x="968" y="924"/>
                  </a:lnTo>
                  <a:cubicBezTo>
                    <a:pt x="963" y="924"/>
                    <a:pt x="960" y="921"/>
                    <a:pt x="960" y="916"/>
                  </a:cubicBezTo>
                  <a:cubicBezTo>
                    <a:pt x="960" y="912"/>
                    <a:pt x="963" y="908"/>
                    <a:pt x="968" y="908"/>
                  </a:cubicBezTo>
                  <a:close/>
                  <a:moveTo>
                    <a:pt x="1160" y="908"/>
                  </a:moveTo>
                  <a:lnTo>
                    <a:pt x="1272" y="908"/>
                  </a:lnTo>
                  <a:cubicBezTo>
                    <a:pt x="1276" y="908"/>
                    <a:pt x="1280" y="912"/>
                    <a:pt x="1280" y="916"/>
                  </a:cubicBezTo>
                  <a:cubicBezTo>
                    <a:pt x="1280" y="921"/>
                    <a:pt x="1276" y="924"/>
                    <a:pt x="1272" y="924"/>
                  </a:cubicBezTo>
                  <a:lnTo>
                    <a:pt x="1160" y="924"/>
                  </a:lnTo>
                  <a:cubicBezTo>
                    <a:pt x="1155" y="924"/>
                    <a:pt x="1152" y="921"/>
                    <a:pt x="1152" y="916"/>
                  </a:cubicBezTo>
                  <a:cubicBezTo>
                    <a:pt x="1152" y="912"/>
                    <a:pt x="1155" y="908"/>
                    <a:pt x="1160" y="908"/>
                  </a:cubicBezTo>
                  <a:close/>
                  <a:moveTo>
                    <a:pt x="1352" y="908"/>
                  </a:moveTo>
                  <a:lnTo>
                    <a:pt x="1464" y="908"/>
                  </a:lnTo>
                  <a:cubicBezTo>
                    <a:pt x="1468" y="908"/>
                    <a:pt x="1472" y="912"/>
                    <a:pt x="1472" y="916"/>
                  </a:cubicBezTo>
                  <a:cubicBezTo>
                    <a:pt x="1472" y="921"/>
                    <a:pt x="1468" y="924"/>
                    <a:pt x="1464" y="924"/>
                  </a:cubicBezTo>
                  <a:lnTo>
                    <a:pt x="1352" y="924"/>
                  </a:lnTo>
                  <a:cubicBezTo>
                    <a:pt x="1347" y="924"/>
                    <a:pt x="1344" y="921"/>
                    <a:pt x="1344" y="916"/>
                  </a:cubicBezTo>
                  <a:cubicBezTo>
                    <a:pt x="1344" y="912"/>
                    <a:pt x="1347" y="908"/>
                    <a:pt x="1352" y="908"/>
                  </a:cubicBezTo>
                  <a:close/>
                  <a:moveTo>
                    <a:pt x="1544" y="908"/>
                  </a:moveTo>
                  <a:lnTo>
                    <a:pt x="1656" y="908"/>
                  </a:lnTo>
                  <a:cubicBezTo>
                    <a:pt x="1660" y="908"/>
                    <a:pt x="1664" y="912"/>
                    <a:pt x="1664" y="916"/>
                  </a:cubicBezTo>
                  <a:cubicBezTo>
                    <a:pt x="1664" y="921"/>
                    <a:pt x="1660" y="924"/>
                    <a:pt x="1656" y="924"/>
                  </a:cubicBezTo>
                  <a:lnTo>
                    <a:pt x="1544" y="924"/>
                  </a:lnTo>
                  <a:cubicBezTo>
                    <a:pt x="1539" y="924"/>
                    <a:pt x="1536" y="921"/>
                    <a:pt x="1536" y="916"/>
                  </a:cubicBezTo>
                  <a:cubicBezTo>
                    <a:pt x="1536" y="912"/>
                    <a:pt x="1539" y="908"/>
                    <a:pt x="1544" y="908"/>
                  </a:cubicBezTo>
                  <a:close/>
                  <a:moveTo>
                    <a:pt x="1736" y="908"/>
                  </a:moveTo>
                  <a:lnTo>
                    <a:pt x="1848" y="908"/>
                  </a:lnTo>
                  <a:cubicBezTo>
                    <a:pt x="1852" y="908"/>
                    <a:pt x="1856" y="912"/>
                    <a:pt x="1856" y="916"/>
                  </a:cubicBezTo>
                  <a:cubicBezTo>
                    <a:pt x="1856" y="921"/>
                    <a:pt x="1852" y="924"/>
                    <a:pt x="1848" y="924"/>
                  </a:cubicBezTo>
                  <a:lnTo>
                    <a:pt x="1736" y="924"/>
                  </a:lnTo>
                  <a:cubicBezTo>
                    <a:pt x="1731" y="924"/>
                    <a:pt x="1728" y="921"/>
                    <a:pt x="1728" y="916"/>
                  </a:cubicBezTo>
                  <a:cubicBezTo>
                    <a:pt x="1728" y="912"/>
                    <a:pt x="1731" y="908"/>
                    <a:pt x="1736" y="908"/>
                  </a:cubicBezTo>
                  <a:close/>
                  <a:moveTo>
                    <a:pt x="1928" y="908"/>
                  </a:moveTo>
                  <a:lnTo>
                    <a:pt x="2040" y="908"/>
                  </a:lnTo>
                  <a:cubicBezTo>
                    <a:pt x="2044" y="908"/>
                    <a:pt x="2048" y="912"/>
                    <a:pt x="2048" y="916"/>
                  </a:cubicBezTo>
                  <a:cubicBezTo>
                    <a:pt x="2048" y="921"/>
                    <a:pt x="2044" y="924"/>
                    <a:pt x="2040" y="924"/>
                  </a:cubicBezTo>
                  <a:lnTo>
                    <a:pt x="1928" y="924"/>
                  </a:lnTo>
                  <a:cubicBezTo>
                    <a:pt x="1923" y="924"/>
                    <a:pt x="1920" y="921"/>
                    <a:pt x="1920" y="916"/>
                  </a:cubicBezTo>
                  <a:cubicBezTo>
                    <a:pt x="1920" y="912"/>
                    <a:pt x="1923" y="908"/>
                    <a:pt x="1928" y="908"/>
                  </a:cubicBezTo>
                  <a:close/>
                  <a:moveTo>
                    <a:pt x="2083" y="888"/>
                  </a:moveTo>
                  <a:lnTo>
                    <a:pt x="2083" y="776"/>
                  </a:lnTo>
                  <a:cubicBezTo>
                    <a:pt x="2083" y="771"/>
                    <a:pt x="2087" y="768"/>
                    <a:pt x="2091" y="768"/>
                  </a:cubicBezTo>
                  <a:cubicBezTo>
                    <a:pt x="2096" y="768"/>
                    <a:pt x="2099" y="771"/>
                    <a:pt x="2099" y="776"/>
                  </a:cubicBezTo>
                  <a:lnTo>
                    <a:pt x="2099" y="888"/>
                  </a:lnTo>
                  <a:cubicBezTo>
                    <a:pt x="2099" y="892"/>
                    <a:pt x="2096" y="896"/>
                    <a:pt x="2091" y="896"/>
                  </a:cubicBezTo>
                  <a:cubicBezTo>
                    <a:pt x="2087" y="896"/>
                    <a:pt x="2083" y="892"/>
                    <a:pt x="2083" y="888"/>
                  </a:cubicBezTo>
                  <a:close/>
                  <a:moveTo>
                    <a:pt x="2083" y="696"/>
                  </a:moveTo>
                  <a:lnTo>
                    <a:pt x="2083" y="584"/>
                  </a:lnTo>
                  <a:cubicBezTo>
                    <a:pt x="2083" y="579"/>
                    <a:pt x="2087" y="576"/>
                    <a:pt x="2091" y="576"/>
                  </a:cubicBezTo>
                  <a:cubicBezTo>
                    <a:pt x="2096" y="576"/>
                    <a:pt x="2099" y="579"/>
                    <a:pt x="2099" y="584"/>
                  </a:cubicBezTo>
                  <a:lnTo>
                    <a:pt x="2099" y="696"/>
                  </a:lnTo>
                  <a:cubicBezTo>
                    <a:pt x="2099" y="700"/>
                    <a:pt x="2096" y="704"/>
                    <a:pt x="2091" y="704"/>
                  </a:cubicBezTo>
                  <a:cubicBezTo>
                    <a:pt x="2087" y="704"/>
                    <a:pt x="2083" y="700"/>
                    <a:pt x="2083" y="696"/>
                  </a:cubicBezTo>
                  <a:close/>
                  <a:moveTo>
                    <a:pt x="2083" y="504"/>
                  </a:moveTo>
                  <a:lnTo>
                    <a:pt x="2083" y="392"/>
                  </a:lnTo>
                  <a:cubicBezTo>
                    <a:pt x="2083" y="387"/>
                    <a:pt x="2087" y="384"/>
                    <a:pt x="2091" y="384"/>
                  </a:cubicBezTo>
                  <a:cubicBezTo>
                    <a:pt x="2096" y="384"/>
                    <a:pt x="2099" y="387"/>
                    <a:pt x="2099" y="392"/>
                  </a:cubicBezTo>
                  <a:lnTo>
                    <a:pt x="2099" y="504"/>
                  </a:lnTo>
                  <a:cubicBezTo>
                    <a:pt x="2099" y="508"/>
                    <a:pt x="2096" y="512"/>
                    <a:pt x="2091" y="512"/>
                  </a:cubicBezTo>
                  <a:cubicBezTo>
                    <a:pt x="2087" y="512"/>
                    <a:pt x="2083" y="508"/>
                    <a:pt x="2083" y="504"/>
                  </a:cubicBezTo>
                  <a:close/>
                  <a:moveTo>
                    <a:pt x="2083" y="312"/>
                  </a:moveTo>
                  <a:lnTo>
                    <a:pt x="2083" y="200"/>
                  </a:lnTo>
                  <a:cubicBezTo>
                    <a:pt x="2083" y="195"/>
                    <a:pt x="2087" y="192"/>
                    <a:pt x="2091" y="192"/>
                  </a:cubicBezTo>
                  <a:cubicBezTo>
                    <a:pt x="2096" y="192"/>
                    <a:pt x="2099" y="195"/>
                    <a:pt x="2099" y="200"/>
                  </a:cubicBezTo>
                  <a:lnTo>
                    <a:pt x="2099" y="312"/>
                  </a:lnTo>
                  <a:cubicBezTo>
                    <a:pt x="2099" y="316"/>
                    <a:pt x="2096" y="320"/>
                    <a:pt x="2091" y="320"/>
                  </a:cubicBezTo>
                  <a:cubicBezTo>
                    <a:pt x="2087" y="320"/>
                    <a:pt x="2083" y="316"/>
                    <a:pt x="2083" y="312"/>
                  </a:cubicBezTo>
                  <a:close/>
                  <a:moveTo>
                    <a:pt x="2083" y="120"/>
                  </a:moveTo>
                  <a:lnTo>
                    <a:pt x="2083" y="8"/>
                  </a:lnTo>
                  <a:cubicBezTo>
                    <a:pt x="2083" y="3"/>
                    <a:pt x="2087" y="0"/>
                    <a:pt x="2091" y="0"/>
                  </a:cubicBezTo>
                  <a:cubicBezTo>
                    <a:pt x="2096" y="0"/>
                    <a:pt x="2099" y="3"/>
                    <a:pt x="2099" y="8"/>
                  </a:cubicBezTo>
                  <a:lnTo>
                    <a:pt x="2099" y="120"/>
                  </a:lnTo>
                  <a:cubicBezTo>
                    <a:pt x="2099" y="124"/>
                    <a:pt x="2096" y="128"/>
                    <a:pt x="2091" y="128"/>
                  </a:cubicBezTo>
                  <a:cubicBezTo>
                    <a:pt x="2087" y="128"/>
                    <a:pt x="2083" y="124"/>
                    <a:pt x="2083" y="120"/>
                  </a:cubicBezTo>
                  <a:close/>
                </a:path>
              </a:pathLst>
            </a:custGeom>
            <a:solidFill>
              <a:schemeClr val="tx1"/>
            </a:solidFill>
            <a:ln w="10" cap="flat">
              <a:solidFill>
                <a:schemeClr val="tx1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347" name="Freeform 59"/>
            <p:cNvSpPr>
              <a:spLocks/>
            </p:cNvSpPr>
            <p:nvPr/>
          </p:nvSpPr>
          <p:spPr bwMode="auto">
            <a:xfrm>
              <a:off x="4965" y="2514"/>
              <a:ext cx="117" cy="59"/>
            </a:xfrm>
            <a:custGeom>
              <a:avLst/>
              <a:gdLst/>
              <a:ahLst/>
              <a:cxnLst>
                <a:cxn ang="0">
                  <a:pos x="117" y="59"/>
                </a:cxn>
                <a:cxn ang="0">
                  <a:pos x="58" y="0"/>
                </a:cxn>
                <a:cxn ang="0">
                  <a:pos x="0" y="59"/>
                </a:cxn>
              </a:cxnLst>
              <a:rect l="0" t="0" r="r" b="b"/>
              <a:pathLst>
                <a:path w="117" h="59">
                  <a:moveTo>
                    <a:pt x="117" y="59"/>
                  </a:moveTo>
                  <a:lnTo>
                    <a:pt x="58" y="0"/>
                  </a:lnTo>
                  <a:lnTo>
                    <a:pt x="0" y="59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348" name="Freeform 60"/>
            <p:cNvSpPr>
              <a:spLocks noEditPoints="1"/>
            </p:cNvSpPr>
            <p:nvPr/>
          </p:nvSpPr>
          <p:spPr bwMode="auto">
            <a:xfrm>
              <a:off x="250" y="872"/>
              <a:ext cx="3080" cy="253"/>
            </a:xfrm>
            <a:custGeom>
              <a:avLst/>
              <a:gdLst/>
              <a:ahLst/>
              <a:cxnLst>
                <a:cxn ang="0">
                  <a:pos x="2378" y="141"/>
                </a:cxn>
                <a:cxn ang="0">
                  <a:pos x="2260" y="0"/>
                </a:cxn>
                <a:cxn ang="0">
                  <a:pos x="2260" y="141"/>
                </a:cxn>
                <a:cxn ang="0">
                  <a:pos x="2378" y="141"/>
                </a:cxn>
                <a:cxn ang="0">
                  <a:pos x="0" y="483"/>
                </a:cxn>
                <a:cxn ang="0">
                  <a:pos x="2378" y="483"/>
                </a:cxn>
                <a:cxn ang="0">
                  <a:pos x="2378" y="141"/>
                </a:cxn>
                <a:cxn ang="0">
                  <a:pos x="2260" y="141"/>
                </a:cxn>
                <a:cxn ang="0">
                  <a:pos x="2260" y="0"/>
                </a:cxn>
                <a:cxn ang="0">
                  <a:pos x="0" y="0"/>
                </a:cxn>
                <a:cxn ang="0">
                  <a:pos x="0" y="483"/>
                </a:cxn>
              </a:cxnLst>
              <a:rect l="0" t="0" r="r" b="b"/>
              <a:pathLst>
                <a:path w="2378" h="483">
                  <a:moveTo>
                    <a:pt x="2378" y="141"/>
                  </a:moveTo>
                  <a:lnTo>
                    <a:pt x="2260" y="0"/>
                  </a:lnTo>
                  <a:lnTo>
                    <a:pt x="2260" y="141"/>
                  </a:lnTo>
                  <a:lnTo>
                    <a:pt x="2378" y="141"/>
                  </a:lnTo>
                  <a:close/>
                  <a:moveTo>
                    <a:pt x="0" y="483"/>
                  </a:moveTo>
                  <a:lnTo>
                    <a:pt x="2378" y="483"/>
                  </a:lnTo>
                  <a:lnTo>
                    <a:pt x="2378" y="141"/>
                  </a:lnTo>
                  <a:lnTo>
                    <a:pt x="2260" y="141"/>
                  </a:lnTo>
                  <a:lnTo>
                    <a:pt x="2260" y="0"/>
                  </a:lnTo>
                  <a:lnTo>
                    <a:pt x="0" y="0"/>
                  </a:lnTo>
                  <a:lnTo>
                    <a:pt x="0" y="48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350" name="Freeform 62"/>
            <p:cNvSpPr>
              <a:spLocks/>
            </p:cNvSpPr>
            <p:nvPr/>
          </p:nvSpPr>
          <p:spPr bwMode="auto">
            <a:xfrm>
              <a:off x="250" y="872"/>
              <a:ext cx="3080" cy="253"/>
            </a:xfrm>
            <a:custGeom>
              <a:avLst/>
              <a:gdLst/>
              <a:ahLst/>
              <a:cxnLst>
                <a:cxn ang="0">
                  <a:pos x="0" y="483"/>
                </a:cxn>
                <a:cxn ang="0">
                  <a:pos x="2378" y="483"/>
                </a:cxn>
                <a:cxn ang="0">
                  <a:pos x="2378" y="141"/>
                </a:cxn>
                <a:cxn ang="0">
                  <a:pos x="2260" y="141"/>
                </a:cxn>
                <a:cxn ang="0">
                  <a:pos x="2260" y="0"/>
                </a:cxn>
                <a:cxn ang="0">
                  <a:pos x="0" y="0"/>
                </a:cxn>
                <a:cxn ang="0">
                  <a:pos x="0" y="483"/>
                </a:cxn>
              </a:cxnLst>
              <a:rect l="0" t="0" r="r" b="b"/>
              <a:pathLst>
                <a:path w="2378" h="483">
                  <a:moveTo>
                    <a:pt x="0" y="483"/>
                  </a:moveTo>
                  <a:lnTo>
                    <a:pt x="2378" y="483"/>
                  </a:lnTo>
                  <a:lnTo>
                    <a:pt x="2378" y="141"/>
                  </a:lnTo>
                  <a:lnTo>
                    <a:pt x="2260" y="141"/>
                  </a:lnTo>
                  <a:lnTo>
                    <a:pt x="2260" y="0"/>
                  </a:lnTo>
                  <a:lnTo>
                    <a:pt x="0" y="0"/>
                  </a:lnTo>
                  <a:lnTo>
                    <a:pt x="0" y="483"/>
                  </a:lnTo>
                  <a:close/>
                </a:path>
              </a:pathLst>
            </a:custGeom>
            <a:noFill/>
            <a:ln w="3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351" name="Rectangle 63"/>
            <p:cNvSpPr>
              <a:spLocks noChangeArrowheads="1"/>
            </p:cNvSpPr>
            <p:nvPr/>
          </p:nvSpPr>
          <p:spPr bwMode="auto">
            <a:xfrm>
              <a:off x="299" y="689"/>
              <a:ext cx="0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53" name="Rectangle 65"/>
            <p:cNvSpPr>
              <a:spLocks noChangeArrowheads="1"/>
            </p:cNvSpPr>
            <p:nvPr/>
          </p:nvSpPr>
          <p:spPr bwMode="auto">
            <a:xfrm>
              <a:off x="315" y="900"/>
              <a:ext cx="2880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ru-RU" sz="2000" smtClean="0">
                  <a:solidFill>
                    <a:srgbClr val="000000"/>
                  </a:solidFill>
                  <a:latin typeface="Consolas" pitchFamily="49" charset="0"/>
                  <a:cs typeface="Arial" pitchFamily="34" charset="0"/>
                </a:rPr>
                <a:t>product = с</a:t>
              </a:r>
              <a:r>
                <a:rPr kumimoji="0" lang="ru-RU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reator.</a:t>
              </a:r>
              <a:r>
                <a:rPr lang="ru-RU" smtClean="0">
                  <a:solidFill>
                    <a:srgbClr val="000000"/>
                  </a:solidFill>
                  <a:latin typeface="Consolas" pitchFamily="49" charset="0"/>
                  <a:cs typeface="Arial" pitchFamily="34" charset="0"/>
                </a:rPr>
                <a:t>FactoryMethod</a:t>
              </a:r>
              <a:r>
                <a:rPr lang="ru-RU" dirty="0" smtClean="0">
                  <a:solidFill>
                    <a:srgbClr val="000000"/>
                  </a:solidFill>
                  <a:latin typeface="Consolas" pitchFamily="49" charset="0"/>
                  <a:cs typeface="Arial" pitchFamily="34" charset="0"/>
                </a:rPr>
                <a:t>()</a:t>
              </a:r>
              <a:endParaRPr lang="ru-RU" sz="1600" dirty="0" smtClean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55" name="Rectangle 67"/>
            <p:cNvSpPr>
              <a:spLocks noChangeArrowheads="1"/>
            </p:cNvSpPr>
            <p:nvPr/>
          </p:nvSpPr>
          <p:spPr bwMode="auto">
            <a:xfrm>
              <a:off x="1665" y="675"/>
              <a:ext cx="0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57" name="Freeform 69"/>
            <p:cNvSpPr>
              <a:spLocks noEditPoints="1"/>
            </p:cNvSpPr>
            <p:nvPr/>
          </p:nvSpPr>
          <p:spPr bwMode="auto">
            <a:xfrm>
              <a:off x="1414" y="1125"/>
              <a:ext cx="10" cy="405"/>
            </a:xfrm>
            <a:custGeom>
              <a:avLst/>
              <a:gdLst/>
              <a:ahLst/>
              <a:cxnLst>
                <a:cxn ang="0">
                  <a:pos x="16" y="8"/>
                </a:cxn>
                <a:cxn ang="0">
                  <a:pos x="16" y="120"/>
                </a:cxn>
                <a:cxn ang="0">
                  <a:pos x="8" y="128"/>
                </a:cxn>
                <a:cxn ang="0">
                  <a:pos x="0" y="120"/>
                </a:cxn>
                <a:cxn ang="0">
                  <a:pos x="0" y="8"/>
                </a:cxn>
                <a:cxn ang="0">
                  <a:pos x="8" y="0"/>
                </a:cxn>
                <a:cxn ang="0">
                  <a:pos x="16" y="8"/>
                </a:cxn>
                <a:cxn ang="0">
                  <a:pos x="16" y="200"/>
                </a:cxn>
                <a:cxn ang="0">
                  <a:pos x="16" y="312"/>
                </a:cxn>
                <a:cxn ang="0">
                  <a:pos x="8" y="320"/>
                </a:cxn>
                <a:cxn ang="0">
                  <a:pos x="0" y="312"/>
                </a:cxn>
                <a:cxn ang="0">
                  <a:pos x="0" y="200"/>
                </a:cxn>
                <a:cxn ang="0">
                  <a:pos x="8" y="192"/>
                </a:cxn>
                <a:cxn ang="0">
                  <a:pos x="16" y="200"/>
                </a:cxn>
                <a:cxn ang="0">
                  <a:pos x="16" y="392"/>
                </a:cxn>
                <a:cxn ang="0">
                  <a:pos x="16" y="504"/>
                </a:cxn>
                <a:cxn ang="0">
                  <a:pos x="8" y="512"/>
                </a:cxn>
                <a:cxn ang="0">
                  <a:pos x="0" y="504"/>
                </a:cxn>
                <a:cxn ang="0">
                  <a:pos x="0" y="392"/>
                </a:cxn>
                <a:cxn ang="0">
                  <a:pos x="8" y="384"/>
                </a:cxn>
                <a:cxn ang="0">
                  <a:pos x="16" y="392"/>
                </a:cxn>
                <a:cxn ang="0">
                  <a:pos x="16" y="584"/>
                </a:cxn>
                <a:cxn ang="0">
                  <a:pos x="16" y="651"/>
                </a:cxn>
                <a:cxn ang="0">
                  <a:pos x="8" y="659"/>
                </a:cxn>
                <a:cxn ang="0">
                  <a:pos x="0" y="651"/>
                </a:cxn>
                <a:cxn ang="0">
                  <a:pos x="0" y="584"/>
                </a:cxn>
                <a:cxn ang="0">
                  <a:pos x="8" y="576"/>
                </a:cxn>
                <a:cxn ang="0">
                  <a:pos x="16" y="584"/>
                </a:cxn>
              </a:cxnLst>
              <a:rect l="0" t="0" r="r" b="b"/>
              <a:pathLst>
                <a:path w="16" h="659">
                  <a:moveTo>
                    <a:pt x="16" y="8"/>
                  </a:moveTo>
                  <a:lnTo>
                    <a:pt x="16" y="120"/>
                  </a:lnTo>
                  <a:cubicBezTo>
                    <a:pt x="16" y="125"/>
                    <a:pt x="13" y="128"/>
                    <a:pt x="8" y="128"/>
                  </a:cubicBezTo>
                  <a:cubicBezTo>
                    <a:pt x="4" y="128"/>
                    <a:pt x="0" y="125"/>
                    <a:pt x="0" y="120"/>
                  </a:cubicBezTo>
                  <a:lnTo>
                    <a:pt x="0" y="8"/>
                  </a:ln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6" y="4"/>
                    <a:pt x="16" y="8"/>
                  </a:cubicBezTo>
                  <a:close/>
                  <a:moveTo>
                    <a:pt x="16" y="200"/>
                  </a:moveTo>
                  <a:lnTo>
                    <a:pt x="16" y="312"/>
                  </a:lnTo>
                  <a:cubicBezTo>
                    <a:pt x="16" y="317"/>
                    <a:pt x="13" y="320"/>
                    <a:pt x="8" y="320"/>
                  </a:cubicBezTo>
                  <a:cubicBezTo>
                    <a:pt x="4" y="320"/>
                    <a:pt x="0" y="317"/>
                    <a:pt x="0" y="312"/>
                  </a:cubicBezTo>
                  <a:lnTo>
                    <a:pt x="0" y="200"/>
                  </a:lnTo>
                  <a:cubicBezTo>
                    <a:pt x="0" y="196"/>
                    <a:pt x="4" y="192"/>
                    <a:pt x="8" y="192"/>
                  </a:cubicBezTo>
                  <a:cubicBezTo>
                    <a:pt x="13" y="192"/>
                    <a:pt x="16" y="196"/>
                    <a:pt x="16" y="200"/>
                  </a:cubicBezTo>
                  <a:close/>
                  <a:moveTo>
                    <a:pt x="16" y="392"/>
                  </a:moveTo>
                  <a:lnTo>
                    <a:pt x="16" y="504"/>
                  </a:lnTo>
                  <a:cubicBezTo>
                    <a:pt x="16" y="509"/>
                    <a:pt x="13" y="512"/>
                    <a:pt x="8" y="512"/>
                  </a:cubicBezTo>
                  <a:cubicBezTo>
                    <a:pt x="4" y="512"/>
                    <a:pt x="0" y="509"/>
                    <a:pt x="0" y="504"/>
                  </a:cubicBezTo>
                  <a:lnTo>
                    <a:pt x="0" y="392"/>
                  </a:lnTo>
                  <a:cubicBezTo>
                    <a:pt x="0" y="388"/>
                    <a:pt x="4" y="384"/>
                    <a:pt x="8" y="384"/>
                  </a:cubicBezTo>
                  <a:cubicBezTo>
                    <a:pt x="13" y="384"/>
                    <a:pt x="16" y="388"/>
                    <a:pt x="16" y="392"/>
                  </a:cubicBezTo>
                  <a:close/>
                  <a:moveTo>
                    <a:pt x="16" y="584"/>
                  </a:moveTo>
                  <a:lnTo>
                    <a:pt x="16" y="651"/>
                  </a:lnTo>
                  <a:cubicBezTo>
                    <a:pt x="16" y="655"/>
                    <a:pt x="13" y="659"/>
                    <a:pt x="8" y="659"/>
                  </a:cubicBezTo>
                  <a:cubicBezTo>
                    <a:pt x="4" y="659"/>
                    <a:pt x="0" y="655"/>
                    <a:pt x="0" y="651"/>
                  </a:cubicBezTo>
                  <a:lnTo>
                    <a:pt x="0" y="584"/>
                  </a:lnTo>
                  <a:cubicBezTo>
                    <a:pt x="0" y="580"/>
                    <a:pt x="4" y="576"/>
                    <a:pt x="8" y="576"/>
                  </a:cubicBezTo>
                  <a:cubicBezTo>
                    <a:pt x="13" y="576"/>
                    <a:pt x="16" y="580"/>
                    <a:pt x="16" y="584"/>
                  </a:cubicBezTo>
                  <a:close/>
                </a:path>
              </a:pathLst>
            </a:custGeom>
            <a:solidFill>
              <a:schemeClr val="tx1"/>
            </a:solidFill>
            <a:ln w="10" cap="flat">
              <a:solidFill>
                <a:schemeClr val="tx1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57158" y="1142984"/>
            <a:ext cx="5849678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sz="2400" smtClean="0"/>
              <a:t>Название и классификация паттерна</a:t>
            </a:r>
            <a:endParaRPr lang="ru-RU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714348" y="1712229"/>
            <a:ext cx="827181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smtClean="0"/>
              <a:t>Абстрактная фабрика – паттерн, порождающий объекты</a:t>
            </a:r>
            <a:r>
              <a:rPr lang="ru-RU" sz="2200" dirty="0" smtClean="0"/>
              <a:t>.</a:t>
            </a:r>
            <a:endParaRPr lang="ru-RU" sz="2200" dirty="0"/>
          </a:p>
        </p:txBody>
      </p:sp>
      <p:sp>
        <p:nvSpPr>
          <p:cNvPr id="11" name="TextBox 10"/>
          <p:cNvSpPr txBox="1"/>
          <p:nvPr/>
        </p:nvSpPr>
        <p:spPr>
          <a:xfrm>
            <a:off x="357158" y="2428868"/>
            <a:ext cx="1980029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sz="2400" dirty="0" smtClean="0"/>
              <a:t>Назначение</a:t>
            </a:r>
            <a:endParaRPr lang="ru-RU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699789" y="3035384"/>
            <a:ext cx="732764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smtClean="0"/>
              <a:t>Предоставляет интерфейс для создания семейств </a:t>
            </a:r>
            <a:endParaRPr lang="ru-RU" sz="2200" dirty="0" smtClean="0"/>
          </a:p>
          <a:p>
            <a:r>
              <a:rPr lang="ru-RU" sz="2200" smtClean="0"/>
              <a:t>взаимосвязанных или взаимозависимых объектов</a:t>
            </a:r>
            <a:r>
              <a:rPr lang="ru-RU" sz="2200" dirty="0" smtClean="0"/>
              <a:t>,</a:t>
            </a:r>
          </a:p>
          <a:p>
            <a:r>
              <a:rPr lang="ru-RU" sz="2200" smtClean="0"/>
              <a:t>не специфицируя их конкретных классов</a:t>
            </a:r>
            <a:r>
              <a:rPr lang="ru-RU" sz="2200" dirty="0" smtClean="0"/>
              <a:t>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6488668"/>
            <a:ext cx="196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Design patterns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2928926" y="714356"/>
            <a:ext cx="6215074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2"/>
          <p:cNvSpPr txBox="1">
            <a:spLocks/>
          </p:cNvSpPr>
          <p:nvPr/>
        </p:nvSpPr>
        <p:spPr>
          <a:xfrm>
            <a:off x="571536" y="142852"/>
            <a:ext cx="9144000" cy="857256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rPr>
              <a:t>Abstract factory</a:t>
            </a:r>
            <a:endParaRPr kumimoji="0" lang="en-US" sz="4000" b="1" i="0" u="none" strike="noStrike" kern="1200" cap="none" spc="0" normalizeH="0" baseline="0" noProof="0" dirty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  <a:reflection blurRad="6350" stA="55000" endA="300" endPos="45500" dir="5400000" sy="-10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7158" y="4753285"/>
            <a:ext cx="4504759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sz="2400" smtClean="0"/>
              <a:t>Известен также под именем</a:t>
            </a:r>
            <a:endParaRPr lang="ru-RU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740215" y="5357826"/>
            <a:ext cx="31566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smtClean="0"/>
              <a:t>Kit (</a:t>
            </a:r>
            <a:r>
              <a:rPr lang="ru-RU" sz="2200" dirty="0" smtClean="0"/>
              <a:t>инструментарий</a:t>
            </a:r>
            <a:r>
              <a:rPr lang="en-US" sz="2200" dirty="0" smtClean="0"/>
              <a:t>)</a:t>
            </a:r>
            <a:endParaRPr lang="ru-RU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0" y="6488668"/>
            <a:ext cx="196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Design patterns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2928926" y="714356"/>
            <a:ext cx="6215074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Заголовок 2"/>
          <p:cNvSpPr txBox="1">
            <a:spLocks/>
          </p:cNvSpPr>
          <p:nvPr/>
        </p:nvSpPr>
        <p:spPr>
          <a:xfrm>
            <a:off x="571536" y="142852"/>
            <a:ext cx="9144000" cy="857256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rPr>
              <a:t>Abstract factory</a:t>
            </a:r>
            <a:endParaRPr kumimoji="0" lang="en-US" sz="4000" b="1" i="0" u="none" strike="noStrike" kern="1200" cap="none" spc="0" normalizeH="0" baseline="0" noProof="0" dirty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  <a:reflection blurRad="6350" stA="55000" endA="300" endPos="45500" dir="5400000" sy="-10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13317" name="Group 5"/>
          <p:cNvGrpSpPr>
            <a:grpSpLocks noChangeAspect="1"/>
          </p:cNvGrpSpPr>
          <p:nvPr/>
        </p:nvGrpSpPr>
        <p:grpSpPr bwMode="auto">
          <a:xfrm>
            <a:off x="236538" y="1458913"/>
            <a:ext cx="8734425" cy="4098925"/>
            <a:chOff x="149" y="919"/>
            <a:chExt cx="5502" cy="2582"/>
          </a:xfrm>
        </p:grpSpPr>
        <p:sp>
          <p:nvSpPr>
            <p:cNvPr id="13318" name="Rectangle 6"/>
            <p:cNvSpPr>
              <a:spLocks noChangeArrowheads="1"/>
            </p:cNvSpPr>
            <p:nvPr/>
          </p:nvSpPr>
          <p:spPr bwMode="auto">
            <a:xfrm>
              <a:off x="534" y="2306"/>
              <a:ext cx="818" cy="12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319" name="Rectangle 7"/>
            <p:cNvSpPr>
              <a:spLocks noChangeArrowheads="1"/>
            </p:cNvSpPr>
            <p:nvPr/>
          </p:nvSpPr>
          <p:spPr bwMode="auto">
            <a:xfrm>
              <a:off x="534" y="2306"/>
              <a:ext cx="818" cy="121"/>
            </a:xfrm>
            <a:prstGeom prst="rect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320" name="Rectangle 8"/>
            <p:cNvSpPr>
              <a:spLocks noChangeArrowheads="1"/>
            </p:cNvSpPr>
            <p:nvPr/>
          </p:nvSpPr>
          <p:spPr bwMode="auto">
            <a:xfrm>
              <a:off x="534" y="2009"/>
              <a:ext cx="818" cy="29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321" name="Rectangle 9"/>
            <p:cNvSpPr>
              <a:spLocks noChangeArrowheads="1"/>
            </p:cNvSpPr>
            <p:nvPr/>
          </p:nvSpPr>
          <p:spPr bwMode="auto">
            <a:xfrm>
              <a:off x="534" y="2009"/>
              <a:ext cx="818" cy="297"/>
            </a:xfrm>
            <a:prstGeom prst="rect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322" name="Rectangle 10"/>
            <p:cNvSpPr>
              <a:spLocks noChangeArrowheads="1"/>
            </p:cNvSpPr>
            <p:nvPr/>
          </p:nvSpPr>
          <p:spPr bwMode="auto">
            <a:xfrm>
              <a:off x="590" y="2013"/>
              <a:ext cx="80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«interface»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323" name="Rectangle 11"/>
            <p:cNvSpPr>
              <a:spLocks noChangeArrowheads="1"/>
            </p:cNvSpPr>
            <p:nvPr/>
          </p:nvSpPr>
          <p:spPr bwMode="auto">
            <a:xfrm>
              <a:off x="691" y="2150"/>
              <a:ext cx="59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5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IFactory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324" name="Rectangle 12"/>
            <p:cNvSpPr>
              <a:spLocks noChangeArrowheads="1"/>
            </p:cNvSpPr>
            <p:nvPr/>
          </p:nvSpPr>
          <p:spPr bwMode="auto">
            <a:xfrm>
              <a:off x="149" y="3130"/>
              <a:ext cx="726" cy="12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325" name="Rectangle 13"/>
            <p:cNvSpPr>
              <a:spLocks noChangeArrowheads="1"/>
            </p:cNvSpPr>
            <p:nvPr/>
          </p:nvSpPr>
          <p:spPr bwMode="auto">
            <a:xfrm>
              <a:off x="149" y="3130"/>
              <a:ext cx="726" cy="121"/>
            </a:xfrm>
            <a:prstGeom prst="rect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326" name="Rectangle 14"/>
            <p:cNvSpPr>
              <a:spLocks noChangeArrowheads="1"/>
            </p:cNvSpPr>
            <p:nvPr/>
          </p:nvSpPr>
          <p:spPr bwMode="auto">
            <a:xfrm>
              <a:off x="149" y="3008"/>
              <a:ext cx="726" cy="12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327" name="Rectangle 15"/>
            <p:cNvSpPr>
              <a:spLocks noChangeArrowheads="1"/>
            </p:cNvSpPr>
            <p:nvPr/>
          </p:nvSpPr>
          <p:spPr bwMode="auto">
            <a:xfrm>
              <a:off x="149" y="3008"/>
              <a:ext cx="726" cy="122"/>
            </a:xfrm>
            <a:prstGeom prst="rect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328" name="Rectangle 16"/>
            <p:cNvSpPr>
              <a:spLocks noChangeArrowheads="1"/>
            </p:cNvSpPr>
            <p:nvPr/>
          </p:nvSpPr>
          <p:spPr bwMode="auto">
            <a:xfrm>
              <a:off x="149" y="2850"/>
              <a:ext cx="726" cy="15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329" name="Rectangle 17"/>
            <p:cNvSpPr>
              <a:spLocks noChangeArrowheads="1"/>
            </p:cNvSpPr>
            <p:nvPr/>
          </p:nvSpPr>
          <p:spPr bwMode="auto">
            <a:xfrm>
              <a:off x="149" y="2850"/>
              <a:ext cx="726" cy="158"/>
            </a:xfrm>
            <a:prstGeom prst="rect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330" name="Rectangle 18"/>
            <p:cNvSpPr>
              <a:spLocks noChangeArrowheads="1"/>
            </p:cNvSpPr>
            <p:nvPr/>
          </p:nvSpPr>
          <p:spPr bwMode="auto">
            <a:xfrm>
              <a:off x="193" y="2858"/>
              <a:ext cx="737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5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FactoryOne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331" name="Rectangle 19"/>
            <p:cNvSpPr>
              <a:spLocks noChangeArrowheads="1"/>
            </p:cNvSpPr>
            <p:nvPr/>
          </p:nvSpPr>
          <p:spPr bwMode="auto">
            <a:xfrm>
              <a:off x="1011" y="3130"/>
              <a:ext cx="726" cy="12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332" name="Rectangle 20"/>
            <p:cNvSpPr>
              <a:spLocks noChangeArrowheads="1"/>
            </p:cNvSpPr>
            <p:nvPr/>
          </p:nvSpPr>
          <p:spPr bwMode="auto">
            <a:xfrm>
              <a:off x="1011" y="3130"/>
              <a:ext cx="726" cy="121"/>
            </a:xfrm>
            <a:prstGeom prst="rect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333" name="Rectangle 21"/>
            <p:cNvSpPr>
              <a:spLocks noChangeArrowheads="1"/>
            </p:cNvSpPr>
            <p:nvPr/>
          </p:nvSpPr>
          <p:spPr bwMode="auto">
            <a:xfrm>
              <a:off x="1011" y="3008"/>
              <a:ext cx="726" cy="12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334" name="Rectangle 22"/>
            <p:cNvSpPr>
              <a:spLocks noChangeArrowheads="1"/>
            </p:cNvSpPr>
            <p:nvPr/>
          </p:nvSpPr>
          <p:spPr bwMode="auto">
            <a:xfrm>
              <a:off x="1011" y="3008"/>
              <a:ext cx="726" cy="122"/>
            </a:xfrm>
            <a:prstGeom prst="rect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335" name="Rectangle 23"/>
            <p:cNvSpPr>
              <a:spLocks noChangeArrowheads="1"/>
            </p:cNvSpPr>
            <p:nvPr/>
          </p:nvSpPr>
          <p:spPr bwMode="auto">
            <a:xfrm>
              <a:off x="1011" y="2850"/>
              <a:ext cx="726" cy="15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336" name="Rectangle 24"/>
            <p:cNvSpPr>
              <a:spLocks noChangeArrowheads="1"/>
            </p:cNvSpPr>
            <p:nvPr/>
          </p:nvSpPr>
          <p:spPr bwMode="auto">
            <a:xfrm>
              <a:off x="1011" y="2850"/>
              <a:ext cx="726" cy="158"/>
            </a:xfrm>
            <a:prstGeom prst="rect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337" name="Rectangle 25"/>
            <p:cNvSpPr>
              <a:spLocks noChangeArrowheads="1"/>
            </p:cNvSpPr>
            <p:nvPr/>
          </p:nvSpPr>
          <p:spPr bwMode="auto">
            <a:xfrm>
              <a:off x="1059" y="2858"/>
              <a:ext cx="737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5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FactoryTwo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338" name="Freeform 26"/>
            <p:cNvSpPr>
              <a:spLocks/>
            </p:cNvSpPr>
            <p:nvPr/>
          </p:nvSpPr>
          <p:spPr bwMode="auto">
            <a:xfrm>
              <a:off x="939" y="2510"/>
              <a:ext cx="7" cy="116"/>
            </a:xfrm>
            <a:custGeom>
              <a:avLst/>
              <a:gdLst/>
              <a:ahLst/>
              <a:cxnLst>
                <a:cxn ang="0">
                  <a:pos x="16" y="8"/>
                </a:cxn>
                <a:cxn ang="0">
                  <a:pos x="16" y="248"/>
                </a:cxn>
                <a:cxn ang="0">
                  <a:pos x="8" y="256"/>
                </a:cxn>
                <a:cxn ang="0">
                  <a:pos x="0" y="248"/>
                </a:cxn>
                <a:cxn ang="0">
                  <a:pos x="0" y="8"/>
                </a:cxn>
                <a:cxn ang="0">
                  <a:pos x="8" y="0"/>
                </a:cxn>
                <a:cxn ang="0">
                  <a:pos x="16" y="8"/>
                </a:cxn>
              </a:cxnLst>
              <a:rect l="0" t="0" r="r" b="b"/>
              <a:pathLst>
                <a:path w="16" h="256">
                  <a:moveTo>
                    <a:pt x="16" y="8"/>
                  </a:moveTo>
                  <a:lnTo>
                    <a:pt x="16" y="248"/>
                  </a:lnTo>
                  <a:cubicBezTo>
                    <a:pt x="16" y="252"/>
                    <a:pt x="13" y="256"/>
                    <a:pt x="8" y="256"/>
                  </a:cubicBezTo>
                  <a:cubicBezTo>
                    <a:pt x="4" y="256"/>
                    <a:pt x="0" y="252"/>
                    <a:pt x="0" y="248"/>
                  </a:cubicBezTo>
                  <a:lnTo>
                    <a:pt x="0" y="8"/>
                  </a:ln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6" y="4"/>
                    <a:pt x="16" y="8"/>
                  </a:cubicBezTo>
                  <a:close/>
                </a:path>
              </a:pathLst>
            </a:custGeom>
            <a:solidFill>
              <a:srgbClr val="000000"/>
            </a:solidFill>
            <a:ln w="7" cap="flat">
              <a:solidFill>
                <a:schemeClr val="tx1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339" name="Freeform 27"/>
            <p:cNvSpPr>
              <a:spLocks/>
            </p:cNvSpPr>
            <p:nvPr/>
          </p:nvSpPr>
          <p:spPr bwMode="auto">
            <a:xfrm>
              <a:off x="889" y="2427"/>
              <a:ext cx="108" cy="87"/>
            </a:xfrm>
            <a:custGeom>
              <a:avLst/>
              <a:gdLst/>
              <a:ahLst/>
              <a:cxnLst>
                <a:cxn ang="0">
                  <a:pos x="0" y="87"/>
                </a:cxn>
                <a:cxn ang="0">
                  <a:pos x="108" y="87"/>
                </a:cxn>
                <a:cxn ang="0">
                  <a:pos x="54" y="0"/>
                </a:cxn>
                <a:cxn ang="0">
                  <a:pos x="0" y="87"/>
                </a:cxn>
              </a:cxnLst>
              <a:rect l="0" t="0" r="r" b="b"/>
              <a:pathLst>
                <a:path w="108" h="87">
                  <a:moveTo>
                    <a:pt x="0" y="87"/>
                  </a:moveTo>
                  <a:lnTo>
                    <a:pt x="108" y="87"/>
                  </a:lnTo>
                  <a:lnTo>
                    <a:pt x="54" y="0"/>
                  </a:lnTo>
                  <a:lnTo>
                    <a:pt x="0" y="8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340" name="Freeform 28"/>
            <p:cNvSpPr>
              <a:spLocks/>
            </p:cNvSpPr>
            <p:nvPr/>
          </p:nvSpPr>
          <p:spPr bwMode="auto">
            <a:xfrm>
              <a:off x="889" y="2427"/>
              <a:ext cx="108" cy="87"/>
            </a:xfrm>
            <a:custGeom>
              <a:avLst/>
              <a:gdLst/>
              <a:ahLst/>
              <a:cxnLst>
                <a:cxn ang="0">
                  <a:pos x="0" y="87"/>
                </a:cxn>
                <a:cxn ang="0">
                  <a:pos x="108" y="87"/>
                </a:cxn>
                <a:cxn ang="0">
                  <a:pos x="54" y="0"/>
                </a:cxn>
                <a:cxn ang="0">
                  <a:pos x="0" y="87"/>
                </a:cxn>
              </a:cxnLst>
              <a:rect l="0" t="0" r="r" b="b"/>
              <a:pathLst>
                <a:path w="108" h="87">
                  <a:moveTo>
                    <a:pt x="0" y="87"/>
                  </a:moveTo>
                  <a:lnTo>
                    <a:pt x="108" y="87"/>
                  </a:lnTo>
                  <a:lnTo>
                    <a:pt x="54" y="0"/>
                  </a:lnTo>
                  <a:lnTo>
                    <a:pt x="0" y="87"/>
                  </a:lnTo>
                  <a:close/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341" name="Freeform 29"/>
            <p:cNvSpPr>
              <a:spLocks noEditPoints="1"/>
            </p:cNvSpPr>
            <p:nvPr/>
          </p:nvSpPr>
          <p:spPr bwMode="auto">
            <a:xfrm>
              <a:off x="530" y="2670"/>
              <a:ext cx="809" cy="7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248" y="0"/>
                </a:cxn>
                <a:cxn ang="0">
                  <a:pos x="256" y="8"/>
                </a:cxn>
                <a:cxn ang="0">
                  <a:pos x="248" y="16"/>
                </a:cxn>
                <a:cxn ang="0">
                  <a:pos x="8" y="16"/>
                </a:cxn>
                <a:cxn ang="0">
                  <a:pos x="0" y="8"/>
                </a:cxn>
                <a:cxn ang="0">
                  <a:pos x="8" y="0"/>
                </a:cxn>
                <a:cxn ang="0">
                  <a:pos x="392" y="0"/>
                </a:cxn>
                <a:cxn ang="0">
                  <a:pos x="632" y="0"/>
                </a:cxn>
                <a:cxn ang="0">
                  <a:pos x="640" y="8"/>
                </a:cxn>
                <a:cxn ang="0">
                  <a:pos x="632" y="16"/>
                </a:cxn>
                <a:cxn ang="0">
                  <a:pos x="392" y="16"/>
                </a:cxn>
                <a:cxn ang="0">
                  <a:pos x="384" y="8"/>
                </a:cxn>
                <a:cxn ang="0">
                  <a:pos x="392" y="0"/>
                </a:cxn>
                <a:cxn ang="0">
                  <a:pos x="776" y="0"/>
                </a:cxn>
                <a:cxn ang="0">
                  <a:pos x="1016" y="0"/>
                </a:cxn>
                <a:cxn ang="0">
                  <a:pos x="1024" y="8"/>
                </a:cxn>
                <a:cxn ang="0">
                  <a:pos x="1016" y="16"/>
                </a:cxn>
                <a:cxn ang="0">
                  <a:pos x="776" y="16"/>
                </a:cxn>
                <a:cxn ang="0">
                  <a:pos x="768" y="8"/>
                </a:cxn>
                <a:cxn ang="0">
                  <a:pos x="776" y="0"/>
                </a:cxn>
                <a:cxn ang="0">
                  <a:pos x="1160" y="0"/>
                </a:cxn>
                <a:cxn ang="0">
                  <a:pos x="1400" y="0"/>
                </a:cxn>
                <a:cxn ang="0">
                  <a:pos x="1408" y="8"/>
                </a:cxn>
                <a:cxn ang="0">
                  <a:pos x="1400" y="16"/>
                </a:cxn>
                <a:cxn ang="0">
                  <a:pos x="1160" y="16"/>
                </a:cxn>
                <a:cxn ang="0">
                  <a:pos x="1152" y="8"/>
                </a:cxn>
                <a:cxn ang="0">
                  <a:pos x="1160" y="0"/>
                </a:cxn>
                <a:cxn ang="0">
                  <a:pos x="1544" y="0"/>
                </a:cxn>
                <a:cxn ang="0">
                  <a:pos x="1784" y="0"/>
                </a:cxn>
                <a:cxn ang="0">
                  <a:pos x="1792" y="8"/>
                </a:cxn>
                <a:cxn ang="0">
                  <a:pos x="1784" y="16"/>
                </a:cxn>
                <a:cxn ang="0">
                  <a:pos x="1544" y="16"/>
                </a:cxn>
                <a:cxn ang="0">
                  <a:pos x="1536" y="8"/>
                </a:cxn>
                <a:cxn ang="0">
                  <a:pos x="1544" y="0"/>
                </a:cxn>
              </a:cxnLst>
              <a:rect l="0" t="0" r="r" b="b"/>
              <a:pathLst>
                <a:path w="1792" h="16">
                  <a:moveTo>
                    <a:pt x="8" y="0"/>
                  </a:moveTo>
                  <a:lnTo>
                    <a:pt x="248" y="0"/>
                  </a:lnTo>
                  <a:cubicBezTo>
                    <a:pt x="253" y="0"/>
                    <a:pt x="256" y="4"/>
                    <a:pt x="256" y="8"/>
                  </a:cubicBezTo>
                  <a:cubicBezTo>
                    <a:pt x="256" y="13"/>
                    <a:pt x="253" y="16"/>
                    <a:pt x="248" y="16"/>
                  </a:cubicBezTo>
                  <a:lnTo>
                    <a:pt x="8" y="16"/>
                  </a:lnTo>
                  <a:cubicBezTo>
                    <a:pt x="4" y="16"/>
                    <a:pt x="0" y="13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lose/>
                  <a:moveTo>
                    <a:pt x="392" y="0"/>
                  </a:moveTo>
                  <a:lnTo>
                    <a:pt x="632" y="0"/>
                  </a:lnTo>
                  <a:cubicBezTo>
                    <a:pt x="637" y="0"/>
                    <a:pt x="640" y="4"/>
                    <a:pt x="640" y="8"/>
                  </a:cubicBezTo>
                  <a:cubicBezTo>
                    <a:pt x="640" y="13"/>
                    <a:pt x="637" y="16"/>
                    <a:pt x="632" y="16"/>
                  </a:cubicBezTo>
                  <a:lnTo>
                    <a:pt x="392" y="16"/>
                  </a:lnTo>
                  <a:cubicBezTo>
                    <a:pt x="388" y="16"/>
                    <a:pt x="384" y="13"/>
                    <a:pt x="384" y="8"/>
                  </a:cubicBezTo>
                  <a:cubicBezTo>
                    <a:pt x="384" y="4"/>
                    <a:pt x="388" y="0"/>
                    <a:pt x="392" y="0"/>
                  </a:cubicBezTo>
                  <a:close/>
                  <a:moveTo>
                    <a:pt x="776" y="0"/>
                  </a:moveTo>
                  <a:lnTo>
                    <a:pt x="1016" y="0"/>
                  </a:lnTo>
                  <a:cubicBezTo>
                    <a:pt x="1021" y="0"/>
                    <a:pt x="1024" y="4"/>
                    <a:pt x="1024" y="8"/>
                  </a:cubicBezTo>
                  <a:cubicBezTo>
                    <a:pt x="1024" y="13"/>
                    <a:pt x="1021" y="16"/>
                    <a:pt x="1016" y="16"/>
                  </a:cubicBezTo>
                  <a:lnTo>
                    <a:pt x="776" y="16"/>
                  </a:lnTo>
                  <a:cubicBezTo>
                    <a:pt x="772" y="16"/>
                    <a:pt x="768" y="13"/>
                    <a:pt x="768" y="8"/>
                  </a:cubicBezTo>
                  <a:cubicBezTo>
                    <a:pt x="768" y="4"/>
                    <a:pt x="772" y="0"/>
                    <a:pt x="776" y="0"/>
                  </a:cubicBezTo>
                  <a:close/>
                  <a:moveTo>
                    <a:pt x="1160" y="0"/>
                  </a:moveTo>
                  <a:lnTo>
                    <a:pt x="1400" y="0"/>
                  </a:lnTo>
                  <a:cubicBezTo>
                    <a:pt x="1405" y="0"/>
                    <a:pt x="1408" y="4"/>
                    <a:pt x="1408" y="8"/>
                  </a:cubicBezTo>
                  <a:cubicBezTo>
                    <a:pt x="1408" y="13"/>
                    <a:pt x="1405" y="16"/>
                    <a:pt x="1400" y="16"/>
                  </a:cubicBezTo>
                  <a:lnTo>
                    <a:pt x="1160" y="16"/>
                  </a:lnTo>
                  <a:cubicBezTo>
                    <a:pt x="1156" y="16"/>
                    <a:pt x="1152" y="13"/>
                    <a:pt x="1152" y="8"/>
                  </a:cubicBezTo>
                  <a:cubicBezTo>
                    <a:pt x="1152" y="4"/>
                    <a:pt x="1156" y="0"/>
                    <a:pt x="1160" y="0"/>
                  </a:cubicBezTo>
                  <a:close/>
                  <a:moveTo>
                    <a:pt x="1544" y="0"/>
                  </a:moveTo>
                  <a:lnTo>
                    <a:pt x="1784" y="0"/>
                  </a:lnTo>
                  <a:cubicBezTo>
                    <a:pt x="1789" y="0"/>
                    <a:pt x="1792" y="4"/>
                    <a:pt x="1792" y="8"/>
                  </a:cubicBezTo>
                  <a:cubicBezTo>
                    <a:pt x="1792" y="13"/>
                    <a:pt x="1789" y="16"/>
                    <a:pt x="1784" y="16"/>
                  </a:cubicBezTo>
                  <a:lnTo>
                    <a:pt x="1544" y="16"/>
                  </a:lnTo>
                  <a:cubicBezTo>
                    <a:pt x="1540" y="16"/>
                    <a:pt x="1536" y="13"/>
                    <a:pt x="1536" y="8"/>
                  </a:cubicBezTo>
                  <a:cubicBezTo>
                    <a:pt x="1536" y="4"/>
                    <a:pt x="1540" y="0"/>
                    <a:pt x="1544" y="0"/>
                  </a:cubicBezTo>
                  <a:close/>
                </a:path>
              </a:pathLst>
            </a:custGeom>
            <a:solidFill>
              <a:srgbClr val="000000"/>
            </a:solidFill>
            <a:ln w="7" cap="flat">
              <a:solidFill>
                <a:schemeClr val="tx1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342" name="Line 30"/>
            <p:cNvSpPr>
              <a:spLocks noChangeShapeType="1"/>
            </p:cNvSpPr>
            <p:nvPr/>
          </p:nvSpPr>
          <p:spPr bwMode="auto">
            <a:xfrm>
              <a:off x="1352" y="2673"/>
              <a:ext cx="1" cy="137"/>
            </a:xfrm>
            <a:prstGeom prst="line">
              <a:avLst/>
            </a:prstGeom>
            <a:noFill/>
            <a:ln w="7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343" name="Freeform 31"/>
            <p:cNvSpPr>
              <a:spLocks/>
            </p:cNvSpPr>
            <p:nvPr/>
          </p:nvSpPr>
          <p:spPr bwMode="auto">
            <a:xfrm>
              <a:off x="530" y="2670"/>
              <a:ext cx="7" cy="115"/>
            </a:xfrm>
            <a:custGeom>
              <a:avLst/>
              <a:gdLst/>
              <a:ahLst/>
              <a:cxnLst>
                <a:cxn ang="0">
                  <a:pos x="16" y="8"/>
                </a:cxn>
                <a:cxn ang="0">
                  <a:pos x="16" y="248"/>
                </a:cxn>
                <a:cxn ang="0">
                  <a:pos x="8" y="256"/>
                </a:cxn>
                <a:cxn ang="0">
                  <a:pos x="0" y="248"/>
                </a:cxn>
                <a:cxn ang="0">
                  <a:pos x="0" y="8"/>
                </a:cxn>
                <a:cxn ang="0">
                  <a:pos x="8" y="0"/>
                </a:cxn>
                <a:cxn ang="0">
                  <a:pos x="16" y="8"/>
                </a:cxn>
              </a:cxnLst>
              <a:rect l="0" t="0" r="r" b="b"/>
              <a:pathLst>
                <a:path w="16" h="256">
                  <a:moveTo>
                    <a:pt x="16" y="8"/>
                  </a:moveTo>
                  <a:lnTo>
                    <a:pt x="16" y="248"/>
                  </a:lnTo>
                  <a:cubicBezTo>
                    <a:pt x="16" y="253"/>
                    <a:pt x="13" y="256"/>
                    <a:pt x="8" y="256"/>
                  </a:cubicBezTo>
                  <a:cubicBezTo>
                    <a:pt x="4" y="256"/>
                    <a:pt x="0" y="253"/>
                    <a:pt x="0" y="248"/>
                  </a:cubicBezTo>
                  <a:lnTo>
                    <a:pt x="0" y="8"/>
                  </a:ln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6" y="4"/>
                    <a:pt x="16" y="8"/>
                  </a:cubicBezTo>
                  <a:close/>
                </a:path>
              </a:pathLst>
            </a:custGeom>
            <a:solidFill>
              <a:srgbClr val="000000"/>
            </a:solidFill>
            <a:ln w="7" cap="flat">
              <a:solidFill>
                <a:schemeClr val="tx1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344" name="Rectangle 32"/>
            <p:cNvSpPr>
              <a:spLocks noChangeArrowheads="1"/>
            </p:cNvSpPr>
            <p:nvPr/>
          </p:nvSpPr>
          <p:spPr bwMode="auto">
            <a:xfrm>
              <a:off x="2853" y="2306"/>
              <a:ext cx="819" cy="12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345" name="Rectangle 33"/>
            <p:cNvSpPr>
              <a:spLocks noChangeArrowheads="1"/>
            </p:cNvSpPr>
            <p:nvPr/>
          </p:nvSpPr>
          <p:spPr bwMode="auto">
            <a:xfrm>
              <a:off x="2853" y="2306"/>
              <a:ext cx="819" cy="121"/>
            </a:xfrm>
            <a:prstGeom prst="rect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346" name="Rectangle 34"/>
            <p:cNvSpPr>
              <a:spLocks noChangeArrowheads="1"/>
            </p:cNvSpPr>
            <p:nvPr/>
          </p:nvSpPr>
          <p:spPr bwMode="auto">
            <a:xfrm>
              <a:off x="2853" y="2009"/>
              <a:ext cx="819" cy="29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347" name="Rectangle 35"/>
            <p:cNvSpPr>
              <a:spLocks noChangeArrowheads="1"/>
            </p:cNvSpPr>
            <p:nvPr/>
          </p:nvSpPr>
          <p:spPr bwMode="auto">
            <a:xfrm>
              <a:off x="2853" y="2009"/>
              <a:ext cx="819" cy="297"/>
            </a:xfrm>
            <a:prstGeom prst="rect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348" name="Rectangle 36"/>
            <p:cNvSpPr>
              <a:spLocks noChangeArrowheads="1"/>
            </p:cNvSpPr>
            <p:nvPr/>
          </p:nvSpPr>
          <p:spPr bwMode="auto">
            <a:xfrm>
              <a:off x="2915" y="2013"/>
              <a:ext cx="80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«interface»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349" name="Rectangle 37"/>
            <p:cNvSpPr>
              <a:spLocks noChangeArrowheads="1"/>
            </p:cNvSpPr>
            <p:nvPr/>
          </p:nvSpPr>
          <p:spPr bwMode="auto">
            <a:xfrm>
              <a:off x="2980" y="2150"/>
              <a:ext cx="67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5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IProductA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350" name="Rectangle 38"/>
            <p:cNvSpPr>
              <a:spLocks noChangeArrowheads="1"/>
            </p:cNvSpPr>
            <p:nvPr/>
          </p:nvSpPr>
          <p:spPr bwMode="auto">
            <a:xfrm>
              <a:off x="2523" y="3090"/>
              <a:ext cx="662" cy="12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351" name="Rectangle 39"/>
            <p:cNvSpPr>
              <a:spLocks noChangeArrowheads="1"/>
            </p:cNvSpPr>
            <p:nvPr/>
          </p:nvSpPr>
          <p:spPr bwMode="auto">
            <a:xfrm>
              <a:off x="2523" y="3090"/>
              <a:ext cx="662" cy="121"/>
            </a:xfrm>
            <a:prstGeom prst="rect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352" name="Rectangle 40"/>
            <p:cNvSpPr>
              <a:spLocks noChangeArrowheads="1"/>
            </p:cNvSpPr>
            <p:nvPr/>
          </p:nvSpPr>
          <p:spPr bwMode="auto">
            <a:xfrm>
              <a:off x="2523" y="2968"/>
              <a:ext cx="662" cy="12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353" name="Rectangle 41"/>
            <p:cNvSpPr>
              <a:spLocks noChangeArrowheads="1"/>
            </p:cNvSpPr>
            <p:nvPr/>
          </p:nvSpPr>
          <p:spPr bwMode="auto">
            <a:xfrm>
              <a:off x="2523" y="2968"/>
              <a:ext cx="662" cy="122"/>
            </a:xfrm>
            <a:prstGeom prst="rect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354" name="Rectangle 42"/>
            <p:cNvSpPr>
              <a:spLocks noChangeArrowheads="1"/>
            </p:cNvSpPr>
            <p:nvPr/>
          </p:nvSpPr>
          <p:spPr bwMode="auto">
            <a:xfrm>
              <a:off x="2523" y="2810"/>
              <a:ext cx="662" cy="15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355" name="Rectangle 43"/>
            <p:cNvSpPr>
              <a:spLocks noChangeArrowheads="1"/>
            </p:cNvSpPr>
            <p:nvPr/>
          </p:nvSpPr>
          <p:spPr bwMode="auto">
            <a:xfrm>
              <a:off x="2523" y="2810"/>
              <a:ext cx="662" cy="158"/>
            </a:xfrm>
            <a:prstGeom prst="rect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356" name="Rectangle 44"/>
            <p:cNvSpPr>
              <a:spLocks noChangeArrowheads="1"/>
            </p:cNvSpPr>
            <p:nvPr/>
          </p:nvSpPr>
          <p:spPr bwMode="auto">
            <a:xfrm>
              <a:off x="2569" y="2815"/>
              <a:ext cx="600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5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ProductA1</a:t>
              </a:r>
              <a:endParaRPr kumimoji="0" 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358" name="Rectangle 46"/>
            <p:cNvSpPr>
              <a:spLocks noChangeArrowheads="1"/>
            </p:cNvSpPr>
            <p:nvPr/>
          </p:nvSpPr>
          <p:spPr bwMode="auto">
            <a:xfrm>
              <a:off x="3341" y="3090"/>
              <a:ext cx="662" cy="12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359" name="Rectangle 47"/>
            <p:cNvSpPr>
              <a:spLocks noChangeArrowheads="1"/>
            </p:cNvSpPr>
            <p:nvPr/>
          </p:nvSpPr>
          <p:spPr bwMode="auto">
            <a:xfrm>
              <a:off x="3341" y="3090"/>
              <a:ext cx="662" cy="121"/>
            </a:xfrm>
            <a:prstGeom prst="rect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360" name="Rectangle 48"/>
            <p:cNvSpPr>
              <a:spLocks noChangeArrowheads="1"/>
            </p:cNvSpPr>
            <p:nvPr/>
          </p:nvSpPr>
          <p:spPr bwMode="auto">
            <a:xfrm>
              <a:off x="3341" y="2968"/>
              <a:ext cx="662" cy="12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361" name="Rectangle 49"/>
            <p:cNvSpPr>
              <a:spLocks noChangeArrowheads="1"/>
            </p:cNvSpPr>
            <p:nvPr/>
          </p:nvSpPr>
          <p:spPr bwMode="auto">
            <a:xfrm>
              <a:off x="3341" y="2968"/>
              <a:ext cx="662" cy="122"/>
            </a:xfrm>
            <a:prstGeom prst="rect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362" name="Rectangle 50"/>
            <p:cNvSpPr>
              <a:spLocks noChangeArrowheads="1"/>
            </p:cNvSpPr>
            <p:nvPr/>
          </p:nvSpPr>
          <p:spPr bwMode="auto">
            <a:xfrm>
              <a:off x="3341" y="2810"/>
              <a:ext cx="662" cy="15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363" name="Rectangle 51"/>
            <p:cNvSpPr>
              <a:spLocks noChangeArrowheads="1"/>
            </p:cNvSpPr>
            <p:nvPr/>
          </p:nvSpPr>
          <p:spPr bwMode="auto">
            <a:xfrm>
              <a:off x="3341" y="2810"/>
              <a:ext cx="662" cy="158"/>
            </a:xfrm>
            <a:prstGeom prst="rect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364" name="Rectangle 52"/>
            <p:cNvSpPr>
              <a:spLocks noChangeArrowheads="1"/>
            </p:cNvSpPr>
            <p:nvPr/>
          </p:nvSpPr>
          <p:spPr bwMode="auto">
            <a:xfrm>
              <a:off x="3385" y="2815"/>
              <a:ext cx="600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5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ProductA2</a:t>
              </a:r>
              <a:endParaRPr kumimoji="0" 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366" name="Freeform 54"/>
            <p:cNvSpPr>
              <a:spLocks/>
            </p:cNvSpPr>
            <p:nvPr/>
          </p:nvSpPr>
          <p:spPr bwMode="auto">
            <a:xfrm>
              <a:off x="3260" y="2510"/>
              <a:ext cx="7" cy="116"/>
            </a:xfrm>
            <a:custGeom>
              <a:avLst/>
              <a:gdLst/>
              <a:ahLst/>
              <a:cxnLst>
                <a:cxn ang="0">
                  <a:pos x="16" y="8"/>
                </a:cxn>
                <a:cxn ang="0">
                  <a:pos x="16" y="248"/>
                </a:cxn>
                <a:cxn ang="0">
                  <a:pos x="8" y="256"/>
                </a:cxn>
                <a:cxn ang="0">
                  <a:pos x="0" y="248"/>
                </a:cxn>
                <a:cxn ang="0">
                  <a:pos x="0" y="8"/>
                </a:cxn>
                <a:cxn ang="0">
                  <a:pos x="8" y="0"/>
                </a:cxn>
                <a:cxn ang="0">
                  <a:pos x="16" y="8"/>
                </a:cxn>
              </a:cxnLst>
              <a:rect l="0" t="0" r="r" b="b"/>
              <a:pathLst>
                <a:path w="16" h="256">
                  <a:moveTo>
                    <a:pt x="16" y="8"/>
                  </a:moveTo>
                  <a:lnTo>
                    <a:pt x="16" y="248"/>
                  </a:lnTo>
                  <a:cubicBezTo>
                    <a:pt x="16" y="252"/>
                    <a:pt x="12" y="256"/>
                    <a:pt x="8" y="256"/>
                  </a:cubicBezTo>
                  <a:cubicBezTo>
                    <a:pt x="3" y="256"/>
                    <a:pt x="0" y="252"/>
                    <a:pt x="0" y="248"/>
                  </a:cubicBezTo>
                  <a:lnTo>
                    <a:pt x="0" y="8"/>
                  </a:lnTo>
                  <a:cubicBezTo>
                    <a:pt x="0" y="4"/>
                    <a:pt x="3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lose/>
                </a:path>
              </a:pathLst>
            </a:custGeom>
            <a:solidFill>
              <a:schemeClr val="tx1"/>
            </a:solidFill>
            <a:ln w="7" cap="flat">
              <a:solidFill>
                <a:schemeClr val="tx1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367" name="Freeform 55"/>
            <p:cNvSpPr>
              <a:spLocks/>
            </p:cNvSpPr>
            <p:nvPr/>
          </p:nvSpPr>
          <p:spPr bwMode="auto">
            <a:xfrm>
              <a:off x="3209" y="2427"/>
              <a:ext cx="108" cy="87"/>
            </a:xfrm>
            <a:custGeom>
              <a:avLst/>
              <a:gdLst/>
              <a:ahLst/>
              <a:cxnLst>
                <a:cxn ang="0">
                  <a:pos x="0" y="87"/>
                </a:cxn>
                <a:cxn ang="0">
                  <a:pos x="108" y="87"/>
                </a:cxn>
                <a:cxn ang="0">
                  <a:pos x="54" y="0"/>
                </a:cxn>
                <a:cxn ang="0">
                  <a:pos x="0" y="87"/>
                </a:cxn>
              </a:cxnLst>
              <a:rect l="0" t="0" r="r" b="b"/>
              <a:pathLst>
                <a:path w="108" h="87">
                  <a:moveTo>
                    <a:pt x="0" y="87"/>
                  </a:moveTo>
                  <a:lnTo>
                    <a:pt x="108" y="87"/>
                  </a:lnTo>
                  <a:lnTo>
                    <a:pt x="54" y="0"/>
                  </a:lnTo>
                  <a:lnTo>
                    <a:pt x="0" y="8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368" name="Freeform 56"/>
            <p:cNvSpPr>
              <a:spLocks/>
            </p:cNvSpPr>
            <p:nvPr/>
          </p:nvSpPr>
          <p:spPr bwMode="auto">
            <a:xfrm>
              <a:off x="3209" y="2427"/>
              <a:ext cx="108" cy="87"/>
            </a:xfrm>
            <a:custGeom>
              <a:avLst/>
              <a:gdLst/>
              <a:ahLst/>
              <a:cxnLst>
                <a:cxn ang="0">
                  <a:pos x="0" y="87"/>
                </a:cxn>
                <a:cxn ang="0">
                  <a:pos x="108" y="87"/>
                </a:cxn>
                <a:cxn ang="0">
                  <a:pos x="54" y="0"/>
                </a:cxn>
                <a:cxn ang="0">
                  <a:pos x="0" y="87"/>
                </a:cxn>
              </a:cxnLst>
              <a:rect l="0" t="0" r="r" b="b"/>
              <a:pathLst>
                <a:path w="108" h="87">
                  <a:moveTo>
                    <a:pt x="0" y="87"/>
                  </a:moveTo>
                  <a:lnTo>
                    <a:pt x="108" y="87"/>
                  </a:lnTo>
                  <a:lnTo>
                    <a:pt x="54" y="0"/>
                  </a:lnTo>
                  <a:lnTo>
                    <a:pt x="0" y="87"/>
                  </a:lnTo>
                  <a:close/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369" name="Freeform 57"/>
            <p:cNvSpPr>
              <a:spLocks noEditPoints="1"/>
            </p:cNvSpPr>
            <p:nvPr/>
          </p:nvSpPr>
          <p:spPr bwMode="auto">
            <a:xfrm>
              <a:off x="2850" y="2670"/>
              <a:ext cx="808" cy="7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248" y="0"/>
                </a:cxn>
                <a:cxn ang="0">
                  <a:pos x="256" y="8"/>
                </a:cxn>
                <a:cxn ang="0">
                  <a:pos x="248" y="16"/>
                </a:cxn>
                <a:cxn ang="0">
                  <a:pos x="8" y="16"/>
                </a:cxn>
                <a:cxn ang="0">
                  <a:pos x="0" y="8"/>
                </a:cxn>
                <a:cxn ang="0">
                  <a:pos x="8" y="0"/>
                </a:cxn>
                <a:cxn ang="0">
                  <a:pos x="392" y="0"/>
                </a:cxn>
                <a:cxn ang="0">
                  <a:pos x="632" y="0"/>
                </a:cxn>
                <a:cxn ang="0">
                  <a:pos x="640" y="8"/>
                </a:cxn>
                <a:cxn ang="0">
                  <a:pos x="632" y="16"/>
                </a:cxn>
                <a:cxn ang="0">
                  <a:pos x="392" y="16"/>
                </a:cxn>
                <a:cxn ang="0">
                  <a:pos x="384" y="8"/>
                </a:cxn>
                <a:cxn ang="0">
                  <a:pos x="392" y="0"/>
                </a:cxn>
                <a:cxn ang="0">
                  <a:pos x="776" y="0"/>
                </a:cxn>
                <a:cxn ang="0">
                  <a:pos x="1016" y="0"/>
                </a:cxn>
                <a:cxn ang="0">
                  <a:pos x="1024" y="8"/>
                </a:cxn>
                <a:cxn ang="0">
                  <a:pos x="1016" y="16"/>
                </a:cxn>
                <a:cxn ang="0">
                  <a:pos x="776" y="16"/>
                </a:cxn>
                <a:cxn ang="0">
                  <a:pos x="768" y="8"/>
                </a:cxn>
                <a:cxn ang="0">
                  <a:pos x="776" y="0"/>
                </a:cxn>
                <a:cxn ang="0">
                  <a:pos x="1160" y="0"/>
                </a:cxn>
                <a:cxn ang="0">
                  <a:pos x="1400" y="0"/>
                </a:cxn>
                <a:cxn ang="0">
                  <a:pos x="1408" y="8"/>
                </a:cxn>
                <a:cxn ang="0">
                  <a:pos x="1400" y="16"/>
                </a:cxn>
                <a:cxn ang="0">
                  <a:pos x="1160" y="16"/>
                </a:cxn>
                <a:cxn ang="0">
                  <a:pos x="1152" y="8"/>
                </a:cxn>
                <a:cxn ang="0">
                  <a:pos x="1160" y="0"/>
                </a:cxn>
                <a:cxn ang="0">
                  <a:pos x="1544" y="0"/>
                </a:cxn>
                <a:cxn ang="0">
                  <a:pos x="1784" y="0"/>
                </a:cxn>
                <a:cxn ang="0">
                  <a:pos x="1792" y="8"/>
                </a:cxn>
                <a:cxn ang="0">
                  <a:pos x="1784" y="16"/>
                </a:cxn>
                <a:cxn ang="0">
                  <a:pos x="1544" y="16"/>
                </a:cxn>
                <a:cxn ang="0">
                  <a:pos x="1536" y="8"/>
                </a:cxn>
                <a:cxn ang="0">
                  <a:pos x="1544" y="0"/>
                </a:cxn>
              </a:cxnLst>
              <a:rect l="0" t="0" r="r" b="b"/>
              <a:pathLst>
                <a:path w="1792" h="16">
                  <a:moveTo>
                    <a:pt x="8" y="0"/>
                  </a:moveTo>
                  <a:lnTo>
                    <a:pt x="248" y="0"/>
                  </a:lnTo>
                  <a:cubicBezTo>
                    <a:pt x="253" y="0"/>
                    <a:pt x="256" y="4"/>
                    <a:pt x="256" y="8"/>
                  </a:cubicBezTo>
                  <a:cubicBezTo>
                    <a:pt x="256" y="13"/>
                    <a:pt x="253" y="16"/>
                    <a:pt x="248" y="16"/>
                  </a:cubicBezTo>
                  <a:lnTo>
                    <a:pt x="8" y="16"/>
                  </a:lnTo>
                  <a:cubicBezTo>
                    <a:pt x="4" y="16"/>
                    <a:pt x="0" y="13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lose/>
                  <a:moveTo>
                    <a:pt x="392" y="0"/>
                  </a:moveTo>
                  <a:lnTo>
                    <a:pt x="632" y="0"/>
                  </a:lnTo>
                  <a:cubicBezTo>
                    <a:pt x="637" y="0"/>
                    <a:pt x="640" y="4"/>
                    <a:pt x="640" y="8"/>
                  </a:cubicBezTo>
                  <a:cubicBezTo>
                    <a:pt x="640" y="13"/>
                    <a:pt x="637" y="16"/>
                    <a:pt x="632" y="16"/>
                  </a:cubicBezTo>
                  <a:lnTo>
                    <a:pt x="392" y="16"/>
                  </a:lnTo>
                  <a:cubicBezTo>
                    <a:pt x="388" y="16"/>
                    <a:pt x="384" y="13"/>
                    <a:pt x="384" y="8"/>
                  </a:cubicBezTo>
                  <a:cubicBezTo>
                    <a:pt x="384" y="4"/>
                    <a:pt x="388" y="0"/>
                    <a:pt x="392" y="0"/>
                  </a:cubicBezTo>
                  <a:close/>
                  <a:moveTo>
                    <a:pt x="776" y="0"/>
                  </a:moveTo>
                  <a:lnTo>
                    <a:pt x="1016" y="0"/>
                  </a:lnTo>
                  <a:cubicBezTo>
                    <a:pt x="1021" y="0"/>
                    <a:pt x="1024" y="4"/>
                    <a:pt x="1024" y="8"/>
                  </a:cubicBezTo>
                  <a:cubicBezTo>
                    <a:pt x="1024" y="13"/>
                    <a:pt x="1021" y="16"/>
                    <a:pt x="1016" y="16"/>
                  </a:cubicBezTo>
                  <a:lnTo>
                    <a:pt x="776" y="16"/>
                  </a:lnTo>
                  <a:cubicBezTo>
                    <a:pt x="772" y="16"/>
                    <a:pt x="768" y="13"/>
                    <a:pt x="768" y="8"/>
                  </a:cubicBezTo>
                  <a:cubicBezTo>
                    <a:pt x="768" y="4"/>
                    <a:pt x="772" y="0"/>
                    <a:pt x="776" y="0"/>
                  </a:cubicBezTo>
                  <a:close/>
                  <a:moveTo>
                    <a:pt x="1160" y="0"/>
                  </a:moveTo>
                  <a:lnTo>
                    <a:pt x="1400" y="0"/>
                  </a:lnTo>
                  <a:cubicBezTo>
                    <a:pt x="1405" y="0"/>
                    <a:pt x="1408" y="4"/>
                    <a:pt x="1408" y="8"/>
                  </a:cubicBezTo>
                  <a:cubicBezTo>
                    <a:pt x="1408" y="13"/>
                    <a:pt x="1405" y="16"/>
                    <a:pt x="1400" y="16"/>
                  </a:cubicBezTo>
                  <a:lnTo>
                    <a:pt x="1160" y="16"/>
                  </a:lnTo>
                  <a:cubicBezTo>
                    <a:pt x="1156" y="16"/>
                    <a:pt x="1152" y="13"/>
                    <a:pt x="1152" y="8"/>
                  </a:cubicBezTo>
                  <a:cubicBezTo>
                    <a:pt x="1152" y="4"/>
                    <a:pt x="1156" y="0"/>
                    <a:pt x="1160" y="0"/>
                  </a:cubicBezTo>
                  <a:close/>
                  <a:moveTo>
                    <a:pt x="1544" y="0"/>
                  </a:moveTo>
                  <a:lnTo>
                    <a:pt x="1784" y="0"/>
                  </a:lnTo>
                  <a:cubicBezTo>
                    <a:pt x="1789" y="0"/>
                    <a:pt x="1792" y="4"/>
                    <a:pt x="1792" y="8"/>
                  </a:cubicBezTo>
                  <a:cubicBezTo>
                    <a:pt x="1792" y="13"/>
                    <a:pt x="1789" y="16"/>
                    <a:pt x="1784" y="16"/>
                  </a:cubicBezTo>
                  <a:lnTo>
                    <a:pt x="1544" y="16"/>
                  </a:lnTo>
                  <a:cubicBezTo>
                    <a:pt x="1540" y="16"/>
                    <a:pt x="1536" y="13"/>
                    <a:pt x="1536" y="8"/>
                  </a:cubicBezTo>
                  <a:cubicBezTo>
                    <a:pt x="1536" y="4"/>
                    <a:pt x="1540" y="0"/>
                    <a:pt x="1544" y="0"/>
                  </a:cubicBezTo>
                  <a:close/>
                </a:path>
              </a:pathLst>
            </a:custGeom>
            <a:solidFill>
              <a:srgbClr val="000000"/>
            </a:solidFill>
            <a:ln w="7" cap="flat">
              <a:solidFill>
                <a:schemeClr val="tx1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370" name="Line 58"/>
            <p:cNvSpPr>
              <a:spLocks noChangeShapeType="1"/>
            </p:cNvSpPr>
            <p:nvPr/>
          </p:nvSpPr>
          <p:spPr bwMode="auto">
            <a:xfrm>
              <a:off x="3672" y="2673"/>
              <a:ext cx="1" cy="137"/>
            </a:xfrm>
            <a:prstGeom prst="line">
              <a:avLst/>
            </a:prstGeom>
            <a:noFill/>
            <a:ln w="7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371" name="Freeform 59"/>
            <p:cNvSpPr>
              <a:spLocks/>
            </p:cNvSpPr>
            <p:nvPr/>
          </p:nvSpPr>
          <p:spPr bwMode="auto">
            <a:xfrm>
              <a:off x="2850" y="2670"/>
              <a:ext cx="7" cy="115"/>
            </a:xfrm>
            <a:custGeom>
              <a:avLst/>
              <a:gdLst/>
              <a:ahLst/>
              <a:cxnLst>
                <a:cxn ang="0">
                  <a:pos x="16" y="8"/>
                </a:cxn>
                <a:cxn ang="0">
                  <a:pos x="16" y="248"/>
                </a:cxn>
                <a:cxn ang="0">
                  <a:pos x="8" y="256"/>
                </a:cxn>
                <a:cxn ang="0">
                  <a:pos x="0" y="248"/>
                </a:cxn>
                <a:cxn ang="0">
                  <a:pos x="0" y="8"/>
                </a:cxn>
                <a:cxn ang="0">
                  <a:pos x="8" y="0"/>
                </a:cxn>
                <a:cxn ang="0">
                  <a:pos x="16" y="8"/>
                </a:cxn>
              </a:cxnLst>
              <a:rect l="0" t="0" r="r" b="b"/>
              <a:pathLst>
                <a:path w="16" h="256">
                  <a:moveTo>
                    <a:pt x="16" y="8"/>
                  </a:moveTo>
                  <a:lnTo>
                    <a:pt x="16" y="248"/>
                  </a:lnTo>
                  <a:cubicBezTo>
                    <a:pt x="16" y="253"/>
                    <a:pt x="13" y="256"/>
                    <a:pt x="8" y="256"/>
                  </a:cubicBezTo>
                  <a:cubicBezTo>
                    <a:pt x="4" y="256"/>
                    <a:pt x="0" y="253"/>
                    <a:pt x="0" y="248"/>
                  </a:cubicBezTo>
                  <a:lnTo>
                    <a:pt x="0" y="8"/>
                  </a:ln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6" y="4"/>
                    <a:pt x="16" y="8"/>
                  </a:cubicBezTo>
                  <a:close/>
                </a:path>
              </a:pathLst>
            </a:custGeom>
            <a:solidFill>
              <a:srgbClr val="000000"/>
            </a:solidFill>
            <a:ln w="7" cap="flat">
              <a:solidFill>
                <a:schemeClr val="tx1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372" name="Rectangle 60"/>
            <p:cNvSpPr>
              <a:spLocks noChangeArrowheads="1"/>
            </p:cNvSpPr>
            <p:nvPr/>
          </p:nvSpPr>
          <p:spPr bwMode="auto">
            <a:xfrm>
              <a:off x="4502" y="2306"/>
              <a:ext cx="818" cy="12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373" name="Rectangle 61"/>
            <p:cNvSpPr>
              <a:spLocks noChangeArrowheads="1"/>
            </p:cNvSpPr>
            <p:nvPr/>
          </p:nvSpPr>
          <p:spPr bwMode="auto">
            <a:xfrm>
              <a:off x="4502" y="2306"/>
              <a:ext cx="818" cy="121"/>
            </a:xfrm>
            <a:prstGeom prst="rect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374" name="Rectangle 62"/>
            <p:cNvSpPr>
              <a:spLocks noChangeArrowheads="1"/>
            </p:cNvSpPr>
            <p:nvPr/>
          </p:nvSpPr>
          <p:spPr bwMode="auto">
            <a:xfrm>
              <a:off x="4502" y="2009"/>
              <a:ext cx="818" cy="29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375" name="Rectangle 63"/>
            <p:cNvSpPr>
              <a:spLocks noChangeArrowheads="1"/>
            </p:cNvSpPr>
            <p:nvPr/>
          </p:nvSpPr>
          <p:spPr bwMode="auto">
            <a:xfrm>
              <a:off x="4502" y="2009"/>
              <a:ext cx="818" cy="297"/>
            </a:xfrm>
            <a:prstGeom prst="rect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376" name="Rectangle 64"/>
            <p:cNvSpPr>
              <a:spLocks noChangeArrowheads="1"/>
            </p:cNvSpPr>
            <p:nvPr/>
          </p:nvSpPr>
          <p:spPr bwMode="auto">
            <a:xfrm>
              <a:off x="4562" y="2013"/>
              <a:ext cx="80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«interface»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377" name="Rectangle 65"/>
            <p:cNvSpPr>
              <a:spLocks noChangeArrowheads="1"/>
            </p:cNvSpPr>
            <p:nvPr/>
          </p:nvSpPr>
          <p:spPr bwMode="auto">
            <a:xfrm>
              <a:off x="4627" y="2150"/>
              <a:ext cx="67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5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IProductB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378" name="Rectangle 66"/>
            <p:cNvSpPr>
              <a:spLocks noChangeArrowheads="1"/>
            </p:cNvSpPr>
            <p:nvPr/>
          </p:nvSpPr>
          <p:spPr bwMode="auto">
            <a:xfrm>
              <a:off x="4170" y="3090"/>
              <a:ext cx="662" cy="12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379" name="Rectangle 67"/>
            <p:cNvSpPr>
              <a:spLocks noChangeArrowheads="1"/>
            </p:cNvSpPr>
            <p:nvPr/>
          </p:nvSpPr>
          <p:spPr bwMode="auto">
            <a:xfrm>
              <a:off x="4170" y="3090"/>
              <a:ext cx="662" cy="121"/>
            </a:xfrm>
            <a:prstGeom prst="rect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380" name="Rectangle 68"/>
            <p:cNvSpPr>
              <a:spLocks noChangeArrowheads="1"/>
            </p:cNvSpPr>
            <p:nvPr/>
          </p:nvSpPr>
          <p:spPr bwMode="auto">
            <a:xfrm>
              <a:off x="4170" y="2968"/>
              <a:ext cx="662" cy="12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381" name="Rectangle 69"/>
            <p:cNvSpPr>
              <a:spLocks noChangeArrowheads="1"/>
            </p:cNvSpPr>
            <p:nvPr/>
          </p:nvSpPr>
          <p:spPr bwMode="auto">
            <a:xfrm>
              <a:off x="4170" y="2968"/>
              <a:ext cx="662" cy="122"/>
            </a:xfrm>
            <a:prstGeom prst="rect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382" name="Rectangle 70"/>
            <p:cNvSpPr>
              <a:spLocks noChangeArrowheads="1"/>
            </p:cNvSpPr>
            <p:nvPr/>
          </p:nvSpPr>
          <p:spPr bwMode="auto">
            <a:xfrm>
              <a:off x="4170" y="2810"/>
              <a:ext cx="662" cy="15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383" name="Rectangle 71"/>
            <p:cNvSpPr>
              <a:spLocks noChangeArrowheads="1"/>
            </p:cNvSpPr>
            <p:nvPr/>
          </p:nvSpPr>
          <p:spPr bwMode="auto">
            <a:xfrm>
              <a:off x="4170" y="2810"/>
              <a:ext cx="662" cy="158"/>
            </a:xfrm>
            <a:prstGeom prst="rect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384" name="Rectangle 72"/>
            <p:cNvSpPr>
              <a:spLocks noChangeArrowheads="1"/>
            </p:cNvSpPr>
            <p:nvPr/>
          </p:nvSpPr>
          <p:spPr bwMode="auto">
            <a:xfrm>
              <a:off x="4215" y="2815"/>
              <a:ext cx="600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5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ProductB1</a:t>
              </a:r>
              <a:endParaRPr kumimoji="0" 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386" name="Rectangle 74"/>
            <p:cNvSpPr>
              <a:spLocks noChangeArrowheads="1"/>
            </p:cNvSpPr>
            <p:nvPr/>
          </p:nvSpPr>
          <p:spPr bwMode="auto">
            <a:xfrm>
              <a:off x="4989" y="3090"/>
              <a:ext cx="662" cy="12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387" name="Rectangle 75"/>
            <p:cNvSpPr>
              <a:spLocks noChangeArrowheads="1"/>
            </p:cNvSpPr>
            <p:nvPr/>
          </p:nvSpPr>
          <p:spPr bwMode="auto">
            <a:xfrm>
              <a:off x="4989" y="3090"/>
              <a:ext cx="662" cy="121"/>
            </a:xfrm>
            <a:prstGeom prst="rect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388" name="Rectangle 76"/>
            <p:cNvSpPr>
              <a:spLocks noChangeArrowheads="1"/>
            </p:cNvSpPr>
            <p:nvPr/>
          </p:nvSpPr>
          <p:spPr bwMode="auto">
            <a:xfrm>
              <a:off x="4989" y="2968"/>
              <a:ext cx="662" cy="12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389" name="Rectangle 77"/>
            <p:cNvSpPr>
              <a:spLocks noChangeArrowheads="1"/>
            </p:cNvSpPr>
            <p:nvPr/>
          </p:nvSpPr>
          <p:spPr bwMode="auto">
            <a:xfrm>
              <a:off x="4989" y="2968"/>
              <a:ext cx="662" cy="122"/>
            </a:xfrm>
            <a:prstGeom prst="rect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390" name="Rectangle 78"/>
            <p:cNvSpPr>
              <a:spLocks noChangeArrowheads="1"/>
            </p:cNvSpPr>
            <p:nvPr/>
          </p:nvSpPr>
          <p:spPr bwMode="auto">
            <a:xfrm>
              <a:off x="4989" y="2810"/>
              <a:ext cx="662" cy="15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391" name="Rectangle 79"/>
            <p:cNvSpPr>
              <a:spLocks noChangeArrowheads="1"/>
            </p:cNvSpPr>
            <p:nvPr/>
          </p:nvSpPr>
          <p:spPr bwMode="auto">
            <a:xfrm>
              <a:off x="4989" y="2810"/>
              <a:ext cx="662" cy="158"/>
            </a:xfrm>
            <a:prstGeom prst="rect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392" name="Rectangle 80"/>
            <p:cNvSpPr>
              <a:spLocks noChangeArrowheads="1"/>
            </p:cNvSpPr>
            <p:nvPr/>
          </p:nvSpPr>
          <p:spPr bwMode="auto">
            <a:xfrm>
              <a:off x="5031" y="2815"/>
              <a:ext cx="600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5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ProductB2</a:t>
              </a:r>
              <a:endParaRPr kumimoji="0" 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394" name="Freeform 82"/>
            <p:cNvSpPr>
              <a:spLocks/>
            </p:cNvSpPr>
            <p:nvPr/>
          </p:nvSpPr>
          <p:spPr bwMode="auto">
            <a:xfrm>
              <a:off x="4907" y="2510"/>
              <a:ext cx="8" cy="116"/>
            </a:xfrm>
            <a:custGeom>
              <a:avLst/>
              <a:gdLst/>
              <a:ahLst/>
              <a:cxnLst>
                <a:cxn ang="0">
                  <a:pos x="16" y="8"/>
                </a:cxn>
                <a:cxn ang="0">
                  <a:pos x="16" y="248"/>
                </a:cxn>
                <a:cxn ang="0">
                  <a:pos x="8" y="256"/>
                </a:cxn>
                <a:cxn ang="0">
                  <a:pos x="0" y="248"/>
                </a:cxn>
                <a:cxn ang="0">
                  <a:pos x="0" y="8"/>
                </a:cxn>
                <a:cxn ang="0">
                  <a:pos x="8" y="0"/>
                </a:cxn>
                <a:cxn ang="0">
                  <a:pos x="16" y="8"/>
                </a:cxn>
              </a:cxnLst>
              <a:rect l="0" t="0" r="r" b="b"/>
              <a:pathLst>
                <a:path w="16" h="256">
                  <a:moveTo>
                    <a:pt x="16" y="8"/>
                  </a:moveTo>
                  <a:lnTo>
                    <a:pt x="16" y="248"/>
                  </a:lnTo>
                  <a:cubicBezTo>
                    <a:pt x="16" y="252"/>
                    <a:pt x="12" y="256"/>
                    <a:pt x="8" y="256"/>
                  </a:cubicBezTo>
                  <a:cubicBezTo>
                    <a:pt x="3" y="256"/>
                    <a:pt x="0" y="252"/>
                    <a:pt x="0" y="248"/>
                  </a:cubicBezTo>
                  <a:lnTo>
                    <a:pt x="0" y="8"/>
                  </a:lnTo>
                  <a:cubicBezTo>
                    <a:pt x="0" y="4"/>
                    <a:pt x="3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lose/>
                </a:path>
              </a:pathLst>
            </a:custGeom>
            <a:solidFill>
              <a:srgbClr val="000000"/>
            </a:solidFill>
            <a:ln w="7" cap="flat">
              <a:solidFill>
                <a:schemeClr val="tx1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395" name="Freeform 83"/>
            <p:cNvSpPr>
              <a:spLocks/>
            </p:cNvSpPr>
            <p:nvPr/>
          </p:nvSpPr>
          <p:spPr bwMode="auto">
            <a:xfrm>
              <a:off x="4857" y="2427"/>
              <a:ext cx="108" cy="87"/>
            </a:xfrm>
            <a:custGeom>
              <a:avLst/>
              <a:gdLst/>
              <a:ahLst/>
              <a:cxnLst>
                <a:cxn ang="0">
                  <a:pos x="0" y="87"/>
                </a:cxn>
                <a:cxn ang="0">
                  <a:pos x="108" y="87"/>
                </a:cxn>
                <a:cxn ang="0">
                  <a:pos x="54" y="0"/>
                </a:cxn>
                <a:cxn ang="0">
                  <a:pos x="0" y="87"/>
                </a:cxn>
              </a:cxnLst>
              <a:rect l="0" t="0" r="r" b="b"/>
              <a:pathLst>
                <a:path w="108" h="87">
                  <a:moveTo>
                    <a:pt x="0" y="87"/>
                  </a:moveTo>
                  <a:lnTo>
                    <a:pt x="108" y="87"/>
                  </a:lnTo>
                  <a:lnTo>
                    <a:pt x="54" y="0"/>
                  </a:lnTo>
                  <a:lnTo>
                    <a:pt x="0" y="8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396" name="Freeform 84"/>
            <p:cNvSpPr>
              <a:spLocks/>
            </p:cNvSpPr>
            <p:nvPr/>
          </p:nvSpPr>
          <p:spPr bwMode="auto">
            <a:xfrm>
              <a:off x="4857" y="2427"/>
              <a:ext cx="108" cy="87"/>
            </a:xfrm>
            <a:custGeom>
              <a:avLst/>
              <a:gdLst/>
              <a:ahLst/>
              <a:cxnLst>
                <a:cxn ang="0">
                  <a:pos x="0" y="87"/>
                </a:cxn>
                <a:cxn ang="0">
                  <a:pos x="108" y="87"/>
                </a:cxn>
                <a:cxn ang="0">
                  <a:pos x="54" y="0"/>
                </a:cxn>
                <a:cxn ang="0">
                  <a:pos x="0" y="87"/>
                </a:cxn>
              </a:cxnLst>
              <a:rect l="0" t="0" r="r" b="b"/>
              <a:pathLst>
                <a:path w="108" h="87">
                  <a:moveTo>
                    <a:pt x="0" y="87"/>
                  </a:moveTo>
                  <a:lnTo>
                    <a:pt x="108" y="87"/>
                  </a:lnTo>
                  <a:lnTo>
                    <a:pt x="54" y="0"/>
                  </a:lnTo>
                  <a:lnTo>
                    <a:pt x="0" y="87"/>
                  </a:lnTo>
                  <a:close/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397" name="Freeform 85"/>
            <p:cNvSpPr>
              <a:spLocks noEditPoints="1"/>
            </p:cNvSpPr>
            <p:nvPr/>
          </p:nvSpPr>
          <p:spPr bwMode="auto">
            <a:xfrm>
              <a:off x="4498" y="2670"/>
              <a:ext cx="809" cy="7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248" y="0"/>
                </a:cxn>
                <a:cxn ang="0">
                  <a:pos x="256" y="8"/>
                </a:cxn>
                <a:cxn ang="0">
                  <a:pos x="248" y="16"/>
                </a:cxn>
                <a:cxn ang="0">
                  <a:pos x="8" y="16"/>
                </a:cxn>
                <a:cxn ang="0">
                  <a:pos x="0" y="8"/>
                </a:cxn>
                <a:cxn ang="0">
                  <a:pos x="8" y="0"/>
                </a:cxn>
                <a:cxn ang="0">
                  <a:pos x="392" y="0"/>
                </a:cxn>
                <a:cxn ang="0">
                  <a:pos x="632" y="0"/>
                </a:cxn>
                <a:cxn ang="0">
                  <a:pos x="640" y="8"/>
                </a:cxn>
                <a:cxn ang="0">
                  <a:pos x="632" y="16"/>
                </a:cxn>
                <a:cxn ang="0">
                  <a:pos x="392" y="16"/>
                </a:cxn>
                <a:cxn ang="0">
                  <a:pos x="384" y="8"/>
                </a:cxn>
                <a:cxn ang="0">
                  <a:pos x="392" y="0"/>
                </a:cxn>
                <a:cxn ang="0">
                  <a:pos x="776" y="0"/>
                </a:cxn>
                <a:cxn ang="0">
                  <a:pos x="1016" y="0"/>
                </a:cxn>
                <a:cxn ang="0">
                  <a:pos x="1024" y="8"/>
                </a:cxn>
                <a:cxn ang="0">
                  <a:pos x="1016" y="16"/>
                </a:cxn>
                <a:cxn ang="0">
                  <a:pos x="776" y="16"/>
                </a:cxn>
                <a:cxn ang="0">
                  <a:pos x="768" y="8"/>
                </a:cxn>
                <a:cxn ang="0">
                  <a:pos x="776" y="0"/>
                </a:cxn>
                <a:cxn ang="0">
                  <a:pos x="1160" y="0"/>
                </a:cxn>
                <a:cxn ang="0">
                  <a:pos x="1400" y="0"/>
                </a:cxn>
                <a:cxn ang="0">
                  <a:pos x="1408" y="8"/>
                </a:cxn>
                <a:cxn ang="0">
                  <a:pos x="1400" y="16"/>
                </a:cxn>
                <a:cxn ang="0">
                  <a:pos x="1160" y="16"/>
                </a:cxn>
                <a:cxn ang="0">
                  <a:pos x="1152" y="8"/>
                </a:cxn>
                <a:cxn ang="0">
                  <a:pos x="1160" y="0"/>
                </a:cxn>
                <a:cxn ang="0">
                  <a:pos x="1544" y="0"/>
                </a:cxn>
                <a:cxn ang="0">
                  <a:pos x="1784" y="0"/>
                </a:cxn>
                <a:cxn ang="0">
                  <a:pos x="1792" y="8"/>
                </a:cxn>
                <a:cxn ang="0">
                  <a:pos x="1784" y="16"/>
                </a:cxn>
                <a:cxn ang="0">
                  <a:pos x="1544" y="16"/>
                </a:cxn>
                <a:cxn ang="0">
                  <a:pos x="1536" y="8"/>
                </a:cxn>
                <a:cxn ang="0">
                  <a:pos x="1544" y="0"/>
                </a:cxn>
              </a:cxnLst>
              <a:rect l="0" t="0" r="r" b="b"/>
              <a:pathLst>
                <a:path w="1792" h="16">
                  <a:moveTo>
                    <a:pt x="8" y="0"/>
                  </a:moveTo>
                  <a:lnTo>
                    <a:pt x="248" y="0"/>
                  </a:lnTo>
                  <a:cubicBezTo>
                    <a:pt x="252" y="0"/>
                    <a:pt x="256" y="4"/>
                    <a:pt x="256" y="8"/>
                  </a:cubicBezTo>
                  <a:cubicBezTo>
                    <a:pt x="256" y="13"/>
                    <a:pt x="252" y="16"/>
                    <a:pt x="248" y="16"/>
                  </a:cubicBezTo>
                  <a:lnTo>
                    <a:pt x="8" y="16"/>
                  </a:lnTo>
                  <a:cubicBezTo>
                    <a:pt x="3" y="16"/>
                    <a:pt x="0" y="13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lose/>
                  <a:moveTo>
                    <a:pt x="392" y="0"/>
                  </a:moveTo>
                  <a:lnTo>
                    <a:pt x="632" y="0"/>
                  </a:lnTo>
                  <a:cubicBezTo>
                    <a:pt x="636" y="0"/>
                    <a:pt x="640" y="4"/>
                    <a:pt x="640" y="8"/>
                  </a:cubicBezTo>
                  <a:cubicBezTo>
                    <a:pt x="640" y="13"/>
                    <a:pt x="636" y="16"/>
                    <a:pt x="632" y="16"/>
                  </a:cubicBezTo>
                  <a:lnTo>
                    <a:pt x="392" y="16"/>
                  </a:lnTo>
                  <a:cubicBezTo>
                    <a:pt x="387" y="16"/>
                    <a:pt x="384" y="13"/>
                    <a:pt x="384" y="8"/>
                  </a:cubicBezTo>
                  <a:cubicBezTo>
                    <a:pt x="384" y="4"/>
                    <a:pt x="387" y="0"/>
                    <a:pt x="392" y="0"/>
                  </a:cubicBezTo>
                  <a:close/>
                  <a:moveTo>
                    <a:pt x="776" y="0"/>
                  </a:moveTo>
                  <a:lnTo>
                    <a:pt x="1016" y="0"/>
                  </a:lnTo>
                  <a:cubicBezTo>
                    <a:pt x="1020" y="0"/>
                    <a:pt x="1024" y="4"/>
                    <a:pt x="1024" y="8"/>
                  </a:cubicBezTo>
                  <a:cubicBezTo>
                    <a:pt x="1024" y="13"/>
                    <a:pt x="1020" y="16"/>
                    <a:pt x="1016" y="16"/>
                  </a:cubicBezTo>
                  <a:lnTo>
                    <a:pt x="776" y="16"/>
                  </a:lnTo>
                  <a:cubicBezTo>
                    <a:pt x="771" y="16"/>
                    <a:pt x="768" y="13"/>
                    <a:pt x="768" y="8"/>
                  </a:cubicBezTo>
                  <a:cubicBezTo>
                    <a:pt x="768" y="4"/>
                    <a:pt x="771" y="0"/>
                    <a:pt x="776" y="0"/>
                  </a:cubicBezTo>
                  <a:close/>
                  <a:moveTo>
                    <a:pt x="1160" y="0"/>
                  </a:moveTo>
                  <a:lnTo>
                    <a:pt x="1400" y="0"/>
                  </a:lnTo>
                  <a:cubicBezTo>
                    <a:pt x="1404" y="0"/>
                    <a:pt x="1408" y="4"/>
                    <a:pt x="1408" y="8"/>
                  </a:cubicBezTo>
                  <a:cubicBezTo>
                    <a:pt x="1408" y="13"/>
                    <a:pt x="1404" y="16"/>
                    <a:pt x="1400" y="16"/>
                  </a:cubicBezTo>
                  <a:lnTo>
                    <a:pt x="1160" y="16"/>
                  </a:lnTo>
                  <a:cubicBezTo>
                    <a:pt x="1155" y="16"/>
                    <a:pt x="1152" y="13"/>
                    <a:pt x="1152" y="8"/>
                  </a:cubicBezTo>
                  <a:cubicBezTo>
                    <a:pt x="1152" y="4"/>
                    <a:pt x="1155" y="0"/>
                    <a:pt x="1160" y="0"/>
                  </a:cubicBezTo>
                  <a:close/>
                  <a:moveTo>
                    <a:pt x="1544" y="0"/>
                  </a:moveTo>
                  <a:lnTo>
                    <a:pt x="1784" y="0"/>
                  </a:lnTo>
                  <a:cubicBezTo>
                    <a:pt x="1788" y="0"/>
                    <a:pt x="1792" y="4"/>
                    <a:pt x="1792" y="8"/>
                  </a:cubicBezTo>
                  <a:cubicBezTo>
                    <a:pt x="1792" y="13"/>
                    <a:pt x="1788" y="16"/>
                    <a:pt x="1784" y="16"/>
                  </a:cubicBezTo>
                  <a:lnTo>
                    <a:pt x="1544" y="16"/>
                  </a:lnTo>
                  <a:cubicBezTo>
                    <a:pt x="1539" y="16"/>
                    <a:pt x="1536" y="13"/>
                    <a:pt x="1536" y="8"/>
                  </a:cubicBezTo>
                  <a:cubicBezTo>
                    <a:pt x="1536" y="4"/>
                    <a:pt x="1539" y="0"/>
                    <a:pt x="1544" y="0"/>
                  </a:cubicBezTo>
                  <a:close/>
                </a:path>
              </a:pathLst>
            </a:custGeom>
            <a:solidFill>
              <a:srgbClr val="000000"/>
            </a:solidFill>
            <a:ln w="7" cap="flat">
              <a:solidFill>
                <a:schemeClr val="tx1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398" name="Line 86"/>
            <p:cNvSpPr>
              <a:spLocks noChangeShapeType="1"/>
            </p:cNvSpPr>
            <p:nvPr/>
          </p:nvSpPr>
          <p:spPr bwMode="auto">
            <a:xfrm>
              <a:off x="5320" y="2673"/>
              <a:ext cx="1" cy="137"/>
            </a:xfrm>
            <a:prstGeom prst="line">
              <a:avLst/>
            </a:prstGeom>
            <a:noFill/>
            <a:ln w="7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399" name="Freeform 87"/>
            <p:cNvSpPr>
              <a:spLocks/>
            </p:cNvSpPr>
            <p:nvPr/>
          </p:nvSpPr>
          <p:spPr bwMode="auto">
            <a:xfrm>
              <a:off x="4498" y="2670"/>
              <a:ext cx="7" cy="115"/>
            </a:xfrm>
            <a:custGeom>
              <a:avLst/>
              <a:gdLst/>
              <a:ahLst/>
              <a:cxnLst>
                <a:cxn ang="0">
                  <a:pos x="16" y="8"/>
                </a:cxn>
                <a:cxn ang="0">
                  <a:pos x="16" y="248"/>
                </a:cxn>
                <a:cxn ang="0">
                  <a:pos x="8" y="256"/>
                </a:cxn>
                <a:cxn ang="0">
                  <a:pos x="0" y="248"/>
                </a:cxn>
                <a:cxn ang="0">
                  <a:pos x="0" y="8"/>
                </a:cxn>
                <a:cxn ang="0">
                  <a:pos x="8" y="0"/>
                </a:cxn>
                <a:cxn ang="0">
                  <a:pos x="16" y="8"/>
                </a:cxn>
              </a:cxnLst>
              <a:rect l="0" t="0" r="r" b="b"/>
              <a:pathLst>
                <a:path w="16" h="256">
                  <a:moveTo>
                    <a:pt x="16" y="8"/>
                  </a:moveTo>
                  <a:lnTo>
                    <a:pt x="16" y="248"/>
                  </a:lnTo>
                  <a:cubicBezTo>
                    <a:pt x="16" y="253"/>
                    <a:pt x="12" y="256"/>
                    <a:pt x="8" y="256"/>
                  </a:cubicBezTo>
                  <a:cubicBezTo>
                    <a:pt x="3" y="256"/>
                    <a:pt x="0" y="253"/>
                    <a:pt x="0" y="248"/>
                  </a:cubicBezTo>
                  <a:lnTo>
                    <a:pt x="0" y="8"/>
                  </a:lnTo>
                  <a:cubicBezTo>
                    <a:pt x="0" y="4"/>
                    <a:pt x="3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lose/>
                </a:path>
              </a:pathLst>
            </a:custGeom>
            <a:solidFill>
              <a:srgbClr val="000000"/>
            </a:solidFill>
            <a:ln w="7" cap="flat">
              <a:solidFill>
                <a:schemeClr val="tx1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400" name="Rectangle 88"/>
            <p:cNvSpPr>
              <a:spLocks noChangeArrowheads="1"/>
            </p:cNvSpPr>
            <p:nvPr/>
          </p:nvSpPr>
          <p:spPr bwMode="auto">
            <a:xfrm>
              <a:off x="1823" y="1374"/>
              <a:ext cx="2122" cy="15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401" name="Rectangle 89"/>
            <p:cNvSpPr>
              <a:spLocks noChangeArrowheads="1"/>
            </p:cNvSpPr>
            <p:nvPr/>
          </p:nvSpPr>
          <p:spPr bwMode="auto">
            <a:xfrm>
              <a:off x="1823" y="1374"/>
              <a:ext cx="2122" cy="158"/>
            </a:xfrm>
            <a:prstGeom prst="rect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402" name="Rectangle 90"/>
            <p:cNvSpPr>
              <a:spLocks noChangeArrowheads="1"/>
            </p:cNvSpPr>
            <p:nvPr/>
          </p:nvSpPr>
          <p:spPr bwMode="auto">
            <a:xfrm>
              <a:off x="1832" y="1377"/>
              <a:ext cx="13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+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403" name="Rectangle 91"/>
            <p:cNvSpPr>
              <a:spLocks noChangeArrowheads="1"/>
            </p:cNvSpPr>
            <p:nvPr/>
          </p:nvSpPr>
          <p:spPr bwMode="auto">
            <a:xfrm>
              <a:off x="1897" y="1377"/>
              <a:ext cx="46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Client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404" name="Rectangle 92"/>
            <p:cNvSpPr>
              <a:spLocks noChangeArrowheads="1"/>
            </p:cNvSpPr>
            <p:nvPr/>
          </p:nvSpPr>
          <p:spPr bwMode="auto">
            <a:xfrm>
              <a:off x="2280" y="1377"/>
              <a:ext cx="13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(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405" name="Rectangle 93"/>
            <p:cNvSpPr>
              <a:spLocks noChangeArrowheads="1"/>
            </p:cNvSpPr>
            <p:nvPr/>
          </p:nvSpPr>
          <p:spPr bwMode="auto">
            <a:xfrm>
              <a:off x="2337" y="1377"/>
              <a:ext cx="93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in parameter </a:t>
              </a:r>
              <a:endParaRPr kumimoji="0" 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406" name="Rectangle 94"/>
            <p:cNvSpPr>
              <a:spLocks noChangeArrowheads="1"/>
            </p:cNvSpPr>
            <p:nvPr/>
          </p:nvSpPr>
          <p:spPr bwMode="auto">
            <a:xfrm>
              <a:off x="3168" y="1377"/>
              <a:ext cx="20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: </a:t>
              </a:r>
              <a:endParaRPr kumimoji="0" 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407" name="Rectangle 95"/>
            <p:cNvSpPr>
              <a:spLocks noChangeArrowheads="1"/>
            </p:cNvSpPr>
            <p:nvPr/>
          </p:nvSpPr>
          <p:spPr bwMode="auto">
            <a:xfrm>
              <a:off x="3291" y="1377"/>
              <a:ext cx="59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IFactory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408" name="Rectangle 96"/>
            <p:cNvSpPr>
              <a:spLocks noChangeArrowheads="1"/>
            </p:cNvSpPr>
            <p:nvPr/>
          </p:nvSpPr>
          <p:spPr bwMode="auto">
            <a:xfrm>
              <a:off x="3803" y="1377"/>
              <a:ext cx="13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)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409" name="Rectangle 97"/>
            <p:cNvSpPr>
              <a:spLocks noChangeArrowheads="1"/>
            </p:cNvSpPr>
            <p:nvPr/>
          </p:nvSpPr>
          <p:spPr bwMode="auto">
            <a:xfrm>
              <a:off x="1823" y="1077"/>
              <a:ext cx="2122" cy="29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410" name="Rectangle 98"/>
            <p:cNvSpPr>
              <a:spLocks noChangeArrowheads="1"/>
            </p:cNvSpPr>
            <p:nvPr/>
          </p:nvSpPr>
          <p:spPr bwMode="auto">
            <a:xfrm>
              <a:off x="1823" y="1077"/>
              <a:ext cx="2122" cy="297"/>
            </a:xfrm>
            <a:prstGeom prst="rect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411" name="Rectangle 99"/>
            <p:cNvSpPr>
              <a:spLocks noChangeArrowheads="1"/>
            </p:cNvSpPr>
            <p:nvPr/>
          </p:nvSpPr>
          <p:spPr bwMode="auto">
            <a:xfrm>
              <a:off x="1832" y="1081"/>
              <a:ext cx="13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-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412" name="Rectangle 100"/>
            <p:cNvSpPr>
              <a:spLocks noChangeArrowheads="1"/>
            </p:cNvSpPr>
            <p:nvPr/>
          </p:nvSpPr>
          <p:spPr bwMode="auto">
            <a:xfrm>
              <a:off x="1897" y="1081"/>
              <a:ext cx="20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a </a:t>
              </a:r>
              <a:endParaRPr kumimoji="0" 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413" name="Rectangle 101"/>
            <p:cNvSpPr>
              <a:spLocks noChangeArrowheads="1"/>
            </p:cNvSpPr>
            <p:nvPr/>
          </p:nvSpPr>
          <p:spPr bwMode="auto">
            <a:xfrm>
              <a:off x="2020" y="1081"/>
              <a:ext cx="20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: </a:t>
              </a:r>
              <a:endParaRPr kumimoji="0" 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414" name="Rectangle 102"/>
            <p:cNvSpPr>
              <a:spLocks noChangeArrowheads="1"/>
            </p:cNvSpPr>
            <p:nvPr/>
          </p:nvSpPr>
          <p:spPr bwMode="auto">
            <a:xfrm>
              <a:off x="2150" y="1081"/>
              <a:ext cx="67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IProductA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415" name="Rectangle 103"/>
            <p:cNvSpPr>
              <a:spLocks noChangeArrowheads="1"/>
            </p:cNvSpPr>
            <p:nvPr/>
          </p:nvSpPr>
          <p:spPr bwMode="auto">
            <a:xfrm>
              <a:off x="1832" y="1218"/>
              <a:ext cx="13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-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416" name="Rectangle 104"/>
            <p:cNvSpPr>
              <a:spLocks noChangeArrowheads="1"/>
            </p:cNvSpPr>
            <p:nvPr/>
          </p:nvSpPr>
          <p:spPr bwMode="auto">
            <a:xfrm>
              <a:off x="1897" y="1218"/>
              <a:ext cx="20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b </a:t>
              </a:r>
              <a:endParaRPr kumimoji="0" 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417" name="Rectangle 105"/>
            <p:cNvSpPr>
              <a:spLocks noChangeArrowheads="1"/>
            </p:cNvSpPr>
            <p:nvPr/>
          </p:nvSpPr>
          <p:spPr bwMode="auto">
            <a:xfrm>
              <a:off x="2020" y="1218"/>
              <a:ext cx="20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: </a:t>
              </a:r>
              <a:endParaRPr kumimoji="0" 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418" name="Rectangle 106"/>
            <p:cNvSpPr>
              <a:spLocks noChangeArrowheads="1"/>
            </p:cNvSpPr>
            <p:nvPr/>
          </p:nvSpPr>
          <p:spPr bwMode="auto">
            <a:xfrm>
              <a:off x="2150" y="1218"/>
              <a:ext cx="67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IProductB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419" name="Rectangle 107"/>
            <p:cNvSpPr>
              <a:spLocks noChangeArrowheads="1"/>
            </p:cNvSpPr>
            <p:nvPr/>
          </p:nvSpPr>
          <p:spPr bwMode="auto">
            <a:xfrm>
              <a:off x="1823" y="919"/>
              <a:ext cx="2122" cy="15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420" name="Rectangle 108"/>
            <p:cNvSpPr>
              <a:spLocks noChangeArrowheads="1"/>
            </p:cNvSpPr>
            <p:nvPr/>
          </p:nvSpPr>
          <p:spPr bwMode="auto">
            <a:xfrm>
              <a:off x="1823" y="919"/>
              <a:ext cx="2122" cy="158"/>
            </a:xfrm>
            <a:prstGeom prst="rect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421" name="Rectangle 109"/>
            <p:cNvSpPr>
              <a:spLocks noChangeArrowheads="1"/>
            </p:cNvSpPr>
            <p:nvPr/>
          </p:nvSpPr>
          <p:spPr bwMode="auto">
            <a:xfrm>
              <a:off x="2691" y="922"/>
              <a:ext cx="46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5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Client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422" name="Freeform 110"/>
            <p:cNvSpPr>
              <a:spLocks/>
            </p:cNvSpPr>
            <p:nvPr/>
          </p:nvSpPr>
          <p:spPr bwMode="auto">
            <a:xfrm>
              <a:off x="943" y="1225"/>
              <a:ext cx="771" cy="784"/>
            </a:xfrm>
            <a:custGeom>
              <a:avLst/>
              <a:gdLst/>
              <a:ahLst/>
              <a:cxnLst>
                <a:cxn ang="0">
                  <a:pos x="771" y="0"/>
                </a:cxn>
                <a:cxn ang="0">
                  <a:pos x="0" y="0"/>
                </a:cxn>
                <a:cxn ang="0">
                  <a:pos x="0" y="784"/>
                </a:cxn>
              </a:cxnLst>
              <a:rect l="0" t="0" r="r" b="b"/>
              <a:pathLst>
                <a:path w="771" h="784">
                  <a:moveTo>
                    <a:pt x="771" y="0"/>
                  </a:moveTo>
                  <a:lnTo>
                    <a:pt x="0" y="0"/>
                  </a:lnTo>
                  <a:lnTo>
                    <a:pt x="0" y="784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423" name="Freeform 111"/>
            <p:cNvSpPr>
              <a:spLocks/>
            </p:cNvSpPr>
            <p:nvPr/>
          </p:nvSpPr>
          <p:spPr bwMode="auto">
            <a:xfrm>
              <a:off x="1714" y="1193"/>
              <a:ext cx="109" cy="65"/>
            </a:xfrm>
            <a:custGeom>
              <a:avLst/>
              <a:gdLst/>
              <a:ahLst/>
              <a:cxnLst>
                <a:cxn ang="0">
                  <a:pos x="54" y="0"/>
                </a:cxn>
                <a:cxn ang="0">
                  <a:pos x="109" y="32"/>
                </a:cxn>
                <a:cxn ang="0">
                  <a:pos x="54" y="65"/>
                </a:cxn>
                <a:cxn ang="0">
                  <a:pos x="0" y="32"/>
                </a:cxn>
                <a:cxn ang="0">
                  <a:pos x="54" y="0"/>
                </a:cxn>
              </a:cxnLst>
              <a:rect l="0" t="0" r="r" b="b"/>
              <a:pathLst>
                <a:path w="109" h="65">
                  <a:moveTo>
                    <a:pt x="54" y="0"/>
                  </a:moveTo>
                  <a:lnTo>
                    <a:pt x="109" y="32"/>
                  </a:lnTo>
                  <a:lnTo>
                    <a:pt x="54" y="65"/>
                  </a:lnTo>
                  <a:lnTo>
                    <a:pt x="0" y="32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424" name="Freeform 112"/>
            <p:cNvSpPr>
              <a:spLocks/>
            </p:cNvSpPr>
            <p:nvPr/>
          </p:nvSpPr>
          <p:spPr bwMode="auto">
            <a:xfrm>
              <a:off x="1714" y="1193"/>
              <a:ext cx="109" cy="65"/>
            </a:xfrm>
            <a:custGeom>
              <a:avLst/>
              <a:gdLst/>
              <a:ahLst/>
              <a:cxnLst>
                <a:cxn ang="0">
                  <a:pos x="54" y="0"/>
                </a:cxn>
                <a:cxn ang="0">
                  <a:pos x="109" y="32"/>
                </a:cxn>
                <a:cxn ang="0">
                  <a:pos x="54" y="65"/>
                </a:cxn>
                <a:cxn ang="0">
                  <a:pos x="0" y="32"/>
                </a:cxn>
                <a:cxn ang="0">
                  <a:pos x="54" y="0"/>
                </a:cxn>
              </a:cxnLst>
              <a:rect l="0" t="0" r="r" b="b"/>
              <a:pathLst>
                <a:path w="109" h="65">
                  <a:moveTo>
                    <a:pt x="54" y="0"/>
                  </a:moveTo>
                  <a:lnTo>
                    <a:pt x="109" y="32"/>
                  </a:lnTo>
                  <a:lnTo>
                    <a:pt x="54" y="65"/>
                  </a:lnTo>
                  <a:lnTo>
                    <a:pt x="0" y="32"/>
                  </a:lnTo>
                  <a:lnTo>
                    <a:pt x="54" y="0"/>
                  </a:lnTo>
                  <a:close/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425" name="Line 113"/>
            <p:cNvSpPr>
              <a:spLocks noChangeShapeType="1"/>
            </p:cNvSpPr>
            <p:nvPr/>
          </p:nvSpPr>
          <p:spPr bwMode="auto">
            <a:xfrm>
              <a:off x="3263" y="1640"/>
              <a:ext cx="1" cy="369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426" name="Freeform 114"/>
            <p:cNvSpPr>
              <a:spLocks/>
            </p:cNvSpPr>
            <p:nvPr/>
          </p:nvSpPr>
          <p:spPr bwMode="auto">
            <a:xfrm>
              <a:off x="3231" y="1532"/>
              <a:ext cx="65" cy="108"/>
            </a:xfrm>
            <a:custGeom>
              <a:avLst/>
              <a:gdLst/>
              <a:ahLst/>
              <a:cxnLst>
                <a:cxn ang="0">
                  <a:pos x="0" y="54"/>
                </a:cxn>
                <a:cxn ang="0">
                  <a:pos x="32" y="0"/>
                </a:cxn>
                <a:cxn ang="0">
                  <a:pos x="65" y="54"/>
                </a:cxn>
                <a:cxn ang="0">
                  <a:pos x="32" y="108"/>
                </a:cxn>
                <a:cxn ang="0">
                  <a:pos x="0" y="54"/>
                </a:cxn>
              </a:cxnLst>
              <a:rect l="0" t="0" r="r" b="b"/>
              <a:pathLst>
                <a:path w="65" h="108">
                  <a:moveTo>
                    <a:pt x="0" y="54"/>
                  </a:moveTo>
                  <a:lnTo>
                    <a:pt x="32" y="0"/>
                  </a:lnTo>
                  <a:lnTo>
                    <a:pt x="65" y="54"/>
                  </a:lnTo>
                  <a:lnTo>
                    <a:pt x="32" y="108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427" name="Freeform 115"/>
            <p:cNvSpPr>
              <a:spLocks/>
            </p:cNvSpPr>
            <p:nvPr/>
          </p:nvSpPr>
          <p:spPr bwMode="auto">
            <a:xfrm>
              <a:off x="3231" y="1532"/>
              <a:ext cx="65" cy="108"/>
            </a:xfrm>
            <a:custGeom>
              <a:avLst/>
              <a:gdLst/>
              <a:ahLst/>
              <a:cxnLst>
                <a:cxn ang="0">
                  <a:pos x="0" y="54"/>
                </a:cxn>
                <a:cxn ang="0">
                  <a:pos x="32" y="0"/>
                </a:cxn>
                <a:cxn ang="0">
                  <a:pos x="65" y="54"/>
                </a:cxn>
                <a:cxn ang="0">
                  <a:pos x="32" y="108"/>
                </a:cxn>
                <a:cxn ang="0">
                  <a:pos x="0" y="54"/>
                </a:cxn>
              </a:cxnLst>
              <a:rect l="0" t="0" r="r" b="b"/>
              <a:pathLst>
                <a:path w="65" h="108">
                  <a:moveTo>
                    <a:pt x="0" y="54"/>
                  </a:moveTo>
                  <a:lnTo>
                    <a:pt x="32" y="0"/>
                  </a:lnTo>
                  <a:lnTo>
                    <a:pt x="65" y="54"/>
                  </a:lnTo>
                  <a:lnTo>
                    <a:pt x="32" y="108"/>
                  </a:lnTo>
                  <a:lnTo>
                    <a:pt x="0" y="54"/>
                  </a:lnTo>
                  <a:close/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428" name="Freeform 116"/>
            <p:cNvSpPr>
              <a:spLocks/>
            </p:cNvSpPr>
            <p:nvPr/>
          </p:nvSpPr>
          <p:spPr bwMode="auto">
            <a:xfrm>
              <a:off x="4053" y="1225"/>
              <a:ext cx="858" cy="78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58" y="0"/>
                </a:cxn>
                <a:cxn ang="0">
                  <a:pos x="858" y="784"/>
                </a:cxn>
              </a:cxnLst>
              <a:rect l="0" t="0" r="r" b="b"/>
              <a:pathLst>
                <a:path w="858" h="784">
                  <a:moveTo>
                    <a:pt x="0" y="0"/>
                  </a:moveTo>
                  <a:lnTo>
                    <a:pt x="858" y="0"/>
                  </a:lnTo>
                  <a:lnTo>
                    <a:pt x="858" y="784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429" name="Freeform 117"/>
            <p:cNvSpPr>
              <a:spLocks/>
            </p:cNvSpPr>
            <p:nvPr/>
          </p:nvSpPr>
          <p:spPr bwMode="auto">
            <a:xfrm>
              <a:off x="3945" y="1193"/>
              <a:ext cx="108" cy="65"/>
            </a:xfrm>
            <a:custGeom>
              <a:avLst/>
              <a:gdLst/>
              <a:ahLst/>
              <a:cxnLst>
                <a:cxn ang="0">
                  <a:pos x="54" y="65"/>
                </a:cxn>
                <a:cxn ang="0">
                  <a:pos x="0" y="32"/>
                </a:cxn>
                <a:cxn ang="0">
                  <a:pos x="54" y="0"/>
                </a:cxn>
                <a:cxn ang="0">
                  <a:pos x="108" y="32"/>
                </a:cxn>
                <a:cxn ang="0">
                  <a:pos x="54" y="65"/>
                </a:cxn>
              </a:cxnLst>
              <a:rect l="0" t="0" r="r" b="b"/>
              <a:pathLst>
                <a:path w="108" h="65">
                  <a:moveTo>
                    <a:pt x="54" y="65"/>
                  </a:moveTo>
                  <a:lnTo>
                    <a:pt x="0" y="32"/>
                  </a:lnTo>
                  <a:lnTo>
                    <a:pt x="54" y="0"/>
                  </a:lnTo>
                  <a:lnTo>
                    <a:pt x="108" y="32"/>
                  </a:lnTo>
                  <a:lnTo>
                    <a:pt x="54" y="6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430" name="Freeform 118"/>
            <p:cNvSpPr>
              <a:spLocks/>
            </p:cNvSpPr>
            <p:nvPr/>
          </p:nvSpPr>
          <p:spPr bwMode="auto">
            <a:xfrm>
              <a:off x="3945" y="1193"/>
              <a:ext cx="108" cy="65"/>
            </a:xfrm>
            <a:custGeom>
              <a:avLst/>
              <a:gdLst/>
              <a:ahLst/>
              <a:cxnLst>
                <a:cxn ang="0">
                  <a:pos x="54" y="65"/>
                </a:cxn>
                <a:cxn ang="0">
                  <a:pos x="0" y="32"/>
                </a:cxn>
                <a:cxn ang="0">
                  <a:pos x="54" y="0"/>
                </a:cxn>
                <a:cxn ang="0">
                  <a:pos x="108" y="32"/>
                </a:cxn>
                <a:cxn ang="0">
                  <a:pos x="54" y="65"/>
                </a:cxn>
              </a:cxnLst>
              <a:rect l="0" t="0" r="r" b="b"/>
              <a:pathLst>
                <a:path w="108" h="65">
                  <a:moveTo>
                    <a:pt x="54" y="65"/>
                  </a:moveTo>
                  <a:lnTo>
                    <a:pt x="0" y="32"/>
                  </a:lnTo>
                  <a:lnTo>
                    <a:pt x="54" y="0"/>
                  </a:lnTo>
                  <a:lnTo>
                    <a:pt x="108" y="32"/>
                  </a:lnTo>
                  <a:lnTo>
                    <a:pt x="54" y="65"/>
                  </a:lnTo>
                  <a:close/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431" name="Freeform 119"/>
            <p:cNvSpPr>
              <a:spLocks noEditPoints="1"/>
            </p:cNvSpPr>
            <p:nvPr/>
          </p:nvSpPr>
          <p:spPr bwMode="auto">
            <a:xfrm>
              <a:off x="509" y="3223"/>
              <a:ext cx="2348" cy="118"/>
            </a:xfrm>
            <a:custGeom>
              <a:avLst/>
              <a:gdLst/>
              <a:ahLst/>
              <a:cxnLst>
                <a:cxn ang="0">
                  <a:pos x="0" y="175"/>
                </a:cxn>
                <a:cxn ang="0">
                  <a:pos x="10" y="245"/>
                </a:cxn>
                <a:cxn ang="0">
                  <a:pos x="10" y="261"/>
                </a:cxn>
                <a:cxn ang="0">
                  <a:pos x="314" y="245"/>
                </a:cxn>
                <a:cxn ang="0">
                  <a:pos x="194" y="253"/>
                </a:cxn>
                <a:cxn ang="0">
                  <a:pos x="514" y="253"/>
                </a:cxn>
                <a:cxn ang="0">
                  <a:pos x="394" y="245"/>
                </a:cxn>
                <a:cxn ang="0">
                  <a:pos x="698" y="261"/>
                </a:cxn>
                <a:cxn ang="0">
                  <a:pos x="778" y="245"/>
                </a:cxn>
                <a:cxn ang="0">
                  <a:pos x="778" y="261"/>
                </a:cxn>
                <a:cxn ang="0">
                  <a:pos x="1082" y="245"/>
                </a:cxn>
                <a:cxn ang="0">
                  <a:pos x="962" y="253"/>
                </a:cxn>
                <a:cxn ang="0">
                  <a:pos x="1282" y="253"/>
                </a:cxn>
                <a:cxn ang="0">
                  <a:pos x="1162" y="245"/>
                </a:cxn>
                <a:cxn ang="0">
                  <a:pos x="1466" y="261"/>
                </a:cxn>
                <a:cxn ang="0">
                  <a:pos x="1546" y="245"/>
                </a:cxn>
                <a:cxn ang="0">
                  <a:pos x="1546" y="261"/>
                </a:cxn>
                <a:cxn ang="0">
                  <a:pos x="1850" y="245"/>
                </a:cxn>
                <a:cxn ang="0">
                  <a:pos x="1730" y="253"/>
                </a:cxn>
                <a:cxn ang="0">
                  <a:pos x="1919" y="195"/>
                </a:cxn>
                <a:cxn ang="0">
                  <a:pos x="1960" y="213"/>
                </a:cxn>
                <a:cxn ang="0">
                  <a:pos x="1969" y="261"/>
                </a:cxn>
                <a:cxn ang="0">
                  <a:pos x="1947" y="222"/>
                </a:cxn>
                <a:cxn ang="0">
                  <a:pos x="1916" y="210"/>
                </a:cxn>
                <a:cxn ang="0">
                  <a:pos x="1900" y="198"/>
                </a:cxn>
                <a:cxn ang="0">
                  <a:pos x="1985" y="261"/>
                </a:cxn>
                <a:cxn ang="0">
                  <a:pos x="2065" y="245"/>
                </a:cxn>
                <a:cxn ang="0">
                  <a:pos x="2065" y="261"/>
                </a:cxn>
                <a:cxn ang="0">
                  <a:pos x="2369" y="245"/>
                </a:cxn>
                <a:cxn ang="0">
                  <a:pos x="2249" y="253"/>
                </a:cxn>
                <a:cxn ang="0">
                  <a:pos x="2569" y="253"/>
                </a:cxn>
                <a:cxn ang="0">
                  <a:pos x="2449" y="245"/>
                </a:cxn>
                <a:cxn ang="0">
                  <a:pos x="2753" y="261"/>
                </a:cxn>
                <a:cxn ang="0">
                  <a:pos x="2833" y="245"/>
                </a:cxn>
                <a:cxn ang="0">
                  <a:pos x="2833" y="261"/>
                </a:cxn>
                <a:cxn ang="0">
                  <a:pos x="3137" y="245"/>
                </a:cxn>
                <a:cxn ang="0">
                  <a:pos x="3017" y="253"/>
                </a:cxn>
                <a:cxn ang="0">
                  <a:pos x="3337" y="253"/>
                </a:cxn>
                <a:cxn ang="0">
                  <a:pos x="3217" y="245"/>
                </a:cxn>
                <a:cxn ang="0">
                  <a:pos x="3521" y="261"/>
                </a:cxn>
                <a:cxn ang="0">
                  <a:pos x="3601" y="245"/>
                </a:cxn>
                <a:cxn ang="0">
                  <a:pos x="3601" y="261"/>
                </a:cxn>
                <a:cxn ang="0">
                  <a:pos x="3905" y="245"/>
                </a:cxn>
                <a:cxn ang="0">
                  <a:pos x="3785" y="253"/>
                </a:cxn>
                <a:cxn ang="0">
                  <a:pos x="4105" y="253"/>
                </a:cxn>
                <a:cxn ang="0">
                  <a:pos x="3985" y="245"/>
                </a:cxn>
                <a:cxn ang="0">
                  <a:pos x="4289" y="261"/>
                </a:cxn>
                <a:cxn ang="0">
                  <a:pos x="4369" y="245"/>
                </a:cxn>
                <a:cxn ang="0">
                  <a:pos x="4369" y="261"/>
                </a:cxn>
                <a:cxn ang="0">
                  <a:pos x="4673" y="245"/>
                </a:cxn>
                <a:cxn ang="0">
                  <a:pos x="4553" y="253"/>
                </a:cxn>
                <a:cxn ang="0">
                  <a:pos x="4873" y="253"/>
                </a:cxn>
                <a:cxn ang="0">
                  <a:pos x="4753" y="245"/>
                </a:cxn>
                <a:cxn ang="0">
                  <a:pos x="5057" y="261"/>
                </a:cxn>
                <a:cxn ang="0">
                  <a:pos x="5137" y="245"/>
                </a:cxn>
                <a:cxn ang="0">
                  <a:pos x="5195" y="192"/>
                </a:cxn>
                <a:cxn ang="0">
                  <a:pos x="5137" y="261"/>
                </a:cxn>
                <a:cxn ang="0">
                  <a:pos x="5187" y="8"/>
                </a:cxn>
                <a:cxn ang="0">
                  <a:pos x="5195" y="128"/>
                </a:cxn>
              </a:cxnLst>
              <a:rect l="0" t="0" r="r" b="b"/>
              <a:pathLst>
                <a:path w="5203" h="262">
                  <a:moveTo>
                    <a:pt x="16" y="63"/>
                  </a:moveTo>
                  <a:lnTo>
                    <a:pt x="16" y="175"/>
                  </a:lnTo>
                  <a:cubicBezTo>
                    <a:pt x="16" y="180"/>
                    <a:pt x="13" y="183"/>
                    <a:pt x="8" y="183"/>
                  </a:cubicBezTo>
                  <a:cubicBezTo>
                    <a:pt x="4" y="183"/>
                    <a:pt x="0" y="180"/>
                    <a:pt x="0" y="175"/>
                  </a:cubicBezTo>
                  <a:lnTo>
                    <a:pt x="0" y="63"/>
                  </a:lnTo>
                  <a:cubicBezTo>
                    <a:pt x="0" y="59"/>
                    <a:pt x="4" y="55"/>
                    <a:pt x="8" y="55"/>
                  </a:cubicBezTo>
                  <a:cubicBezTo>
                    <a:pt x="13" y="55"/>
                    <a:pt x="16" y="59"/>
                    <a:pt x="16" y="63"/>
                  </a:cubicBezTo>
                  <a:close/>
                  <a:moveTo>
                    <a:pt x="10" y="245"/>
                  </a:moveTo>
                  <a:lnTo>
                    <a:pt x="122" y="245"/>
                  </a:lnTo>
                  <a:cubicBezTo>
                    <a:pt x="127" y="245"/>
                    <a:pt x="130" y="249"/>
                    <a:pt x="130" y="253"/>
                  </a:cubicBezTo>
                  <a:cubicBezTo>
                    <a:pt x="130" y="258"/>
                    <a:pt x="127" y="261"/>
                    <a:pt x="122" y="261"/>
                  </a:cubicBezTo>
                  <a:lnTo>
                    <a:pt x="10" y="261"/>
                  </a:lnTo>
                  <a:cubicBezTo>
                    <a:pt x="6" y="261"/>
                    <a:pt x="2" y="258"/>
                    <a:pt x="2" y="253"/>
                  </a:cubicBezTo>
                  <a:cubicBezTo>
                    <a:pt x="2" y="249"/>
                    <a:pt x="6" y="245"/>
                    <a:pt x="10" y="245"/>
                  </a:cubicBezTo>
                  <a:close/>
                  <a:moveTo>
                    <a:pt x="202" y="245"/>
                  </a:moveTo>
                  <a:lnTo>
                    <a:pt x="314" y="245"/>
                  </a:lnTo>
                  <a:cubicBezTo>
                    <a:pt x="319" y="245"/>
                    <a:pt x="322" y="249"/>
                    <a:pt x="322" y="253"/>
                  </a:cubicBezTo>
                  <a:cubicBezTo>
                    <a:pt x="322" y="258"/>
                    <a:pt x="319" y="261"/>
                    <a:pt x="314" y="261"/>
                  </a:cubicBezTo>
                  <a:lnTo>
                    <a:pt x="202" y="261"/>
                  </a:lnTo>
                  <a:cubicBezTo>
                    <a:pt x="198" y="261"/>
                    <a:pt x="194" y="258"/>
                    <a:pt x="194" y="253"/>
                  </a:cubicBezTo>
                  <a:cubicBezTo>
                    <a:pt x="194" y="249"/>
                    <a:pt x="198" y="245"/>
                    <a:pt x="202" y="245"/>
                  </a:cubicBezTo>
                  <a:close/>
                  <a:moveTo>
                    <a:pt x="394" y="245"/>
                  </a:moveTo>
                  <a:lnTo>
                    <a:pt x="506" y="245"/>
                  </a:lnTo>
                  <a:cubicBezTo>
                    <a:pt x="511" y="245"/>
                    <a:pt x="514" y="249"/>
                    <a:pt x="514" y="253"/>
                  </a:cubicBezTo>
                  <a:cubicBezTo>
                    <a:pt x="514" y="258"/>
                    <a:pt x="511" y="261"/>
                    <a:pt x="506" y="261"/>
                  </a:cubicBezTo>
                  <a:lnTo>
                    <a:pt x="394" y="261"/>
                  </a:lnTo>
                  <a:cubicBezTo>
                    <a:pt x="390" y="261"/>
                    <a:pt x="386" y="258"/>
                    <a:pt x="386" y="253"/>
                  </a:cubicBezTo>
                  <a:cubicBezTo>
                    <a:pt x="386" y="249"/>
                    <a:pt x="390" y="245"/>
                    <a:pt x="394" y="245"/>
                  </a:cubicBezTo>
                  <a:close/>
                  <a:moveTo>
                    <a:pt x="586" y="245"/>
                  </a:moveTo>
                  <a:lnTo>
                    <a:pt x="698" y="245"/>
                  </a:lnTo>
                  <a:cubicBezTo>
                    <a:pt x="703" y="245"/>
                    <a:pt x="706" y="249"/>
                    <a:pt x="706" y="253"/>
                  </a:cubicBezTo>
                  <a:cubicBezTo>
                    <a:pt x="706" y="258"/>
                    <a:pt x="703" y="261"/>
                    <a:pt x="698" y="261"/>
                  </a:cubicBezTo>
                  <a:lnTo>
                    <a:pt x="586" y="261"/>
                  </a:lnTo>
                  <a:cubicBezTo>
                    <a:pt x="582" y="261"/>
                    <a:pt x="578" y="258"/>
                    <a:pt x="578" y="253"/>
                  </a:cubicBezTo>
                  <a:cubicBezTo>
                    <a:pt x="578" y="249"/>
                    <a:pt x="582" y="245"/>
                    <a:pt x="586" y="245"/>
                  </a:cubicBezTo>
                  <a:close/>
                  <a:moveTo>
                    <a:pt x="778" y="245"/>
                  </a:moveTo>
                  <a:lnTo>
                    <a:pt x="890" y="245"/>
                  </a:lnTo>
                  <a:cubicBezTo>
                    <a:pt x="895" y="245"/>
                    <a:pt x="898" y="249"/>
                    <a:pt x="898" y="253"/>
                  </a:cubicBezTo>
                  <a:cubicBezTo>
                    <a:pt x="898" y="258"/>
                    <a:pt x="895" y="261"/>
                    <a:pt x="890" y="261"/>
                  </a:cubicBezTo>
                  <a:lnTo>
                    <a:pt x="778" y="261"/>
                  </a:lnTo>
                  <a:cubicBezTo>
                    <a:pt x="774" y="261"/>
                    <a:pt x="770" y="258"/>
                    <a:pt x="770" y="253"/>
                  </a:cubicBezTo>
                  <a:cubicBezTo>
                    <a:pt x="770" y="249"/>
                    <a:pt x="774" y="245"/>
                    <a:pt x="778" y="245"/>
                  </a:cubicBezTo>
                  <a:close/>
                  <a:moveTo>
                    <a:pt x="970" y="245"/>
                  </a:moveTo>
                  <a:lnTo>
                    <a:pt x="1082" y="245"/>
                  </a:lnTo>
                  <a:cubicBezTo>
                    <a:pt x="1087" y="245"/>
                    <a:pt x="1090" y="249"/>
                    <a:pt x="1090" y="253"/>
                  </a:cubicBezTo>
                  <a:cubicBezTo>
                    <a:pt x="1090" y="258"/>
                    <a:pt x="1087" y="261"/>
                    <a:pt x="1082" y="261"/>
                  </a:cubicBezTo>
                  <a:lnTo>
                    <a:pt x="970" y="261"/>
                  </a:lnTo>
                  <a:cubicBezTo>
                    <a:pt x="966" y="261"/>
                    <a:pt x="962" y="258"/>
                    <a:pt x="962" y="253"/>
                  </a:cubicBezTo>
                  <a:cubicBezTo>
                    <a:pt x="962" y="249"/>
                    <a:pt x="966" y="245"/>
                    <a:pt x="970" y="245"/>
                  </a:cubicBezTo>
                  <a:close/>
                  <a:moveTo>
                    <a:pt x="1162" y="245"/>
                  </a:moveTo>
                  <a:lnTo>
                    <a:pt x="1274" y="245"/>
                  </a:lnTo>
                  <a:cubicBezTo>
                    <a:pt x="1279" y="245"/>
                    <a:pt x="1282" y="249"/>
                    <a:pt x="1282" y="253"/>
                  </a:cubicBezTo>
                  <a:cubicBezTo>
                    <a:pt x="1282" y="258"/>
                    <a:pt x="1279" y="261"/>
                    <a:pt x="1274" y="261"/>
                  </a:cubicBezTo>
                  <a:lnTo>
                    <a:pt x="1162" y="261"/>
                  </a:lnTo>
                  <a:cubicBezTo>
                    <a:pt x="1158" y="261"/>
                    <a:pt x="1154" y="258"/>
                    <a:pt x="1154" y="253"/>
                  </a:cubicBezTo>
                  <a:cubicBezTo>
                    <a:pt x="1154" y="249"/>
                    <a:pt x="1158" y="245"/>
                    <a:pt x="1162" y="245"/>
                  </a:cubicBezTo>
                  <a:close/>
                  <a:moveTo>
                    <a:pt x="1354" y="245"/>
                  </a:moveTo>
                  <a:lnTo>
                    <a:pt x="1466" y="245"/>
                  </a:lnTo>
                  <a:cubicBezTo>
                    <a:pt x="1471" y="245"/>
                    <a:pt x="1474" y="249"/>
                    <a:pt x="1474" y="253"/>
                  </a:cubicBezTo>
                  <a:cubicBezTo>
                    <a:pt x="1474" y="258"/>
                    <a:pt x="1471" y="261"/>
                    <a:pt x="1466" y="261"/>
                  </a:cubicBezTo>
                  <a:lnTo>
                    <a:pt x="1354" y="261"/>
                  </a:lnTo>
                  <a:cubicBezTo>
                    <a:pt x="1350" y="261"/>
                    <a:pt x="1346" y="258"/>
                    <a:pt x="1346" y="253"/>
                  </a:cubicBezTo>
                  <a:cubicBezTo>
                    <a:pt x="1346" y="249"/>
                    <a:pt x="1350" y="245"/>
                    <a:pt x="1354" y="245"/>
                  </a:cubicBezTo>
                  <a:close/>
                  <a:moveTo>
                    <a:pt x="1546" y="245"/>
                  </a:moveTo>
                  <a:lnTo>
                    <a:pt x="1658" y="245"/>
                  </a:lnTo>
                  <a:cubicBezTo>
                    <a:pt x="1663" y="245"/>
                    <a:pt x="1666" y="249"/>
                    <a:pt x="1666" y="253"/>
                  </a:cubicBezTo>
                  <a:cubicBezTo>
                    <a:pt x="1666" y="258"/>
                    <a:pt x="1663" y="261"/>
                    <a:pt x="1658" y="261"/>
                  </a:cubicBezTo>
                  <a:lnTo>
                    <a:pt x="1546" y="261"/>
                  </a:lnTo>
                  <a:cubicBezTo>
                    <a:pt x="1542" y="261"/>
                    <a:pt x="1538" y="258"/>
                    <a:pt x="1538" y="253"/>
                  </a:cubicBezTo>
                  <a:cubicBezTo>
                    <a:pt x="1538" y="249"/>
                    <a:pt x="1542" y="245"/>
                    <a:pt x="1546" y="245"/>
                  </a:cubicBezTo>
                  <a:close/>
                  <a:moveTo>
                    <a:pt x="1738" y="245"/>
                  </a:moveTo>
                  <a:lnTo>
                    <a:pt x="1850" y="245"/>
                  </a:lnTo>
                  <a:cubicBezTo>
                    <a:pt x="1855" y="245"/>
                    <a:pt x="1858" y="249"/>
                    <a:pt x="1858" y="253"/>
                  </a:cubicBezTo>
                  <a:cubicBezTo>
                    <a:pt x="1858" y="258"/>
                    <a:pt x="1855" y="261"/>
                    <a:pt x="1850" y="261"/>
                  </a:cubicBezTo>
                  <a:lnTo>
                    <a:pt x="1738" y="261"/>
                  </a:lnTo>
                  <a:cubicBezTo>
                    <a:pt x="1734" y="261"/>
                    <a:pt x="1730" y="258"/>
                    <a:pt x="1730" y="253"/>
                  </a:cubicBezTo>
                  <a:cubicBezTo>
                    <a:pt x="1730" y="249"/>
                    <a:pt x="1734" y="245"/>
                    <a:pt x="1738" y="245"/>
                  </a:cubicBezTo>
                  <a:close/>
                  <a:moveTo>
                    <a:pt x="1900" y="198"/>
                  </a:moveTo>
                  <a:lnTo>
                    <a:pt x="1916" y="195"/>
                  </a:lnTo>
                  <a:cubicBezTo>
                    <a:pt x="1917" y="194"/>
                    <a:pt x="1918" y="194"/>
                    <a:pt x="1919" y="195"/>
                  </a:cubicBezTo>
                  <a:lnTo>
                    <a:pt x="1939" y="199"/>
                  </a:lnTo>
                  <a:cubicBezTo>
                    <a:pt x="1940" y="199"/>
                    <a:pt x="1941" y="199"/>
                    <a:pt x="1942" y="200"/>
                  </a:cubicBezTo>
                  <a:lnTo>
                    <a:pt x="1958" y="211"/>
                  </a:lnTo>
                  <a:cubicBezTo>
                    <a:pt x="1959" y="211"/>
                    <a:pt x="1960" y="212"/>
                    <a:pt x="1960" y="213"/>
                  </a:cubicBezTo>
                  <a:lnTo>
                    <a:pt x="1970" y="229"/>
                  </a:lnTo>
                  <a:cubicBezTo>
                    <a:pt x="1971" y="230"/>
                    <a:pt x="1971" y="231"/>
                    <a:pt x="1971" y="232"/>
                  </a:cubicBezTo>
                  <a:lnTo>
                    <a:pt x="1975" y="252"/>
                  </a:lnTo>
                  <a:cubicBezTo>
                    <a:pt x="1976" y="256"/>
                    <a:pt x="1973" y="260"/>
                    <a:pt x="1969" y="261"/>
                  </a:cubicBezTo>
                  <a:cubicBezTo>
                    <a:pt x="1965" y="262"/>
                    <a:pt x="1960" y="259"/>
                    <a:pt x="1960" y="255"/>
                  </a:cubicBezTo>
                  <a:lnTo>
                    <a:pt x="1956" y="235"/>
                  </a:lnTo>
                  <a:lnTo>
                    <a:pt x="1957" y="238"/>
                  </a:lnTo>
                  <a:lnTo>
                    <a:pt x="1947" y="222"/>
                  </a:lnTo>
                  <a:lnTo>
                    <a:pt x="1949" y="224"/>
                  </a:lnTo>
                  <a:lnTo>
                    <a:pt x="1933" y="213"/>
                  </a:lnTo>
                  <a:lnTo>
                    <a:pt x="1936" y="214"/>
                  </a:lnTo>
                  <a:lnTo>
                    <a:pt x="1916" y="210"/>
                  </a:lnTo>
                  <a:lnTo>
                    <a:pt x="1919" y="210"/>
                  </a:lnTo>
                  <a:lnTo>
                    <a:pt x="1904" y="213"/>
                  </a:lnTo>
                  <a:cubicBezTo>
                    <a:pt x="1899" y="214"/>
                    <a:pt x="1895" y="211"/>
                    <a:pt x="1894" y="207"/>
                  </a:cubicBezTo>
                  <a:cubicBezTo>
                    <a:pt x="1893" y="203"/>
                    <a:pt x="1896" y="199"/>
                    <a:pt x="1900" y="198"/>
                  </a:cubicBezTo>
                  <a:close/>
                  <a:moveTo>
                    <a:pt x="1967" y="245"/>
                  </a:moveTo>
                  <a:lnTo>
                    <a:pt x="1985" y="245"/>
                  </a:lnTo>
                  <a:cubicBezTo>
                    <a:pt x="1989" y="245"/>
                    <a:pt x="1993" y="249"/>
                    <a:pt x="1993" y="253"/>
                  </a:cubicBezTo>
                  <a:cubicBezTo>
                    <a:pt x="1993" y="258"/>
                    <a:pt x="1989" y="261"/>
                    <a:pt x="1985" y="261"/>
                  </a:cubicBezTo>
                  <a:lnTo>
                    <a:pt x="1967" y="261"/>
                  </a:lnTo>
                  <a:cubicBezTo>
                    <a:pt x="1963" y="261"/>
                    <a:pt x="1959" y="258"/>
                    <a:pt x="1959" y="253"/>
                  </a:cubicBezTo>
                  <a:cubicBezTo>
                    <a:pt x="1959" y="249"/>
                    <a:pt x="1963" y="245"/>
                    <a:pt x="1967" y="245"/>
                  </a:cubicBezTo>
                  <a:close/>
                  <a:moveTo>
                    <a:pt x="2065" y="245"/>
                  </a:moveTo>
                  <a:lnTo>
                    <a:pt x="2177" y="245"/>
                  </a:lnTo>
                  <a:cubicBezTo>
                    <a:pt x="2181" y="245"/>
                    <a:pt x="2185" y="249"/>
                    <a:pt x="2185" y="253"/>
                  </a:cubicBezTo>
                  <a:cubicBezTo>
                    <a:pt x="2185" y="258"/>
                    <a:pt x="2181" y="261"/>
                    <a:pt x="2177" y="261"/>
                  </a:cubicBezTo>
                  <a:lnTo>
                    <a:pt x="2065" y="261"/>
                  </a:lnTo>
                  <a:cubicBezTo>
                    <a:pt x="2060" y="261"/>
                    <a:pt x="2057" y="258"/>
                    <a:pt x="2057" y="253"/>
                  </a:cubicBezTo>
                  <a:cubicBezTo>
                    <a:pt x="2057" y="249"/>
                    <a:pt x="2060" y="245"/>
                    <a:pt x="2065" y="245"/>
                  </a:cubicBezTo>
                  <a:close/>
                  <a:moveTo>
                    <a:pt x="2257" y="245"/>
                  </a:moveTo>
                  <a:lnTo>
                    <a:pt x="2369" y="245"/>
                  </a:lnTo>
                  <a:cubicBezTo>
                    <a:pt x="2373" y="245"/>
                    <a:pt x="2377" y="249"/>
                    <a:pt x="2377" y="253"/>
                  </a:cubicBezTo>
                  <a:cubicBezTo>
                    <a:pt x="2377" y="258"/>
                    <a:pt x="2373" y="261"/>
                    <a:pt x="2369" y="261"/>
                  </a:cubicBezTo>
                  <a:lnTo>
                    <a:pt x="2257" y="261"/>
                  </a:lnTo>
                  <a:cubicBezTo>
                    <a:pt x="2252" y="261"/>
                    <a:pt x="2249" y="258"/>
                    <a:pt x="2249" y="253"/>
                  </a:cubicBezTo>
                  <a:cubicBezTo>
                    <a:pt x="2249" y="249"/>
                    <a:pt x="2252" y="245"/>
                    <a:pt x="2257" y="245"/>
                  </a:cubicBezTo>
                  <a:close/>
                  <a:moveTo>
                    <a:pt x="2449" y="245"/>
                  </a:moveTo>
                  <a:lnTo>
                    <a:pt x="2561" y="245"/>
                  </a:lnTo>
                  <a:cubicBezTo>
                    <a:pt x="2565" y="245"/>
                    <a:pt x="2569" y="249"/>
                    <a:pt x="2569" y="253"/>
                  </a:cubicBezTo>
                  <a:cubicBezTo>
                    <a:pt x="2569" y="258"/>
                    <a:pt x="2565" y="261"/>
                    <a:pt x="2561" y="261"/>
                  </a:cubicBezTo>
                  <a:lnTo>
                    <a:pt x="2449" y="261"/>
                  </a:lnTo>
                  <a:cubicBezTo>
                    <a:pt x="2444" y="261"/>
                    <a:pt x="2441" y="258"/>
                    <a:pt x="2441" y="253"/>
                  </a:cubicBezTo>
                  <a:cubicBezTo>
                    <a:pt x="2441" y="249"/>
                    <a:pt x="2444" y="245"/>
                    <a:pt x="2449" y="245"/>
                  </a:cubicBezTo>
                  <a:close/>
                  <a:moveTo>
                    <a:pt x="2641" y="245"/>
                  </a:moveTo>
                  <a:lnTo>
                    <a:pt x="2753" y="245"/>
                  </a:lnTo>
                  <a:cubicBezTo>
                    <a:pt x="2757" y="245"/>
                    <a:pt x="2761" y="249"/>
                    <a:pt x="2761" y="253"/>
                  </a:cubicBezTo>
                  <a:cubicBezTo>
                    <a:pt x="2761" y="258"/>
                    <a:pt x="2757" y="261"/>
                    <a:pt x="2753" y="261"/>
                  </a:cubicBezTo>
                  <a:lnTo>
                    <a:pt x="2641" y="261"/>
                  </a:lnTo>
                  <a:cubicBezTo>
                    <a:pt x="2636" y="261"/>
                    <a:pt x="2633" y="258"/>
                    <a:pt x="2633" y="253"/>
                  </a:cubicBezTo>
                  <a:cubicBezTo>
                    <a:pt x="2633" y="249"/>
                    <a:pt x="2636" y="245"/>
                    <a:pt x="2641" y="245"/>
                  </a:cubicBezTo>
                  <a:close/>
                  <a:moveTo>
                    <a:pt x="2833" y="245"/>
                  </a:moveTo>
                  <a:lnTo>
                    <a:pt x="2945" y="245"/>
                  </a:lnTo>
                  <a:cubicBezTo>
                    <a:pt x="2949" y="245"/>
                    <a:pt x="2953" y="249"/>
                    <a:pt x="2953" y="253"/>
                  </a:cubicBezTo>
                  <a:cubicBezTo>
                    <a:pt x="2953" y="258"/>
                    <a:pt x="2949" y="261"/>
                    <a:pt x="2945" y="261"/>
                  </a:cubicBezTo>
                  <a:lnTo>
                    <a:pt x="2833" y="261"/>
                  </a:lnTo>
                  <a:cubicBezTo>
                    <a:pt x="2828" y="261"/>
                    <a:pt x="2825" y="258"/>
                    <a:pt x="2825" y="253"/>
                  </a:cubicBezTo>
                  <a:cubicBezTo>
                    <a:pt x="2825" y="249"/>
                    <a:pt x="2828" y="245"/>
                    <a:pt x="2833" y="245"/>
                  </a:cubicBezTo>
                  <a:close/>
                  <a:moveTo>
                    <a:pt x="3025" y="245"/>
                  </a:moveTo>
                  <a:lnTo>
                    <a:pt x="3137" y="245"/>
                  </a:lnTo>
                  <a:cubicBezTo>
                    <a:pt x="3141" y="245"/>
                    <a:pt x="3145" y="249"/>
                    <a:pt x="3145" y="253"/>
                  </a:cubicBezTo>
                  <a:cubicBezTo>
                    <a:pt x="3145" y="258"/>
                    <a:pt x="3141" y="261"/>
                    <a:pt x="3137" y="261"/>
                  </a:cubicBezTo>
                  <a:lnTo>
                    <a:pt x="3025" y="261"/>
                  </a:lnTo>
                  <a:cubicBezTo>
                    <a:pt x="3020" y="261"/>
                    <a:pt x="3017" y="258"/>
                    <a:pt x="3017" y="253"/>
                  </a:cubicBezTo>
                  <a:cubicBezTo>
                    <a:pt x="3017" y="249"/>
                    <a:pt x="3020" y="245"/>
                    <a:pt x="3025" y="245"/>
                  </a:cubicBezTo>
                  <a:close/>
                  <a:moveTo>
                    <a:pt x="3217" y="245"/>
                  </a:moveTo>
                  <a:lnTo>
                    <a:pt x="3329" y="245"/>
                  </a:lnTo>
                  <a:cubicBezTo>
                    <a:pt x="3333" y="245"/>
                    <a:pt x="3337" y="249"/>
                    <a:pt x="3337" y="253"/>
                  </a:cubicBezTo>
                  <a:cubicBezTo>
                    <a:pt x="3337" y="258"/>
                    <a:pt x="3333" y="261"/>
                    <a:pt x="3329" y="261"/>
                  </a:cubicBezTo>
                  <a:lnTo>
                    <a:pt x="3217" y="261"/>
                  </a:lnTo>
                  <a:cubicBezTo>
                    <a:pt x="3212" y="261"/>
                    <a:pt x="3209" y="258"/>
                    <a:pt x="3209" y="253"/>
                  </a:cubicBezTo>
                  <a:cubicBezTo>
                    <a:pt x="3209" y="249"/>
                    <a:pt x="3212" y="245"/>
                    <a:pt x="3217" y="245"/>
                  </a:cubicBezTo>
                  <a:close/>
                  <a:moveTo>
                    <a:pt x="3409" y="245"/>
                  </a:moveTo>
                  <a:lnTo>
                    <a:pt x="3521" y="245"/>
                  </a:lnTo>
                  <a:cubicBezTo>
                    <a:pt x="3525" y="245"/>
                    <a:pt x="3529" y="249"/>
                    <a:pt x="3529" y="253"/>
                  </a:cubicBezTo>
                  <a:cubicBezTo>
                    <a:pt x="3529" y="258"/>
                    <a:pt x="3525" y="261"/>
                    <a:pt x="3521" y="261"/>
                  </a:cubicBezTo>
                  <a:lnTo>
                    <a:pt x="3409" y="261"/>
                  </a:lnTo>
                  <a:cubicBezTo>
                    <a:pt x="3404" y="261"/>
                    <a:pt x="3401" y="258"/>
                    <a:pt x="3401" y="253"/>
                  </a:cubicBezTo>
                  <a:cubicBezTo>
                    <a:pt x="3401" y="249"/>
                    <a:pt x="3404" y="245"/>
                    <a:pt x="3409" y="245"/>
                  </a:cubicBezTo>
                  <a:close/>
                  <a:moveTo>
                    <a:pt x="3601" y="245"/>
                  </a:moveTo>
                  <a:lnTo>
                    <a:pt x="3713" y="245"/>
                  </a:lnTo>
                  <a:cubicBezTo>
                    <a:pt x="3717" y="245"/>
                    <a:pt x="3721" y="249"/>
                    <a:pt x="3721" y="253"/>
                  </a:cubicBezTo>
                  <a:cubicBezTo>
                    <a:pt x="3721" y="258"/>
                    <a:pt x="3717" y="261"/>
                    <a:pt x="3713" y="261"/>
                  </a:cubicBezTo>
                  <a:lnTo>
                    <a:pt x="3601" y="261"/>
                  </a:lnTo>
                  <a:cubicBezTo>
                    <a:pt x="3596" y="261"/>
                    <a:pt x="3593" y="258"/>
                    <a:pt x="3593" y="253"/>
                  </a:cubicBezTo>
                  <a:cubicBezTo>
                    <a:pt x="3593" y="249"/>
                    <a:pt x="3596" y="245"/>
                    <a:pt x="3601" y="245"/>
                  </a:cubicBezTo>
                  <a:close/>
                  <a:moveTo>
                    <a:pt x="3793" y="245"/>
                  </a:moveTo>
                  <a:lnTo>
                    <a:pt x="3905" y="245"/>
                  </a:lnTo>
                  <a:cubicBezTo>
                    <a:pt x="3909" y="245"/>
                    <a:pt x="3913" y="249"/>
                    <a:pt x="3913" y="253"/>
                  </a:cubicBezTo>
                  <a:cubicBezTo>
                    <a:pt x="3913" y="258"/>
                    <a:pt x="3909" y="261"/>
                    <a:pt x="3905" y="261"/>
                  </a:cubicBezTo>
                  <a:lnTo>
                    <a:pt x="3793" y="261"/>
                  </a:lnTo>
                  <a:cubicBezTo>
                    <a:pt x="3788" y="261"/>
                    <a:pt x="3785" y="258"/>
                    <a:pt x="3785" y="253"/>
                  </a:cubicBezTo>
                  <a:cubicBezTo>
                    <a:pt x="3785" y="249"/>
                    <a:pt x="3788" y="245"/>
                    <a:pt x="3793" y="245"/>
                  </a:cubicBezTo>
                  <a:close/>
                  <a:moveTo>
                    <a:pt x="3985" y="245"/>
                  </a:moveTo>
                  <a:lnTo>
                    <a:pt x="4097" y="245"/>
                  </a:lnTo>
                  <a:cubicBezTo>
                    <a:pt x="4101" y="245"/>
                    <a:pt x="4105" y="249"/>
                    <a:pt x="4105" y="253"/>
                  </a:cubicBezTo>
                  <a:cubicBezTo>
                    <a:pt x="4105" y="258"/>
                    <a:pt x="4101" y="261"/>
                    <a:pt x="4097" y="261"/>
                  </a:cubicBezTo>
                  <a:lnTo>
                    <a:pt x="3985" y="261"/>
                  </a:lnTo>
                  <a:cubicBezTo>
                    <a:pt x="3980" y="261"/>
                    <a:pt x="3977" y="258"/>
                    <a:pt x="3977" y="253"/>
                  </a:cubicBezTo>
                  <a:cubicBezTo>
                    <a:pt x="3977" y="249"/>
                    <a:pt x="3980" y="245"/>
                    <a:pt x="3985" y="245"/>
                  </a:cubicBezTo>
                  <a:close/>
                  <a:moveTo>
                    <a:pt x="4177" y="245"/>
                  </a:moveTo>
                  <a:lnTo>
                    <a:pt x="4289" y="245"/>
                  </a:lnTo>
                  <a:cubicBezTo>
                    <a:pt x="4293" y="245"/>
                    <a:pt x="4297" y="249"/>
                    <a:pt x="4297" y="253"/>
                  </a:cubicBezTo>
                  <a:cubicBezTo>
                    <a:pt x="4297" y="258"/>
                    <a:pt x="4293" y="261"/>
                    <a:pt x="4289" y="261"/>
                  </a:cubicBezTo>
                  <a:lnTo>
                    <a:pt x="4177" y="261"/>
                  </a:lnTo>
                  <a:cubicBezTo>
                    <a:pt x="4172" y="261"/>
                    <a:pt x="4169" y="258"/>
                    <a:pt x="4169" y="253"/>
                  </a:cubicBezTo>
                  <a:cubicBezTo>
                    <a:pt x="4169" y="249"/>
                    <a:pt x="4172" y="245"/>
                    <a:pt x="4177" y="245"/>
                  </a:cubicBezTo>
                  <a:close/>
                  <a:moveTo>
                    <a:pt x="4369" y="245"/>
                  </a:moveTo>
                  <a:lnTo>
                    <a:pt x="4481" y="245"/>
                  </a:lnTo>
                  <a:cubicBezTo>
                    <a:pt x="4485" y="245"/>
                    <a:pt x="4489" y="249"/>
                    <a:pt x="4489" y="253"/>
                  </a:cubicBezTo>
                  <a:cubicBezTo>
                    <a:pt x="4489" y="258"/>
                    <a:pt x="4485" y="261"/>
                    <a:pt x="4481" y="261"/>
                  </a:cubicBezTo>
                  <a:lnTo>
                    <a:pt x="4369" y="261"/>
                  </a:lnTo>
                  <a:cubicBezTo>
                    <a:pt x="4364" y="261"/>
                    <a:pt x="4361" y="258"/>
                    <a:pt x="4361" y="253"/>
                  </a:cubicBezTo>
                  <a:cubicBezTo>
                    <a:pt x="4361" y="249"/>
                    <a:pt x="4364" y="245"/>
                    <a:pt x="4369" y="245"/>
                  </a:cubicBezTo>
                  <a:close/>
                  <a:moveTo>
                    <a:pt x="4561" y="245"/>
                  </a:moveTo>
                  <a:lnTo>
                    <a:pt x="4673" y="245"/>
                  </a:lnTo>
                  <a:cubicBezTo>
                    <a:pt x="4677" y="245"/>
                    <a:pt x="4681" y="249"/>
                    <a:pt x="4681" y="253"/>
                  </a:cubicBezTo>
                  <a:cubicBezTo>
                    <a:pt x="4681" y="258"/>
                    <a:pt x="4677" y="261"/>
                    <a:pt x="4673" y="261"/>
                  </a:cubicBezTo>
                  <a:lnTo>
                    <a:pt x="4561" y="261"/>
                  </a:lnTo>
                  <a:cubicBezTo>
                    <a:pt x="4556" y="261"/>
                    <a:pt x="4553" y="258"/>
                    <a:pt x="4553" y="253"/>
                  </a:cubicBezTo>
                  <a:cubicBezTo>
                    <a:pt x="4553" y="249"/>
                    <a:pt x="4556" y="245"/>
                    <a:pt x="4561" y="245"/>
                  </a:cubicBezTo>
                  <a:close/>
                  <a:moveTo>
                    <a:pt x="4753" y="245"/>
                  </a:moveTo>
                  <a:lnTo>
                    <a:pt x="4865" y="245"/>
                  </a:lnTo>
                  <a:cubicBezTo>
                    <a:pt x="4869" y="245"/>
                    <a:pt x="4873" y="249"/>
                    <a:pt x="4873" y="253"/>
                  </a:cubicBezTo>
                  <a:cubicBezTo>
                    <a:pt x="4873" y="258"/>
                    <a:pt x="4869" y="261"/>
                    <a:pt x="4865" y="261"/>
                  </a:cubicBezTo>
                  <a:lnTo>
                    <a:pt x="4753" y="261"/>
                  </a:lnTo>
                  <a:cubicBezTo>
                    <a:pt x="4748" y="261"/>
                    <a:pt x="4745" y="258"/>
                    <a:pt x="4745" y="253"/>
                  </a:cubicBezTo>
                  <a:cubicBezTo>
                    <a:pt x="4745" y="249"/>
                    <a:pt x="4748" y="245"/>
                    <a:pt x="4753" y="245"/>
                  </a:cubicBezTo>
                  <a:close/>
                  <a:moveTo>
                    <a:pt x="4945" y="245"/>
                  </a:moveTo>
                  <a:lnTo>
                    <a:pt x="5057" y="245"/>
                  </a:lnTo>
                  <a:cubicBezTo>
                    <a:pt x="5061" y="245"/>
                    <a:pt x="5065" y="249"/>
                    <a:pt x="5065" y="253"/>
                  </a:cubicBezTo>
                  <a:cubicBezTo>
                    <a:pt x="5065" y="258"/>
                    <a:pt x="5061" y="261"/>
                    <a:pt x="5057" y="261"/>
                  </a:cubicBezTo>
                  <a:lnTo>
                    <a:pt x="4945" y="261"/>
                  </a:lnTo>
                  <a:cubicBezTo>
                    <a:pt x="4940" y="261"/>
                    <a:pt x="4937" y="258"/>
                    <a:pt x="4937" y="253"/>
                  </a:cubicBezTo>
                  <a:cubicBezTo>
                    <a:pt x="4937" y="249"/>
                    <a:pt x="4940" y="245"/>
                    <a:pt x="4945" y="245"/>
                  </a:cubicBezTo>
                  <a:close/>
                  <a:moveTo>
                    <a:pt x="5137" y="245"/>
                  </a:moveTo>
                  <a:lnTo>
                    <a:pt x="5195" y="245"/>
                  </a:lnTo>
                  <a:lnTo>
                    <a:pt x="5187" y="253"/>
                  </a:lnTo>
                  <a:lnTo>
                    <a:pt x="5187" y="200"/>
                  </a:lnTo>
                  <a:cubicBezTo>
                    <a:pt x="5187" y="196"/>
                    <a:pt x="5191" y="192"/>
                    <a:pt x="5195" y="192"/>
                  </a:cubicBezTo>
                  <a:cubicBezTo>
                    <a:pt x="5200" y="192"/>
                    <a:pt x="5203" y="196"/>
                    <a:pt x="5203" y="200"/>
                  </a:cubicBezTo>
                  <a:lnTo>
                    <a:pt x="5203" y="253"/>
                  </a:lnTo>
                  <a:cubicBezTo>
                    <a:pt x="5203" y="258"/>
                    <a:pt x="5200" y="261"/>
                    <a:pt x="5195" y="261"/>
                  </a:cubicBezTo>
                  <a:lnTo>
                    <a:pt x="5137" y="261"/>
                  </a:lnTo>
                  <a:cubicBezTo>
                    <a:pt x="5132" y="261"/>
                    <a:pt x="5129" y="258"/>
                    <a:pt x="5129" y="253"/>
                  </a:cubicBezTo>
                  <a:cubicBezTo>
                    <a:pt x="5129" y="249"/>
                    <a:pt x="5132" y="245"/>
                    <a:pt x="5137" y="245"/>
                  </a:cubicBezTo>
                  <a:close/>
                  <a:moveTo>
                    <a:pt x="5187" y="120"/>
                  </a:moveTo>
                  <a:lnTo>
                    <a:pt x="5187" y="8"/>
                  </a:lnTo>
                  <a:cubicBezTo>
                    <a:pt x="5187" y="4"/>
                    <a:pt x="5191" y="0"/>
                    <a:pt x="5195" y="0"/>
                  </a:cubicBezTo>
                  <a:cubicBezTo>
                    <a:pt x="5200" y="0"/>
                    <a:pt x="5203" y="4"/>
                    <a:pt x="5203" y="8"/>
                  </a:cubicBezTo>
                  <a:lnTo>
                    <a:pt x="5203" y="120"/>
                  </a:lnTo>
                  <a:cubicBezTo>
                    <a:pt x="5203" y="125"/>
                    <a:pt x="5200" y="128"/>
                    <a:pt x="5195" y="128"/>
                  </a:cubicBezTo>
                  <a:cubicBezTo>
                    <a:pt x="5191" y="128"/>
                    <a:pt x="5187" y="125"/>
                    <a:pt x="5187" y="120"/>
                  </a:cubicBezTo>
                  <a:close/>
                </a:path>
              </a:pathLst>
            </a:custGeom>
            <a:solidFill>
              <a:srgbClr val="000000"/>
            </a:solidFill>
            <a:ln w="7" cap="flat">
              <a:solidFill>
                <a:schemeClr val="tx1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432" name="Freeform 120"/>
            <p:cNvSpPr>
              <a:spLocks/>
            </p:cNvSpPr>
            <p:nvPr/>
          </p:nvSpPr>
          <p:spPr bwMode="auto">
            <a:xfrm>
              <a:off x="2811" y="3211"/>
              <a:ext cx="85" cy="43"/>
            </a:xfrm>
            <a:custGeom>
              <a:avLst/>
              <a:gdLst/>
              <a:ahLst/>
              <a:cxnLst>
                <a:cxn ang="0">
                  <a:pos x="85" y="43"/>
                </a:cxn>
                <a:cxn ang="0">
                  <a:pos x="42" y="0"/>
                </a:cxn>
                <a:cxn ang="0">
                  <a:pos x="0" y="43"/>
                </a:cxn>
              </a:cxnLst>
              <a:rect l="0" t="0" r="r" b="b"/>
              <a:pathLst>
                <a:path w="85" h="43">
                  <a:moveTo>
                    <a:pt x="85" y="43"/>
                  </a:moveTo>
                  <a:lnTo>
                    <a:pt x="42" y="0"/>
                  </a:lnTo>
                  <a:lnTo>
                    <a:pt x="0" y="43"/>
                  </a:lnTo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433" name="Freeform 121"/>
            <p:cNvSpPr>
              <a:spLocks noEditPoints="1"/>
            </p:cNvSpPr>
            <p:nvPr/>
          </p:nvSpPr>
          <p:spPr bwMode="auto">
            <a:xfrm>
              <a:off x="2850" y="3224"/>
              <a:ext cx="1655" cy="117"/>
            </a:xfrm>
            <a:custGeom>
              <a:avLst/>
              <a:gdLst/>
              <a:ahLst/>
              <a:cxnLst>
                <a:cxn ang="0">
                  <a:pos x="128" y="250"/>
                </a:cxn>
                <a:cxn ang="0">
                  <a:pos x="0" y="250"/>
                </a:cxn>
                <a:cxn ang="0">
                  <a:pos x="312" y="242"/>
                </a:cxn>
                <a:cxn ang="0">
                  <a:pos x="200" y="258"/>
                </a:cxn>
                <a:cxn ang="0">
                  <a:pos x="392" y="242"/>
                </a:cxn>
                <a:cxn ang="0">
                  <a:pos x="504" y="258"/>
                </a:cxn>
                <a:cxn ang="0">
                  <a:pos x="392" y="242"/>
                </a:cxn>
                <a:cxn ang="0">
                  <a:pos x="704" y="250"/>
                </a:cxn>
                <a:cxn ang="0">
                  <a:pos x="576" y="250"/>
                </a:cxn>
                <a:cxn ang="0">
                  <a:pos x="888" y="242"/>
                </a:cxn>
                <a:cxn ang="0">
                  <a:pos x="776" y="258"/>
                </a:cxn>
                <a:cxn ang="0">
                  <a:pos x="968" y="242"/>
                </a:cxn>
                <a:cxn ang="0">
                  <a:pos x="1080" y="258"/>
                </a:cxn>
                <a:cxn ang="0">
                  <a:pos x="968" y="242"/>
                </a:cxn>
                <a:cxn ang="0">
                  <a:pos x="1280" y="250"/>
                </a:cxn>
                <a:cxn ang="0">
                  <a:pos x="1152" y="250"/>
                </a:cxn>
                <a:cxn ang="0">
                  <a:pos x="1464" y="242"/>
                </a:cxn>
                <a:cxn ang="0">
                  <a:pos x="1352" y="258"/>
                </a:cxn>
                <a:cxn ang="0">
                  <a:pos x="1544" y="242"/>
                </a:cxn>
                <a:cxn ang="0">
                  <a:pos x="1656" y="258"/>
                </a:cxn>
                <a:cxn ang="0">
                  <a:pos x="1544" y="242"/>
                </a:cxn>
                <a:cxn ang="0">
                  <a:pos x="1765" y="249"/>
                </a:cxn>
                <a:cxn ang="0">
                  <a:pos x="1781" y="210"/>
                </a:cxn>
                <a:cxn ang="0">
                  <a:pos x="1802" y="196"/>
                </a:cxn>
                <a:cxn ang="0">
                  <a:pos x="1821" y="208"/>
                </a:cxn>
                <a:cxn ang="0">
                  <a:pos x="1792" y="221"/>
                </a:cxn>
                <a:cxn ang="0">
                  <a:pos x="1784" y="232"/>
                </a:cxn>
                <a:cxn ang="0">
                  <a:pos x="1736" y="258"/>
                </a:cxn>
                <a:cxn ang="0">
                  <a:pos x="1881" y="247"/>
                </a:cxn>
                <a:cxn ang="0">
                  <a:pos x="1866" y="252"/>
                </a:cxn>
                <a:cxn ang="0">
                  <a:pos x="1881" y="247"/>
                </a:cxn>
                <a:cxn ang="0">
                  <a:pos x="1991" y="250"/>
                </a:cxn>
                <a:cxn ang="0">
                  <a:pos x="1865" y="250"/>
                </a:cxn>
                <a:cxn ang="0">
                  <a:pos x="2175" y="242"/>
                </a:cxn>
                <a:cxn ang="0">
                  <a:pos x="2063" y="258"/>
                </a:cxn>
                <a:cxn ang="0">
                  <a:pos x="2255" y="242"/>
                </a:cxn>
                <a:cxn ang="0">
                  <a:pos x="2367" y="258"/>
                </a:cxn>
                <a:cxn ang="0">
                  <a:pos x="2255" y="242"/>
                </a:cxn>
                <a:cxn ang="0">
                  <a:pos x="2567" y="250"/>
                </a:cxn>
                <a:cxn ang="0">
                  <a:pos x="2439" y="250"/>
                </a:cxn>
                <a:cxn ang="0">
                  <a:pos x="2751" y="242"/>
                </a:cxn>
                <a:cxn ang="0">
                  <a:pos x="2639" y="258"/>
                </a:cxn>
                <a:cxn ang="0">
                  <a:pos x="2831" y="242"/>
                </a:cxn>
                <a:cxn ang="0">
                  <a:pos x="2943" y="258"/>
                </a:cxn>
                <a:cxn ang="0">
                  <a:pos x="2831" y="242"/>
                </a:cxn>
                <a:cxn ang="0">
                  <a:pos x="3143" y="250"/>
                </a:cxn>
                <a:cxn ang="0">
                  <a:pos x="3015" y="250"/>
                </a:cxn>
                <a:cxn ang="0">
                  <a:pos x="3327" y="242"/>
                </a:cxn>
                <a:cxn ang="0">
                  <a:pos x="3215" y="258"/>
                </a:cxn>
                <a:cxn ang="0">
                  <a:pos x="3407" y="242"/>
                </a:cxn>
                <a:cxn ang="0">
                  <a:pos x="3519" y="258"/>
                </a:cxn>
                <a:cxn ang="0">
                  <a:pos x="3407" y="242"/>
                </a:cxn>
                <a:cxn ang="0">
                  <a:pos x="3652" y="250"/>
                </a:cxn>
                <a:cxn ang="0">
                  <a:pos x="3668" y="200"/>
                </a:cxn>
                <a:cxn ang="0">
                  <a:pos x="3599" y="258"/>
                </a:cxn>
                <a:cxn ang="0">
                  <a:pos x="3652" y="120"/>
                </a:cxn>
                <a:cxn ang="0">
                  <a:pos x="3668" y="8"/>
                </a:cxn>
                <a:cxn ang="0">
                  <a:pos x="3652" y="120"/>
                </a:cxn>
              </a:cxnLst>
              <a:rect l="0" t="0" r="r" b="b"/>
              <a:pathLst>
                <a:path w="3668" h="259">
                  <a:moveTo>
                    <a:pt x="8" y="242"/>
                  </a:moveTo>
                  <a:lnTo>
                    <a:pt x="120" y="242"/>
                  </a:lnTo>
                  <a:cubicBezTo>
                    <a:pt x="125" y="242"/>
                    <a:pt x="128" y="246"/>
                    <a:pt x="128" y="250"/>
                  </a:cubicBezTo>
                  <a:cubicBezTo>
                    <a:pt x="128" y="255"/>
                    <a:pt x="125" y="258"/>
                    <a:pt x="120" y="258"/>
                  </a:cubicBezTo>
                  <a:lnTo>
                    <a:pt x="8" y="258"/>
                  </a:lnTo>
                  <a:cubicBezTo>
                    <a:pt x="4" y="258"/>
                    <a:pt x="0" y="255"/>
                    <a:pt x="0" y="250"/>
                  </a:cubicBezTo>
                  <a:cubicBezTo>
                    <a:pt x="0" y="246"/>
                    <a:pt x="4" y="242"/>
                    <a:pt x="8" y="242"/>
                  </a:cubicBezTo>
                  <a:close/>
                  <a:moveTo>
                    <a:pt x="200" y="242"/>
                  </a:moveTo>
                  <a:lnTo>
                    <a:pt x="312" y="242"/>
                  </a:lnTo>
                  <a:cubicBezTo>
                    <a:pt x="317" y="242"/>
                    <a:pt x="320" y="246"/>
                    <a:pt x="320" y="250"/>
                  </a:cubicBezTo>
                  <a:cubicBezTo>
                    <a:pt x="320" y="255"/>
                    <a:pt x="317" y="258"/>
                    <a:pt x="312" y="258"/>
                  </a:cubicBezTo>
                  <a:lnTo>
                    <a:pt x="200" y="258"/>
                  </a:lnTo>
                  <a:cubicBezTo>
                    <a:pt x="196" y="258"/>
                    <a:pt x="192" y="255"/>
                    <a:pt x="192" y="250"/>
                  </a:cubicBezTo>
                  <a:cubicBezTo>
                    <a:pt x="192" y="246"/>
                    <a:pt x="196" y="242"/>
                    <a:pt x="200" y="242"/>
                  </a:cubicBezTo>
                  <a:close/>
                  <a:moveTo>
                    <a:pt x="392" y="242"/>
                  </a:moveTo>
                  <a:lnTo>
                    <a:pt x="504" y="242"/>
                  </a:lnTo>
                  <a:cubicBezTo>
                    <a:pt x="509" y="242"/>
                    <a:pt x="512" y="246"/>
                    <a:pt x="512" y="250"/>
                  </a:cubicBezTo>
                  <a:cubicBezTo>
                    <a:pt x="512" y="255"/>
                    <a:pt x="509" y="258"/>
                    <a:pt x="504" y="258"/>
                  </a:cubicBezTo>
                  <a:lnTo>
                    <a:pt x="392" y="258"/>
                  </a:lnTo>
                  <a:cubicBezTo>
                    <a:pt x="388" y="258"/>
                    <a:pt x="384" y="255"/>
                    <a:pt x="384" y="250"/>
                  </a:cubicBezTo>
                  <a:cubicBezTo>
                    <a:pt x="384" y="246"/>
                    <a:pt x="388" y="242"/>
                    <a:pt x="392" y="242"/>
                  </a:cubicBezTo>
                  <a:close/>
                  <a:moveTo>
                    <a:pt x="584" y="242"/>
                  </a:moveTo>
                  <a:lnTo>
                    <a:pt x="696" y="242"/>
                  </a:lnTo>
                  <a:cubicBezTo>
                    <a:pt x="701" y="242"/>
                    <a:pt x="704" y="246"/>
                    <a:pt x="704" y="250"/>
                  </a:cubicBezTo>
                  <a:cubicBezTo>
                    <a:pt x="704" y="255"/>
                    <a:pt x="701" y="258"/>
                    <a:pt x="696" y="258"/>
                  </a:cubicBezTo>
                  <a:lnTo>
                    <a:pt x="584" y="258"/>
                  </a:lnTo>
                  <a:cubicBezTo>
                    <a:pt x="580" y="258"/>
                    <a:pt x="576" y="255"/>
                    <a:pt x="576" y="250"/>
                  </a:cubicBezTo>
                  <a:cubicBezTo>
                    <a:pt x="576" y="246"/>
                    <a:pt x="580" y="242"/>
                    <a:pt x="584" y="242"/>
                  </a:cubicBezTo>
                  <a:close/>
                  <a:moveTo>
                    <a:pt x="776" y="242"/>
                  </a:moveTo>
                  <a:lnTo>
                    <a:pt x="888" y="242"/>
                  </a:lnTo>
                  <a:cubicBezTo>
                    <a:pt x="893" y="242"/>
                    <a:pt x="896" y="246"/>
                    <a:pt x="896" y="250"/>
                  </a:cubicBezTo>
                  <a:cubicBezTo>
                    <a:pt x="896" y="255"/>
                    <a:pt x="893" y="258"/>
                    <a:pt x="888" y="258"/>
                  </a:cubicBezTo>
                  <a:lnTo>
                    <a:pt x="776" y="258"/>
                  </a:lnTo>
                  <a:cubicBezTo>
                    <a:pt x="772" y="258"/>
                    <a:pt x="768" y="255"/>
                    <a:pt x="768" y="250"/>
                  </a:cubicBezTo>
                  <a:cubicBezTo>
                    <a:pt x="768" y="246"/>
                    <a:pt x="772" y="242"/>
                    <a:pt x="776" y="242"/>
                  </a:cubicBezTo>
                  <a:close/>
                  <a:moveTo>
                    <a:pt x="968" y="242"/>
                  </a:moveTo>
                  <a:lnTo>
                    <a:pt x="1080" y="242"/>
                  </a:lnTo>
                  <a:cubicBezTo>
                    <a:pt x="1085" y="242"/>
                    <a:pt x="1088" y="246"/>
                    <a:pt x="1088" y="250"/>
                  </a:cubicBezTo>
                  <a:cubicBezTo>
                    <a:pt x="1088" y="255"/>
                    <a:pt x="1085" y="258"/>
                    <a:pt x="1080" y="258"/>
                  </a:cubicBezTo>
                  <a:lnTo>
                    <a:pt x="968" y="258"/>
                  </a:lnTo>
                  <a:cubicBezTo>
                    <a:pt x="964" y="258"/>
                    <a:pt x="960" y="255"/>
                    <a:pt x="960" y="250"/>
                  </a:cubicBezTo>
                  <a:cubicBezTo>
                    <a:pt x="960" y="246"/>
                    <a:pt x="964" y="242"/>
                    <a:pt x="968" y="242"/>
                  </a:cubicBezTo>
                  <a:close/>
                  <a:moveTo>
                    <a:pt x="1160" y="242"/>
                  </a:moveTo>
                  <a:lnTo>
                    <a:pt x="1272" y="242"/>
                  </a:lnTo>
                  <a:cubicBezTo>
                    <a:pt x="1277" y="242"/>
                    <a:pt x="1280" y="246"/>
                    <a:pt x="1280" y="250"/>
                  </a:cubicBezTo>
                  <a:cubicBezTo>
                    <a:pt x="1280" y="255"/>
                    <a:pt x="1277" y="258"/>
                    <a:pt x="1272" y="258"/>
                  </a:cubicBezTo>
                  <a:lnTo>
                    <a:pt x="1160" y="258"/>
                  </a:lnTo>
                  <a:cubicBezTo>
                    <a:pt x="1156" y="258"/>
                    <a:pt x="1152" y="255"/>
                    <a:pt x="1152" y="250"/>
                  </a:cubicBezTo>
                  <a:cubicBezTo>
                    <a:pt x="1152" y="246"/>
                    <a:pt x="1156" y="242"/>
                    <a:pt x="1160" y="242"/>
                  </a:cubicBezTo>
                  <a:close/>
                  <a:moveTo>
                    <a:pt x="1352" y="242"/>
                  </a:moveTo>
                  <a:lnTo>
                    <a:pt x="1464" y="242"/>
                  </a:lnTo>
                  <a:cubicBezTo>
                    <a:pt x="1469" y="242"/>
                    <a:pt x="1472" y="246"/>
                    <a:pt x="1472" y="250"/>
                  </a:cubicBezTo>
                  <a:cubicBezTo>
                    <a:pt x="1472" y="255"/>
                    <a:pt x="1469" y="258"/>
                    <a:pt x="1464" y="258"/>
                  </a:cubicBezTo>
                  <a:lnTo>
                    <a:pt x="1352" y="258"/>
                  </a:lnTo>
                  <a:cubicBezTo>
                    <a:pt x="1348" y="258"/>
                    <a:pt x="1344" y="255"/>
                    <a:pt x="1344" y="250"/>
                  </a:cubicBezTo>
                  <a:cubicBezTo>
                    <a:pt x="1344" y="246"/>
                    <a:pt x="1348" y="242"/>
                    <a:pt x="1352" y="242"/>
                  </a:cubicBezTo>
                  <a:close/>
                  <a:moveTo>
                    <a:pt x="1544" y="242"/>
                  </a:moveTo>
                  <a:lnTo>
                    <a:pt x="1656" y="242"/>
                  </a:lnTo>
                  <a:cubicBezTo>
                    <a:pt x="1661" y="242"/>
                    <a:pt x="1664" y="246"/>
                    <a:pt x="1664" y="250"/>
                  </a:cubicBezTo>
                  <a:cubicBezTo>
                    <a:pt x="1664" y="255"/>
                    <a:pt x="1661" y="258"/>
                    <a:pt x="1656" y="258"/>
                  </a:cubicBezTo>
                  <a:lnTo>
                    <a:pt x="1544" y="258"/>
                  </a:lnTo>
                  <a:cubicBezTo>
                    <a:pt x="1540" y="258"/>
                    <a:pt x="1536" y="255"/>
                    <a:pt x="1536" y="250"/>
                  </a:cubicBezTo>
                  <a:cubicBezTo>
                    <a:pt x="1536" y="246"/>
                    <a:pt x="1540" y="242"/>
                    <a:pt x="1544" y="242"/>
                  </a:cubicBezTo>
                  <a:close/>
                  <a:moveTo>
                    <a:pt x="1736" y="242"/>
                  </a:moveTo>
                  <a:lnTo>
                    <a:pt x="1772" y="242"/>
                  </a:lnTo>
                  <a:lnTo>
                    <a:pt x="1765" y="249"/>
                  </a:lnTo>
                  <a:lnTo>
                    <a:pt x="1769" y="229"/>
                  </a:lnTo>
                  <a:cubicBezTo>
                    <a:pt x="1769" y="228"/>
                    <a:pt x="1769" y="227"/>
                    <a:pt x="1770" y="226"/>
                  </a:cubicBezTo>
                  <a:lnTo>
                    <a:pt x="1781" y="210"/>
                  </a:lnTo>
                  <a:cubicBezTo>
                    <a:pt x="1781" y="209"/>
                    <a:pt x="1782" y="208"/>
                    <a:pt x="1783" y="208"/>
                  </a:cubicBezTo>
                  <a:lnTo>
                    <a:pt x="1799" y="197"/>
                  </a:lnTo>
                  <a:cubicBezTo>
                    <a:pt x="1800" y="196"/>
                    <a:pt x="1801" y="196"/>
                    <a:pt x="1802" y="196"/>
                  </a:cubicBezTo>
                  <a:lnTo>
                    <a:pt x="1818" y="192"/>
                  </a:lnTo>
                  <a:cubicBezTo>
                    <a:pt x="1823" y="191"/>
                    <a:pt x="1827" y="194"/>
                    <a:pt x="1828" y="199"/>
                  </a:cubicBezTo>
                  <a:cubicBezTo>
                    <a:pt x="1829" y="203"/>
                    <a:pt x="1826" y="207"/>
                    <a:pt x="1821" y="208"/>
                  </a:cubicBezTo>
                  <a:lnTo>
                    <a:pt x="1805" y="211"/>
                  </a:lnTo>
                  <a:lnTo>
                    <a:pt x="1808" y="210"/>
                  </a:lnTo>
                  <a:lnTo>
                    <a:pt x="1792" y="221"/>
                  </a:lnTo>
                  <a:lnTo>
                    <a:pt x="1794" y="219"/>
                  </a:lnTo>
                  <a:lnTo>
                    <a:pt x="1783" y="235"/>
                  </a:lnTo>
                  <a:lnTo>
                    <a:pt x="1784" y="232"/>
                  </a:lnTo>
                  <a:lnTo>
                    <a:pt x="1780" y="252"/>
                  </a:lnTo>
                  <a:cubicBezTo>
                    <a:pt x="1780" y="256"/>
                    <a:pt x="1776" y="258"/>
                    <a:pt x="1772" y="258"/>
                  </a:cubicBezTo>
                  <a:lnTo>
                    <a:pt x="1736" y="258"/>
                  </a:lnTo>
                  <a:cubicBezTo>
                    <a:pt x="1732" y="258"/>
                    <a:pt x="1728" y="255"/>
                    <a:pt x="1728" y="250"/>
                  </a:cubicBezTo>
                  <a:cubicBezTo>
                    <a:pt x="1728" y="246"/>
                    <a:pt x="1732" y="242"/>
                    <a:pt x="1736" y="242"/>
                  </a:cubicBezTo>
                  <a:close/>
                  <a:moveTo>
                    <a:pt x="1881" y="247"/>
                  </a:moveTo>
                  <a:lnTo>
                    <a:pt x="1881" y="249"/>
                  </a:lnTo>
                  <a:cubicBezTo>
                    <a:pt x="1882" y="253"/>
                    <a:pt x="1879" y="257"/>
                    <a:pt x="1875" y="258"/>
                  </a:cubicBezTo>
                  <a:cubicBezTo>
                    <a:pt x="1871" y="259"/>
                    <a:pt x="1866" y="256"/>
                    <a:pt x="1866" y="252"/>
                  </a:cubicBezTo>
                  <a:lnTo>
                    <a:pt x="1865" y="250"/>
                  </a:lnTo>
                  <a:cubicBezTo>
                    <a:pt x="1864" y="245"/>
                    <a:pt x="1867" y="241"/>
                    <a:pt x="1871" y="240"/>
                  </a:cubicBezTo>
                  <a:cubicBezTo>
                    <a:pt x="1876" y="240"/>
                    <a:pt x="1880" y="242"/>
                    <a:pt x="1881" y="247"/>
                  </a:cubicBezTo>
                  <a:close/>
                  <a:moveTo>
                    <a:pt x="1873" y="242"/>
                  </a:moveTo>
                  <a:lnTo>
                    <a:pt x="1983" y="242"/>
                  </a:lnTo>
                  <a:cubicBezTo>
                    <a:pt x="1988" y="242"/>
                    <a:pt x="1991" y="246"/>
                    <a:pt x="1991" y="250"/>
                  </a:cubicBezTo>
                  <a:cubicBezTo>
                    <a:pt x="1991" y="255"/>
                    <a:pt x="1988" y="258"/>
                    <a:pt x="1983" y="258"/>
                  </a:cubicBezTo>
                  <a:lnTo>
                    <a:pt x="1873" y="258"/>
                  </a:lnTo>
                  <a:cubicBezTo>
                    <a:pt x="1869" y="258"/>
                    <a:pt x="1865" y="255"/>
                    <a:pt x="1865" y="250"/>
                  </a:cubicBezTo>
                  <a:cubicBezTo>
                    <a:pt x="1865" y="246"/>
                    <a:pt x="1869" y="242"/>
                    <a:pt x="1873" y="242"/>
                  </a:cubicBezTo>
                  <a:close/>
                  <a:moveTo>
                    <a:pt x="2063" y="242"/>
                  </a:moveTo>
                  <a:lnTo>
                    <a:pt x="2175" y="242"/>
                  </a:lnTo>
                  <a:cubicBezTo>
                    <a:pt x="2180" y="242"/>
                    <a:pt x="2183" y="246"/>
                    <a:pt x="2183" y="250"/>
                  </a:cubicBezTo>
                  <a:cubicBezTo>
                    <a:pt x="2183" y="255"/>
                    <a:pt x="2180" y="258"/>
                    <a:pt x="2175" y="258"/>
                  </a:cubicBezTo>
                  <a:lnTo>
                    <a:pt x="2063" y="258"/>
                  </a:lnTo>
                  <a:cubicBezTo>
                    <a:pt x="2059" y="258"/>
                    <a:pt x="2055" y="255"/>
                    <a:pt x="2055" y="250"/>
                  </a:cubicBezTo>
                  <a:cubicBezTo>
                    <a:pt x="2055" y="246"/>
                    <a:pt x="2059" y="242"/>
                    <a:pt x="2063" y="242"/>
                  </a:cubicBezTo>
                  <a:close/>
                  <a:moveTo>
                    <a:pt x="2255" y="242"/>
                  </a:moveTo>
                  <a:lnTo>
                    <a:pt x="2367" y="242"/>
                  </a:lnTo>
                  <a:cubicBezTo>
                    <a:pt x="2372" y="242"/>
                    <a:pt x="2375" y="246"/>
                    <a:pt x="2375" y="250"/>
                  </a:cubicBezTo>
                  <a:cubicBezTo>
                    <a:pt x="2375" y="255"/>
                    <a:pt x="2372" y="258"/>
                    <a:pt x="2367" y="258"/>
                  </a:cubicBezTo>
                  <a:lnTo>
                    <a:pt x="2255" y="258"/>
                  </a:lnTo>
                  <a:cubicBezTo>
                    <a:pt x="2251" y="258"/>
                    <a:pt x="2247" y="255"/>
                    <a:pt x="2247" y="250"/>
                  </a:cubicBezTo>
                  <a:cubicBezTo>
                    <a:pt x="2247" y="246"/>
                    <a:pt x="2251" y="242"/>
                    <a:pt x="2255" y="242"/>
                  </a:cubicBezTo>
                  <a:close/>
                  <a:moveTo>
                    <a:pt x="2447" y="242"/>
                  </a:moveTo>
                  <a:lnTo>
                    <a:pt x="2559" y="242"/>
                  </a:lnTo>
                  <a:cubicBezTo>
                    <a:pt x="2564" y="242"/>
                    <a:pt x="2567" y="246"/>
                    <a:pt x="2567" y="250"/>
                  </a:cubicBezTo>
                  <a:cubicBezTo>
                    <a:pt x="2567" y="255"/>
                    <a:pt x="2564" y="258"/>
                    <a:pt x="2559" y="258"/>
                  </a:cubicBezTo>
                  <a:lnTo>
                    <a:pt x="2447" y="258"/>
                  </a:lnTo>
                  <a:cubicBezTo>
                    <a:pt x="2443" y="258"/>
                    <a:pt x="2439" y="255"/>
                    <a:pt x="2439" y="250"/>
                  </a:cubicBezTo>
                  <a:cubicBezTo>
                    <a:pt x="2439" y="246"/>
                    <a:pt x="2443" y="242"/>
                    <a:pt x="2447" y="242"/>
                  </a:cubicBezTo>
                  <a:close/>
                  <a:moveTo>
                    <a:pt x="2639" y="242"/>
                  </a:moveTo>
                  <a:lnTo>
                    <a:pt x="2751" y="242"/>
                  </a:lnTo>
                  <a:cubicBezTo>
                    <a:pt x="2756" y="242"/>
                    <a:pt x="2759" y="246"/>
                    <a:pt x="2759" y="250"/>
                  </a:cubicBezTo>
                  <a:cubicBezTo>
                    <a:pt x="2759" y="255"/>
                    <a:pt x="2756" y="258"/>
                    <a:pt x="2751" y="258"/>
                  </a:cubicBezTo>
                  <a:lnTo>
                    <a:pt x="2639" y="258"/>
                  </a:lnTo>
                  <a:cubicBezTo>
                    <a:pt x="2635" y="258"/>
                    <a:pt x="2631" y="255"/>
                    <a:pt x="2631" y="250"/>
                  </a:cubicBezTo>
                  <a:cubicBezTo>
                    <a:pt x="2631" y="246"/>
                    <a:pt x="2635" y="242"/>
                    <a:pt x="2639" y="242"/>
                  </a:cubicBezTo>
                  <a:close/>
                  <a:moveTo>
                    <a:pt x="2831" y="242"/>
                  </a:moveTo>
                  <a:lnTo>
                    <a:pt x="2943" y="242"/>
                  </a:lnTo>
                  <a:cubicBezTo>
                    <a:pt x="2948" y="242"/>
                    <a:pt x="2951" y="246"/>
                    <a:pt x="2951" y="250"/>
                  </a:cubicBezTo>
                  <a:cubicBezTo>
                    <a:pt x="2951" y="255"/>
                    <a:pt x="2948" y="258"/>
                    <a:pt x="2943" y="258"/>
                  </a:cubicBezTo>
                  <a:lnTo>
                    <a:pt x="2831" y="258"/>
                  </a:lnTo>
                  <a:cubicBezTo>
                    <a:pt x="2827" y="258"/>
                    <a:pt x="2823" y="255"/>
                    <a:pt x="2823" y="250"/>
                  </a:cubicBezTo>
                  <a:cubicBezTo>
                    <a:pt x="2823" y="246"/>
                    <a:pt x="2827" y="242"/>
                    <a:pt x="2831" y="242"/>
                  </a:cubicBezTo>
                  <a:close/>
                  <a:moveTo>
                    <a:pt x="3023" y="242"/>
                  </a:moveTo>
                  <a:lnTo>
                    <a:pt x="3135" y="242"/>
                  </a:lnTo>
                  <a:cubicBezTo>
                    <a:pt x="3140" y="242"/>
                    <a:pt x="3143" y="246"/>
                    <a:pt x="3143" y="250"/>
                  </a:cubicBezTo>
                  <a:cubicBezTo>
                    <a:pt x="3143" y="255"/>
                    <a:pt x="3140" y="258"/>
                    <a:pt x="3135" y="258"/>
                  </a:cubicBezTo>
                  <a:lnTo>
                    <a:pt x="3023" y="258"/>
                  </a:lnTo>
                  <a:cubicBezTo>
                    <a:pt x="3019" y="258"/>
                    <a:pt x="3015" y="255"/>
                    <a:pt x="3015" y="250"/>
                  </a:cubicBezTo>
                  <a:cubicBezTo>
                    <a:pt x="3015" y="246"/>
                    <a:pt x="3019" y="242"/>
                    <a:pt x="3023" y="242"/>
                  </a:cubicBezTo>
                  <a:close/>
                  <a:moveTo>
                    <a:pt x="3215" y="242"/>
                  </a:moveTo>
                  <a:lnTo>
                    <a:pt x="3327" y="242"/>
                  </a:lnTo>
                  <a:cubicBezTo>
                    <a:pt x="3332" y="242"/>
                    <a:pt x="3335" y="246"/>
                    <a:pt x="3335" y="250"/>
                  </a:cubicBezTo>
                  <a:cubicBezTo>
                    <a:pt x="3335" y="255"/>
                    <a:pt x="3332" y="258"/>
                    <a:pt x="3327" y="258"/>
                  </a:cubicBezTo>
                  <a:lnTo>
                    <a:pt x="3215" y="258"/>
                  </a:lnTo>
                  <a:cubicBezTo>
                    <a:pt x="3211" y="258"/>
                    <a:pt x="3207" y="255"/>
                    <a:pt x="3207" y="250"/>
                  </a:cubicBezTo>
                  <a:cubicBezTo>
                    <a:pt x="3207" y="246"/>
                    <a:pt x="3211" y="242"/>
                    <a:pt x="3215" y="242"/>
                  </a:cubicBezTo>
                  <a:close/>
                  <a:moveTo>
                    <a:pt x="3407" y="242"/>
                  </a:moveTo>
                  <a:lnTo>
                    <a:pt x="3519" y="242"/>
                  </a:lnTo>
                  <a:cubicBezTo>
                    <a:pt x="3524" y="242"/>
                    <a:pt x="3527" y="246"/>
                    <a:pt x="3527" y="250"/>
                  </a:cubicBezTo>
                  <a:cubicBezTo>
                    <a:pt x="3527" y="255"/>
                    <a:pt x="3524" y="258"/>
                    <a:pt x="3519" y="258"/>
                  </a:cubicBezTo>
                  <a:lnTo>
                    <a:pt x="3407" y="258"/>
                  </a:lnTo>
                  <a:cubicBezTo>
                    <a:pt x="3403" y="258"/>
                    <a:pt x="3399" y="255"/>
                    <a:pt x="3399" y="250"/>
                  </a:cubicBezTo>
                  <a:cubicBezTo>
                    <a:pt x="3399" y="246"/>
                    <a:pt x="3403" y="242"/>
                    <a:pt x="3407" y="242"/>
                  </a:cubicBezTo>
                  <a:close/>
                  <a:moveTo>
                    <a:pt x="3599" y="242"/>
                  </a:moveTo>
                  <a:lnTo>
                    <a:pt x="3660" y="242"/>
                  </a:lnTo>
                  <a:lnTo>
                    <a:pt x="3652" y="250"/>
                  </a:lnTo>
                  <a:lnTo>
                    <a:pt x="3652" y="200"/>
                  </a:lnTo>
                  <a:cubicBezTo>
                    <a:pt x="3652" y="195"/>
                    <a:pt x="3656" y="192"/>
                    <a:pt x="3660" y="192"/>
                  </a:cubicBezTo>
                  <a:cubicBezTo>
                    <a:pt x="3665" y="192"/>
                    <a:pt x="3668" y="195"/>
                    <a:pt x="3668" y="200"/>
                  </a:cubicBezTo>
                  <a:lnTo>
                    <a:pt x="3668" y="250"/>
                  </a:lnTo>
                  <a:cubicBezTo>
                    <a:pt x="3668" y="255"/>
                    <a:pt x="3665" y="258"/>
                    <a:pt x="3660" y="258"/>
                  </a:cubicBezTo>
                  <a:lnTo>
                    <a:pt x="3599" y="258"/>
                  </a:lnTo>
                  <a:cubicBezTo>
                    <a:pt x="3595" y="258"/>
                    <a:pt x="3591" y="255"/>
                    <a:pt x="3591" y="250"/>
                  </a:cubicBezTo>
                  <a:cubicBezTo>
                    <a:pt x="3591" y="246"/>
                    <a:pt x="3595" y="242"/>
                    <a:pt x="3599" y="242"/>
                  </a:cubicBezTo>
                  <a:close/>
                  <a:moveTo>
                    <a:pt x="3652" y="120"/>
                  </a:moveTo>
                  <a:lnTo>
                    <a:pt x="3652" y="8"/>
                  </a:lnTo>
                  <a:cubicBezTo>
                    <a:pt x="3652" y="3"/>
                    <a:pt x="3656" y="0"/>
                    <a:pt x="3660" y="0"/>
                  </a:cubicBezTo>
                  <a:cubicBezTo>
                    <a:pt x="3665" y="0"/>
                    <a:pt x="3668" y="3"/>
                    <a:pt x="3668" y="8"/>
                  </a:cubicBezTo>
                  <a:lnTo>
                    <a:pt x="3668" y="120"/>
                  </a:lnTo>
                  <a:cubicBezTo>
                    <a:pt x="3668" y="124"/>
                    <a:pt x="3665" y="128"/>
                    <a:pt x="3660" y="128"/>
                  </a:cubicBezTo>
                  <a:cubicBezTo>
                    <a:pt x="3656" y="128"/>
                    <a:pt x="3652" y="124"/>
                    <a:pt x="3652" y="120"/>
                  </a:cubicBezTo>
                  <a:close/>
                </a:path>
              </a:pathLst>
            </a:custGeom>
            <a:solidFill>
              <a:srgbClr val="000000"/>
            </a:solidFill>
            <a:ln w="7" cap="flat">
              <a:solidFill>
                <a:schemeClr val="tx1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434" name="Freeform 122"/>
            <p:cNvSpPr>
              <a:spLocks/>
            </p:cNvSpPr>
            <p:nvPr/>
          </p:nvSpPr>
          <p:spPr bwMode="auto">
            <a:xfrm>
              <a:off x="4459" y="3211"/>
              <a:ext cx="85" cy="43"/>
            </a:xfrm>
            <a:custGeom>
              <a:avLst/>
              <a:gdLst/>
              <a:ahLst/>
              <a:cxnLst>
                <a:cxn ang="0">
                  <a:pos x="85" y="43"/>
                </a:cxn>
                <a:cxn ang="0">
                  <a:pos x="43" y="0"/>
                </a:cxn>
                <a:cxn ang="0">
                  <a:pos x="0" y="43"/>
                </a:cxn>
              </a:cxnLst>
              <a:rect l="0" t="0" r="r" b="b"/>
              <a:pathLst>
                <a:path w="85" h="43">
                  <a:moveTo>
                    <a:pt x="85" y="43"/>
                  </a:moveTo>
                  <a:lnTo>
                    <a:pt x="43" y="0"/>
                  </a:lnTo>
                  <a:lnTo>
                    <a:pt x="0" y="43"/>
                  </a:lnTo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435" name="Freeform 123"/>
            <p:cNvSpPr>
              <a:spLocks noEditPoints="1"/>
            </p:cNvSpPr>
            <p:nvPr/>
          </p:nvSpPr>
          <p:spPr bwMode="auto">
            <a:xfrm>
              <a:off x="1370" y="3214"/>
              <a:ext cx="2306" cy="287"/>
            </a:xfrm>
            <a:custGeom>
              <a:avLst/>
              <a:gdLst/>
              <a:ahLst/>
              <a:cxnLst>
                <a:cxn ang="0">
                  <a:pos x="0" y="194"/>
                </a:cxn>
                <a:cxn ang="0">
                  <a:pos x="16" y="274"/>
                </a:cxn>
                <a:cxn ang="0">
                  <a:pos x="0" y="274"/>
                </a:cxn>
                <a:cxn ang="0">
                  <a:pos x="16" y="578"/>
                </a:cxn>
                <a:cxn ang="0">
                  <a:pos x="8" y="458"/>
                </a:cxn>
                <a:cxn ang="0">
                  <a:pos x="160" y="627"/>
                </a:cxn>
                <a:cxn ang="0">
                  <a:pos x="40" y="619"/>
                </a:cxn>
                <a:cxn ang="0">
                  <a:pos x="344" y="635"/>
                </a:cxn>
                <a:cxn ang="0">
                  <a:pos x="424" y="619"/>
                </a:cxn>
                <a:cxn ang="0">
                  <a:pos x="424" y="635"/>
                </a:cxn>
                <a:cxn ang="0">
                  <a:pos x="728" y="619"/>
                </a:cxn>
                <a:cxn ang="0">
                  <a:pos x="608" y="627"/>
                </a:cxn>
                <a:cxn ang="0">
                  <a:pos x="928" y="627"/>
                </a:cxn>
                <a:cxn ang="0">
                  <a:pos x="808" y="619"/>
                </a:cxn>
                <a:cxn ang="0">
                  <a:pos x="1112" y="635"/>
                </a:cxn>
                <a:cxn ang="0">
                  <a:pos x="1192" y="619"/>
                </a:cxn>
                <a:cxn ang="0">
                  <a:pos x="1192" y="635"/>
                </a:cxn>
                <a:cxn ang="0">
                  <a:pos x="1496" y="619"/>
                </a:cxn>
                <a:cxn ang="0">
                  <a:pos x="1376" y="627"/>
                </a:cxn>
                <a:cxn ang="0">
                  <a:pos x="1696" y="627"/>
                </a:cxn>
                <a:cxn ang="0">
                  <a:pos x="1576" y="619"/>
                </a:cxn>
                <a:cxn ang="0">
                  <a:pos x="1880" y="635"/>
                </a:cxn>
                <a:cxn ang="0">
                  <a:pos x="1960" y="619"/>
                </a:cxn>
                <a:cxn ang="0">
                  <a:pos x="1960" y="635"/>
                </a:cxn>
                <a:cxn ang="0">
                  <a:pos x="2264" y="619"/>
                </a:cxn>
                <a:cxn ang="0">
                  <a:pos x="2144" y="627"/>
                </a:cxn>
                <a:cxn ang="0">
                  <a:pos x="2464" y="627"/>
                </a:cxn>
                <a:cxn ang="0">
                  <a:pos x="2344" y="619"/>
                </a:cxn>
                <a:cxn ang="0">
                  <a:pos x="2648" y="635"/>
                </a:cxn>
                <a:cxn ang="0">
                  <a:pos x="2728" y="619"/>
                </a:cxn>
                <a:cxn ang="0">
                  <a:pos x="2728" y="635"/>
                </a:cxn>
                <a:cxn ang="0">
                  <a:pos x="3032" y="619"/>
                </a:cxn>
                <a:cxn ang="0">
                  <a:pos x="2912" y="627"/>
                </a:cxn>
                <a:cxn ang="0">
                  <a:pos x="3232" y="627"/>
                </a:cxn>
                <a:cxn ang="0">
                  <a:pos x="3112" y="619"/>
                </a:cxn>
                <a:cxn ang="0">
                  <a:pos x="3416" y="635"/>
                </a:cxn>
                <a:cxn ang="0">
                  <a:pos x="3496" y="619"/>
                </a:cxn>
                <a:cxn ang="0">
                  <a:pos x="3496" y="635"/>
                </a:cxn>
                <a:cxn ang="0">
                  <a:pos x="3800" y="619"/>
                </a:cxn>
                <a:cxn ang="0">
                  <a:pos x="3680" y="627"/>
                </a:cxn>
                <a:cxn ang="0">
                  <a:pos x="4000" y="627"/>
                </a:cxn>
                <a:cxn ang="0">
                  <a:pos x="3880" y="619"/>
                </a:cxn>
                <a:cxn ang="0">
                  <a:pos x="4184" y="635"/>
                </a:cxn>
                <a:cxn ang="0">
                  <a:pos x="4264" y="619"/>
                </a:cxn>
                <a:cxn ang="0">
                  <a:pos x="4264" y="635"/>
                </a:cxn>
                <a:cxn ang="0">
                  <a:pos x="4568" y="619"/>
                </a:cxn>
                <a:cxn ang="0">
                  <a:pos x="4448" y="627"/>
                </a:cxn>
                <a:cxn ang="0">
                  <a:pos x="4768" y="627"/>
                </a:cxn>
                <a:cxn ang="0">
                  <a:pos x="4648" y="619"/>
                </a:cxn>
                <a:cxn ang="0">
                  <a:pos x="4952" y="635"/>
                </a:cxn>
                <a:cxn ang="0">
                  <a:pos x="5032" y="619"/>
                </a:cxn>
                <a:cxn ang="0">
                  <a:pos x="5101" y="576"/>
                </a:cxn>
                <a:cxn ang="0">
                  <a:pos x="5032" y="635"/>
                </a:cxn>
                <a:cxn ang="0">
                  <a:pos x="5093" y="392"/>
                </a:cxn>
                <a:cxn ang="0">
                  <a:pos x="5101" y="512"/>
                </a:cxn>
                <a:cxn ang="0">
                  <a:pos x="5101" y="192"/>
                </a:cxn>
                <a:cxn ang="0">
                  <a:pos x="5093" y="312"/>
                </a:cxn>
                <a:cxn ang="0">
                  <a:pos x="5109" y="8"/>
                </a:cxn>
              </a:cxnLst>
              <a:rect l="0" t="0" r="r" b="b"/>
              <a:pathLst>
                <a:path w="5109" h="635">
                  <a:moveTo>
                    <a:pt x="16" y="82"/>
                  </a:moveTo>
                  <a:lnTo>
                    <a:pt x="16" y="194"/>
                  </a:lnTo>
                  <a:cubicBezTo>
                    <a:pt x="16" y="199"/>
                    <a:pt x="12" y="202"/>
                    <a:pt x="8" y="202"/>
                  </a:cubicBezTo>
                  <a:cubicBezTo>
                    <a:pt x="4" y="202"/>
                    <a:pt x="0" y="199"/>
                    <a:pt x="0" y="194"/>
                  </a:cubicBezTo>
                  <a:lnTo>
                    <a:pt x="0" y="82"/>
                  </a:lnTo>
                  <a:cubicBezTo>
                    <a:pt x="0" y="78"/>
                    <a:pt x="4" y="74"/>
                    <a:pt x="8" y="74"/>
                  </a:cubicBezTo>
                  <a:cubicBezTo>
                    <a:pt x="12" y="74"/>
                    <a:pt x="16" y="78"/>
                    <a:pt x="16" y="82"/>
                  </a:cubicBezTo>
                  <a:close/>
                  <a:moveTo>
                    <a:pt x="16" y="274"/>
                  </a:moveTo>
                  <a:lnTo>
                    <a:pt x="16" y="386"/>
                  </a:lnTo>
                  <a:cubicBezTo>
                    <a:pt x="16" y="391"/>
                    <a:pt x="12" y="394"/>
                    <a:pt x="8" y="394"/>
                  </a:cubicBezTo>
                  <a:cubicBezTo>
                    <a:pt x="4" y="394"/>
                    <a:pt x="0" y="391"/>
                    <a:pt x="0" y="386"/>
                  </a:cubicBezTo>
                  <a:lnTo>
                    <a:pt x="0" y="274"/>
                  </a:lnTo>
                  <a:cubicBezTo>
                    <a:pt x="0" y="270"/>
                    <a:pt x="4" y="266"/>
                    <a:pt x="8" y="266"/>
                  </a:cubicBezTo>
                  <a:cubicBezTo>
                    <a:pt x="12" y="266"/>
                    <a:pt x="16" y="270"/>
                    <a:pt x="16" y="274"/>
                  </a:cubicBezTo>
                  <a:close/>
                  <a:moveTo>
                    <a:pt x="16" y="466"/>
                  </a:moveTo>
                  <a:lnTo>
                    <a:pt x="16" y="578"/>
                  </a:lnTo>
                  <a:cubicBezTo>
                    <a:pt x="16" y="583"/>
                    <a:pt x="12" y="586"/>
                    <a:pt x="8" y="586"/>
                  </a:cubicBezTo>
                  <a:cubicBezTo>
                    <a:pt x="4" y="586"/>
                    <a:pt x="0" y="583"/>
                    <a:pt x="0" y="578"/>
                  </a:cubicBezTo>
                  <a:lnTo>
                    <a:pt x="0" y="466"/>
                  </a:lnTo>
                  <a:cubicBezTo>
                    <a:pt x="0" y="462"/>
                    <a:pt x="4" y="458"/>
                    <a:pt x="8" y="458"/>
                  </a:cubicBezTo>
                  <a:cubicBezTo>
                    <a:pt x="12" y="458"/>
                    <a:pt x="16" y="462"/>
                    <a:pt x="16" y="466"/>
                  </a:cubicBezTo>
                  <a:close/>
                  <a:moveTo>
                    <a:pt x="40" y="619"/>
                  </a:moveTo>
                  <a:lnTo>
                    <a:pt x="152" y="619"/>
                  </a:lnTo>
                  <a:cubicBezTo>
                    <a:pt x="156" y="619"/>
                    <a:pt x="160" y="622"/>
                    <a:pt x="160" y="627"/>
                  </a:cubicBezTo>
                  <a:cubicBezTo>
                    <a:pt x="160" y="631"/>
                    <a:pt x="156" y="635"/>
                    <a:pt x="152" y="635"/>
                  </a:cubicBezTo>
                  <a:lnTo>
                    <a:pt x="40" y="635"/>
                  </a:lnTo>
                  <a:cubicBezTo>
                    <a:pt x="35" y="635"/>
                    <a:pt x="32" y="631"/>
                    <a:pt x="32" y="627"/>
                  </a:cubicBezTo>
                  <a:cubicBezTo>
                    <a:pt x="32" y="622"/>
                    <a:pt x="35" y="619"/>
                    <a:pt x="40" y="619"/>
                  </a:cubicBezTo>
                  <a:close/>
                  <a:moveTo>
                    <a:pt x="232" y="619"/>
                  </a:moveTo>
                  <a:lnTo>
                    <a:pt x="344" y="619"/>
                  </a:lnTo>
                  <a:cubicBezTo>
                    <a:pt x="348" y="619"/>
                    <a:pt x="352" y="622"/>
                    <a:pt x="352" y="627"/>
                  </a:cubicBezTo>
                  <a:cubicBezTo>
                    <a:pt x="352" y="631"/>
                    <a:pt x="348" y="635"/>
                    <a:pt x="344" y="635"/>
                  </a:cubicBezTo>
                  <a:lnTo>
                    <a:pt x="232" y="635"/>
                  </a:lnTo>
                  <a:cubicBezTo>
                    <a:pt x="227" y="635"/>
                    <a:pt x="224" y="631"/>
                    <a:pt x="224" y="627"/>
                  </a:cubicBezTo>
                  <a:cubicBezTo>
                    <a:pt x="224" y="622"/>
                    <a:pt x="227" y="619"/>
                    <a:pt x="232" y="619"/>
                  </a:cubicBezTo>
                  <a:close/>
                  <a:moveTo>
                    <a:pt x="424" y="619"/>
                  </a:moveTo>
                  <a:lnTo>
                    <a:pt x="536" y="619"/>
                  </a:lnTo>
                  <a:cubicBezTo>
                    <a:pt x="540" y="619"/>
                    <a:pt x="544" y="622"/>
                    <a:pt x="544" y="627"/>
                  </a:cubicBezTo>
                  <a:cubicBezTo>
                    <a:pt x="544" y="631"/>
                    <a:pt x="540" y="635"/>
                    <a:pt x="536" y="635"/>
                  </a:cubicBezTo>
                  <a:lnTo>
                    <a:pt x="424" y="635"/>
                  </a:lnTo>
                  <a:cubicBezTo>
                    <a:pt x="419" y="635"/>
                    <a:pt x="416" y="631"/>
                    <a:pt x="416" y="627"/>
                  </a:cubicBezTo>
                  <a:cubicBezTo>
                    <a:pt x="416" y="622"/>
                    <a:pt x="419" y="619"/>
                    <a:pt x="424" y="619"/>
                  </a:cubicBezTo>
                  <a:close/>
                  <a:moveTo>
                    <a:pt x="616" y="619"/>
                  </a:moveTo>
                  <a:lnTo>
                    <a:pt x="728" y="619"/>
                  </a:lnTo>
                  <a:cubicBezTo>
                    <a:pt x="732" y="619"/>
                    <a:pt x="736" y="622"/>
                    <a:pt x="736" y="627"/>
                  </a:cubicBezTo>
                  <a:cubicBezTo>
                    <a:pt x="736" y="631"/>
                    <a:pt x="732" y="635"/>
                    <a:pt x="728" y="635"/>
                  </a:cubicBezTo>
                  <a:lnTo>
                    <a:pt x="616" y="635"/>
                  </a:lnTo>
                  <a:cubicBezTo>
                    <a:pt x="611" y="635"/>
                    <a:pt x="608" y="631"/>
                    <a:pt x="608" y="627"/>
                  </a:cubicBezTo>
                  <a:cubicBezTo>
                    <a:pt x="608" y="622"/>
                    <a:pt x="611" y="619"/>
                    <a:pt x="616" y="619"/>
                  </a:cubicBezTo>
                  <a:close/>
                  <a:moveTo>
                    <a:pt x="808" y="619"/>
                  </a:moveTo>
                  <a:lnTo>
                    <a:pt x="920" y="619"/>
                  </a:lnTo>
                  <a:cubicBezTo>
                    <a:pt x="924" y="619"/>
                    <a:pt x="928" y="622"/>
                    <a:pt x="928" y="627"/>
                  </a:cubicBezTo>
                  <a:cubicBezTo>
                    <a:pt x="928" y="631"/>
                    <a:pt x="924" y="635"/>
                    <a:pt x="920" y="635"/>
                  </a:cubicBezTo>
                  <a:lnTo>
                    <a:pt x="808" y="635"/>
                  </a:lnTo>
                  <a:cubicBezTo>
                    <a:pt x="803" y="635"/>
                    <a:pt x="800" y="631"/>
                    <a:pt x="800" y="627"/>
                  </a:cubicBezTo>
                  <a:cubicBezTo>
                    <a:pt x="800" y="622"/>
                    <a:pt x="803" y="619"/>
                    <a:pt x="808" y="619"/>
                  </a:cubicBezTo>
                  <a:close/>
                  <a:moveTo>
                    <a:pt x="1000" y="619"/>
                  </a:moveTo>
                  <a:lnTo>
                    <a:pt x="1112" y="619"/>
                  </a:lnTo>
                  <a:cubicBezTo>
                    <a:pt x="1116" y="619"/>
                    <a:pt x="1120" y="622"/>
                    <a:pt x="1120" y="627"/>
                  </a:cubicBezTo>
                  <a:cubicBezTo>
                    <a:pt x="1120" y="631"/>
                    <a:pt x="1116" y="635"/>
                    <a:pt x="1112" y="635"/>
                  </a:cubicBezTo>
                  <a:lnTo>
                    <a:pt x="1000" y="635"/>
                  </a:lnTo>
                  <a:cubicBezTo>
                    <a:pt x="995" y="635"/>
                    <a:pt x="992" y="631"/>
                    <a:pt x="992" y="627"/>
                  </a:cubicBezTo>
                  <a:cubicBezTo>
                    <a:pt x="992" y="622"/>
                    <a:pt x="995" y="619"/>
                    <a:pt x="1000" y="619"/>
                  </a:cubicBezTo>
                  <a:close/>
                  <a:moveTo>
                    <a:pt x="1192" y="619"/>
                  </a:moveTo>
                  <a:lnTo>
                    <a:pt x="1304" y="619"/>
                  </a:lnTo>
                  <a:cubicBezTo>
                    <a:pt x="1308" y="619"/>
                    <a:pt x="1312" y="622"/>
                    <a:pt x="1312" y="627"/>
                  </a:cubicBezTo>
                  <a:cubicBezTo>
                    <a:pt x="1312" y="631"/>
                    <a:pt x="1308" y="635"/>
                    <a:pt x="1304" y="635"/>
                  </a:cubicBezTo>
                  <a:lnTo>
                    <a:pt x="1192" y="635"/>
                  </a:lnTo>
                  <a:cubicBezTo>
                    <a:pt x="1187" y="635"/>
                    <a:pt x="1184" y="631"/>
                    <a:pt x="1184" y="627"/>
                  </a:cubicBezTo>
                  <a:cubicBezTo>
                    <a:pt x="1184" y="622"/>
                    <a:pt x="1187" y="619"/>
                    <a:pt x="1192" y="619"/>
                  </a:cubicBezTo>
                  <a:close/>
                  <a:moveTo>
                    <a:pt x="1384" y="619"/>
                  </a:moveTo>
                  <a:lnTo>
                    <a:pt x="1496" y="619"/>
                  </a:lnTo>
                  <a:cubicBezTo>
                    <a:pt x="1500" y="619"/>
                    <a:pt x="1504" y="622"/>
                    <a:pt x="1504" y="627"/>
                  </a:cubicBezTo>
                  <a:cubicBezTo>
                    <a:pt x="1504" y="631"/>
                    <a:pt x="1500" y="635"/>
                    <a:pt x="1496" y="635"/>
                  </a:cubicBezTo>
                  <a:lnTo>
                    <a:pt x="1384" y="635"/>
                  </a:lnTo>
                  <a:cubicBezTo>
                    <a:pt x="1379" y="635"/>
                    <a:pt x="1376" y="631"/>
                    <a:pt x="1376" y="627"/>
                  </a:cubicBezTo>
                  <a:cubicBezTo>
                    <a:pt x="1376" y="622"/>
                    <a:pt x="1379" y="619"/>
                    <a:pt x="1384" y="619"/>
                  </a:cubicBezTo>
                  <a:close/>
                  <a:moveTo>
                    <a:pt x="1576" y="619"/>
                  </a:moveTo>
                  <a:lnTo>
                    <a:pt x="1688" y="619"/>
                  </a:lnTo>
                  <a:cubicBezTo>
                    <a:pt x="1692" y="619"/>
                    <a:pt x="1696" y="622"/>
                    <a:pt x="1696" y="627"/>
                  </a:cubicBezTo>
                  <a:cubicBezTo>
                    <a:pt x="1696" y="631"/>
                    <a:pt x="1692" y="635"/>
                    <a:pt x="1688" y="635"/>
                  </a:cubicBezTo>
                  <a:lnTo>
                    <a:pt x="1576" y="635"/>
                  </a:lnTo>
                  <a:cubicBezTo>
                    <a:pt x="1571" y="635"/>
                    <a:pt x="1568" y="631"/>
                    <a:pt x="1568" y="627"/>
                  </a:cubicBezTo>
                  <a:cubicBezTo>
                    <a:pt x="1568" y="622"/>
                    <a:pt x="1571" y="619"/>
                    <a:pt x="1576" y="619"/>
                  </a:cubicBezTo>
                  <a:close/>
                  <a:moveTo>
                    <a:pt x="1768" y="619"/>
                  </a:moveTo>
                  <a:lnTo>
                    <a:pt x="1880" y="619"/>
                  </a:lnTo>
                  <a:cubicBezTo>
                    <a:pt x="1884" y="619"/>
                    <a:pt x="1888" y="622"/>
                    <a:pt x="1888" y="627"/>
                  </a:cubicBezTo>
                  <a:cubicBezTo>
                    <a:pt x="1888" y="631"/>
                    <a:pt x="1884" y="635"/>
                    <a:pt x="1880" y="635"/>
                  </a:cubicBezTo>
                  <a:lnTo>
                    <a:pt x="1768" y="635"/>
                  </a:lnTo>
                  <a:cubicBezTo>
                    <a:pt x="1763" y="635"/>
                    <a:pt x="1760" y="631"/>
                    <a:pt x="1760" y="627"/>
                  </a:cubicBezTo>
                  <a:cubicBezTo>
                    <a:pt x="1760" y="622"/>
                    <a:pt x="1763" y="619"/>
                    <a:pt x="1768" y="619"/>
                  </a:cubicBezTo>
                  <a:close/>
                  <a:moveTo>
                    <a:pt x="1960" y="619"/>
                  </a:moveTo>
                  <a:lnTo>
                    <a:pt x="2072" y="619"/>
                  </a:lnTo>
                  <a:cubicBezTo>
                    <a:pt x="2076" y="619"/>
                    <a:pt x="2080" y="622"/>
                    <a:pt x="2080" y="627"/>
                  </a:cubicBezTo>
                  <a:cubicBezTo>
                    <a:pt x="2080" y="631"/>
                    <a:pt x="2076" y="635"/>
                    <a:pt x="2072" y="635"/>
                  </a:cubicBezTo>
                  <a:lnTo>
                    <a:pt x="1960" y="635"/>
                  </a:lnTo>
                  <a:cubicBezTo>
                    <a:pt x="1955" y="635"/>
                    <a:pt x="1952" y="631"/>
                    <a:pt x="1952" y="627"/>
                  </a:cubicBezTo>
                  <a:cubicBezTo>
                    <a:pt x="1952" y="622"/>
                    <a:pt x="1955" y="619"/>
                    <a:pt x="1960" y="619"/>
                  </a:cubicBezTo>
                  <a:close/>
                  <a:moveTo>
                    <a:pt x="2152" y="619"/>
                  </a:moveTo>
                  <a:lnTo>
                    <a:pt x="2264" y="619"/>
                  </a:lnTo>
                  <a:cubicBezTo>
                    <a:pt x="2268" y="619"/>
                    <a:pt x="2272" y="622"/>
                    <a:pt x="2272" y="627"/>
                  </a:cubicBezTo>
                  <a:cubicBezTo>
                    <a:pt x="2272" y="631"/>
                    <a:pt x="2268" y="635"/>
                    <a:pt x="2264" y="635"/>
                  </a:cubicBezTo>
                  <a:lnTo>
                    <a:pt x="2152" y="635"/>
                  </a:lnTo>
                  <a:cubicBezTo>
                    <a:pt x="2147" y="635"/>
                    <a:pt x="2144" y="631"/>
                    <a:pt x="2144" y="627"/>
                  </a:cubicBezTo>
                  <a:cubicBezTo>
                    <a:pt x="2144" y="622"/>
                    <a:pt x="2147" y="619"/>
                    <a:pt x="2152" y="619"/>
                  </a:cubicBezTo>
                  <a:close/>
                  <a:moveTo>
                    <a:pt x="2344" y="619"/>
                  </a:moveTo>
                  <a:lnTo>
                    <a:pt x="2456" y="619"/>
                  </a:lnTo>
                  <a:cubicBezTo>
                    <a:pt x="2460" y="619"/>
                    <a:pt x="2464" y="622"/>
                    <a:pt x="2464" y="627"/>
                  </a:cubicBezTo>
                  <a:cubicBezTo>
                    <a:pt x="2464" y="631"/>
                    <a:pt x="2460" y="635"/>
                    <a:pt x="2456" y="635"/>
                  </a:cubicBezTo>
                  <a:lnTo>
                    <a:pt x="2344" y="635"/>
                  </a:lnTo>
                  <a:cubicBezTo>
                    <a:pt x="2339" y="635"/>
                    <a:pt x="2336" y="631"/>
                    <a:pt x="2336" y="627"/>
                  </a:cubicBezTo>
                  <a:cubicBezTo>
                    <a:pt x="2336" y="622"/>
                    <a:pt x="2339" y="619"/>
                    <a:pt x="2344" y="619"/>
                  </a:cubicBezTo>
                  <a:close/>
                  <a:moveTo>
                    <a:pt x="2536" y="619"/>
                  </a:moveTo>
                  <a:lnTo>
                    <a:pt x="2648" y="619"/>
                  </a:lnTo>
                  <a:cubicBezTo>
                    <a:pt x="2652" y="619"/>
                    <a:pt x="2656" y="622"/>
                    <a:pt x="2656" y="627"/>
                  </a:cubicBezTo>
                  <a:cubicBezTo>
                    <a:pt x="2656" y="631"/>
                    <a:pt x="2652" y="635"/>
                    <a:pt x="2648" y="635"/>
                  </a:cubicBezTo>
                  <a:lnTo>
                    <a:pt x="2536" y="635"/>
                  </a:lnTo>
                  <a:cubicBezTo>
                    <a:pt x="2531" y="635"/>
                    <a:pt x="2528" y="631"/>
                    <a:pt x="2528" y="627"/>
                  </a:cubicBezTo>
                  <a:cubicBezTo>
                    <a:pt x="2528" y="622"/>
                    <a:pt x="2531" y="619"/>
                    <a:pt x="2536" y="619"/>
                  </a:cubicBezTo>
                  <a:close/>
                  <a:moveTo>
                    <a:pt x="2728" y="619"/>
                  </a:moveTo>
                  <a:lnTo>
                    <a:pt x="2840" y="619"/>
                  </a:lnTo>
                  <a:cubicBezTo>
                    <a:pt x="2844" y="619"/>
                    <a:pt x="2848" y="622"/>
                    <a:pt x="2848" y="627"/>
                  </a:cubicBezTo>
                  <a:cubicBezTo>
                    <a:pt x="2848" y="631"/>
                    <a:pt x="2844" y="635"/>
                    <a:pt x="2840" y="635"/>
                  </a:cubicBezTo>
                  <a:lnTo>
                    <a:pt x="2728" y="635"/>
                  </a:lnTo>
                  <a:cubicBezTo>
                    <a:pt x="2723" y="635"/>
                    <a:pt x="2720" y="631"/>
                    <a:pt x="2720" y="627"/>
                  </a:cubicBezTo>
                  <a:cubicBezTo>
                    <a:pt x="2720" y="622"/>
                    <a:pt x="2723" y="619"/>
                    <a:pt x="2728" y="619"/>
                  </a:cubicBezTo>
                  <a:close/>
                  <a:moveTo>
                    <a:pt x="2920" y="619"/>
                  </a:moveTo>
                  <a:lnTo>
                    <a:pt x="3032" y="619"/>
                  </a:lnTo>
                  <a:cubicBezTo>
                    <a:pt x="3036" y="619"/>
                    <a:pt x="3040" y="622"/>
                    <a:pt x="3040" y="627"/>
                  </a:cubicBezTo>
                  <a:cubicBezTo>
                    <a:pt x="3040" y="631"/>
                    <a:pt x="3036" y="635"/>
                    <a:pt x="3032" y="635"/>
                  </a:cubicBezTo>
                  <a:lnTo>
                    <a:pt x="2920" y="635"/>
                  </a:lnTo>
                  <a:cubicBezTo>
                    <a:pt x="2915" y="635"/>
                    <a:pt x="2912" y="631"/>
                    <a:pt x="2912" y="627"/>
                  </a:cubicBezTo>
                  <a:cubicBezTo>
                    <a:pt x="2912" y="622"/>
                    <a:pt x="2915" y="619"/>
                    <a:pt x="2920" y="619"/>
                  </a:cubicBezTo>
                  <a:close/>
                  <a:moveTo>
                    <a:pt x="3112" y="619"/>
                  </a:moveTo>
                  <a:lnTo>
                    <a:pt x="3224" y="619"/>
                  </a:lnTo>
                  <a:cubicBezTo>
                    <a:pt x="3228" y="619"/>
                    <a:pt x="3232" y="622"/>
                    <a:pt x="3232" y="627"/>
                  </a:cubicBezTo>
                  <a:cubicBezTo>
                    <a:pt x="3232" y="631"/>
                    <a:pt x="3228" y="635"/>
                    <a:pt x="3224" y="635"/>
                  </a:cubicBezTo>
                  <a:lnTo>
                    <a:pt x="3112" y="635"/>
                  </a:lnTo>
                  <a:cubicBezTo>
                    <a:pt x="3107" y="635"/>
                    <a:pt x="3104" y="631"/>
                    <a:pt x="3104" y="627"/>
                  </a:cubicBezTo>
                  <a:cubicBezTo>
                    <a:pt x="3104" y="622"/>
                    <a:pt x="3107" y="619"/>
                    <a:pt x="3112" y="619"/>
                  </a:cubicBezTo>
                  <a:close/>
                  <a:moveTo>
                    <a:pt x="3304" y="619"/>
                  </a:moveTo>
                  <a:lnTo>
                    <a:pt x="3416" y="619"/>
                  </a:lnTo>
                  <a:cubicBezTo>
                    <a:pt x="3420" y="619"/>
                    <a:pt x="3424" y="622"/>
                    <a:pt x="3424" y="627"/>
                  </a:cubicBezTo>
                  <a:cubicBezTo>
                    <a:pt x="3424" y="631"/>
                    <a:pt x="3420" y="635"/>
                    <a:pt x="3416" y="635"/>
                  </a:cubicBezTo>
                  <a:lnTo>
                    <a:pt x="3304" y="635"/>
                  </a:lnTo>
                  <a:cubicBezTo>
                    <a:pt x="3299" y="635"/>
                    <a:pt x="3296" y="631"/>
                    <a:pt x="3296" y="627"/>
                  </a:cubicBezTo>
                  <a:cubicBezTo>
                    <a:pt x="3296" y="622"/>
                    <a:pt x="3299" y="619"/>
                    <a:pt x="3304" y="619"/>
                  </a:cubicBezTo>
                  <a:close/>
                  <a:moveTo>
                    <a:pt x="3496" y="619"/>
                  </a:moveTo>
                  <a:lnTo>
                    <a:pt x="3608" y="619"/>
                  </a:lnTo>
                  <a:cubicBezTo>
                    <a:pt x="3612" y="619"/>
                    <a:pt x="3616" y="622"/>
                    <a:pt x="3616" y="627"/>
                  </a:cubicBezTo>
                  <a:cubicBezTo>
                    <a:pt x="3616" y="631"/>
                    <a:pt x="3612" y="635"/>
                    <a:pt x="3608" y="635"/>
                  </a:cubicBezTo>
                  <a:lnTo>
                    <a:pt x="3496" y="635"/>
                  </a:lnTo>
                  <a:cubicBezTo>
                    <a:pt x="3491" y="635"/>
                    <a:pt x="3488" y="631"/>
                    <a:pt x="3488" y="627"/>
                  </a:cubicBezTo>
                  <a:cubicBezTo>
                    <a:pt x="3488" y="622"/>
                    <a:pt x="3491" y="619"/>
                    <a:pt x="3496" y="619"/>
                  </a:cubicBezTo>
                  <a:close/>
                  <a:moveTo>
                    <a:pt x="3688" y="619"/>
                  </a:moveTo>
                  <a:lnTo>
                    <a:pt x="3800" y="619"/>
                  </a:lnTo>
                  <a:cubicBezTo>
                    <a:pt x="3804" y="619"/>
                    <a:pt x="3808" y="622"/>
                    <a:pt x="3808" y="627"/>
                  </a:cubicBezTo>
                  <a:cubicBezTo>
                    <a:pt x="3808" y="631"/>
                    <a:pt x="3804" y="635"/>
                    <a:pt x="3800" y="635"/>
                  </a:cubicBezTo>
                  <a:lnTo>
                    <a:pt x="3688" y="635"/>
                  </a:lnTo>
                  <a:cubicBezTo>
                    <a:pt x="3683" y="635"/>
                    <a:pt x="3680" y="631"/>
                    <a:pt x="3680" y="627"/>
                  </a:cubicBezTo>
                  <a:cubicBezTo>
                    <a:pt x="3680" y="622"/>
                    <a:pt x="3683" y="619"/>
                    <a:pt x="3688" y="619"/>
                  </a:cubicBezTo>
                  <a:close/>
                  <a:moveTo>
                    <a:pt x="3880" y="619"/>
                  </a:moveTo>
                  <a:lnTo>
                    <a:pt x="3992" y="619"/>
                  </a:lnTo>
                  <a:cubicBezTo>
                    <a:pt x="3996" y="619"/>
                    <a:pt x="4000" y="622"/>
                    <a:pt x="4000" y="627"/>
                  </a:cubicBezTo>
                  <a:cubicBezTo>
                    <a:pt x="4000" y="631"/>
                    <a:pt x="3996" y="635"/>
                    <a:pt x="3992" y="635"/>
                  </a:cubicBezTo>
                  <a:lnTo>
                    <a:pt x="3880" y="635"/>
                  </a:lnTo>
                  <a:cubicBezTo>
                    <a:pt x="3875" y="635"/>
                    <a:pt x="3872" y="631"/>
                    <a:pt x="3872" y="627"/>
                  </a:cubicBezTo>
                  <a:cubicBezTo>
                    <a:pt x="3872" y="622"/>
                    <a:pt x="3875" y="619"/>
                    <a:pt x="3880" y="619"/>
                  </a:cubicBezTo>
                  <a:close/>
                  <a:moveTo>
                    <a:pt x="4072" y="619"/>
                  </a:moveTo>
                  <a:lnTo>
                    <a:pt x="4184" y="619"/>
                  </a:lnTo>
                  <a:cubicBezTo>
                    <a:pt x="4188" y="619"/>
                    <a:pt x="4192" y="622"/>
                    <a:pt x="4192" y="627"/>
                  </a:cubicBezTo>
                  <a:cubicBezTo>
                    <a:pt x="4192" y="631"/>
                    <a:pt x="4188" y="635"/>
                    <a:pt x="4184" y="635"/>
                  </a:cubicBezTo>
                  <a:lnTo>
                    <a:pt x="4072" y="635"/>
                  </a:lnTo>
                  <a:cubicBezTo>
                    <a:pt x="4067" y="635"/>
                    <a:pt x="4064" y="631"/>
                    <a:pt x="4064" y="627"/>
                  </a:cubicBezTo>
                  <a:cubicBezTo>
                    <a:pt x="4064" y="622"/>
                    <a:pt x="4067" y="619"/>
                    <a:pt x="4072" y="619"/>
                  </a:cubicBezTo>
                  <a:close/>
                  <a:moveTo>
                    <a:pt x="4264" y="619"/>
                  </a:moveTo>
                  <a:lnTo>
                    <a:pt x="4376" y="619"/>
                  </a:lnTo>
                  <a:cubicBezTo>
                    <a:pt x="4380" y="619"/>
                    <a:pt x="4384" y="622"/>
                    <a:pt x="4384" y="627"/>
                  </a:cubicBezTo>
                  <a:cubicBezTo>
                    <a:pt x="4384" y="631"/>
                    <a:pt x="4380" y="635"/>
                    <a:pt x="4376" y="635"/>
                  </a:cubicBezTo>
                  <a:lnTo>
                    <a:pt x="4264" y="635"/>
                  </a:lnTo>
                  <a:cubicBezTo>
                    <a:pt x="4259" y="635"/>
                    <a:pt x="4256" y="631"/>
                    <a:pt x="4256" y="627"/>
                  </a:cubicBezTo>
                  <a:cubicBezTo>
                    <a:pt x="4256" y="622"/>
                    <a:pt x="4259" y="619"/>
                    <a:pt x="4264" y="619"/>
                  </a:cubicBezTo>
                  <a:close/>
                  <a:moveTo>
                    <a:pt x="4456" y="619"/>
                  </a:moveTo>
                  <a:lnTo>
                    <a:pt x="4568" y="619"/>
                  </a:lnTo>
                  <a:cubicBezTo>
                    <a:pt x="4572" y="619"/>
                    <a:pt x="4576" y="622"/>
                    <a:pt x="4576" y="627"/>
                  </a:cubicBezTo>
                  <a:cubicBezTo>
                    <a:pt x="4576" y="631"/>
                    <a:pt x="4572" y="635"/>
                    <a:pt x="4568" y="635"/>
                  </a:cubicBezTo>
                  <a:lnTo>
                    <a:pt x="4456" y="635"/>
                  </a:lnTo>
                  <a:cubicBezTo>
                    <a:pt x="4451" y="635"/>
                    <a:pt x="4448" y="631"/>
                    <a:pt x="4448" y="627"/>
                  </a:cubicBezTo>
                  <a:cubicBezTo>
                    <a:pt x="4448" y="622"/>
                    <a:pt x="4451" y="619"/>
                    <a:pt x="4456" y="619"/>
                  </a:cubicBezTo>
                  <a:close/>
                  <a:moveTo>
                    <a:pt x="4648" y="619"/>
                  </a:moveTo>
                  <a:lnTo>
                    <a:pt x="4760" y="619"/>
                  </a:lnTo>
                  <a:cubicBezTo>
                    <a:pt x="4764" y="619"/>
                    <a:pt x="4768" y="622"/>
                    <a:pt x="4768" y="627"/>
                  </a:cubicBezTo>
                  <a:cubicBezTo>
                    <a:pt x="4768" y="631"/>
                    <a:pt x="4764" y="635"/>
                    <a:pt x="4760" y="635"/>
                  </a:cubicBezTo>
                  <a:lnTo>
                    <a:pt x="4648" y="635"/>
                  </a:lnTo>
                  <a:cubicBezTo>
                    <a:pt x="4643" y="635"/>
                    <a:pt x="4640" y="631"/>
                    <a:pt x="4640" y="627"/>
                  </a:cubicBezTo>
                  <a:cubicBezTo>
                    <a:pt x="4640" y="622"/>
                    <a:pt x="4643" y="619"/>
                    <a:pt x="4648" y="619"/>
                  </a:cubicBezTo>
                  <a:close/>
                  <a:moveTo>
                    <a:pt x="4840" y="619"/>
                  </a:moveTo>
                  <a:lnTo>
                    <a:pt x="4952" y="619"/>
                  </a:lnTo>
                  <a:cubicBezTo>
                    <a:pt x="4956" y="619"/>
                    <a:pt x="4960" y="622"/>
                    <a:pt x="4960" y="627"/>
                  </a:cubicBezTo>
                  <a:cubicBezTo>
                    <a:pt x="4960" y="631"/>
                    <a:pt x="4956" y="635"/>
                    <a:pt x="4952" y="635"/>
                  </a:cubicBezTo>
                  <a:lnTo>
                    <a:pt x="4840" y="635"/>
                  </a:lnTo>
                  <a:cubicBezTo>
                    <a:pt x="4835" y="635"/>
                    <a:pt x="4832" y="631"/>
                    <a:pt x="4832" y="627"/>
                  </a:cubicBezTo>
                  <a:cubicBezTo>
                    <a:pt x="4832" y="622"/>
                    <a:pt x="4835" y="619"/>
                    <a:pt x="4840" y="619"/>
                  </a:cubicBezTo>
                  <a:close/>
                  <a:moveTo>
                    <a:pt x="5032" y="619"/>
                  </a:moveTo>
                  <a:lnTo>
                    <a:pt x="5101" y="619"/>
                  </a:lnTo>
                  <a:lnTo>
                    <a:pt x="5093" y="627"/>
                  </a:lnTo>
                  <a:lnTo>
                    <a:pt x="5093" y="584"/>
                  </a:lnTo>
                  <a:cubicBezTo>
                    <a:pt x="5093" y="579"/>
                    <a:pt x="5096" y="576"/>
                    <a:pt x="5101" y="576"/>
                  </a:cubicBezTo>
                  <a:cubicBezTo>
                    <a:pt x="5105" y="576"/>
                    <a:pt x="5109" y="579"/>
                    <a:pt x="5109" y="584"/>
                  </a:cubicBezTo>
                  <a:lnTo>
                    <a:pt x="5109" y="627"/>
                  </a:lnTo>
                  <a:cubicBezTo>
                    <a:pt x="5109" y="631"/>
                    <a:pt x="5105" y="635"/>
                    <a:pt x="5101" y="635"/>
                  </a:cubicBezTo>
                  <a:lnTo>
                    <a:pt x="5032" y="635"/>
                  </a:lnTo>
                  <a:cubicBezTo>
                    <a:pt x="5027" y="635"/>
                    <a:pt x="5024" y="631"/>
                    <a:pt x="5024" y="627"/>
                  </a:cubicBezTo>
                  <a:cubicBezTo>
                    <a:pt x="5024" y="622"/>
                    <a:pt x="5027" y="619"/>
                    <a:pt x="5032" y="619"/>
                  </a:cubicBezTo>
                  <a:close/>
                  <a:moveTo>
                    <a:pt x="5093" y="504"/>
                  </a:moveTo>
                  <a:lnTo>
                    <a:pt x="5093" y="392"/>
                  </a:lnTo>
                  <a:cubicBezTo>
                    <a:pt x="5093" y="387"/>
                    <a:pt x="5096" y="384"/>
                    <a:pt x="5101" y="384"/>
                  </a:cubicBezTo>
                  <a:cubicBezTo>
                    <a:pt x="5105" y="384"/>
                    <a:pt x="5109" y="387"/>
                    <a:pt x="5109" y="392"/>
                  </a:cubicBezTo>
                  <a:lnTo>
                    <a:pt x="5109" y="504"/>
                  </a:lnTo>
                  <a:cubicBezTo>
                    <a:pt x="5109" y="508"/>
                    <a:pt x="5105" y="512"/>
                    <a:pt x="5101" y="512"/>
                  </a:cubicBezTo>
                  <a:cubicBezTo>
                    <a:pt x="5096" y="512"/>
                    <a:pt x="5093" y="508"/>
                    <a:pt x="5093" y="504"/>
                  </a:cubicBezTo>
                  <a:close/>
                  <a:moveTo>
                    <a:pt x="5093" y="312"/>
                  </a:moveTo>
                  <a:lnTo>
                    <a:pt x="5093" y="200"/>
                  </a:lnTo>
                  <a:cubicBezTo>
                    <a:pt x="5093" y="195"/>
                    <a:pt x="5096" y="192"/>
                    <a:pt x="5101" y="192"/>
                  </a:cubicBezTo>
                  <a:cubicBezTo>
                    <a:pt x="5105" y="192"/>
                    <a:pt x="5109" y="195"/>
                    <a:pt x="5109" y="200"/>
                  </a:cubicBezTo>
                  <a:lnTo>
                    <a:pt x="5109" y="312"/>
                  </a:lnTo>
                  <a:cubicBezTo>
                    <a:pt x="5109" y="316"/>
                    <a:pt x="5105" y="320"/>
                    <a:pt x="5101" y="320"/>
                  </a:cubicBezTo>
                  <a:cubicBezTo>
                    <a:pt x="5096" y="320"/>
                    <a:pt x="5093" y="316"/>
                    <a:pt x="5093" y="312"/>
                  </a:cubicBezTo>
                  <a:close/>
                  <a:moveTo>
                    <a:pt x="5093" y="120"/>
                  </a:moveTo>
                  <a:lnTo>
                    <a:pt x="5093" y="8"/>
                  </a:lnTo>
                  <a:cubicBezTo>
                    <a:pt x="5093" y="3"/>
                    <a:pt x="5096" y="0"/>
                    <a:pt x="5101" y="0"/>
                  </a:cubicBezTo>
                  <a:cubicBezTo>
                    <a:pt x="5105" y="0"/>
                    <a:pt x="5109" y="3"/>
                    <a:pt x="5109" y="8"/>
                  </a:cubicBezTo>
                  <a:lnTo>
                    <a:pt x="5109" y="120"/>
                  </a:lnTo>
                  <a:cubicBezTo>
                    <a:pt x="5109" y="124"/>
                    <a:pt x="5105" y="128"/>
                    <a:pt x="5101" y="128"/>
                  </a:cubicBezTo>
                  <a:cubicBezTo>
                    <a:pt x="5096" y="128"/>
                    <a:pt x="5093" y="124"/>
                    <a:pt x="5093" y="120"/>
                  </a:cubicBezTo>
                  <a:close/>
                </a:path>
              </a:pathLst>
            </a:custGeom>
            <a:solidFill>
              <a:srgbClr val="000000"/>
            </a:solidFill>
            <a:ln w="7" cap="flat">
              <a:solidFill>
                <a:schemeClr val="tx1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436" name="Freeform 124"/>
            <p:cNvSpPr>
              <a:spLocks/>
            </p:cNvSpPr>
            <p:nvPr/>
          </p:nvSpPr>
          <p:spPr bwMode="auto">
            <a:xfrm>
              <a:off x="3630" y="3211"/>
              <a:ext cx="85" cy="43"/>
            </a:xfrm>
            <a:custGeom>
              <a:avLst/>
              <a:gdLst/>
              <a:ahLst/>
              <a:cxnLst>
                <a:cxn ang="0">
                  <a:pos x="85" y="43"/>
                </a:cxn>
                <a:cxn ang="0">
                  <a:pos x="42" y="0"/>
                </a:cxn>
                <a:cxn ang="0">
                  <a:pos x="0" y="43"/>
                </a:cxn>
              </a:cxnLst>
              <a:rect l="0" t="0" r="r" b="b"/>
              <a:pathLst>
                <a:path w="85" h="43">
                  <a:moveTo>
                    <a:pt x="85" y="43"/>
                  </a:moveTo>
                  <a:lnTo>
                    <a:pt x="42" y="0"/>
                  </a:lnTo>
                  <a:lnTo>
                    <a:pt x="0" y="43"/>
                  </a:lnTo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437" name="Freeform 125"/>
            <p:cNvSpPr>
              <a:spLocks noEditPoints="1"/>
            </p:cNvSpPr>
            <p:nvPr/>
          </p:nvSpPr>
          <p:spPr bwMode="auto">
            <a:xfrm>
              <a:off x="3669" y="3207"/>
              <a:ext cx="1655" cy="294"/>
            </a:xfrm>
            <a:custGeom>
              <a:avLst/>
              <a:gdLst/>
              <a:ahLst/>
              <a:cxnLst>
                <a:cxn ang="0">
                  <a:pos x="128" y="642"/>
                </a:cxn>
                <a:cxn ang="0">
                  <a:pos x="0" y="642"/>
                </a:cxn>
                <a:cxn ang="0">
                  <a:pos x="312" y="634"/>
                </a:cxn>
                <a:cxn ang="0">
                  <a:pos x="200" y="650"/>
                </a:cxn>
                <a:cxn ang="0">
                  <a:pos x="392" y="634"/>
                </a:cxn>
                <a:cxn ang="0">
                  <a:pos x="504" y="650"/>
                </a:cxn>
                <a:cxn ang="0">
                  <a:pos x="392" y="634"/>
                </a:cxn>
                <a:cxn ang="0">
                  <a:pos x="704" y="642"/>
                </a:cxn>
                <a:cxn ang="0">
                  <a:pos x="576" y="642"/>
                </a:cxn>
                <a:cxn ang="0">
                  <a:pos x="888" y="634"/>
                </a:cxn>
                <a:cxn ang="0">
                  <a:pos x="776" y="650"/>
                </a:cxn>
                <a:cxn ang="0">
                  <a:pos x="968" y="634"/>
                </a:cxn>
                <a:cxn ang="0">
                  <a:pos x="1080" y="650"/>
                </a:cxn>
                <a:cxn ang="0">
                  <a:pos x="968" y="634"/>
                </a:cxn>
                <a:cxn ang="0">
                  <a:pos x="1280" y="642"/>
                </a:cxn>
                <a:cxn ang="0">
                  <a:pos x="1152" y="642"/>
                </a:cxn>
                <a:cxn ang="0">
                  <a:pos x="1464" y="634"/>
                </a:cxn>
                <a:cxn ang="0">
                  <a:pos x="1352" y="650"/>
                </a:cxn>
                <a:cxn ang="0">
                  <a:pos x="1544" y="634"/>
                </a:cxn>
                <a:cxn ang="0">
                  <a:pos x="1656" y="650"/>
                </a:cxn>
                <a:cxn ang="0">
                  <a:pos x="1544" y="634"/>
                </a:cxn>
                <a:cxn ang="0">
                  <a:pos x="1856" y="642"/>
                </a:cxn>
                <a:cxn ang="0">
                  <a:pos x="1728" y="642"/>
                </a:cxn>
                <a:cxn ang="0">
                  <a:pos x="2040" y="634"/>
                </a:cxn>
                <a:cxn ang="0">
                  <a:pos x="1928" y="650"/>
                </a:cxn>
                <a:cxn ang="0">
                  <a:pos x="2120" y="634"/>
                </a:cxn>
                <a:cxn ang="0">
                  <a:pos x="2232" y="650"/>
                </a:cxn>
                <a:cxn ang="0">
                  <a:pos x="2120" y="634"/>
                </a:cxn>
                <a:cxn ang="0">
                  <a:pos x="2432" y="642"/>
                </a:cxn>
                <a:cxn ang="0">
                  <a:pos x="2304" y="642"/>
                </a:cxn>
                <a:cxn ang="0">
                  <a:pos x="2616" y="634"/>
                </a:cxn>
                <a:cxn ang="0">
                  <a:pos x="2504" y="650"/>
                </a:cxn>
                <a:cxn ang="0">
                  <a:pos x="2696" y="634"/>
                </a:cxn>
                <a:cxn ang="0">
                  <a:pos x="2808" y="650"/>
                </a:cxn>
                <a:cxn ang="0">
                  <a:pos x="2696" y="634"/>
                </a:cxn>
                <a:cxn ang="0">
                  <a:pos x="3008" y="642"/>
                </a:cxn>
                <a:cxn ang="0">
                  <a:pos x="2880" y="642"/>
                </a:cxn>
                <a:cxn ang="0">
                  <a:pos x="3192" y="634"/>
                </a:cxn>
                <a:cxn ang="0">
                  <a:pos x="3080" y="650"/>
                </a:cxn>
                <a:cxn ang="0">
                  <a:pos x="3272" y="634"/>
                </a:cxn>
                <a:cxn ang="0">
                  <a:pos x="3384" y="650"/>
                </a:cxn>
                <a:cxn ang="0">
                  <a:pos x="3272" y="634"/>
                </a:cxn>
                <a:cxn ang="0">
                  <a:pos x="3584" y="642"/>
                </a:cxn>
                <a:cxn ang="0">
                  <a:pos x="3456" y="642"/>
                </a:cxn>
                <a:cxn ang="0">
                  <a:pos x="3659" y="634"/>
                </a:cxn>
                <a:cxn ang="0">
                  <a:pos x="3659" y="525"/>
                </a:cxn>
                <a:cxn ang="0">
                  <a:pos x="3659" y="650"/>
                </a:cxn>
                <a:cxn ang="0">
                  <a:pos x="3656" y="634"/>
                </a:cxn>
                <a:cxn ang="0">
                  <a:pos x="3659" y="333"/>
                </a:cxn>
                <a:cxn ang="0">
                  <a:pos x="3659" y="461"/>
                </a:cxn>
                <a:cxn ang="0">
                  <a:pos x="3651" y="149"/>
                </a:cxn>
                <a:cxn ang="0">
                  <a:pos x="3667" y="261"/>
                </a:cxn>
                <a:cxn ang="0">
                  <a:pos x="3651" y="69"/>
                </a:cxn>
                <a:cxn ang="0">
                  <a:pos x="3667" y="8"/>
                </a:cxn>
                <a:cxn ang="0">
                  <a:pos x="3651" y="69"/>
                </a:cxn>
              </a:cxnLst>
              <a:rect l="0" t="0" r="r" b="b"/>
              <a:pathLst>
                <a:path w="3667" h="650">
                  <a:moveTo>
                    <a:pt x="8" y="634"/>
                  </a:moveTo>
                  <a:lnTo>
                    <a:pt x="120" y="634"/>
                  </a:lnTo>
                  <a:cubicBezTo>
                    <a:pt x="124" y="634"/>
                    <a:pt x="128" y="637"/>
                    <a:pt x="128" y="642"/>
                  </a:cubicBezTo>
                  <a:cubicBezTo>
                    <a:pt x="128" y="646"/>
                    <a:pt x="124" y="650"/>
                    <a:pt x="120" y="650"/>
                  </a:cubicBezTo>
                  <a:lnTo>
                    <a:pt x="8" y="650"/>
                  </a:lnTo>
                  <a:cubicBezTo>
                    <a:pt x="3" y="650"/>
                    <a:pt x="0" y="646"/>
                    <a:pt x="0" y="642"/>
                  </a:cubicBezTo>
                  <a:cubicBezTo>
                    <a:pt x="0" y="637"/>
                    <a:pt x="3" y="634"/>
                    <a:pt x="8" y="634"/>
                  </a:cubicBezTo>
                  <a:close/>
                  <a:moveTo>
                    <a:pt x="200" y="634"/>
                  </a:moveTo>
                  <a:lnTo>
                    <a:pt x="312" y="634"/>
                  </a:lnTo>
                  <a:cubicBezTo>
                    <a:pt x="316" y="634"/>
                    <a:pt x="320" y="637"/>
                    <a:pt x="320" y="642"/>
                  </a:cubicBezTo>
                  <a:cubicBezTo>
                    <a:pt x="320" y="646"/>
                    <a:pt x="316" y="650"/>
                    <a:pt x="312" y="650"/>
                  </a:cubicBezTo>
                  <a:lnTo>
                    <a:pt x="200" y="650"/>
                  </a:lnTo>
                  <a:cubicBezTo>
                    <a:pt x="195" y="650"/>
                    <a:pt x="192" y="646"/>
                    <a:pt x="192" y="642"/>
                  </a:cubicBezTo>
                  <a:cubicBezTo>
                    <a:pt x="192" y="637"/>
                    <a:pt x="195" y="634"/>
                    <a:pt x="200" y="634"/>
                  </a:cubicBezTo>
                  <a:close/>
                  <a:moveTo>
                    <a:pt x="392" y="634"/>
                  </a:moveTo>
                  <a:lnTo>
                    <a:pt x="504" y="634"/>
                  </a:lnTo>
                  <a:cubicBezTo>
                    <a:pt x="508" y="634"/>
                    <a:pt x="512" y="637"/>
                    <a:pt x="512" y="642"/>
                  </a:cubicBezTo>
                  <a:cubicBezTo>
                    <a:pt x="512" y="646"/>
                    <a:pt x="508" y="650"/>
                    <a:pt x="504" y="650"/>
                  </a:cubicBezTo>
                  <a:lnTo>
                    <a:pt x="392" y="650"/>
                  </a:lnTo>
                  <a:cubicBezTo>
                    <a:pt x="387" y="650"/>
                    <a:pt x="384" y="646"/>
                    <a:pt x="384" y="642"/>
                  </a:cubicBezTo>
                  <a:cubicBezTo>
                    <a:pt x="384" y="637"/>
                    <a:pt x="387" y="634"/>
                    <a:pt x="392" y="634"/>
                  </a:cubicBezTo>
                  <a:close/>
                  <a:moveTo>
                    <a:pt x="584" y="634"/>
                  </a:moveTo>
                  <a:lnTo>
                    <a:pt x="696" y="634"/>
                  </a:lnTo>
                  <a:cubicBezTo>
                    <a:pt x="700" y="634"/>
                    <a:pt x="704" y="637"/>
                    <a:pt x="704" y="642"/>
                  </a:cubicBezTo>
                  <a:cubicBezTo>
                    <a:pt x="704" y="646"/>
                    <a:pt x="700" y="650"/>
                    <a:pt x="696" y="650"/>
                  </a:cubicBezTo>
                  <a:lnTo>
                    <a:pt x="584" y="650"/>
                  </a:lnTo>
                  <a:cubicBezTo>
                    <a:pt x="579" y="650"/>
                    <a:pt x="576" y="646"/>
                    <a:pt x="576" y="642"/>
                  </a:cubicBezTo>
                  <a:cubicBezTo>
                    <a:pt x="576" y="637"/>
                    <a:pt x="579" y="634"/>
                    <a:pt x="584" y="634"/>
                  </a:cubicBezTo>
                  <a:close/>
                  <a:moveTo>
                    <a:pt x="776" y="634"/>
                  </a:moveTo>
                  <a:lnTo>
                    <a:pt x="888" y="634"/>
                  </a:lnTo>
                  <a:cubicBezTo>
                    <a:pt x="892" y="634"/>
                    <a:pt x="896" y="637"/>
                    <a:pt x="896" y="642"/>
                  </a:cubicBezTo>
                  <a:cubicBezTo>
                    <a:pt x="896" y="646"/>
                    <a:pt x="892" y="650"/>
                    <a:pt x="888" y="650"/>
                  </a:cubicBezTo>
                  <a:lnTo>
                    <a:pt x="776" y="650"/>
                  </a:lnTo>
                  <a:cubicBezTo>
                    <a:pt x="771" y="650"/>
                    <a:pt x="768" y="646"/>
                    <a:pt x="768" y="642"/>
                  </a:cubicBezTo>
                  <a:cubicBezTo>
                    <a:pt x="768" y="637"/>
                    <a:pt x="771" y="634"/>
                    <a:pt x="776" y="634"/>
                  </a:cubicBezTo>
                  <a:close/>
                  <a:moveTo>
                    <a:pt x="968" y="634"/>
                  </a:moveTo>
                  <a:lnTo>
                    <a:pt x="1080" y="634"/>
                  </a:lnTo>
                  <a:cubicBezTo>
                    <a:pt x="1084" y="634"/>
                    <a:pt x="1088" y="637"/>
                    <a:pt x="1088" y="642"/>
                  </a:cubicBezTo>
                  <a:cubicBezTo>
                    <a:pt x="1088" y="646"/>
                    <a:pt x="1084" y="650"/>
                    <a:pt x="1080" y="650"/>
                  </a:cubicBezTo>
                  <a:lnTo>
                    <a:pt x="968" y="650"/>
                  </a:lnTo>
                  <a:cubicBezTo>
                    <a:pt x="963" y="650"/>
                    <a:pt x="960" y="646"/>
                    <a:pt x="960" y="642"/>
                  </a:cubicBezTo>
                  <a:cubicBezTo>
                    <a:pt x="960" y="637"/>
                    <a:pt x="963" y="634"/>
                    <a:pt x="968" y="634"/>
                  </a:cubicBezTo>
                  <a:close/>
                  <a:moveTo>
                    <a:pt x="1160" y="634"/>
                  </a:moveTo>
                  <a:lnTo>
                    <a:pt x="1272" y="634"/>
                  </a:lnTo>
                  <a:cubicBezTo>
                    <a:pt x="1276" y="634"/>
                    <a:pt x="1280" y="637"/>
                    <a:pt x="1280" y="642"/>
                  </a:cubicBezTo>
                  <a:cubicBezTo>
                    <a:pt x="1280" y="646"/>
                    <a:pt x="1276" y="650"/>
                    <a:pt x="1272" y="650"/>
                  </a:cubicBezTo>
                  <a:lnTo>
                    <a:pt x="1160" y="650"/>
                  </a:lnTo>
                  <a:cubicBezTo>
                    <a:pt x="1155" y="650"/>
                    <a:pt x="1152" y="646"/>
                    <a:pt x="1152" y="642"/>
                  </a:cubicBezTo>
                  <a:cubicBezTo>
                    <a:pt x="1152" y="637"/>
                    <a:pt x="1155" y="634"/>
                    <a:pt x="1160" y="634"/>
                  </a:cubicBezTo>
                  <a:close/>
                  <a:moveTo>
                    <a:pt x="1352" y="634"/>
                  </a:moveTo>
                  <a:lnTo>
                    <a:pt x="1464" y="634"/>
                  </a:lnTo>
                  <a:cubicBezTo>
                    <a:pt x="1468" y="634"/>
                    <a:pt x="1472" y="637"/>
                    <a:pt x="1472" y="642"/>
                  </a:cubicBezTo>
                  <a:cubicBezTo>
                    <a:pt x="1472" y="646"/>
                    <a:pt x="1468" y="650"/>
                    <a:pt x="1464" y="650"/>
                  </a:cubicBezTo>
                  <a:lnTo>
                    <a:pt x="1352" y="650"/>
                  </a:lnTo>
                  <a:cubicBezTo>
                    <a:pt x="1347" y="650"/>
                    <a:pt x="1344" y="646"/>
                    <a:pt x="1344" y="642"/>
                  </a:cubicBezTo>
                  <a:cubicBezTo>
                    <a:pt x="1344" y="637"/>
                    <a:pt x="1347" y="634"/>
                    <a:pt x="1352" y="634"/>
                  </a:cubicBezTo>
                  <a:close/>
                  <a:moveTo>
                    <a:pt x="1544" y="634"/>
                  </a:moveTo>
                  <a:lnTo>
                    <a:pt x="1656" y="634"/>
                  </a:lnTo>
                  <a:cubicBezTo>
                    <a:pt x="1660" y="634"/>
                    <a:pt x="1664" y="637"/>
                    <a:pt x="1664" y="642"/>
                  </a:cubicBezTo>
                  <a:cubicBezTo>
                    <a:pt x="1664" y="646"/>
                    <a:pt x="1660" y="650"/>
                    <a:pt x="1656" y="650"/>
                  </a:cubicBezTo>
                  <a:lnTo>
                    <a:pt x="1544" y="650"/>
                  </a:lnTo>
                  <a:cubicBezTo>
                    <a:pt x="1539" y="650"/>
                    <a:pt x="1536" y="646"/>
                    <a:pt x="1536" y="642"/>
                  </a:cubicBezTo>
                  <a:cubicBezTo>
                    <a:pt x="1536" y="637"/>
                    <a:pt x="1539" y="634"/>
                    <a:pt x="1544" y="634"/>
                  </a:cubicBezTo>
                  <a:close/>
                  <a:moveTo>
                    <a:pt x="1736" y="634"/>
                  </a:moveTo>
                  <a:lnTo>
                    <a:pt x="1848" y="634"/>
                  </a:lnTo>
                  <a:cubicBezTo>
                    <a:pt x="1852" y="634"/>
                    <a:pt x="1856" y="637"/>
                    <a:pt x="1856" y="642"/>
                  </a:cubicBezTo>
                  <a:cubicBezTo>
                    <a:pt x="1856" y="646"/>
                    <a:pt x="1852" y="650"/>
                    <a:pt x="1848" y="650"/>
                  </a:cubicBezTo>
                  <a:lnTo>
                    <a:pt x="1736" y="650"/>
                  </a:lnTo>
                  <a:cubicBezTo>
                    <a:pt x="1731" y="650"/>
                    <a:pt x="1728" y="646"/>
                    <a:pt x="1728" y="642"/>
                  </a:cubicBezTo>
                  <a:cubicBezTo>
                    <a:pt x="1728" y="637"/>
                    <a:pt x="1731" y="634"/>
                    <a:pt x="1736" y="634"/>
                  </a:cubicBezTo>
                  <a:close/>
                  <a:moveTo>
                    <a:pt x="1928" y="634"/>
                  </a:moveTo>
                  <a:lnTo>
                    <a:pt x="2040" y="634"/>
                  </a:lnTo>
                  <a:cubicBezTo>
                    <a:pt x="2044" y="634"/>
                    <a:pt x="2048" y="637"/>
                    <a:pt x="2048" y="642"/>
                  </a:cubicBezTo>
                  <a:cubicBezTo>
                    <a:pt x="2048" y="646"/>
                    <a:pt x="2044" y="650"/>
                    <a:pt x="2040" y="650"/>
                  </a:cubicBezTo>
                  <a:lnTo>
                    <a:pt x="1928" y="650"/>
                  </a:lnTo>
                  <a:cubicBezTo>
                    <a:pt x="1923" y="650"/>
                    <a:pt x="1920" y="646"/>
                    <a:pt x="1920" y="642"/>
                  </a:cubicBezTo>
                  <a:cubicBezTo>
                    <a:pt x="1920" y="637"/>
                    <a:pt x="1923" y="634"/>
                    <a:pt x="1928" y="634"/>
                  </a:cubicBezTo>
                  <a:close/>
                  <a:moveTo>
                    <a:pt x="2120" y="634"/>
                  </a:moveTo>
                  <a:lnTo>
                    <a:pt x="2232" y="634"/>
                  </a:lnTo>
                  <a:cubicBezTo>
                    <a:pt x="2236" y="634"/>
                    <a:pt x="2240" y="637"/>
                    <a:pt x="2240" y="642"/>
                  </a:cubicBezTo>
                  <a:cubicBezTo>
                    <a:pt x="2240" y="646"/>
                    <a:pt x="2236" y="650"/>
                    <a:pt x="2232" y="650"/>
                  </a:cubicBezTo>
                  <a:lnTo>
                    <a:pt x="2120" y="650"/>
                  </a:lnTo>
                  <a:cubicBezTo>
                    <a:pt x="2115" y="650"/>
                    <a:pt x="2112" y="646"/>
                    <a:pt x="2112" y="642"/>
                  </a:cubicBezTo>
                  <a:cubicBezTo>
                    <a:pt x="2112" y="637"/>
                    <a:pt x="2115" y="634"/>
                    <a:pt x="2120" y="634"/>
                  </a:cubicBezTo>
                  <a:close/>
                  <a:moveTo>
                    <a:pt x="2312" y="634"/>
                  </a:moveTo>
                  <a:lnTo>
                    <a:pt x="2424" y="634"/>
                  </a:lnTo>
                  <a:cubicBezTo>
                    <a:pt x="2428" y="634"/>
                    <a:pt x="2432" y="637"/>
                    <a:pt x="2432" y="642"/>
                  </a:cubicBezTo>
                  <a:cubicBezTo>
                    <a:pt x="2432" y="646"/>
                    <a:pt x="2428" y="650"/>
                    <a:pt x="2424" y="650"/>
                  </a:cubicBezTo>
                  <a:lnTo>
                    <a:pt x="2312" y="650"/>
                  </a:lnTo>
                  <a:cubicBezTo>
                    <a:pt x="2307" y="650"/>
                    <a:pt x="2304" y="646"/>
                    <a:pt x="2304" y="642"/>
                  </a:cubicBezTo>
                  <a:cubicBezTo>
                    <a:pt x="2304" y="637"/>
                    <a:pt x="2307" y="634"/>
                    <a:pt x="2312" y="634"/>
                  </a:cubicBezTo>
                  <a:close/>
                  <a:moveTo>
                    <a:pt x="2504" y="634"/>
                  </a:moveTo>
                  <a:lnTo>
                    <a:pt x="2616" y="634"/>
                  </a:lnTo>
                  <a:cubicBezTo>
                    <a:pt x="2620" y="634"/>
                    <a:pt x="2624" y="637"/>
                    <a:pt x="2624" y="642"/>
                  </a:cubicBezTo>
                  <a:cubicBezTo>
                    <a:pt x="2624" y="646"/>
                    <a:pt x="2620" y="650"/>
                    <a:pt x="2616" y="650"/>
                  </a:cubicBezTo>
                  <a:lnTo>
                    <a:pt x="2504" y="650"/>
                  </a:lnTo>
                  <a:cubicBezTo>
                    <a:pt x="2499" y="650"/>
                    <a:pt x="2496" y="646"/>
                    <a:pt x="2496" y="642"/>
                  </a:cubicBezTo>
                  <a:cubicBezTo>
                    <a:pt x="2496" y="637"/>
                    <a:pt x="2499" y="634"/>
                    <a:pt x="2504" y="634"/>
                  </a:cubicBezTo>
                  <a:close/>
                  <a:moveTo>
                    <a:pt x="2696" y="634"/>
                  </a:moveTo>
                  <a:lnTo>
                    <a:pt x="2808" y="634"/>
                  </a:lnTo>
                  <a:cubicBezTo>
                    <a:pt x="2812" y="634"/>
                    <a:pt x="2816" y="637"/>
                    <a:pt x="2816" y="642"/>
                  </a:cubicBezTo>
                  <a:cubicBezTo>
                    <a:pt x="2816" y="646"/>
                    <a:pt x="2812" y="650"/>
                    <a:pt x="2808" y="650"/>
                  </a:cubicBezTo>
                  <a:lnTo>
                    <a:pt x="2696" y="650"/>
                  </a:lnTo>
                  <a:cubicBezTo>
                    <a:pt x="2691" y="650"/>
                    <a:pt x="2688" y="646"/>
                    <a:pt x="2688" y="642"/>
                  </a:cubicBezTo>
                  <a:cubicBezTo>
                    <a:pt x="2688" y="637"/>
                    <a:pt x="2691" y="634"/>
                    <a:pt x="2696" y="634"/>
                  </a:cubicBezTo>
                  <a:close/>
                  <a:moveTo>
                    <a:pt x="2888" y="634"/>
                  </a:moveTo>
                  <a:lnTo>
                    <a:pt x="3000" y="634"/>
                  </a:lnTo>
                  <a:cubicBezTo>
                    <a:pt x="3004" y="634"/>
                    <a:pt x="3008" y="637"/>
                    <a:pt x="3008" y="642"/>
                  </a:cubicBezTo>
                  <a:cubicBezTo>
                    <a:pt x="3008" y="646"/>
                    <a:pt x="3004" y="650"/>
                    <a:pt x="3000" y="650"/>
                  </a:cubicBezTo>
                  <a:lnTo>
                    <a:pt x="2888" y="650"/>
                  </a:lnTo>
                  <a:cubicBezTo>
                    <a:pt x="2883" y="650"/>
                    <a:pt x="2880" y="646"/>
                    <a:pt x="2880" y="642"/>
                  </a:cubicBezTo>
                  <a:cubicBezTo>
                    <a:pt x="2880" y="637"/>
                    <a:pt x="2883" y="634"/>
                    <a:pt x="2888" y="634"/>
                  </a:cubicBezTo>
                  <a:close/>
                  <a:moveTo>
                    <a:pt x="3080" y="634"/>
                  </a:moveTo>
                  <a:lnTo>
                    <a:pt x="3192" y="634"/>
                  </a:lnTo>
                  <a:cubicBezTo>
                    <a:pt x="3196" y="634"/>
                    <a:pt x="3200" y="637"/>
                    <a:pt x="3200" y="642"/>
                  </a:cubicBezTo>
                  <a:cubicBezTo>
                    <a:pt x="3200" y="646"/>
                    <a:pt x="3196" y="650"/>
                    <a:pt x="3192" y="650"/>
                  </a:cubicBezTo>
                  <a:lnTo>
                    <a:pt x="3080" y="650"/>
                  </a:lnTo>
                  <a:cubicBezTo>
                    <a:pt x="3075" y="650"/>
                    <a:pt x="3072" y="646"/>
                    <a:pt x="3072" y="642"/>
                  </a:cubicBezTo>
                  <a:cubicBezTo>
                    <a:pt x="3072" y="637"/>
                    <a:pt x="3075" y="634"/>
                    <a:pt x="3080" y="634"/>
                  </a:cubicBezTo>
                  <a:close/>
                  <a:moveTo>
                    <a:pt x="3272" y="634"/>
                  </a:moveTo>
                  <a:lnTo>
                    <a:pt x="3384" y="634"/>
                  </a:lnTo>
                  <a:cubicBezTo>
                    <a:pt x="3388" y="634"/>
                    <a:pt x="3392" y="637"/>
                    <a:pt x="3392" y="642"/>
                  </a:cubicBezTo>
                  <a:cubicBezTo>
                    <a:pt x="3392" y="646"/>
                    <a:pt x="3388" y="650"/>
                    <a:pt x="3384" y="650"/>
                  </a:cubicBezTo>
                  <a:lnTo>
                    <a:pt x="3272" y="650"/>
                  </a:lnTo>
                  <a:cubicBezTo>
                    <a:pt x="3267" y="650"/>
                    <a:pt x="3264" y="646"/>
                    <a:pt x="3264" y="642"/>
                  </a:cubicBezTo>
                  <a:cubicBezTo>
                    <a:pt x="3264" y="637"/>
                    <a:pt x="3267" y="634"/>
                    <a:pt x="3272" y="634"/>
                  </a:cubicBezTo>
                  <a:close/>
                  <a:moveTo>
                    <a:pt x="3464" y="634"/>
                  </a:moveTo>
                  <a:lnTo>
                    <a:pt x="3576" y="634"/>
                  </a:lnTo>
                  <a:cubicBezTo>
                    <a:pt x="3580" y="634"/>
                    <a:pt x="3584" y="637"/>
                    <a:pt x="3584" y="642"/>
                  </a:cubicBezTo>
                  <a:cubicBezTo>
                    <a:pt x="3584" y="646"/>
                    <a:pt x="3580" y="650"/>
                    <a:pt x="3576" y="650"/>
                  </a:cubicBezTo>
                  <a:lnTo>
                    <a:pt x="3464" y="650"/>
                  </a:lnTo>
                  <a:cubicBezTo>
                    <a:pt x="3459" y="650"/>
                    <a:pt x="3456" y="646"/>
                    <a:pt x="3456" y="642"/>
                  </a:cubicBezTo>
                  <a:cubicBezTo>
                    <a:pt x="3456" y="637"/>
                    <a:pt x="3459" y="634"/>
                    <a:pt x="3464" y="634"/>
                  </a:cubicBezTo>
                  <a:close/>
                  <a:moveTo>
                    <a:pt x="3656" y="634"/>
                  </a:moveTo>
                  <a:lnTo>
                    <a:pt x="3659" y="634"/>
                  </a:lnTo>
                  <a:lnTo>
                    <a:pt x="3651" y="642"/>
                  </a:lnTo>
                  <a:lnTo>
                    <a:pt x="3651" y="533"/>
                  </a:lnTo>
                  <a:cubicBezTo>
                    <a:pt x="3651" y="528"/>
                    <a:pt x="3654" y="525"/>
                    <a:pt x="3659" y="525"/>
                  </a:cubicBezTo>
                  <a:cubicBezTo>
                    <a:pt x="3663" y="525"/>
                    <a:pt x="3667" y="528"/>
                    <a:pt x="3667" y="533"/>
                  </a:cubicBezTo>
                  <a:lnTo>
                    <a:pt x="3667" y="642"/>
                  </a:lnTo>
                  <a:cubicBezTo>
                    <a:pt x="3667" y="646"/>
                    <a:pt x="3663" y="650"/>
                    <a:pt x="3659" y="650"/>
                  </a:cubicBezTo>
                  <a:lnTo>
                    <a:pt x="3656" y="650"/>
                  </a:lnTo>
                  <a:cubicBezTo>
                    <a:pt x="3651" y="650"/>
                    <a:pt x="3648" y="646"/>
                    <a:pt x="3648" y="642"/>
                  </a:cubicBezTo>
                  <a:cubicBezTo>
                    <a:pt x="3648" y="637"/>
                    <a:pt x="3651" y="634"/>
                    <a:pt x="3656" y="634"/>
                  </a:cubicBezTo>
                  <a:close/>
                  <a:moveTo>
                    <a:pt x="3651" y="453"/>
                  </a:moveTo>
                  <a:lnTo>
                    <a:pt x="3651" y="341"/>
                  </a:lnTo>
                  <a:cubicBezTo>
                    <a:pt x="3651" y="336"/>
                    <a:pt x="3654" y="333"/>
                    <a:pt x="3659" y="333"/>
                  </a:cubicBezTo>
                  <a:cubicBezTo>
                    <a:pt x="3663" y="333"/>
                    <a:pt x="3667" y="336"/>
                    <a:pt x="3667" y="341"/>
                  </a:cubicBezTo>
                  <a:lnTo>
                    <a:pt x="3667" y="453"/>
                  </a:lnTo>
                  <a:cubicBezTo>
                    <a:pt x="3667" y="457"/>
                    <a:pt x="3663" y="461"/>
                    <a:pt x="3659" y="461"/>
                  </a:cubicBezTo>
                  <a:cubicBezTo>
                    <a:pt x="3654" y="461"/>
                    <a:pt x="3651" y="457"/>
                    <a:pt x="3651" y="453"/>
                  </a:cubicBezTo>
                  <a:close/>
                  <a:moveTo>
                    <a:pt x="3651" y="261"/>
                  </a:moveTo>
                  <a:lnTo>
                    <a:pt x="3651" y="149"/>
                  </a:lnTo>
                  <a:cubicBezTo>
                    <a:pt x="3651" y="144"/>
                    <a:pt x="3654" y="141"/>
                    <a:pt x="3659" y="141"/>
                  </a:cubicBezTo>
                  <a:cubicBezTo>
                    <a:pt x="3663" y="141"/>
                    <a:pt x="3667" y="144"/>
                    <a:pt x="3667" y="149"/>
                  </a:cubicBezTo>
                  <a:lnTo>
                    <a:pt x="3667" y="261"/>
                  </a:lnTo>
                  <a:cubicBezTo>
                    <a:pt x="3667" y="265"/>
                    <a:pt x="3663" y="269"/>
                    <a:pt x="3659" y="269"/>
                  </a:cubicBezTo>
                  <a:cubicBezTo>
                    <a:pt x="3654" y="269"/>
                    <a:pt x="3651" y="265"/>
                    <a:pt x="3651" y="261"/>
                  </a:cubicBezTo>
                  <a:close/>
                  <a:moveTo>
                    <a:pt x="3651" y="69"/>
                  </a:moveTo>
                  <a:lnTo>
                    <a:pt x="3651" y="8"/>
                  </a:lnTo>
                  <a:cubicBezTo>
                    <a:pt x="3651" y="3"/>
                    <a:pt x="3654" y="0"/>
                    <a:pt x="3659" y="0"/>
                  </a:cubicBezTo>
                  <a:cubicBezTo>
                    <a:pt x="3663" y="0"/>
                    <a:pt x="3667" y="3"/>
                    <a:pt x="3667" y="8"/>
                  </a:cubicBezTo>
                  <a:lnTo>
                    <a:pt x="3667" y="69"/>
                  </a:lnTo>
                  <a:cubicBezTo>
                    <a:pt x="3667" y="73"/>
                    <a:pt x="3663" y="77"/>
                    <a:pt x="3659" y="77"/>
                  </a:cubicBezTo>
                  <a:cubicBezTo>
                    <a:pt x="3654" y="77"/>
                    <a:pt x="3651" y="73"/>
                    <a:pt x="3651" y="69"/>
                  </a:cubicBezTo>
                  <a:close/>
                </a:path>
              </a:pathLst>
            </a:custGeom>
            <a:solidFill>
              <a:srgbClr val="000000"/>
            </a:solidFill>
            <a:ln w="7" cap="flat">
              <a:solidFill>
                <a:schemeClr val="tx1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438" name="Freeform 126"/>
            <p:cNvSpPr>
              <a:spLocks/>
            </p:cNvSpPr>
            <p:nvPr/>
          </p:nvSpPr>
          <p:spPr bwMode="auto">
            <a:xfrm>
              <a:off x="5277" y="3211"/>
              <a:ext cx="86" cy="43"/>
            </a:xfrm>
            <a:custGeom>
              <a:avLst/>
              <a:gdLst/>
              <a:ahLst/>
              <a:cxnLst>
                <a:cxn ang="0">
                  <a:pos x="86" y="43"/>
                </a:cxn>
                <a:cxn ang="0">
                  <a:pos x="43" y="0"/>
                </a:cxn>
                <a:cxn ang="0">
                  <a:pos x="0" y="43"/>
                </a:cxn>
              </a:cxnLst>
              <a:rect l="0" t="0" r="r" b="b"/>
              <a:pathLst>
                <a:path w="86" h="43">
                  <a:moveTo>
                    <a:pt x="86" y="43"/>
                  </a:moveTo>
                  <a:lnTo>
                    <a:pt x="43" y="0"/>
                  </a:lnTo>
                  <a:lnTo>
                    <a:pt x="0" y="43"/>
                  </a:lnTo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57158" y="1142984"/>
            <a:ext cx="5849678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sz="2400" smtClean="0"/>
              <a:t>Название и классификация паттерна</a:t>
            </a:r>
            <a:endParaRPr lang="ru-RU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714348" y="1712229"/>
            <a:ext cx="66880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smtClean="0"/>
              <a:t>Строитель – паттерн, порождающий объекты</a:t>
            </a:r>
            <a:r>
              <a:rPr lang="ru-RU" sz="2200" dirty="0" smtClean="0"/>
              <a:t>.</a:t>
            </a:r>
            <a:endParaRPr lang="ru-RU" sz="2200" dirty="0"/>
          </a:p>
        </p:txBody>
      </p:sp>
      <p:sp>
        <p:nvSpPr>
          <p:cNvPr id="11" name="TextBox 10"/>
          <p:cNvSpPr txBox="1"/>
          <p:nvPr/>
        </p:nvSpPr>
        <p:spPr>
          <a:xfrm>
            <a:off x="357158" y="2590380"/>
            <a:ext cx="1980029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sz="2400" dirty="0" smtClean="0"/>
              <a:t>Назначение</a:t>
            </a:r>
            <a:endParaRPr lang="ru-RU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699789" y="3196896"/>
            <a:ext cx="774122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smtClean="0"/>
              <a:t>Отделяет конструирование сложного объекта от его</a:t>
            </a:r>
            <a:endParaRPr lang="ru-RU" sz="2200" dirty="0" smtClean="0"/>
          </a:p>
          <a:p>
            <a:r>
              <a:rPr lang="ru-RU" sz="2200" smtClean="0"/>
              <a:t>представления, так что результате одного и того же</a:t>
            </a:r>
            <a:endParaRPr lang="ru-RU" sz="2200" dirty="0" smtClean="0"/>
          </a:p>
          <a:p>
            <a:r>
              <a:rPr lang="ru-RU" sz="2200" smtClean="0"/>
              <a:t>процесса конструирования могут получаться разные </a:t>
            </a:r>
            <a:endParaRPr lang="ru-RU" sz="2200" dirty="0" smtClean="0"/>
          </a:p>
          <a:p>
            <a:r>
              <a:rPr lang="ru-RU" sz="2200" dirty="0" smtClean="0"/>
              <a:t>представления.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6488668"/>
            <a:ext cx="196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Design patterns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2928926" y="714356"/>
            <a:ext cx="6215074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2"/>
          <p:cNvSpPr txBox="1">
            <a:spLocks/>
          </p:cNvSpPr>
          <p:nvPr/>
        </p:nvSpPr>
        <p:spPr>
          <a:xfrm>
            <a:off x="0" y="142852"/>
            <a:ext cx="9144000" cy="857256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rPr>
              <a:t>Builder</a:t>
            </a:r>
            <a:endParaRPr kumimoji="0" lang="en-US" sz="4000" b="1" i="0" u="none" strike="noStrike" kern="1200" cap="none" spc="0" normalizeH="0" baseline="0" noProof="0" dirty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  <a:reflection blurRad="6350" stA="55000" endA="300" endPos="45500" dir="5400000" sy="-10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0" y="6488668"/>
            <a:ext cx="196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Design patterns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2928926" y="714356"/>
            <a:ext cx="6215074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Заголовок 2"/>
          <p:cNvSpPr txBox="1">
            <a:spLocks/>
          </p:cNvSpPr>
          <p:nvPr/>
        </p:nvSpPr>
        <p:spPr>
          <a:xfrm>
            <a:off x="0" y="142852"/>
            <a:ext cx="9144000" cy="857256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rPr>
              <a:t>Builder</a:t>
            </a:r>
            <a:endParaRPr kumimoji="0" lang="en-US" sz="4000" b="1" i="0" u="none" strike="noStrike" kern="1200" cap="none" spc="0" normalizeH="0" baseline="0" noProof="0" dirty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  <a:reflection blurRad="6350" stA="55000" endA="300" endPos="45500" dir="5400000" sy="-10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14341" name="Group 5"/>
          <p:cNvGrpSpPr>
            <a:grpSpLocks noChangeAspect="1"/>
          </p:cNvGrpSpPr>
          <p:nvPr/>
        </p:nvGrpSpPr>
        <p:grpSpPr bwMode="auto">
          <a:xfrm>
            <a:off x="239713" y="1247776"/>
            <a:ext cx="8697912" cy="4102100"/>
            <a:chOff x="151" y="786"/>
            <a:chExt cx="5479" cy="2584"/>
          </a:xfrm>
        </p:grpSpPr>
        <p:sp>
          <p:nvSpPr>
            <p:cNvPr id="14342" name="Rectangle 6"/>
            <p:cNvSpPr>
              <a:spLocks noChangeArrowheads="1"/>
            </p:cNvSpPr>
            <p:nvPr/>
          </p:nvSpPr>
          <p:spPr bwMode="auto">
            <a:xfrm>
              <a:off x="1858" y="1148"/>
              <a:ext cx="623" cy="18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343" name="Rectangle 7"/>
            <p:cNvSpPr>
              <a:spLocks noChangeArrowheads="1"/>
            </p:cNvSpPr>
            <p:nvPr/>
          </p:nvSpPr>
          <p:spPr bwMode="auto">
            <a:xfrm>
              <a:off x="1858" y="1148"/>
              <a:ext cx="623" cy="181"/>
            </a:xfrm>
            <a:prstGeom prst="rect">
              <a:avLst/>
            </a:prstGeom>
            <a:noFill/>
            <a:ln w="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344" name="Rectangle 8"/>
            <p:cNvSpPr>
              <a:spLocks noChangeArrowheads="1"/>
            </p:cNvSpPr>
            <p:nvPr/>
          </p:nvSpPr>
          <p:spPr bwMode="auto">
            <a:xfrm>
              <a:off x="1858" y="967"/>
              <a:ext cx="623" cy="18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345" name="Rectangle 9"/>
            <p:cNvSpPr>
              <a:spLocks noChangeArrowheads="1"/>
            </p:cNvSpPr>
            <p:nvPr/>
          </p:nvSpPr>
          <p:spPr bwMode="auto">
            <a:xfrm>
              <a:off x="1858" y="967"/>
              <a:ext cx="623" cy="181"/>
            </a:xfrm>
            <a:prstGeom prst="rect">
              <a:avLst/>
            </a:prstGeom>
            <a:noFill/>
            <a:ln w="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346" name="Rectangle 10"/>
            <p:cNvSpPr>
              <a:spLocks noChangeArrowheads="1"/>
            </p:cNvSpPr>
            <p:nvPr/>
          </p:nvSpPr>
          <p:spPr bwMode="auto">
            <a:xfrm>
              <a:off x="1858" y="786"/>
              <a:ext cx="623" cy="18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347" name="Rectangle 11"/>
            <p:cNvSpPr>
              <a:spLocks noChangeArrowheads="1"/>
            </p:cNvSpPr>
            <p:nvPr/>
          </p:nvSpPr>
          <p:spPr bwMode="auto">
            <a:xfrm>
              <a:off x="1858" y="786"/>
              <a:ext cx="623" cy="181"/>
            </a:xfrm>
            <a:prstGeom prst="rect">
              <a:avLst/>
            </a:prstGeom>
            <a:noFill/>
            <a:ln w="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348" name="Rectangle 12"/>
            <p:cNvSpPr>
              <a:spLocks noChangeArrowheads="1"/>
            </p:cNvSpPr>
            <p:nvPr/>
          </p:nvSpPr>
          <p:spPr bwMode="auto">
            <a:xfrm>
              <a:off x="1949" y="790"/>
              <a:ext cx="511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7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Client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349" name="Rectangle 13"/>
            <p:cNvSpPr>
              <a:spLocks noChangeArrowheads="1"/>
            </p:cNvSpPr>
            <p:nvPr/>
          </p:nvSpPr>
          <p:spPr bwMode="auto">
            <a:xfrm>
              <a:off x="151" y="1902"/>
              <a:ext cx="1699" cy="18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350" name="Rectangle 14"/>
            <p:cNvSpPr>
              <a:spLocks noChangeArrowheads="1"/>
            </p:cNvSpPr>
            <p:nvPr/>
          </p:nvSpPr>
          <p:spPr bwMode="auto">
            <a:xfrm>
              <a:off x="151" y="1902"/>
              <a:ext cx="1699" cy="181"/>
            </a:xfrm>
            <a:prstGeom prst="rect">
              <a:avLst/>
            </a:prstGeom>
            <a:noFill/>
            <a:ln w="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351" name="Rectangle 15"/>
            <p:cNvSpPr>
              <a:spLocks noChangeArrowheads="1"/>
            </p:cNvSpPr>
            <p:nvPr/>
          </p:nvSpPr>
          <p:spPr bwMode="auto">
            <a:xfrm>
              <a:off x="160" y="1906"/>
              <a:ext cx="148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+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352" name="Rectangle 16"/>
            <p:cNvSpPr>
              <a:spLocks noChangeArrowheads="1"/>
            </p:cNvSpPr>
            <p:nvPr/>
          </p:nvSpPr>
          <p:spPr bwMode="auto">
            <a:xfrm>
              <a:off x="234" y="1906"/>
              <a:ext cx="734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Construct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353" name="Rectangle 17"/>
            <p:cNvSpPr>
              <a:spLocks noChangeArrowheads="1"/>
            </p:cNvSpPr>
            <p:nvPr/>
          </p:nvSpPr>
          <p:spPr bwMode="auto">
            <a:xfrm>
              <a:off x="885" y="1906"/>
              <a:ext cx="437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() : </a:t>
              </a:r>
              <a:endParaRPr kumimoji="0" 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354" name="Rectangle 18"/>
            <p:cNvSpPr>
              <a:spLocks noChangeArrowheads="1"/>
            </p:cNvSpPr>
            <p:nvPr/>
          </p:nvSpPr>
          <p:spPr bwMode="auto">
            <a:xfrm>
              <a:off x="1248" y="1906"/>
              <a:ext cx="585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Product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355" name="Rectangle 19"/>
            <p:cNvSpPr>
              <a:spLocks noChangeArrowheads="1"/>
            </p:cNvSpPr>
            <p:nvPr/>
          </p:nvSpPr>
          <p:spPr bwMode="auto">
            <a:xfrm>
              <a:off x="151" y="1763"/>
              <a:ext cx="1699" cy="13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356" name="Rectangle 20"/>
            <p:cNvSpPr>
              <a:spLocks noChangeArrowheads="1"/>
            </p:cNvSpPr>
            <p:nvPr/>
          </p:nvSpPr>
          <p:spPr bwMode="auto">
            <a:xfrm>
              <a:off x="151" y="1763"/>
              <a:ext cx="1699" cy="139"/>
            </a:xfrm>
            <a:prstGeom prst="rect">
              <a:avLst/>
            </a:prstGeom>
            <a:noFill/>
            <a:ln w="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357" name="Rectangle 21"/>
            <p:cNvSpPr>
              <a:spLocks noChangeArrowheads="1"/>
            </p:cNvSpPr>
            <p:nvPr/>
          </p:nvSpPr>
          <p:spPr bwMode="auto">
            <a:xfrm>
              <a:off x="151" y="1582"/>
              <a:ext cx="1699" cy="18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358" name="Rectangle 22"/>
            <p:cNvSpPr>
              <a:spLocks noChangeArrowheads="1"/>
            </p:cNvSpPr>
            <p:nvPr/>
          </p:nvSpPr>
          <p:spPr bwMode="auto">
            <a:xfrm>
              <a:off x="151" y="1582"/>
              <a:ext cx="1699" cy="181"/>
            </a:xfrm>
            <a:prstGeom prst="rect">
              <a:avLst/>
            </a:prstGeom>
            <a:noFill/>
            <a:ln w="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359" name="Rectangle 23"/>
            <p:cNvSpPr>
              <a:spLocks noChangeArrowheads="1"/>
            </p:cNvSpPr>
            <p:nvPr/>
          </p:nvSpPr>
          <p:spPr bwMode="auto">
            <a:xfrm>
              <a:off x="712" y="1584"/>
              <a:ext cx="660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7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Director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360" name="Rectangle 24"/>
            <p:cNvSpPr>
              <a:spLocks noChangeArrowheads="1"/>
            </p:cNvSpPr>
            <p:nvPr/>
          </p:nvSpPr>
          <p:spPr bwMode="auto">
            <a:xfrm>
              <a:off x="2481" y="1903"/>
              <a:ext cx="1714" cy="34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361" name="Rectangle 25"/>
            <p:cNvSpPr>
              <a:spLocks noChangeArrowheads="1"/>
            </p:cNvSpPr>
            <p:nvPr/>
          </p:nvSpPr>
          <p:spPr bwMode="auto">
            <a:xfrm>
              <a:off x="2481" y="1903"/>
              <a:ext cx="1714" cy="340"/>
            </a:xfrm>
            <a:prstGeom prst="rect">
              <a:avLst/>
            </a:prstGeom>
            <a:noFill/>
            <a:ln w="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362" name="Rectangle 26"/>
            <p:cNvSpPr>
              <a:spLocks noChangeArrowheads="1"/>
            </p:cNvSpPr>
            <p:nvPr/>
          </p:nvSpPr>
          <p:spPr bwMode="auto">
            <a:xfrm>
              <a:off x="2493" y="1906"/>
              <a:ext cx="148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700" b="0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+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363" name="Rectangle 27"/>
            <p:cNvSpPr>
              <a:spLocks noChangeArrowheads="1"/>
            </p:cNvSpPr>
            <p:nvPr/>
          </p:nvSpPr>
          <p:spPr bwMode="auto">
            <a:xfrm>
              <a:off x="2567" y="1906"/>
              <a:ext cx="734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700" b="0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BuildPart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364" name="Rectangle 28"/>
            <p:cNvSpPr>
              <a:spLocks noChangeArrowheads="1"/>
            </p:cNvSpPr>
            <p:nvPr/>
          </p:nvSpPr>
          <p:spPr bwMode="auto">
            <a:xfrm>
              <a:off x="3218" y="1906"/>
              <a:ext cx="223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700" b="0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()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365" name="Rectangle 29"/>
            <p:cNvSpPr>
              <a:spLocks noChangeArrowheads="1"/>
            </p:cNvSpPr>
            <p:nvPr/>
          </p:nvSpPr>
          <p:spPr bwMode="auto">
            <a:xfrm>
              <a:off x="2493" y="2072"/>
              <a:ext cx="148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700" b="0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+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366" name="Rectangle 30"/>
            <p:cNvSpPr>
              <a:spLocks noChangeArrowheads="1"/>
            </p:cNvSpPr>
            <p:nvPr/>
          </p:nvSpPr>
          <p:spPr bwMode="auto">
            <a:xfrm>
              <a:off x="2567" y="2072"/>
              <a:ext cx="734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700" b="0" i="1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GetResult</a:t>
              </a:r>
              <a:endParaRPr kumimoji="0" 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367" name="Rectangle 31"/>
            <p:cNvSpPr>
              <a:spLocks noChangeArrowheads="1"/>
            </p:cNvSpPr>
            <p:nvPr/>
          </p:nvSpPr>
          <p:spPr bwMode="auto">
            <a:xfrm>
              <a:off x="3218" y="2072"/>
              <a:ext cx="437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700" b="0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() : </a:t>
              </a:r>
              <a:endParaRPr kumimoji="0" 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368" name="Rectangle 32"/>
            <p:cNvSpPr>
              <a:spLocks noChangeArrowheads="1"/>
            </p:cNvSpPr>
            <p:nvPr/>
          </p:nvSpPr>
          <p:spPr bwMode="auto">
            <a:xfrm>
              <a:off x="3581" y="2072"/>
              <a:ext cx="585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700" b="0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Product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369" name="Rectangle 33"/>
            <p:cNvSpPr>
              <a:spLocks noChangeArrowheads="1"/>
            </p:cNvSpPr>
            <p:nvPr/>
          </p:nvSpPr>
          <p:spPr bwMode="auto">
            <a:xfrm>
              <a:off x="2481" y="1564"/>
              <a:ext cx="1714" cy="33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370" name="Rectangle 34"/>
            <p:cNvSpPr>
              <a:spLocks noChangeArrowheads="1"/>
            </p:cNvSpPr>
            <p:nvPr/>
          </p:nvSpPr>
          <p:spPr bwMode="auto">
            <a:xfrm>
              <a:off x="2481" y="1564"/>
              <a:ext cx="1714" cy="339"/>
            </a:xfrm>
            <a:prstGeom prst="rect">
              <a:avLst/>
            </a:prstGeom>
            <a:noFill/>
            <a:ln w="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371" name="Rectangle 35"/>
            <p:cNvSpPr>
              <a:spLocks noChangeArrowheads="1"/>
            </p:cNvSpPr>
            <p:nvPr/>
          </p:nvSpPr>
          <p:spPr bwMode="auto">
            <a:xfrm>
              <a:off x="2938" y="1567"/>
              <a:ext cx="874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«interface»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372" name="Rectangle 36"/>
            <p:cNvSpPr>
              <a:spLocks noChangeArrowheads="1"/>
            </p:cNvSpPr>
            <p:nvPr/>
          </p:nvSpPr>
          <p:spPr bwMode="auto">
            <a:xfrm>
              <a:off x="3045" y="1724"/>
              <a:ext cx="660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7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IBuilder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373" name="Rectangle 37"/>
            <p:cNvSpPr>
              <a:spLocks noChangeArrowheads="1"/>
            </p:cNvSpPr>
            <p:nvPr/>
          </p:nvSpPr>
          <p:spPr bwMode="auto">
            <a:xfrm>
              <a:off x="2481" y="3019"/>
              <a:ext cx="1714" cy="34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374" name="Rectangle 38"/>
            <p:cNvSpPr>
              <a:spLocks noChangeArrowheads="1"/>
            </p:cNvSpPr>
            <p:nvPr/>
          </p:nvSpPr>
          <p:spPr bwMode="auto">
            <a:xfrm>
              <a:off x="2481" y="3019"/>
              <a:ext cx="1714" cy="340"/>
            </a:xfrm>
            <a:prstGeom prst="rect">
              <a:avLst/>
            </a:prstGeom>
            <a:noFill/>
            <a:ln w="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375" name="Rectangle 39"/>
            <p:cNvSpPr>
              <a:spLocks noChangeArrowheads="1"/>
            </p:cNvSpPr>
            <p:nvPr/>
          </p:nvSpPr>
          <p:spPr bwMode="auto">
            <a:xfrm>
              <a:off x="2493" y="3023"/>
              <a:ext cx="148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+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376" name="Rectangle 40"/>
            <p:cNvSpPr>
              <a:spLocks noChangeArrowheads="1"/>
            </p:cNvSpPr>
            <p:nvPr/>
          </p:nvSpPr>
          <p:spPr bwMode="auto">
            <a:xfrm>
              <a:off x="2567" y="3023"/>
              <a:ext cx="734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BuildPart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377" name="Rectangle 41"/>
            <p:cNvSpPr>
              <a:spLocks noChangeArrowheads="1"/>
            </p:cNvSpPr>
            <p:nvPr/>
          </p:nvSpPr>
          <p:spPr bwMode="auto">
            <a:xfrm>
              <a:off x="3218" y="3023"/>
              <a:ext cx="223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()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378" name="Rectangle 42"/>
            <p:cNvSpPr>
              <a:spLocks noChangeArrowheads="1"/>
            </p:cNvSpPr>
            <p:nvPr/>
          </p:nvSpPr>
          <p:spPr bwMode="auto">
            <a:xfrm>
              <a:off x="2493" y="3180"/>
              <a:ext cx="148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+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379" name="Rectangle 43"/>
            <p:cNvSpPr>
              <a:spLocks noChangeArrowheads="1"/>
            </p:cNvSpPr>
            <p:nvPr/>
          </p:nvSpPr>
          <p:spPr bwMode="auto">
            <a:xfrm>
              <a:off x="2567" y="3180"/>
              <a:ext cx="734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GetResult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380" name="Rectangle 44"/>
            <p:cNvSpPr>
              <a:spLocks noChangeArrowheads="1"/>
            </p:cNvSpPr>
            <p:nvPr/>
          </p:nvSpPr>
          <p:spPr bwMode="auto">
            <a:xfrm>
              <a:off x="3218" y="3180"/>
              <a:ext cx="437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() : </a:t>
              </a:r>
              <a:endParaRPr kumimoji="0" 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381" name="Rectangle 45"/>
            <p:cNvSpPr>
              <a:spLocks noChangeArrowheads="1"/>
            </p:cNvSpPr>
            <p:nvPr/>
          </p:nvSpPr>
          <p:spPr bwMode="auto">
            <a:xfrm>
              <a:off x="3581" y="3180"/>
              <a:ext cx="585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Product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382" name="Rectangle 46"/>
            <p:cNvSpPr>
              <a:spLocks noChangeArrowheads="1"/>
            </p:cNvSpPr>
            <p:nvPr/>
          </p:nvSpPr>
          <p:spPr bwMode="auto">
            <a:xfrm>
              <a:off x="2481" y="2838"/>
              <a:ext cx="1714" cy="18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383" name="Rectangle 47"/>
            <p:cNvSpPr>
              <a:spLocks noChangeArrowheads="1"/>
            </p:cNvSpPr>
            <p:nvPr/>
          </p:nvSpPr>
          <p:spPr bwMode="auto">
            <a:xfrm>
              <a:off x="2481" y="2838"/>
              <a:ext cx="1714" cy="181"/>
            </a:xfrm>
            <a:prstGeom prst="rect">
              <a:avLst/>
            </a:prstGeom>
            <a:noFill/>
            <a:ln w="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384" name="Rectangle 48"/>
            <p:cNvSpPr>
              <a:spLocks noChangeArrowheads="1"/>
            </p:cNvSpPr>
            <p:nvPr/>
          </p:nvSpPr>
          <p:spPr bwMode="auto">
            <a:xfrm>
              <a:off x="2481" y="2657"/>
              <a:ext cx="1714" cy="18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385" name="Rectangle 49"/>
            <p:cNvSpPr>
              <a:spLocks noChangeArrowheads="1"/>
            </p:cNvSpPr>
            <p:nvPr/>
          </p:nvSpPr>
          <p:spPr bwMode="auto">
            <a:xfrm>
              <a:off x="2481" y="2657"/>
              <a:ext cx="1714" cy="181"/>
            </a:xfrm>
            <a:prstGeom prst="rect">
              <a:avLst/>
            </a:prstGeom>
            <a:noFill/>
            <a:ln w="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386" name="Rectangle 50"/>
            <p:cNvSpPr>
              <a:spLocks noChangeArrowheads="1"/>
            </p:cNvSpPr>
            <p:nvPr/>
          </p:nvSpPr>
          <p:spPr bwMode="auto">
            <a:xfrm>
              <a:off x="3087" y="2667"/>
              <a:ext cx="585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7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Builder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387" name="Rectangle 51"/>
            <p:cNvSpPr>
              <a:spLocks noChangeArrowheads="1"/>
            </p:cNvSpPr>
            <p:nvPr/>
          </p:nvSpPr>
          <p:spPr bwMode="auto">
            <a:xfrm>
              <a:off x="4584" y="3102"/>
              <a:ext cx="1046" cy="18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388" name="Rectangle 52"/>
            <p:cNvSpPr>
              <a:spLocks noChangeArrowheads="1"/>
            </p:cNvSpPr>
            <p:nvPr/>
          </p:nvSpPr>
          <p:spPr bwMode="auto">
            <a:xfrm>
              <a:off x="4584" y="3102"/>
              <a:ext cx="1046" cy="181"/>
            </a:xfrm>
            <a:prstGeom prst="rect">
              <a:avLst/>
            </a:prstGeom>
            <a:noFill/>
            <a:ln w="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389" name="Rectangle 53"/>
            <p:cNvSpPr>
              <a:spLocks noChangeArrowheads="1"/>
            </p:cNvSpPr>
            <p:nvPr/>
          </p:nvSpPr>
          <p:spPr bwMode="auto">
            <a:xfrm>
              <a:off x="4584" y="2921"/>
              <a:ext cx="1046" cy="18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390" name="Rectangle 54"/>
            <p:cNvSpPr>
              <a:spLocks noChangeArrowheads="1"/>
            </p:cNvSpPr>
            <p:nvPr/>
          </p:nvSpPr>
          <p:spPr bwMode="auto">
            <a:xfrm>
              <a:off x="4584" y="2921"/>
              <a:ext cx="1046" cy="181"/>
            </a:xfrm>
            <a:prstGeom prst="rect">
              <a:avLst/>
            </a:prstGeom>
            <a:noFill/>
            <a:ln w="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391" name="Rectangle 55"/>
            <p:cNvSpPr>
              <a:spLocks noChangeArrowheads="1"/>
            </p:cNvSpPr>
            <p:nvPr/>
          </p:nvSpPr>
          <p:spPr bwMode="auto">
            <a:xfrm>
              <a:off x="4595" y="2924"/>
              <a:ext cx="148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-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392" name="Rectangle 56"/>
            <p:cNvSpPr>
              <a:spLocks noChangeArrowheads="1"/>
            </p:cNvSpPr>
            <p:nvPr/>
          </p:nvSpPr>
          <p:spPr bwMode="auto">
            <a:xfrm>
              <a:off x="4670" y="2924"/>
              <a:ext cx="511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parts </a:t>
              </a:r>
              <a:endParaRPr kumimoji="0" 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393" name="Rectangle 57"/>
            <p:cNvSpPr>
              <a:spLocks noChangeArrowheads="1"/>
            </p:cNvSpPr>
            <p:nvPr/>
          </p:nvSpPr>
          <p:spPr bwMode="auto">
            <a:xfrm>
              <a:off x="5106" y="2924"/>
              <a:ext cx="223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: </a:t>
              </a:r>
              <a:endParaRPr kumimoji="0" 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394" name="Rectangle 58"/>
            <p:cNvSpPr>
              <a:spLocks noChangeArrowheads="1"/>
            </p:cNvSpPr>
            <p:nvPr/>
          </p:nvSpPr>
          <p:spPr bwMode="auto">
            <a:xfrm>
              <a:off x="5247" y="2924"/>
              <a:ext cx="363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List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395" name="Rectangle 59"/>
            <p:cNvSpPr>
              <a:spLocks noChangeArrowheads="1"/>
            </p:cNvSpPr>
            <p:nvPr/>
          </p:nvSpPr>
          <p:spPr bwMode="auto">
            <a:xfrm>
              <a:off x="4584" y="2740"/>
              <a:ext cx="1046" cy="18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396" name="Rectangle 60"/>
            <p:cNvSpPr>
              <a:spLocks noChangeArrowheads="1"/>
            </p:cNvSpPr>
            <p:nvPr/>
          </p:nvSpPr>
          <p:spPr bwMode="auto">
            <a:xfrm>
              <a:off x="4584" y="2740"/>
              <a:ext cx="1046" cy="181"/>
            </a:xfrm>
            <a:prstGeom prst="rect">
              <a:avLst/>
            </a:prstGeom>
            <a:noFill/>
            <a:ln w="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397" name="Rectangle 61"/>
            <p:cNvSpPr>
              <a:spLocks noChangeArrowheads="1"/>
            </p:cNvSpPr>
            <p:nvPr/>
          </p:nvSpPr>
          <p:spPr bwMode="auto">
            <a:xfrm>
              <a:off x="4851" y="2750"/>
              <a:ext cx="585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7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Product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398" name="Freeform 62"/>
            <p:cNvSpPr>
              <a:spLocks noEditPoints="1"/>
            </p:cNvSpPr>
            <p:nvPr/>
          </p:nvSpPr>
          <p:spPr bwMode="auto">
            <a:xfrm>
              <a:off x="3334" y="2338"/>
              <a:ext cx="8" cy="331"/>
            </a:xfrm>
            <a:custGeom>
              <a:avLst/>
              <a:gdLst/>
              <a:ahLst/>
              <a:cxnLst>
                <a:cxn ang="0">
                  <a:pos x="16" y="8"/>
                </a:cxn>
                <a:cxn ang="0">
                  <a:pos x="16" y="248"/>
                </a:cxn>
                <a:cxn ang="0">
                  <a:pos x="8" y="256"/>
                </a:cxn>
                <a:cxn ang="0">
                  <a:pos x="0" y="248"/>
                </a:cxn>
                <a:cxn ang="0">
                  <a:pos x="0" y="8"/>
                </a:cxn>
                <a:cxn ang="0">
                  <a:pos x="8" y="0"/>
                </a:cxn>
                <a:cxn ang="0">
                  <a:pos x="16" y="8"/>
                </a:cxn>
                <a:cxn ang="0">
                  <a:pos x="16" y="392"/>
                </a:cxn>
                <a:cxn ang="0">
                  <a:pos x="16" y="632"/>
                </a:cxn>
                <a:cxn ang="0">
                  <a:pos x="8" y="640"/>
                </a:cxn>
                <a:cxn ang="0">
                  <a:pos x="0" y="632"/>
                </a:cxn>
                <a:cxn ang="0">
                  <a:pos x="0" y="392"/>
                </a:cxn>
                <a:cxn ang="0">
                  <a:pos x="8" y="384"/>
                </a:cxn>
                <a:cxn ang="0">
                  <a:pos x="16" y="392"/>
                </a:cxn>
              </a:cxnLst>
              <a:rect l="0" t="0" r="r" b="b"/>
              <a:pathLst>
                <a:path w="16" h="640">
                  <a:moveTo>
                    <a:pt x="16" y="8"/>
                  </a:moveTo>
                  <a:lnTo>
                    <a:pt x="16" y="248"/>
                  </a:lnTo>
                  <a:cubicBezTo>
                    <a:pt x="16" y="252"/>
                    <a:pt x="12" y="256"/>
                    <a:pt x="8" y="256"/>
                  </a:cubicBezTo>
                  <a:cubicBezTo>
                    <a:pt x="3" y="256"/>
                    <a:pt x="0" y="252"/>
                    <a:pt x="0" y="248"/>
                  </a:cubicBezTo>
                  <a:lnTo>
                    <a:pt x="0" y="8"/>
                  </a:lnTo>
                  <a:cubicBezTo>
                    <a:pt x="0" y="4"/>
                    <a:pt x="3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lose/>
                  <a:moveTo>
                    <a:pt x="16" y="392"/>
                  </a:moveTo>
                  <a:lnTo>
                    <a:pt x="16" y="632"/>
                  </a:lnTo>
                  <a:cubicBezTo>
                    <a:pt x="16" y="636"/>
                    <a:pt x="12" y="640"/>
                    <a:pt x="8" y="640"/>
                  </a:cubicBezTo>
                  <a:cubicBezTo>
                    <a:pt x="3" y="640"/>
                    <a:pt x="0" y="636"/>
                    <a:pt x="0" y="632"/>
                  </a:cubicBezTo>
                  <a:lnTo>
                    <a:pt x="0" y="392"/>
                  </a:lnTo>
                  <a:cubicBezTo>
                    <a:pt x="0" y="388"/>
                    <a:pt x="3" y="384"/>
                    <a:pt x="8" y="384"/>
                  </a:cubicBezTo>
                  <a:cubicBezTo>
                    <a:pt x="12" y="384"/>
                    <a:pt x="16" y="388"/>
                    <a:pt x="16" y="392"/>
                  </a:cubicBezTo>
                  <a:close/>
                </a:path>
              </a:pathLst>
            </a:custGeom>
            <a:solidFill>
              <a:srgbClr val="000000"/>
            </a:solidFill>
            <a:ln w="8" cap="flat">
              <a:solidFill>
                <a:schemeClr val="tx1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399" name="Freeform 63"/>
            <p:cNvSpPr>
              <a:spLocks/>
            </p:cNvSpPr>
            <p:nvPr/>
          </p:nvSpPr>
          <p:spPr bwMode="auto">
            <a:xfrm>
              <a:off x="3276" y="2243"/>
              <a:ext cx="124" cy="99"/>
            </a:xfrm>
            <a:custGeom>
              <a:avLst/>
              <a:gdLst/>
              <a:ahLst/>
              <a:cxnLst>
                <a:cxn ang="0">
                  <a:pos x="0" y="99"/>
                </a:cxn>
                <a:cxn ang="0">
                  <a:pos x="124" y="99"/>
                </a:cxn>
                <a:cxn ang="0">
                  <a:pos x="62" y="0"/>
                </a:cxn>
                <a:cxn ang="0">
                  <a:pos x="0" y="99"/>
                </a:cxn>
              </a:cxnLst>
              <a:rect l="0" t="0" r="r" b="b"/>
              <a:pathLst>
                <a:path w="124" h="99">
                  <a:moveTo>
                    <a:pt x="0" y="99"/>
                  </a:moveTo>
                  <a:lnTo>
                    <a:pt x="124" y="99"/>
                  </a:lnTo>
                  <a:lnTo>
                    <a:pt x="62" y="0"/>
                  </a:lnTo>
                  <a:lnTo>
                    <a:pt x="0" y="9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400" name="Freeform 64"/>
            <p:cNvSpPr>
              <a:spLocks/>
            </p:cNvSpPr>
            <p:nvPr/>
          </p:nvSpPr>
          <p:spPr bwMode="auto">
            <a:xfrm>
              <a:off x="3276" y="2243"/>
              <a:ext cx="124" cy="99"/>
            </a:xfrm>
            <a:custGeom>
              <a:avLst/>
              <a:gdLst/>
              <a:ahLst/>
              <a:cxnLst>
                <a:cxn ang="0">
                  <a:pos x="0" y="99"/>
                </a:cxn>
                <a:cxn ang="0">
                  <a:pos x="124" y="99"/>
                </a:cxn>
                <a:cxn ang="0">
                  <a:pos x="62" y="0"/>
                </a:cxn>
                <a:cxn ang="0">
                  <a:pos x="0" y="99"/>
                </a:cxn>
              </a:cxnLst>
              <a:rect l="0" t="0" r="r" b="b"/>
              <a:pathLst>
                <a:path w="124" h="99">
                  <a:moveTo>
                    <a:pt x="0" y="99"/>
                  </a:moveTo>
                  <a:lnTo>
                    <a:pt x="124" y="99"/>
                  </a:lnTo>
                  <a:lnTo>
                    <a:pt x="62" y="0"/>
                  </a:lnTo>
                  <a:lnTo>
                    <a:pt x="0" y="99"/>
                  </a:lnTo>
                  <a:close/>
                </a:path>
              </a:pathLst>
            </a:custGeom>
            <a:noFill/>
            <a:ln w="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401" name="Freeform 65"/>
            <p:cNvSpPr>
              <a:spLocks/>
            </p:cNvSpPr>
            <p:nvPr/>
          </p:nvSpPr>
          <p:spPr bwMode="auto">
            <a:xfrm>
              <a:off x="4195" y="3008"/>
              <a:ext cx="389" cy="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6" y="0"/>
                </a:cxn>
                <a:cxn ang="0">
                  <a:pos x="116" y="3"/>
                </a:cxn>
                <a:cxn ang="0">
                  <a:pos x="389" y="3"/>
                </a:cxn>
              </a:cxnLst>
              <a:rect l="0" t="0" r="r" b="b"/>
              <a:pathLst>
                <a:path w="389" h="3">
                  <a:moveTo>
                    <a:pt x="0" y="0"/>
                  </a:moveTo>
                  <a:lnTo>
                    <a:pt x="116" y="0"/>
                  </a:lnTo>
                  <a:lnTo>
                    <a:pt x="116" y="3"/>
                  </a:lnTo>
                  <a:lnTo>
                    <a:pt x="389" y="3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402" name="Freeform 66"/>
            <p:cNvSpPr>
              <a:spLocks/>
            </p:cNvSpPr>
            <p:nvPr/>
          </p:nvSpPr>
          <p:spPr bwMode="auto">
            <a:xfrm>
              <a:off x="4195" y="2971"/>
              <a:ext cx="124" cy="74"/>
            </a:xfrm>
            <a:custGeom>
              <a:avLst/>
              <a:gdLst/>
              <a:ahLst/>
              <a:cxnLst>
                <a:cxn ang="0">
                  <a:pos x="62" y="74"/>
                </a:cxn>
                <a:cxn ang="0">
                  <a:pos x="0" y="37"/>
                </a:cxn>
                <a:cxn ang="0">
                  <a:pos x="62" y="0"/>
                </a:cxn>
                <a:cxn ang="0">
                  <a:pos x="124" y="37"/>
                </a:cxn>
                <a:cxn ang="0">
                  <a:pos x="62" y="74"/>
                </a:cxn>
              </a:cxnLst>
              <a:rect l="0" t="0" r="r" b="b"/>
              <a:pathLst>
                <a:path w="124" h="74">
                  <a:moveTo>
                    <a:pt x="62" y="74"/>
                  </a:moveTo>
                  <a:lnTo>
                    <a:pt x="0" y="37"/>
                  </a:lnTo>
                  <a:lnTo>
                    <a:pt x="62" y="0"/>
                  </a:lnTo>
                  <a:lnTo>
                    <a:pt x="124" y="37"/>
                  </a:lnTo>
                  <a:lnTo>
                    <a:pt x="62" y="7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403" name="Freeform 67"/>
            <p:cNvSpPr>
              <a:spLocks/>
            </p:cNvSpPr>
            <p:nvPr/>
          </p:nvSpPr>
          <p:spPr bwMode="auto">
            <a:xfrm>
              <a:off x="4195" y="2971"/>
              <a:ext cx="124" cy="74"/>
            </a:xfrm>
            <a:custGeom>
              <a:avLst/>
              <a:gdLst/>
              <a:ahLst/>
              <a:cxnLst>
                <a:cxn ang="0">
                  <a:pos x="62" y="74"/>
                </a:cxn>
                <a:cxn ang="0">
                  <a:pos x="0" y="37"/>
                </a:cxn>
                <a:cxn ang="0">
                  <a:pos x="62" y="0"/>
                </a:cxn>
                <a:cxn ang="0">
                  <a:pos x="124" y="37"/>
                </a:cxn>
                <a:cxn ang="0">
                  <a:pos x="62" y="74"/>
                </a:cxn>
              </a:cxnLst>
              <a:rect l="0" t="0" r="r" b="b"/>
              <a:pathLst>
                <a:path w="124" h="74">
                  <a:moveTo>
                    <a:pt x="62" y="74"/>
                  </a:moveTo>
                  <a:lnTo>
                    <a:pt x="0" y="37"/>
                  </a:lnTo>
                  <a:lnTo>
                    <a:pt x="62" y="0"/>
                  </a:lnTo>
                  <a:lnTo>
                    <a:pt x="124" y="37"/>
                  </a:lnTo>
                  <a:lnTo>
                    <a:pt x="62" y="74"/>
                  </a:lnTo>
                  <a:close/>
                </a:path>
              </a:pathLst>
            </a:custGeom>
            <a:noFill/>
            <a:ln w="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404" name="Freeform 68"/>
            <p:cNvSpPr>
              <a:spLocks/>
            </p:cNvSpPr>
            <p:nvPr/>
          </p:nvSpPr>
          <p:spPr bwMode="auto">
            <a:xfrm>
              <a:off x="2605" y="1058"/>
              <a:ext cx="733" cy="50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33" y="0"/>
                </a:cxn>
                <a:cxn ang="0">
                  <a:pos x="733" y="506"/>
                </a:cxn>
              </a:cxnLst>
              <a:rect l="0" t="0" r="r" b="b"/>
              <a:pathLst>
                <a:path w="733" h="506">
                  <a:moveTo>
                    <a:pt x="0" y="0"/>
                  </a:moveTo>
                  <a:lnTo>
                    <a:pt x="733" y="0"/>
                  </a:lnTo>
                  <a:lnTo>
                    <a:pt x="733" y="506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405" name="Freeform 69"/>
            <p:cNvSpPr>
              <a:spLocks/>
            </p:cNvSpPr>
            <p:nvPr/>
          </p:nvSpPr>
          <p:spPr bwMode="auto">
            <a:xfrm>
              <a:off x="2481" y="1020"/>
              <a:ext cx="124" cy="75"/>
            </a:xfrm>
            <a:custGeom>
              <a:avLst/>
              <a:gdLst/>
              <a:ahLst/>
              <a:cxnLst>
                <a:cxn ang="0">
                  <a:pos x="62" y="75"/>
                </a:cxn>
                <a:cxn ang="0">
                  <a:pos x="0" y="38"/>
                </a:cxn>
                <a:cxn ang="0">
                  <a:pos x="62" y="0"/>
                </a:cxn>
                <a:cxn ang="0">
                  <a:pos x="124" y="38"/>
                </a:cxn>
                <a:cxn ang="0">
                  <a:pos x="62" y="75"/>
                </a:cxn>
              </a:cxnLst>
              <a:rect l="0" t="0" r="r" b="b"/>
              <a:pathLst>
                <a:path w="124" h="75">
                  <a:moveTo>
                    <a:pt x="62" y="75"/>
                  </a:moveTo>
                  <a:lnTo>
                    <a:pt x="0" y="38"/>
                  </a:lnTo>
                  <a:lnTo>
                    <a:pt x="62" y="0"/>
                  </a:lnTo>
                  <a:lnTo>
                    <a:pt x="124" y="38"/>
                  </a:lnTo>
                  <a:lnTo>
                    <a:pt x="62" y="7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406" name="Freeform 70"/>
            <p:cNvSpPr>
              <a:spLocks/>
            </p:cNvSpPr>
            <p:nvPr/>
          </p:nvSpPr>
          <p:spPr bwMode="auto">
            <a:xfrm>
              <a:off x="2481" y="1020"/>
              <a:ext cx="124" cy="75"/>
            </a:xfrm>
            <a:custGeom>
              <a:avLst/>
              <a:gdLst/>
              <a:ahLst/>
              <a:cxnLst>
                <a:cxn ang="0">
                  <a:pos x="62" y="75"/>
                </a:cxn>
                <a:cxn ang="0">
                  <a:pos x="0" y="38"/>
                </a:cxn>
                <a:cxn ang="0">
                  <a:pos x="62" y="0"/>
                </a:cxn>
                <a:cxn ang="0">
                  <a:pos x="124" y="38"/>
                </a:cxn>
                <a:cxn ang="0">
                  <a:pos x="62" y="75"/>
                </a:cxn>
              </a:cxnLst>
              <a:rect l="0" t="0" r="r" b="b"/>
              <a:pathLst>
                <a:path w="124" h="75">
                  <a:moveTo>
                    <a:pt x="62" y="75"/>
                  </a:moveTo>
                  <a:lnTo>
                    <a:pt x="0" y="38"/>
                  </a:lnTo>
                  <a:lnTo>
                    <a:pt x="62" y="0"/>
                  </a:lnTo>
                  <a:lnTo>
                    <a:pt x="124" y="38"/>
                  </a:lnTo>
                  <a:lnTo>
                    <a:pt x="62" y="75"/>
                  </a:lnTo>
                  <a:close/>
                </a:path>
              </a:pathLst>
            </a:custGeom>
            <a:noFill/>
            <a:ln w="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407" name="Line 71"/>
            <p:cNvSpPr>
              <a:spLocks noChangeShapeType="1"/>
            </p:cNvSpPr>
            <p:nvPr/>
          </p:nvSpPr>
          <p:spPr bwMode="auto">
            <a:xfrm flipV="1">
              <a:off x="1974" y="1704"/>
              <a:ext cx="507" cy="2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408" name="Freeform 72"/>
            <p:cNvSpPr>
              <a:spLocks/>
            </p:cNvSpPr>
            <p:nvPr/>
          </p:nvSpPr>
          <p:spPr bwMode="auto">
            <a:xfrm>
              <a:off x="1850" y="1669"/>
              <a:ext cx="124" cy="74"/>
            </a:xfrm>
            <a:custGeom>
              <a:avLst/>
              <a:gdLst/>
              <a:ahLst/>
              <a:cxnLst>
                <a:cxn ang="0">
                  <a:pos x="62" y="74"/>
                </a:cxn>
                <a:cxn ang="0">
                  <a:pos x="0" y="38"/>
                </a:cxn>
                <a:cxn ang="0">
                  <a:pos x="62" y="0"/>
                </a:cxn>
                <a:cxn ang="0">
                  <a:pos x="124" y="37"/>
                </a:cxn>
                <a:cxn ang="0">
                  <a:pos x="62" y="74"/>
                </a:cxn>
              </a:cxnLst>
              <a:rect l="0" t="0" r="r" b="b"/>
              <a:pathLst>
                <a:path w="124" h="74">
                  <a:moveTo>
                    <a:pt x="62" y="74"/>
                  </a:moveTo>
                  <a:lnTo>
                    <a:pt x="0" y="38"/>
                  </a:lnTo>
                  <a:lnTo>
                    <a:pt x="62" y="0"/>
                  </a:lnTo>
                  <a:lnTo>
                    <a:pt x="124" y="37"/>
                  </a:lnTo>
                  <a:lnTo>
                    <a:pt x="62" y="7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409" name="Freeform 73"/>
            <p:cNvSpPr>
              <a:spLocks/>
            </p:cNvSpPr>
            <p:nvPr/>
          </p:nvSpPr>
          <p:spPr bwMode="auto">
            <a:xfrm>
              <a:off x="1850" y="1669"/>
              <a:ext cx="124" cy="74"/>
            </a:xfrm>
            <a:custGeom>
              <a:avLst/>
              <a:gdLst/>
              <a:ahLst/>
              <a:cxnLst>
                <a:cxn ang="0">
                  <a:pos x="62" y="74"/>
                </a:cxn>
                <a:cxn ang="0">
                  <a:pos x="0" y="38"/>
                </a:cxn>
                <a:cxn ang="0">
                  <a:pos x="62" y="0"/>
                </a:cxn>
                <a:cxn ang="0">
                  <a:pos x="124" y="37"/>
                </a:cxn>
                <a:cxn ang="0">
                  <a:pos x="62" y="74"/>
                </a:cxn>
              </a:cxnLst>
              <a:rect l="0" t="0" r="r" b="b"/>
              <a:pathLst>
                <a:path w="124" h="74">
                  <a:moveTo>
                    <a:pt x="62" y="74"/>
                  </a:moveTo>
                  <a:lnTo>
                    <a:pt x="0" y="38"/>
                  </a:lnTo>
                  <a:lnTo>
                    <a:pt x="62" y="0"/>
                  </a:lnTo>
                  <a:lnTo>
                    <a:pt x="124" y="37"/>
                  </a:lnTo>
                  <a:lnTo>
                    <a:pt x="62" y="74"/>
                  </a:lnTo>
                  <a:close/>
                </a:path>
              </a:pathLst>
            </a:custGeom>
            <a:noFill/>
            <a:ln w="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410" name="Freeform 74"/>
            <p:cNvSpPr>
              <a:spLocks/>
            </p:cNvSpPr>
            <p:nvPr/>
          </p:nvSpPr>
          <p:spPr bwMode="auto">
            <a:xfrm>
              <a:off x="1001" y="1058"/>
              <a:ext cx="733" cy="524"/>
            </a:xfrm>
            <a:custGeom>
              <a:avLst/>
              <a:gdLst/>
              <a:ahLst/>
              <a:cxnLst>
                <a:cxn ang="0">
                  <a:pos x="733" y="0"/>
                </a:cxn>
                <a:cxn ang="0">
                  <a:pos x="0" y="0"/>
                </a:cxn>
                <a:cxn ang="0">
                  <a:pos x="0" y="524"/>
                </a:cxn>
              </a:cxnLst>
              <a:rect l="0" t="0" r="r" b="b"/>
              <a:pathLst>
                <a:path w="733" h="524">
                  <a:moveTo>
                    <a:pt x="733" y="0"/>
                  </a:moveTo>
                  <a:lnTo>
                    <a:pt x="0" y="0"/>
                  </a:lnTo>
                  <a:lnTo>
                    <a:pt x="0" y="524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411" name="Freeform 75"/>
            <p:cNvSpPr>
              <a:spLocks/>
            </p:cNvSpPr>
            <p:nvPr/>
          </p:nvSpPr>
          <p:spPr bwMode="auto">
            <a:xfrm>
              <a:off x="1734" y="1020"/>
              <a:ext cx="124" cy="75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124" y="38"/>
                </a:cxn>
                <a:cxn ang="0">
                  <a:pos x="62" y="75"/>
                </a:cxn>
                <a:cxn ang="0">
                  <a:pos x="0" y="38"/>
                </a:cxn>
                <a:cxn ang="0">
                  <a:pos x="62" y="0"/>
                </a:cxn>
              </a:cxnLst>
              <a:rect l="0" t="0" r="r" b="b"/>
              <a:pathLst>
                <a:path w="124" h="75">
                  <a:moveTo>
                    <a:pt x="62" y="0"/>
                  </a:moveTo>
                  <a:lnTo>
                    <a:pt x="124" y="38"/>
                  </a:lnTo>
                  <a:lnTo>
                    <a:pt x="62" y="75"/>
                  </a:lnTo>
                  <a:lnTo>
                    <a:pt x="0" y="38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412" name="Freeform 76"/>
            <p:cNvSpPr>
              <a:spLocks/>
            </p:cNvSpPr>
            <p:nvPr/>
          </p:nvSpPr>
          <p:spPr bwMode="auto">
            <a:xfrm>
              <a:off x="1734" y="1020"/>
              <a:ext cx="124" cy="75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124" y="38"/>
                </a:cxn>
                <a:cxn ang="0">
                  <a:pos x="62" y="75"/>
                </a:cxn>
                <a:cxn ang="0">
                  <a:pos x="0" y="38"/>
                </a:cxn>
                <a:cxn ang="0">
                  <a:pos x="62" y="0"/>
                </a:cxn>
              </a:cxnLst>
              <a:rect l="0" t="0" r="r" b="b"/>
              <a:pathLst>
                <a:path w="124" h="75">
                  <a:moveTo>
                    <a:pt x="62" y="0"/>
                  </a:moveTo>
                  <a:lnTo>
                    <a:pt x="124" y="38"/>
                  </a:lnTo>
                  <a:lnTo>
                    <a:pt x="62" y="75"/>
                  </a:lnTo>
                  <a:lnTo>
                    <a:pt x="0" y="38"/>
                  </a:lnTo>
                  <a:lnTo>
                    <a:pt x="62" y="0"/>
                  </a:lnTo>
                  <a:close/>
                </a:path>
              </a:pathLst>
            </a:custGeom>
            <a:noFill/>
            <a:ln w="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413" name="Freeform 77"/>
            <p:cNvSpPr>
              <a:spLocks noEditPoints="1"/>
            </p:cNvSpPr>
            <p:nvPr/>
          </p:nvSpPr>
          <p:spPr bwMode="auto">
            <a:xfrm>
              <a:off x="378" y="2501"/>
              <a:ext cx="1485" cy="565"/>
            </a:xfrm>
            <a:custGeom>
              <a:avLst/>
              <a:gdLst/>
              <a:ahLst/>
              <a:cxnLst>
                <a:cxn ang="0">
                  <a:pos x="1485" y="119"/>
                </a:cxn>
                <a:cxn ang="0">
                  <a:pos x="1386" y="0"/>
                </a:cxn>
                <a:cxn ang="0">
                  <a:pos x="1386" y="119"/>
                </a:cxn>
                <a:cxn ang="0">
                  <a:pos x="1485" y="119"/>
                </a:cxn>
                <a:cxn ang="0">
                  <a:pos x="0" y="565"/>
                </a:cxn>
                <a:cxn ang="0">
                  <a:pos x="1485" y="565"/>
                </a:cxn>
                <a:cxn ang="0">
                  <a:pos x="1485" y="119"/>
                </a:cxn>
                <a:cxn ang="0">
                  <a:pos x="1386" y="119"/>
                </a:cxn>
                <a:cxn ang="0">
                  <a:pos x="1386" y="0"/>
                </a:cxn>
                <a:cxn ang="0">
                  <a:pos x="0" y="0"/>
                </a:cxn>
                <a:cxn ang="0">
                  <a:pos x="0" y="565"/>
                </a:cxn>
              </a:cxnLst>
              <a:rect l="0" t="0" r="r" b="b"/>
              <a:pathLst>
                <a:path w="1485" h="565">
                  <a:moveTo>
                    <a:pt x="1485" y="119"/>
                  </a:moveTo>
                  <a:lnTo>
                    <a:pt x="1386" y="0"/>
                  </a:lnTo>
                  <a:lnTo>
                    <a:pt x="1386" y="119"/>
                  </a:lnTo>
                  <a:lnTo>
                    <a:pt x="1485" y="119"/>
                  </a:lnTo>
                  <a:close/>
                  <a:moveTo>
                    <a:pt x="0" y="565"/>
                  </a:moveTo>
                  <a:lnTo>
                    <a:pt x="1485" y="565"/>
                  </a:lnTo>
                  <a:lnTo>
                    <a:pt x="1485" y="119"/>
                  </a:lnTo>
                  <a:lnTo>
                    <a:pt x="1386" y="119"/>
                  </a:lnTo>
                  <a:lnTo>
                    <a:pt x="1386" y="0"/>
                  </a:lnTo>
                  <a:lnTo>
                    <a:pt x="0" y="0"/>
                  </a:lnTo>
                  <a:lnTo>
                    <a:pt x="0" y="56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414" name="Freeform 78"/>
            <p:cNvSpPr>
              <a:spLocks/>
            </p:cNvSpPr>
            <p:nvPr/>
          </p:nvSpPr>
          <p:spPr bwMode="auto">
            <a:xfrm>
              <a:off x="1764" y="2501"/>
              <a:ext cx="99" cy="119"/>
            </a:xfrm>
            <a:custGeom>
              <a:avLst/>
              <a:gdLst/>
              <a:ahLst/>
              <a:cxnLst>
                <a:cxn ang="0">
                  <a:pos x="99" y="119"/>
                </a:cxn>
                <a:cxn ang="0">
                  <a:pos x="0" y="0"/>
                </a:cxn>
                <a:cxn ang="0">
                  <a:pos x="0" y="119"/>
                </a:cxn>
                <a:cxn ang="0">
                  <a:pos x="99" y="119"/>
                </a:cxn>
              </a:cxnLst>
              <a:rect l="0" t="0" r="r" b="b"/>
              <a:pathLst>
                <a:path w="99" h="119">
                  <a:moveTo>
                    <a:pt x="99" y="119"/>
                  </a:moveTo>
                  <a:lnTo>
                    <a:pt x="0" y="0"/>
                  </a:lnTo>
                  <a:lnTo>
                    <a:pt x="0" y="119"/>
                  </a:lnTo>
                  <a:lnTo>
                    <a:pt x="99" y="119"/>
                  </a:lnTo>
                  <a:close/>
                </a:path>
              </a:pathLst>
            </a:custGeom>
            <a:noFill/>
            <a:ln w="3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415" name="Freeform 79"/>
            <p:cNvSpPr>
              <a:spLocks/>
            </p:cNvSpPr>
            <p:nvPr/>
          </p:nvSpPr>
          <p:spPr bwMode="auto">
            <a:xfrm>
              <a:off x="378" y="2501"/>
              <a:ext cx="1485" cy="565"/>
            </a:xfrm>
            <a:custGeom>
              <a:avLst/>
              <a:gdLst/>
              <a:ahLst/>
              <a:cxnLst>
                <a:cxn ang="0">
                  <a:pos x="0" y="565"/>
                </a:cxn>
                <a:cxn ang="0">
                  <a:pos x="1485" y="565"/>
                </a:cxn>
                <a:cxn ang="0">
                  <a:pos x="1485" y="119"/>
                </a:cxn>
                <a:cxn ang="0">
                  <a:pos x="1386" y="119"/>
                </a:cxn>
                <a:cxn ang="0">
                  <a:pos x="1386" y="0"/>
                </a:cxn>
                <a:cxn ang="0">
                  <a:pos x="0" y="0"/>
                </a:cxn>
                <a:cxn ang="0">
                  <a:pos x="0" y="565"/>
                </a:cxn>
              </a:cxnLst>
              <a:rect l="0" t="0" r="r" b="b"/>
              <a:pathLst>
                <a:path w="1485" h="565">
                  <a:moveTo>
                    <a:pt x="0" y="565"/>
                  </a:moveTo>
                  <a:lnTo>
                    <a:pt x="1485" y="565"/>
                  </a:lnTo>
                  <a:lnTo>
                    <a:pt x="1485" y="119"/>
                  </a:lnTo>
                  <a:lnTo>
                    <a:pt x="1386" y="119"/>
                  </a:lnTo>
                  <a:lnTo>
                    <a:pt x="1386" y="0"/>
                  </a:lnTo>
                  <a:lnTo>
                    <a:pt x="0" y="0"/>
                  </a:lnTo>
                  <a:lnTo>
                    <a:pt x="0" y="565"/>
                  </a:lnTo>
                  <a:close/>
                </a:path>
              </a:pathLst>
            </a:custGeom>
            <a:noFill/>
            <a:ln w="3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416" name="Rectangle 80"/>
            <p:cNvSpPr>
              <a:spLocks noChangeArrowheads="1"/>
            </p:cNvSpPr>
            <p:nvPr/>
          </p:nvSpPr>
          <p:spPr bwMode="auto">
            <a:xfrm>
              <a:off x="424" y="2543"/>
              <a:ext cx="660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Вызывает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417" name="Rectangle 81"/>
            <p:cNvSpPr>
              <a:spLocks noChangeArrowheads="1"/>
            </p:cNvSpPr>
            <p:nvPr/>
          </p:nvSpPr>
          <p:spPr bwMode="auto">
            <a:xfrm>
              <a:off x="424" y="2700"/>
              <a:ext cx="734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BuildPart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418" name="Rectangle 82"/>
            <p:cNvSpPr>
              <a:spLocks noChangeArrowheads="1"/>
            </p:cNvSpPr>
            <p:nvPr/>
          </p:nvSpPr>
          <p:spPr bwMode="auto">
            <a:xfrm>
              <a:off x="1075" y="2700"/>
              <a:ext cx="223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()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419" name="Rectangle 83"/>
            <p:cNvSpPr>
              <a:spLocks noChangeArrowheads="1"/>
            </p:cNvSpPr>
            <p:nvPr/>
          </p:nvSpPr>
          <p:spPr bwMode="auto">
            <a:xfrm>
              <a:off x="424" y="2857"/>
              <a:ext cx="1245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по необходимости</a:t>
              </a:r>
              <a:endParaRPr kumimoji="0" 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420" name="Freeform 84"/>
            <p:cNvSpPr>
              <a:spLocks noEditPoints="1"/>
            </p:cNvSpPr>
            <p:nvPr/>
          </p:nvSpPr>
          <p:spPr bwMode="auto">
            <a:xfrm>
              <a:off x="1153" y="2091"/>
              <a:ext cx="8" cy="414"/>
            </a:xfrm>
            <a:custGeom>
              <a:avLst/>
              <a:gdLst/>
              <a:ahLst/>
              <a:cxnLst>
                <a:cxn ang="0">
                  <a:pos x="16" y="8"/>
                </a:cxn>
                <a:cxn ang="0">
                  <a:pos x="16" y="120"/>
                </a:cxn>
                <a:cxn ang="0">
                  <a:pos x="8" y="128"/>
                </a:cxn>
                <a:cxn ang="0">
                  <a:pos x="0" y="120"/>
                </a:cxn>
                <a:cxn ang="0">
                  <a:pos x="0" y="8"/>
                </a:cxn>
                <a:cxn ang="0">
                  <a:pos x="8" y="0"/>
                </a:cxn>
                <a:cxn ang="0">
                  <a:pos x="16" y="8"/>
                </a:cxn>
                <a:cxn ang="0">
                  <a:pos x="16" y="200"/>
                </a:cxn>
                <a:cxn ang="0">
                  <a:pos x="16" y="312"/>
                </a:cxn>
                <a:cxn ang="0">
                  <a:pos x="8" y="320"/>
                </a:cxn>
                <a:cxn ang="0">
                  <a:pos x="0" y="312"/>
                </a:cxn>
                <a:cxn ang="0">
                  <a:pos x="0" y="200"/>
                </a:cxn>
                <a:cxn ang="0">
                  <a:pos x="8" y="192"/>
                </a:cxn>
                <a:cxn ang="0">
                  <a:pos x="16" y="200"/>
                </a:cxn>
                <a:cxn ang="0">
                  <a:pos x="16" y="392"/>
                </a:cxn>
                <a:cxn ang="0">
                  <a:pos x="16" y="504"/>
                </a:cxn>
                <a:cxn ang="0">
                  <a:pos x="8" y="512"/>
                </a:cxn>
                <a:cxn ang="0">
                  <a:pos x="0" y="504"/>
                </a:cxn>
                <a:cxn ang="0">
                  <a:pos x="0" y="392"/>
                </a:cxn>
                <a:cxn ang="0">
                  <a:pos x="8" y="384"/>
                </a:cxn>
                <a:cxn ang="0">
                  <a:pos x="16" y="392"/>
                </a:cxn>
                <a:cxn ang="0">
                  <a:pos x="16" y="584"/>
                </a:cxn>
                <a:cxn ang="0">
                  <a:pos x="16" y="696"/>
                </a:cxn>
                <a:cxn ang="0">
                  <a:pos x="8" y="704"/>
                </a:cxn>
                <a:cxn ang="0">
                  <a:pos x="0" y="696"/>
                </a:cxn>
                <a:cxn ang="0">
                  <a:pos x="0" y="584"/>
                </a:cxn>
                <a:cxn ang="0">
                  <a:pos x="8" y="576"/>
                </a:cxn>
                <a:cxn ang="0">
                  <a:pos x="16" y="584"/>
                </a:cxn>
                <a:cxn ang="0">
                  <a:pos x="16" y="776"/>
                </a:cxn>
                <a:cxn ang="0">
                  <a:pos x="16" y="794"/>
                </a:cxn>
                <a:cxn ang="0">
                  <a:pos x="8" y="802"/>
                </a:cxn>
                <a:cxn ang="0">
                  <a:pos x="0" y="794"/>
                </a:cxn>
                <a:cxn ang="0">
                  <a:pos x="0" y="776"/>
                </a:cxn>
                <a:cxn ang="0">
                  <a:pos x="8" y="768"/>
                </a:cxn>
                <a:cxn ang="0">
                  <a:pos x="16" y="776"/>
                </a:cxn>
              </a:cxnLst>
              <a:rect l="0" t="0" r="r" b="b"/>
              <a:pathLst>
                <a:path w="16" h="802">
                  <a:moveTo>
                    <a:pt x="16" y="8"/>
                  </a:moveTo>
                  <a:lnTo>
                    <a:pt x="16" y="120"/>
                  </a:lnTo>
                  <a:cubicBezTo>
                    <a:pt x="16" y="124"/>
                    <a:pt x="12" y="128"/>
                    <a:pt x="8" y="128"/>
                  </a:cubicBezTo>
                  <a:cubicBezTo>
                    <a:pt x="3" y="128"/>
                    <a:pt x="0" y="124"/>
                    <a:pt x="0" y="120"/>
                  </a:cubicBezTo>
                  <a:lnTo>
                    <a:pt x="0" y="8"/>
                  </a:lnTo>
                  <a:cubicBezTo>
                    <a:pt x="0" y="3"/>
                    <a:pt x="3" y="0"/>
                    <a:pt x="8" y="0"/>
                  </a:cubicBezTo>
                  <a:cubicBezTo>
                    <a:pt x="12" y="0"/>
                    <a:pt x="16" y="3"/>
                    <a:pt x="16" y="8"/>
                  </a:cubicBezTo>
                  <a:close/>
                  <a:moveTo>
                    <a:pt x="16" y="200"/>
                  </a:moveTo>
                  <a:lnTo>
                    <a:pt x="16" y="312"/>
                  </a:lnTo>
                  <a:cubicBezTo>
                    <a:pt x="16" y="316"/>
                    <a:pt x="12" y="320"/>
                    <a:pt x="8" y="320"/>
                  </a:cubicBezTo>
                  <a:cubicBezTo>
                    <a:pt x="3" y="320"/>
                    <a:pt x="0" y="316"/>
                    <a:pt x="0" y="312"/>
                  </a:cubicBezTo>
                  <a:lnTo>
                    <a:pt x="0" y="200"/>
                  </a:lnTo>
                  <a:cubicBezTo>
                    <a:pt x="0" y="195"/>
                    <a:pt x="3" y="192"/>
                    <a:pt x="8" y="192"/>
                  </a:cubicBezTo>
                  <a:cubicBezTo>
                    <a:pt x="12" y="192"/>
                    <a:pt x="16" y="195"/>
                    <a:pt x="16" y="200"/>
                  </a:cubicBezTo>
                  <a:close/>
                  <a:moveTo>
                    <a:pt x="16" y="392"/>
                  </a:moveTo>
                  <a:lnTo>
                    <a:pt x="16" y="504"/>
                  </a:lnTo>
                  <a:cubicBezTo>
                    <a:pt x="16" y="508"/>
                    <a:pt x="12" y="512"/>
                    <a:pt x="8" y="512"/>
                  </a:cubicBezTo>
                  <a:cubicBezTo>
                    <a:pt x="3" y="512"/>
                    <a:pt x="0" y="508"/>
                    <a:pt x="0" y="504"/>
                  </a:cubicBezTo>
                  <a:lnTo>
                    <a:pt x="0" y="392"/>
                  </a:lnTo>
                  <a:cubicBezTo>
                    <a:pt x="0" y="387"/>
                    <a:pt x="3" y="384"/>
                    <a:pt x="8" y="384"/>
                  </a:cubicBezTo>
                  <a:cubicBezTo>
                    <a:pt x="12" y="384"/>
                    <a:pt x="16" y="387"/>
                    <a:pt x="16" y="392"/>
                  </a:cubicBezTo>
                  <a:close/>
                  <a:moveTo>
                    <a:pt x="16" y="584"/>
                  </a:moveTo>
                  <a:lnTo>
                    <a:pt x="16" y="696"/>
                  </a:lnTo>
                  <a:cubicBezTo>
                    <a:pt x="16" y="700"/>
                    <a:pt x="12" y="704"/>
                    <a:pt x="8" y="704"/>
                  </a:cubicBezTo>
                  <a:cubicBezTo>
                    <a:pt x="3" y="704"/>
                    <a:pt x="0" y="700"/>
                    <a:pt x="0" y="696"/>
                  </a:cubicBezTo>
                  <a:lnTo>
                    <a:pt x="0" y="584"/>
                  </a:lnTo>
                  <a:cubicBezTo>
                    <a:pt x="0" y="579"/>
                    <a:pt x="3" y="576"/>
                    <a:pt x="8" y="576"/>
                  </a:cubicBezTo>
                  <a:cubicBezTo>
                    <a:pt x="12" y="576"/>
                    <a:pt x="16" y="579"/>
                    <a:pt x="16" y="584"/>
                  </a:cubicBezTo>
                  <a:close/>
                  <a:moveTo>
                    <a:pt x="16" y="776"/>
                  </a:moveTo>
                  <a:lnTo>
                    <a:pt x="16" y="794"/>
                  </a:lnTo>
                  <a:cubicBezTo>
                    <a:pt x="16" y="798"/>
                    <a:pt x="12" y="802"/>
                    <a:pt x="8" y="802"/>
                  </a:cubicBezTo>
                  <a:cubicBezTo>
                    <a:pt x="3" y="802"/>
                    <a:pt x="0" y="798"/>
                    <a:pt x="0" y="794"/>
                  </a:cubicBezTo>
                  <a:lnTo>
                    <a:pt x="0" y="776"/>
                  </a:lnTo>
                  <a:cubicBezTo>
                    <a:pt x="0" y="771"/>
                    <a:pt x="3" y="768"/>
                    <a:pt x="8" y="768"/>
                  </a:cubicBezTo>
                  <a:cubicBezTo>
                    <a:pt x="12" y="768"/>
                    <a:pt x="16" y="771"/>
                    <a:pt x="16" y="776"/>
                  </a:cubicBezTo>
                  <a:close/>
                </a:path>
              </a:pathLst>
            </a:custGeom>
            <a:solidFill>
              <a:schemeClr val="tx1"/>
            </a:solidFill>
            <a:ln w="8" cap="flat">
              <a:solidFill>
                <a:schemeClr val="tx1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57158" y="1142984"/>
            <a:ext cx="5849678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sz="2400" smtClean="0"/>
              <a:t>Название и классификация паттерна</a:t>
            </a:r>
            <a:endParaRPr lang="ru-RU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714348" y="1712229"/>
            <a:ext cx="608852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smtClean="0"/>
              <a:t>Стратегия – паттерн поведения объектов</a:t>
            </a:r>
            <a:r>
              <a:rPr lang="ru-RU" sz="2200" dirty="0" smtClean="0"/>
              <a:t>.</a:t>
            </a:r>
            <a:endParaRPr lang="ru-RU" sz="2200" dirty="0"/>
          </a:p>
        </p:txBody>
      </p:sp>
      <p:sp>
        <p:nvSpPr>
          <p:cNvPr id="11" name="TextBox 10"/>
          <p:cNvSpPr txBox="1"/>
          <p:nvPr/>
        </p:nvSpPr>
        <p:spPr>
          <a:xfrm>
            <a:off x="357158" y="2428868"/>
            <a:ext cx="1980029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sz="2400" dirty="0" smtClean="0"/>
              <a:t>Назначение</a:t>
            </a:r>
            <a:endParaRPr lang="ru-RU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699789" y="3035384"/>
            <a:ext cx="784221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smtClean="0"/>
              <a:t>Определяет семейство алгоритмов, инкапсулирует </a:t>
            </a:r>
            <a:endParaRPr lang="ru-RU" sz="2200" dirty="0" smtClean="0"/>
          </a:p>
          <a:p>
            <a:r>
              <a:rPr lang="ru-RU" sz="2200" smtClean="0"/>
              <a:t>каждый их них и делает их взаимозаменяемыми</a:t>
            </a:r>
            <a:r>
              <a:rPr lang="ru-RU" sz="2200" dirty="0" smtClean="0"/>
              <a:t>.</a:t>
            </a:r>
          </a:p>
          <a:p>
            <a:r>
              <a:rPr lang="ru-RU" sz="2200" smtClean="0"/>
              <a:t>Стратегия позволяет изменять алгоритмы независимо</a:t>
            </a:r>
            <a:endParaRPr lang="ru-RU" sz="2200" dirty="0" smtClean="0"/>
          </a:p>
          <a:p>
            <a:r>
              <a:rPr lang="ru-RU" sz="2200" smtClean="0"/>
              <a:t>от клиентов, которые ими пользуются</a:t>
            </a:r>
            <a:r>
              <a:rPr lang="ru-RU" sz="2200" dirty="0" smtClean="0"/>
              <a:t>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6488668"/>
            <a:ext cx="196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Design patterns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2928926" y="714356"/>
            <a:ext cx="6215074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2"/>
          <p:cNvSpPr txBox="1">
            <a:spLocks/>
          </p:cNvSpPr>
          <p:nvPr/>
        </p:nvSpPr>
        <p:spPr>
          <a:xfrm>
            <a:off x="0" y="142852"/>
            <a:ext cx="9144000" cy="857256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rPr>
              <a:t>Strategy</a:t>
            </a:r>
            <a:endParaRPr kumimoji="0" lang="en-US" sz="4000" b="1" i="0" u="none" strike="noStrike" kern="1200" cap="none" spc="0" normalizeH="0" baseline="0" noProof="0" dirty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  <a:reflection blurRad="6350" stA="55000" endA="300" endPos="45500" dir="5400000" sy="-10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7158" y="4753285"/>
            <a:ext cx="4504759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sz="2400" smtClean="0"/>
              <a:t>Известен также под именем</a:t>
            </a:r>
            <a:endParaRPr lang="ru-RU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740215" y="5357826"/>
            <a:ext cx="264687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smtClean="0"/>
              <a:t>Policy (</a:t>
            </a:r>
            <a:r>
              <a:rPr lang="ru-RU" sz="2200" dirty="0" smtClean="0"/>
              <a:t>политика)</a:t>
            </a:r>
            <a:endParaRPr lang="ru-RU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0" y="6488668"/>
            <a:ext cx="196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Design patterns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2928926" y="714356"/>
            <a:ext cx="6215074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Заголовок 2"/>
          <p:cNvSpPr txBox="1">
            <a:spLocks/>
          </p:cNvSpPr>
          <p:nvPr/>
        </p:nvSpPr>
        <p:spPr>
          <a:xfrm>
            <a:off x="0" y="142852"/>
            <a:ext cx="9144000" cy="857256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rPr>
              <a:t>Strategy</a:t>
            </a:r>
            <a:endParaRPr kumimoji="0" lang="en-US" sz="4000" b="1" i="0" u="none" strike="noStrike" kern="1200" cap="none" spc="0" normalizeH="0" baseline="0" noProof="0" dirty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  <a:reflection blurRad="6350" stA="55000" endA="300" endPos="45500" dir="5400000" sy="-10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15365" name="Group 5"/>
          <p:cNvGrpSpPr>
            <a:grpSpLocks noChangeAspect="1"/>
          </p:cNvGrpSpPr>
          <p:nvPr/>
        </p:nvGrpSpPr>
        <p:grpSpPr bwMode="auto">
          <a:xfrm>
            <a:off x="258763" y="1414463"/>
            <a:ext cx="8591550" cy="3932238"/>
            <a:chOff x="163" y="891"/>
            <a:chExt cx="5412" cy="2477"/>
          </a:xfrm>
        </p:grpSpPr>
        <p:sp>
          <p:nvSpPr>
            <p:cNvPr id="15366" name="Rectangle 6"/>
            <p:cNvSpPr>
              <a:spLocks noChangeArrowheads="1"/>
            </p:cNvSpPr>
            <p:nvPr/>
          </p:nvSpPr>
          <p:spPr bwMode="auto">
            <a:xfrm>
              <a:off x="163" y="1491"/>
              <a:ext cx="1070" cy="23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5367" name="Rectangle 7"/>
            <p:cNvSpPr>
              <a:spLocks noChangeArrowheads="1"/>
            </p:cNvSpPr>
            <p:nvPr/>
          </p:nvSpPr>
          <p:spPr bwMode="auto">
            <a:xfrm>
              <a:off x="163" y="1491"/>
              <a:ext cx="1070" cy="238"/>
            </a:xfrm>
            <a:prstGeom prst="rect">
              <a:avLst/>
            </a:prstGeom>
            <a:noFill/>
            <a:ln w="13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5368" name="Rectangle 8"/>
            <p:cNvSpPr>
              <a:spLocks noChangeArrowheads="1"/>
            </p:cNvSpPr>
            <p:nvPr/>
          </p:nvSpPr>
          <p:spPr bwMode="auto">
            <a:xfrm>
              <a:off x="163" y="1254"/>
              <a:ext cx="1070" cy="23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5369" name="Rectangle 9"/>
            <p:cNvSpPr>
              <a:spLocks noChangeArrowheads="1"/>
            </p:cNvSpPr>
            <p:nvPr/>
          </p:nvSpPr>
          <p:spPr bwMode="auto">
            <a:xfrm>
              <a:off x="163" y="1254"/>
              <a:ext cx="1070" cy="237"/>
            </a:xfrm>
            <a:prstGeom prst="rect">
              <a:avLst/>
            </a:prstGeom>
            <a:noFill/>
            <a:ln w="13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5370" name="Rectangle 10"/>
            <p:cNvSpPr>
              <a:spLocks noChangeArrowheads="1"/>
            </p:cNvSpPr>
            <p:nvPr/>
          </p:nvSpPr>
          <p:spPr bwMode="auto">
            <a:xfrm>
              <a:off x="163" y="945"/>
              <a:ext cx="1070" cy="30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5371" name="Rectangle 11"/>
            <p:cNvSpPr>
              <a:spLocks noChangeArrowheads="1"/>
            </p:cNvSpPr>
            <p:nvPr/>
          </p:nvSpPr>
          <p:spPr bwMode="auto">
            <a:xfrm>
              <a:off x="163" y="945"/>
              <a:ext cx="1070" cy="309"/>
            </a:xfrm>
            <a:prstGeom prst="rect">
              <a:avLst/>
            </a:prstGeom>
            <a:noFill/>
            <a:ln w="13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5372" name="Rectangle 12"/>
            <p:cNvSpPr>
              <a:spLocks noChangeArrowheads="1"/>
            </p:cNvSpPr>
            <p:nvPr/>
          </p:nvSpPr>
          <p:spPr bwMode="auto">
            <a:xfrm>
              <a:off x="319" y="954"/>
              <a:ext cx="877" cy="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8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Client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373" name="Rectangle 13"/>
            <p:cNvSpPr>
              <a:spLocks noChangeArrowheads="1"/>
            </p:cNvSpPr>
            <p:nvPr/>
          </p:nvSpPr>
          <p:spPr bwMode="auto">
            <a:xfrm>
              <a:off x="2301" y="1472"/>
              <a:ext cx="1872" cy="30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5374" name="Rectangle 14"/>
            <p:cNvSpPr>
              <a:spLocks noChangeArrowheads="1"/>
            </p:cNvSpPr>
            <p:nvPr/>
          </p:nvSpPr>
          <p:spPr bwMode="auto">
            <a:xfrm>
              <a:off x="2301" y="1472"/>
              <a:ext cx="1872" cy="309"/>
            </a:xfrm>
            <a:prstGeom prst="rect">
              <a:avLst/>
            </a:prstGeom>
            <a:noFill/>
            <a:ln w="13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5375" name="Rectangle 15"/>
            <p:cNvSpPr>
              <a:spLocks noChangeArrowheads="1"/>
            </p:cNvSpPr>
            <p:nvPr/>
          </p:nvSpPr>
          <p:spPr bwMode="auto">
            <a:xfrm>
              <a:off x="2313" y="1476"/>
              <a:ext cx="255" cy="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800" b="0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+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376" name="Rectangle 16"/>
            <p:cNvSpPr>
              <a:spLocks noChangeArrowheads="1"/>
            </p:cNvSpPr>
            <p:nvPr/>
          </p:nvSpPr>
          <p:spPr bwMode="auto">
            <a:xfrm>
              <a:off x="2440" y="1476"/>
              <a:ext cx="1245" cy="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800" b="0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Algorithm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377" name="Rectangle 17"/>
            <p:cNvSpPr>
              <a:spLocks noChangeArrowheads="1"/>
            </p:cNvSpPr>
            <p:nvPr/>
          </p:nvSpPr>
          <p:spPr bwMode="auto">
            <a:xfrm>
              <a:off x="3558" y="1476"/>
              <a:ext cx="382" cy="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800" b="0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()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378" name="Rectangle 18"/>
            <p:cNvSpPr>
              <a:spLocks noChangeArrowheads="1"/>
            </p:cNvSpPr>
            <p:nvPr/>
          </p:nvSpPr>
          <p:spPr bwMode="auto">
            <a:xfrm>
              <a:off x="2301" y="891"/>
              <a:ext cx="1872" cy="58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5379" name="Rectangle 19"/>
            <p:cNvSpPr>
              <a:spLocks noChangeArrowheads="1"/>
            </p:cNvSpPr>
            <p:nvPr/>
          </p:nvSpPr>
          <p:spPr bwMode="auto">
            <a:xfrm>
              <a:off x="2301" y="891"/>
              <a:ext cx="1872" cy="581"/>
            </a:xfrm>
            <a:prstGeom prst="rect">
              <a:avLst/>
            </a:prstGeom>
            <a:noFill/>
            <a:ln w="13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5380" name="Rectangle 20"/>
            <p:cNvSpPr>
              <a:spLocks noChangeArrowheads="1"/>
            </p:cNvSpPr>
            <p:nvPr/>
          </p:nvSpPr>
          <p:spPr bwMode="auto">
            <a:xfrm>
              <a:off x="2553" y="897"/>
              <a:ext cx="1485" cy="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«interface»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381" name="Rectangle 21"/>
            <p:cNvSpPr>
              <a:spLocks noChangeArrowheads="1"/>
            </p:cNvSpPr>
            <p:nvPr/>
          </p:nvSpPr>
          <p:spPr bwMode="auto">
            <a:xfrm>
              <a:off x="2681" y="1180"/>
              <a:ext cx="1245" cy="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8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IStrategy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382" name="Rectangle 22"/>
            <p:cNvSpPr>
              <a:spLocks noChangeArrowheads="1"/>
            </p:cNvSpPr>
            <p:nvPr/>
          </p:nvSpPr>
          <p:spPr bwMode="auto">
            <a:xfrm>
              <a:off x="3905" y="3039"/>
              <a:ext cx="1670" cy="30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5383" name="Rectangle 23"/>
            <p:cNvSpPr>
              <a:spLocks noChangeArrowheads="1"/>
            </p:cNvSpPr>
            <p:nvPr/>
          </p:nvSpPr>
          <p:spPr bwMode="auto">
            <a:xfrm>
              <a:off x="3905" y="3039"/>
              <a:ext cx="1670" cy="309"/>
            </a:xfrm>
            <a:prstGeom prst="rect">
              <a:avLst/>
            </a:prstGeom>
            <a:noFill/>
            <a:ln w="13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5384" name="Rectangle 24"/>
            <p:cNvSpPr>
              <a:spLocks noChangeArrowheads="1"/>
            </p:cNvSpPr>
            <p:nvPr/>
          </p:nvSpPr>
          <p:spPr bwMode="auto">
            <a:xfrm>
              <a:off x="3925" y="3043"/>
              <a:ext cx="255" cy="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+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385" name="Rectangle 25"/>
            <p:cNvSpPr>
              <a:spLocks noChangeArrowheads="1"/>
            </p:cNvSpPr>
            <p:nvPr/>
          </p:nvSpPr>
          <p:spPr bwMode="auto">
            <a:xfrm>
              <a:off x="4053" y="3043"/>
              <a:ext cx="1245" cy="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Algorithm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386" name="Rectangle 26"/>
            <p:cNvSpPr>
              <a:spLocks noChangeArrowheads="1"/>
            </p:cNvSpPr>
            <p:nvPr/>
          </p:nvSpPr>
          <p:spPr bwMode="auto">
            <a:xfrm>
              <a:off x="5170" y="3043"/>
              <a:ext cx="382" cy="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()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387" name="Rectangle 27"/>
            <p:cNvSpPr>
              <a:spLocks noChangeArrowheads="1"/>
            </p:cNvSpPr>
            <p:nvPr/>
          </p:nvSpPr>
          <p:spPr bwMode="auto">
            <a:xfrm>
              <a:off x="3905" y="2802"/>
              <a:ext cx="1670" cy="23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5388" name="Rectangle 28"/>
            <p:cNvSpPr>
              <a:spLocks noChangeArrowheads="1"/>
            </p:cNvSpPr>
            <p:nvPr/>
          </p:nvSpPr>
          <p:spPr bwMode="auto">
            <a:xfrm>
              <a:off x="3905" y="2802"/>
              <a:ext cx="1670" cy="237"/>
            </a:xfrm>
            <a:prstGeom prst="rect">
              <a:avLst/>
            </a:prstGeom>
            <a:noFill/>
            <a:ln w="13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5389" name="Rectangle 29"/>
            <p:cNvSpPr>
              <a:spLocks noChangeArrowheads="1"/>
            </p:cNvSpPr>
            <p:nvPr/>
          </p:nvSpPr>
          <p:spPr bwMode="auto">
            <a:xfrm>
              <a:off x="3905" y="2493"/>
              <a:ext cx="1670" cy="30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5390" name="Rectangle 30"/>
            <p:cNvSpPr>
              <a:spLocks noChangeArrowheads="1"/>
            </p:cNvSpPr>
            <p:nvPr/>
          </p:nvSpPr>
          <p:spPr bwMode="auto">
            <a:xfrm>
              <a:off x="3905" y="2493"/>
              <a:ext cx="1670" cy="309"/>
            </a:xfrm>
            <a:prstGeom prst="rect">
              <a:avLst/>
            </a:prstGeom>
            <a:noFill/>
            <a:ln w="13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5391" name="Rectangle 31"/>
            <p:cNvSpPr>
              <a:spLocks noChangeArrowheads="1"/>
            </p:cNvSpPr>
            <p:nvPr/>
          </p:nvSpPr>
          <p:spPr bwMode="auto">
            <a:xfrm>
              <a:off x="4180" y="2507"/>
              <a:ext cx="1245" cy="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8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StrategyA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392" name="Freeform 32"/>
            <p:cNvSpPr>
              <a:spLocks noEditPoints="1"/>
            </p:cNvSpPr>
            <p:nvPr/>
          </p:nvSpPr>
          <p:spPr bwMode="auto">
            <a:xfrm>
              <a:off x="3230" y="1943"/>
              <a:ext cx="1516" cy="557"/>
            </a:xfrm>
            <a:custGeom>
              <a:avLst/>
              <a:gdLst/>
              <a:ahLst/>
              <a:cxnLst>
                <a:cxn ang="0">
                  <a:pos x="16" y="8"/>
                </a:cxn>
                <a:cxn ang="0">
                  <a:pos x="16" y="248"/>
                </a:cxn>
                <a:cxn ang="0">
                  <a:pos x="8" y="256"/>
                </a:cxn>
                <a:cxn ang="0">
                  <a:pos x="0" y="248"/>
                </a:cxn>
                <a:cxn ang="0">
                  <a:pos x="0" y="8"/>
                </a:cxn>
                <a:cxn ang="0">
                  <a:pos x="8" y="0"/>
                </a:cxn>
                <a:cxn ang="0">
                  <a:pos x="16" y="8"/>
                </a:cxn>
                <a:cxn ang="0">
                  <a:pos x="76" y="316"/>
                </a:cxn>
                <a:cxn ang="0">
                  <a:pos x="316" y="316"/>
                </a:cxn>
                <a:cxn ang="0">
                  <a:pos x="324" y="324"/>
                </a:cxn>
                <a:cxn ang="0">
                  <a:pos x="316" y="332"/>
                </a:cxn>
                <a:cxn ang="0">
                  <a:pos x="76" y="332"/>
                </a:cxn>
                <a:cxn ang="0">
                  <a:pos x="68" y="324"/>
                </a:cxn>
                <a:cxn ang="0">
                  <a:pos x="76" y="316"/>
                </a:cxn>
                <a:cxn ang="0">
                  <a:pos x="460" y="316"/>
                </a:cxn>
                <a:cxn ang="0">
                  <a:pos x="700" y="316"/>
                </a:cxn>
                <a:cxn ang="0">
                  <a:pos x="708" y="324"/>
                </a:cxn>
                <a:cxn ang="0">
                  <a:pos x="700" y="332"/>
                </a:cxn>
                <a:cxn ang="0">
                  <a:pos x="460" y="332"/>
                </a:cxn>
                <a:cxn ang="0">
                  <a:pos x="452" y="324"/>
                </a:cxn>
                <a:cxn ang="0">
                  <a:pos x="460" y="316"/>
                </a:cxn>
                <a:cxn ang="0">
                  <a:pos x="844" y="316"/>
                </a:cxn>
                <a:cxn ang="0">
                  <a:pos x="1084" y="316"/>
                </a:cxn>
                <a:cxn ang="0">
                  <a:pos x="1092" y="324"/>
                </a:cxn>
                <a:cxn ang="0">
                  <a:pos x="1084" y="332"/>
                </a:cxn>
                <a:cxn ang="0">
                  <a:pos x="844" y="332"/>
                </a:cxn>
                <a:cxn ang="0">
                  <a:pos x="836" y="324"/>
                </a:cxn>
                <a:cxn ang="0">
                  <a:pos x="844" y="316"/>
                </a:cxn>
                <a:cxn ang="0">
                  <a:pos x="1228" y="316"/>
                </a:cxn>
                <a:cxn ang="0">
                  <a:pos x="1468" y="316"/>
                </a:cxn>
                <a:cxn ang="0">
                  <a:pos x="1476" y="324"/>
                </a:cxn>
                <a:cxn ang="0">
                  <a:pos x="1468" y="332"/>
                </a:cxn>
                <a:cxn ang="0">
                  <a:pos x="1228" y="332"/>
                </a:cxn>
                <a:cxn ang="0">
                  <a:pos x="1220" y="324"/>
                </a:cxn>
                <a:cxn ang="0">
                  <a:pos x="1228" y="316"/>
                </a:cxn>
                <a:cxn ang="0">
                  <a:pos x="1612" y="316"/>
                </a:cxn>
                <a:cxn ang="0">
                  <a:pos x="1708" y="316"/>
                </a:cxn>
                <a:cxn ang="0">
                  <a:pos x="1716" y="324"/>
                </a:cxn>
                <a:cxn ang="0">
                  <a:pos x="1716" y="467"/>
                </a:cxn>
                <a:cxn ang="0">
                  <a:pos x="1708" y="475"/>
                </a:cxn>
                <a:cxn ang="0">
                  <a:pos x="1700" y="467"/>
                </a:cxn>
                <a:cxn ang="0">
                  <a:pos x="1700" y="324"/>
                </a:cxn>
                <a:cxn ang="0">
                  <a:pos x="1708" y="332"/>
                </a:cxn>
                <a:cxn ang="0">
                  <a:pos x="1612" y="332"/>
                </a:cxn>
                <a:cxn ang="0">
                  <a:pos x="1604" y="324"/>
                </a:cxn>
                <a:cxn ang="0">
                  <a:pos x="1612" y="316"/>
                </a:cxn>
                <a:cxn ang="0">
                  <a:pos x="1716" y="611"/>
                </a:cxn>
                <a:cxn ang="0">
                  <a:pos x="1716" y="623"/>
                </a:cxn>
                <a:cxn ang="0">
                  <a:pos x="1708" y="631"/>
                </a:cxn>
                <a:cxn ang="0">
                  <a:pos x="1700" y="623"/>
                </a:cxn>
                <a:cxn ang="0">
                  <a:pos x="1700" y="611"/>
                </a:cxn>
                <a:cxn ang="0">
                  <a:pos x="1708" y="603"/>
                </a:cxn>
                <a:cxn ang="0">
                  <a:pos x="1716" y="611"/>
                </a:cxn>
              </a:cxnLst>
              <a:rect l="0" t="0" r="r" b="b"/>
              <a:pathLst>
                <a:path w="1716" h="631">
                  <a:moveTo>
                    <a:pt x="16" y="8"/>
                  </a:moveTo>
                  <a:lnTo>
                    <a:pt x="16" y="248"/>
                  </a:lnTo>
                  <a:cubicBezTo>
                    <a:pt x="16" y="252"/>
                    <a:pt x="13" y="256"/>
                    <a:pt x="8" y="256"/>
                  </a:cubicBezTo>
                  <a:cubicBezTo>
                    <a:pt x="4" y="256"/>
                    <a:pt x="0" y="252"/>
                    <a:pt x="0" y="248"/>
                  </a:cubicBezTo>
                  <a:lnTo>
                    <a:pt x="0" y="8"/>
                  </a:lnTo>
                  <a:cubicBezTo>
                    <a:pt x="0" y="3"/>
                    <a:pt x="4" y="0"/>
                    <a:pt x="8" y="0"/>
                  </a:cubicBezTo>
                  <a:cubicBezTo>
                    <a:pt x="13" y="0"/>
                    <a:pt x="16" y="3"/>
                    <a:pt x="16" y="8"/>
                  </a:cubicBezTo>
                  <a:close/>
                  <a:moveTo>
                    <a:pt x="76" y="316"/>
                  </a:moveTo>
                  <a:lnTo>
                    <a:pt x="316" y="316"/>
                  </a:lnTo>
                  <a:cubicBezTo>
                    <a:pt x="320" y="316"/>
                    <a:pt x="324" y="320"/>
                    <a:pt x="324" y="324"/>
                  </a:cubicBezTo>
                  <a:cubicBezTo>
                    <a:pt x="324" y="329"/>
                    <a:pt x="320" y="332"/>
                    <a:pt x="316" y="332"/>
                  </a:cubicBezTo>
                  <a:lnTo>
                    <a:pt x="76" y="332"/>
                  </a:lnTo>
                  <a:cubicBezTo>
                    <a:pt x="71" y="332"/>
                    <a:pt x="68" y="329"/>
                    <a:pt x="68" y="324"/>
                  </a:cubicBezTo>
                  <a:cubicBezTo>
                    <a:pt x="68" y="320"/>
                    <a:pt x="71" y="316"/>
                    <a:pt x="76" y="316"/>
                  </a:cubicBezTo>
                  <a:close/>
                  <a:moveTo>
                    <a:pt x="460" y="316"/>
                  </a:moveTo>
                  <a:lnTo>
                    <a:pt x="700" y="316"/>
                  </a:lnTo>
                  <a:cubicBezTo>
                    <a:pt x="704" y="316"/>
                    <a:pt x="708" y="320"/>
                    <a:pt x="708" y="324"/>
                  </a:cubicBezTo>
                  <a:cubicBezTo>
                    <a:pt x="708" y="329"/>
                    <a:pt x="704" y="332"/>
                    <a:pt x="700" y="332"/>
                  </a:cubicBezTo>
                  <a:lnTo>
                    <a:pt x="460" y="332"/>
                  </a:lnTo>
                  <a:cubicBezTo>
                    <a:pt x="455" y="332"/>
                    <a:pt x="452" y="329"/>
                    <a:pt x="452" y="324"/>
                  </a:cubicBezTo>
                  <a:cubicBezTo>
                    <a:pt x="452" y="320"/>
                    <a:pt x="455" y="316"/>
                    <a:pt x="460" y="316"/>
                  </a:cubicBezTo>
                  <a:close/>
                  <a:moveTo>
                    <a:pt x="844" y="316"/>
                  </a:moveTo>
                  <a:lnTo>
                    <a:pt x="1084" y="316"/>
                  </a:lnTo>
                  <a:cubicBezTo>
                    <a:pt x="1088" y="316"/>
                    <a:pt x="1092" y="320"/>
                    <a:pt x="1092" y="324"/>
                  </a:cubicBezTo>
                  <a:cubicBezTo>
                    <a:pt x="1092" y="329"/>
                    <a:pt x="1088" y="332"/>
                    <a:pt x="1084" y="332"/>
                  </a:cubicBezTo>
                  <a:lnTo>
                    <a:pt x="844" y="332"/>
                  </a:lnTo>
                  <a:cubicBezTo>
                    <a:pt x="839" y="332"/>
                    <a:pt x="836" y="329"/>
                    <a:pt x="836" y="324"/>
                  </a:cubicBezTo>
                  <a:cubicBezTo>
                    <a:pt x="836" y="320"/>
                    <a:pt x="839" y="316"/>
                    <a:pt x="844" y="316"/>
                  </a:cubicBezTo>
                  <a:close/>
                  <a:moveTo>
                    <a:pt x="1228" y="316"/>
                  </a:moveTo>
                  <a:lnTo>
                    <a:pt x="1468" y="316"/>
                  </a:lnTo>
                  <a:cubicBezTo>
                    <a:pt x="1472" y="316"/>
                    <a:pt x="1476" y="320"/>
                    <a:pt x="1476" y="324"/>
                  </a:cubicBezTo>
                  <a:cubicBezTo>
                    <a:pt x="1476" y="329"/>
                    <a:pt x="1472" y="332"/>
                    <a:pt x="1468" y="332"/>
                  </a:cubicBezTo>
                  <a:lnTo>
                    <a:pt x="1228" y="332"/>
                  </a:lnTo>
                  <a:cubicBezTo>
                    <a:pt x="1223" y="332"/>
                    <a:pt x="1220" y="329"/>
                    <a:pt x="1220" y="324"/>
                  </a:cubicBezTo>
                  <a:cubicBezTo>
                    <a:pt x="1220" y="320"/>
                    <a:pt x="1223" y="316"/>
                    <a:pt x="1228" y="316"/>
                  </a:cubicBezTo>
                  <a:close/>
                  <a:moveTo>
                    <a:pt x="1612" y="316"/>
                  </a:moveTo>
                  <a:lnTo>
                    <a:pt x="1708" y="316"/>
                  </a:lnTo>
                  <a:cubicBezTo>
                    <a:pt x="1713" y="316"/>
                    <a:pt x="1716" y="320"/>
                    <a:pt x="1716" y="324"/>
                  </a:cubicBezTo>
                  <a:lnTo>
                    <a:pt x="1716" y="467"/>
                  </a:lnTo>
                  <a:cubicBezTo>
                    <a:pt x="1716" y="472"/>
                    <a:pt x="1713" y="475"/>
                    <a:pt x="1708" y="475"/>
                  </a:cubicBezTo>
                  <a:cubicBezTo>
                    <a:pt x="1704" y="475"/>
                    <a:pt x="1700" y="472"/>
                    <a:pt x="1700" y="467"/>
                  </a:cubicBezTo>
                  <a:lnTo>
                    <a:pt x="1700" y="324"/>
                  </a:lnTo>
                  <a:lnTo>
                    <a:pt x="1708" y="332"/>
                  </a:lnTo>
                  <a:lnTo>
                    <a:pt x="1612" y="332"/>
                  </a:lnTo>
                  <a:cubicBezTo>
                    <a:pt x="1607" y="332"/>
                    <a:pt x="1604" y="329"/>
                    <a:pt x="1604" y="324"/>
                  </a:cubicBezTo>
                  <a:cubicBezTo>
                    <a:pt x="1604" y="320"/>
                    <a:pt x="1607" y="316"/>
                    <a:pt x="1612" y="316"/>
                  </a:cubicBezTo>
                  <a:close/>
                  <a:moveTo>
                    <a:pt x="1716" y="611"/>
                  </a:moveTo>
                  <a:lnTo>
                    <a:pt x="1716" y="623"/>
                  </a:lnTo>
                  <a:cubicBezTo>
                    <a:pt x="1716" y="627"/>
                    <a:pt x="1713" y="631"/>
                    <a:pt x="1708" y="631"/>
                  </a:cubicBezTo>
                  <a:cubicBezTo>
                    <a:pt x="1704" y="631"/>
                    <a:pt x="1700" y="627"/>
                    <a:pt x="1700" y="623"/>
                  </a:cubicBezTo>
                  <a:lnTo>
                    <a:pt x="1700" y="611"/>
                  </a:lnTo>
                  <a:cubicBezTo>
                    <a:pt x="1700" y="607"/>
                    <a:pt x="1704" y="603"/>
                    <a:pt x="1708" y="603"/>
                  </a:cubicBezTo>
                  <a:cubicBezTo>
                    <a:pt x="1713" y="603"/>
                    <a:pt x="1716" y="607"/>
                    <a:pt x="1716" y="611"/>
                  </a:cubicBezTo>
                  <a:close/>
                </a:path>
              </a:pathLst>
            </a:custGeom>
            <a:solidFill>
              <a:schemeClr val="tx1"/>
            </a:solidFill>
            <a:ln w="14" cap="flat">
              <a:solidFill>
                <a:schemeClr val="tx1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5393" name="Freeform 33"/>
            <p:cNvSpPr>
              <a:spLocks/>
            </p:cNvSpPr>
            <p:nvPr/>
          </p:nvSpPr>
          <p:spPr bwMode="auto">
            <a:xfrm>
              <a:off x="3131" y="1781"/>
              <a:ext cx="212" cy="169"/>
            </a:xfrm>
            <a:custGeom>
              <a:avLst/>
              <a:gdLst/>
              <a:ahLst/>
              <a:cxnLst>
                <a:cxn ang="0">
                  <a:pos x="0" y="169"/>
                </a:cxn>
                <a:cxn ang="0">
                  <a:pos x="212" y="169"/>
                </a:cxn>
                <a:cxn ang="0">
                  <a:pos x="106" y="0"/>
                </a:cxn>
                <a:cxn ang="0">
                  <a:pos x="0" y="169"/>
                </a:cxn>
              </a:cxnLst>
              <a:rect l="0" t="0" r="r" b="b"/>
              <a:pathLst>
                <a:path w="212" h="169">
                  <a:moveTo>
                    <a:pt x="0" y="169"/>
                  </a:moveTo>
                  <a:lnTo>
                    <a:pt x="212" y="169"/>
                  </a:lnTo>
                  <a:lnTo>
                    <a:pt x="106" y="0"/>
                  </a:lnTo>
                  <a:lnTo>
                    <a:pt x="0" y="16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5394" name="Freeform 34"/>
            <p:cNvSpPr>
              <a:spLocks/>
            </p:cNvSpPr>
            <p:nvPr/>
          </p:nvSpPr>
          <p:spPr bwMode="auto">
            <a:xfrm>
              <a:off x="3131" y="1781"/>
              <a:ext cx="212" cy="169"/>
            </a:xfrm>
            <a:custGeom>
              <a:avLst/>
              <a:gdLst/>
              <a:ahLst/>
              <a:cxnLst>
                <a:cxn ang="0">
                  <a:pos x="0" y="169"/>
                </a:cxn>
                <a:cxn ang="0">
                  <a:pos x="212" y="169"/>
                </a:cxn>
                <a:cxn ang="0">
                  <a:pos x="106" y="0"/>
                </a:cxn>
                <a:cxn ang="0">
                  <a:pos x="0" y="169"/>
                </a:cxn>
              </a:cxnLst>
              <a:rect l="0" t="0" r="r" b="b"/>
              <a:pathLst>
                <a:path w="212" h="169">
                  <a:moveTo>
                    <a:pt x="0" y="169"/>
                  </a:moveTo>
                  <a:lnTo>
                    <a:pt x="212" y="169"/>
                  </a:lnTo>
                  <a:lnTo>
                    <a:pt x="106" y="0"/>
                  </a:lnTo>
                  <a:lnTo>
                    <a:pt x="0" y="169"/>
                  </a:lnTo>
                  <a:close/>
                </a:path>
              </a:pathLst>
            </a:custGeom>
            <a:noFill/>
            <a:ln w="13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5395" name="Freeform 35"/>
            <p:cNvSpPr>
              <a:spLocks/>
            </p:cNvSpPr>
            <p:nvPr/>
          </p:nvSpPr>
          <p:spPr bwMode="auto">
            <a:xfrm>
              <a:off x="1233" y="1336"/>
              <a:ext cx="1068" cy="1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200" y="1"/>
                </a:cxn>
                <a:cxn ang="0">
                  <a:pos x="200" y="0"/>
                </a:cxn>
                <a:cxn ang="0">
                  <a:pos x="1068" y="0"/>
                </a:cxn>
              </a:cxnLst>
              <a:rect l="0" t="0" r="r" b="b"/>
              <a:pathLst>
                <a:path w="1068" h="1">
                  <a:moveTo>
                    <a:pt x="0" y="1"/>
                  </a:moveTo>
                  <a:lnTo>
                    <a:pt x="200" y="1"/>
                  </a:lnTo>
                  <a:lnTo>
                    <a:pt x="200" y="0"/>
                  </a:lnTo>
                  <a:lnTo>
                    <a:pt x="1068" y="0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5396" name="Freeform 36"/>
            <p:cNvSpPr>
              <a:spLocks/>
            </p:cNvSpPr>
            <p:nvPr/>
          </p:nvSpPr>
          <p:spPr bwMode="auto">
            <a:xfrm>
              <a:off x="1233" y="1273"/>
              <a:ext cx="212" cy="127"/>
            </a:xfrm>
            <a:custGeom>
              <a:avLst/>
              <a:gdLst/>
              <a:ahLst/>
              <a:cxnLst>
                <a:cxn ang="0">
                  <a:pos x="106" y="127"/>
                </a:cxn>
                <a:cxn ang="0">
                  <a:pos x="0" y="64"/>
                </a:cxn>
                <a:cxn ang="0">
                  <a:pos x="106" y="0"/>
                </a:cxn>
                <a:cxn ang="0">
                  <a:pos x="212" y="64"/>
                </a:cxn>
                <a:cxn ang="0">
                  <a:pos x="106" y="127"/>
                </a:cxn>
              </a:cxnLst>
              <a:rect l="0" t="0" r="r" b="b"/>
              <a:pathLst>
                <a:path w="212" h="127">
                  <a:moveTo>
                    <a:pt x="106" y="127"/>
                  </a:moveTo>
                  <a:lnTo>
                    <a:pt x="0" y="64"/>
                  </a:lnTo>
                  <a:lnTo>
                    <a:pt x="106" y="0"/>
                  </a:lnTo>
                  <a:lnTo>
                    <a:pt x="212" y="64"/>
                  </a:lnTo>
                  <a:lnTo>
                    <a:pt x="106" y="12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5397" name="Freeform 37"/>
            <p:cNvSpPr>
              <a:spLocks/>
            </p:cNvSpPr>
            <p:nvPr/>
          </p:nvSpPr>
          <p:spPr bwMode="auto">
            <a:xfrm>
              <a:off x="1233" y="1273"/>
              <a:ext cx="212" cy="127"/>
            </a:xfrm>
            <a:custGeom>
              <a:avLst/>
              <a:gdLst/>
              <a:ahLst/>
              <a:cxnLst>
                <a:cxn ang="0">
                  <a:pos x="106" y="127"/>
                </a:cxn>
                <a:cxn ang="0">
                  <a:pos x="0" y="64"/>
                </a:cxn>
                <a:cxn ang="0">
                  <a:pos x="106" y="0"/>
                </a:cxn>
                <a:cxn ang="0">
                  <a:pos x="212" y="64"/>
                </a:cxn>
                <a:cxn ang="0">
                  <a:pos x="106" y="127"/>
                </a:cxn>
              </a:cxnLst>
              <a:rect l="0" t="0" r="r" b="b"/>
              <a:pathLst>
                <a:path w="212" h="127">
                  <a:moveTo>
                    <a:pt x="106" y="127"/>
                  </a:moveTo>
                  <a:lnTo>
                    <a:pt x="0" y="64"/>
                  </a:lnTo>
                  <a:lnTo>
                    <a:pt x="106" y="0"/>
                  </a:lnTo>
                  <a:lnTo>
                    <a:pt x="212" y="64"/>
                  </a:lnTo>
                  <a:lnTo>
                    <a:pt x="106" y="127"/>
                  </a:lnTo>
                  <a:close/>
                </a:path>
              </a:pathLst>
            </a:custGeom>
            <a:noFill/>
            <a:ln w="13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5398" name="Rectangle 38"/>
            <p:cNvSpPr>
              <a:spLocks noChangeArrowheads="1"/>
            </p:cNvSpPr>
            <p:nvPr/>
          </p:nvSpPr>
          <p:spPr bwMode="auto">
            <a:xfrm>
              <a:off x="900" y="3039"/>
              <a:ext cx="1668" cy="30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5399" name="Rectangle 39"/>
            <p:cNvSpPr>
              <a:spLocks noChangeArrowheads="1"/>
            </p:cNvSpPr>
            <p:nvPr/>
          </p:nvSpPr>
          <p:spPr bwMode="auto">
            <a:xfrm>
              <a:off x="900" y="3039"/>
              <a:ext cx="1668" cy="309"/>
            </a:xfrm>
            <a:prstGeom prst="rect">
              <a:avLst/>
            </a:prstGeom>
            <a:noFill/>
            <a:ln w="13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5400" name="Rectangle 40"/>
            <p:cNvSpPr>
              <a:spLocks noChangeArrowheads="1"/>
            </p:cNvSpPr>
            <p:nvPr/>
          </p:nvSpPr>
          <p:spPr bwMode="auto">
            <a:xfrm>
              <a:off x="913" y="3043"/>
              <a:ext cx="255" cy="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+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401" name="Rectangle 41"/>
            <p:cNvSpPr>
              <a:spLocks noChangeArrowheads="1"/>
            </p:cNvSpPr>
            <p:nvPr/>
          </p:nvSpPr>
          <p:spPr bwMode="auto">
            <a:xfrm>
              <a:off x="1040" y="3043"/>
              <a:ext cx="1245" cy="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Algorithm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402" name="Rectangle 42"/>
            <p:cNvSpPr>
              <a:spLocks noChangeArrowheads="1"/>
            </p:cNvSpPr>
            <p:nvPr/>
          </p:nvSpPr>
          <p:spPr bwMode="auto">
            <a:xfrm>
              <a:off x="2157" y="3043"/>
              <a:ext cx="382" cy="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()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403" name="Rectangle 43"/>
            <p:cNvSpPr>
              <a:spLocks noChangeArrowheads="1"/>
            </p:cNvSpPr>
            <p:nvPr/>
          </p:nvSpPr>
          <p:spPr bwMode="auto">
            <a:xfrm>
              <a:off x="900" y="2802"/>
              <a:ext cx="1668" cy="23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5404" name="Rectangle 44"/>
            <p:cNvSpPr>
              <a:spLocks noChangeArrowheads="1"/>
            </p:cNvSpPr>
            <p:nvPr/>
          </p:nvSpPr>
          <p:spPr bwMode="auto">
            <a:xfrm>
              <a:off x="900" y="2802"/>
              <a:ext cx="1668" cy="237"/>
            </a:xfrm>
            <a:prstGeom prst="rect">
              <a:avLst/>
            </a:prstGeom>
            <a:noFill/>
            <a:ln w="13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5405" name="Rectangle 45"/>
            <p:cNvSpPr>
              <a:spLocks noChangeArrowheads="1"/>
            </p:cNvSpPr>
            <p:nvPr/>
          </p:nvSpPr>
          <p:spPr bwMode="auto">
            <a:xfrm>
              <a:off x="900" y="2493"/>
              <a:ext cx="1668" cy="30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5406" name="Rectangle 46"/>
            <p:cNvSpPr>
              <a:spLocks noChangeArrowheads="1"/>
            </p:cNvSpPr>
            <p:nvPr/>
          </p:nvSpPr>
          <p:spPr bwMode="auto">
            <a:xfrm>
              <a:off x="900" y="2493"/>
              <a:ext cx="1668" cy="309"/>
            </a:xfrm>
            <a:prstGeom prst="rect">
              <a:avLst/>
            </a:prstGeom>
            <a:noFill/>
            <a:ln w="13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5407" name="Rectangle 47"/>
            <p:cNvSpPr>
              <a:spLocks noChangeArrowheads="1"/>
            </p:cNvSpPr>
            <p:nvPr/>
          </p:nvSpPr>
          <p:spPr bwMode="auto">
            <a:xfrm>
              <a:off x="1167" y="2507"/>
              <a:ext cx="1245" cy="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8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StrategyB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408" name="Freeform 48"/>
            <p:cNvSpPr>
              <a:spLocks noEditPoints="1"/>
            </p:cNvSpPr>
            <p:nvPr/>
          </p:nvSpPr>
          <p:spPr bwMode="auto">
            <a:xfrm>
              <a:off x="1727" y="2218"/>
              <a:ext cx="1511" cy="282"/>
            </a:xfrm>
            <a:custGeom>
              <a:avLst/>
              <a:gdLst/>
              <a:ahLst/>
              <a:cxnLst>
                <a:cxn ang="0">
                  <a:pos x="0" y="311"/>
                </a:cxn>
                <a:cxn ang="0">
                  <a:pos x="0" y="71"/>
                </a:cxn>
                <a:cxn ang="0">
                  <a:pos x="8" y="63"/>
                </a:cxn>
                <a:cxn ang="0">
                  <a:pos x="16" y="71"/>
                </a:cxn>
                <a:cxn ang="0">
                  <a:pos x="16" y="311"/>
                </a:cxn>
                <a:cxn ang="0">
                  <a:pos x="8" y="319"/>
                </a:cxn>
                <a:cxn ang="0">
                  <a:pos x="0" y="311"/>
                </a:cxn>
                <a:cxn ang="0">
                  <a:pos x="90" y="0"/>
                </a:cxn>
                <a:cxn ang="0">
                  <a:pos x="330" y="0"/>
                </a:cxn>
                <a:cxn ang="0">
                  <a:pos x="338" y="8"/>
                </a:cxn>
                <a:cxn ang="0">
                  <a:pos x="330" y="16"/>
                </a:cxn>
                <a:cxn ang="0">
                  <a:pos x="90" y="16"/>
                </a:cxn>
                <a:cxn ang="0">
                  <a:pos x="82" y="8"/>
                </a:cxn>
                <a:cxn ang="0">
                  <a:pos x="90" y="0"/>
                </a:cxn>
                <a:cxn ang="0">
                  <a:pos x="474" y="0"/>
                </a:cxn>
                <a:cxn ang="0">
                  <a:pos x="714" y="0"/>
                </a:cxn>
                <a:cxn ang="0">
                  <a:pos x="722" y="8"/>
                </a:cxn>
                <a:cxn ang="0">
                  <a:pos x="714" y="16"/>
                </a:cxn>
                <a:cxn ang="0">
                  <a:pos x="474" y="16"/>
                </a:cxn>
                <a:cxn ang="0">
                  <a:pos x="466" y="8"/>
                </a:cxn>
                <a:cxn ang="0">
                  <a:pos x="474" y="0"/>
                </a:cxn>
                <a:cxn ang="0">
                  <a:pos x="858" y="0"/>
                </a:cxn>
                <a:cxn ang="0">
                  <a:pos x="1098" y="0"/>
                </a:cxn>
                <a:cxn ang="0">
                  <a:pos x="1106" y="8"/>
                </a:cxn>
                <a:cxn ang="0">
                  <a:pos x="1098" y="16"/>
                </a:cxn>
                <a:cxn ang="0">
                  <a:pos x="858" y="16"/>
                </a:cxn>
                <a:cxn ang="0">
                  <a:pos x="850" y="8"/>
                </a:cxn>
                <a:cxn ang="0">
                  <a:pos x="858" y="0"/>
                </a:cxn>
                <a:cxn ang="0">
                  <a:pos x="1242" y="0"/>
                </a:cxn>
                <a:cxn ang="0">
                  <a:pos x="1482" y="0"/>
                </a:cxn>
                <a:cxn ang="0">
                  <a:pos x="1490" y="8"/>
                </a:cxn>
                <a:cxn ang="0">
                  <a:pos x="1482" y="16"/>
                </a:cxn>
                <a:cxn ang="0">
                  <a:pos x="1242" y="16"/>
                </a:cxn>
                <a:cxn ang="0">
                  <a:pos x="1234" y="8"/>
                </a:cxn>
                <a:cxn ang="0">
                  <a:pos x="1242" y="0"/>
                </a:cxn>
                <a:cxn ang="0">
                  <a:pos x="1626" y="0"/>
                </a:cxn>
                <a:cxn ang="0">
                  <a:pos x="1702" y="0"/>
                </a:cxn>
                <a:cxn ang="0">
                  <a:pos x="1710" y="8"/>
                </a:cxn>
                <a:cxn ang="0">
                  <a:pos x="1702" y="16"/>
                </a:cxn>
                <a:cxn ang="0">
                  <a:pos x="1626" y="16"/>
                </a:cxn>
                <a:cxn ang="0">
                  <a:pos x="1618" y="8"/>
                </a:cxn>
                <a:cxn ang="0">
                  <a:pos x="1626" y="0"/>
                </a:cxn>
              </a:cxnLst>
              <a:rect l="0" t="0" r="r" b="b"/>
              <a:pathLst>
                <a:path w="1710" h="319">
                  <a:moveTo>
                    <a:pt x="0" y="311"/>
                  </a:moveTo>
                  <a:lnTo>
                    <a:pt x="0" y="71"/>
                  </a:lnTo>
                  <a:cubicBezTo>
                    <a:pt x="0" y="66"/>
                    <a:pt x="4" y="63"/>
                    <a:pt x="8" y="63"/>
                  </a:cubicBezTo>
                  <a:cubicBezTo>
                    <a:pt x="13" y="63"/>
                    <a:pt x="16" y="66"/>
                    <a:pt x="16" y="71"/>
                  </a:cubicBezTo>
                  <a:lnTo>
                    <a:pt x="16" y="311"/>
                  </a:lnTo>
                  <a:cubicBezTo>
                    <a:pt x="16" y="315"/>
                    <a:pt x="13" y="319"/>
                    <a:pt x="8" y="319"/>
                  </a:cubicBezTo>
                  <a:cubicBezTo>
                    <a:pt x="4" y="319"/>
                    <a:pt x="0" y="315"/>
                    <a:pt x="0" y="311"/>
                  </a:cubicBezTo>
                  <a:close/>
                  <a:moveTo>
                    <a:pt x="90" y="0"/>
                  </a:moveTo>
                  <a:lnTo>
                    <a:pt x="330" y="0"/>
                  </a:lnTo>
                  <a:cubicBezTo>
                    <a:pt x="334" y="0"/>
                    <a:pt x="338" y="4"/>
                    <a:pt x="338" y="8"/>
                  </a:cubicBezTo>
                  <a:cubicBezTo>
                    <a:pt x="338" y="13"/>
                    <a:pt x="334" y="16"/>
                    <a:pt x="330" y="16"/>
                  </a:cubicBezTo>
                  <a:lnTo>
                    <a:pt x="90" y="16"/>
                  </a:lnTo>
                  <a:cubicBezTo>
                    <a:pt x="85" y="16"/>
                    <a:pt x="82" y="13"/>
                    <a:pt x="82" y="8"/>
                  </a:cubicBezTo>
                  <a:cubicBezTo>
                    <a:pt x="82" y="4"/>
                    <a:pt x="85" y="0"/>
                    <a:pt x="90" y="0"/>
                  </a:cubicBezTo>
                  <a:close/>
                  <a:moveTo>
                    <a:pt x="474" y="0"/>
                  </a:moveTo>
                  <a:lnTo>
                    <a:pt x="714" y="0"/>
                  </a:lnTo>
                  <a:cubicBezTo>
                    <a:pt x="718" y="0"/>
                    <a:pt x="722" y="4"/>
                    <a:pt x="722" y="8"/>
                  </a:cubicBezTo>
                  <a:cubicBezTo>
                    <a:pt x="722" y="13"/>
                    <a:pt x="718" y="16"/>
                    <a:pt x="714" y="16"/>
                  </a:cubicBezTo>
                  <a:lnTo>
                    <a:pt x="474" y="16"/>
                  </a:lnTo>
                  <a:cubicBezTo>
                    <a:pt x="469" y="16"/>
                    <a:pt x="466" y="13"/>
                    <a:pt x="466" y="8"/>
                  </a:cubicBezTo>
                  <a:cubicBezTo>
                    <a:pt x="466" y="4"/>
                    <a:pt x="469" y="0"/>
                    <a:pt x="474" y="0"/>
                  </a:cubicBezTo>
                  <a:close/>
                  <a:moveTo>
                    <a:pt x="858" y="0"/>
                  </a:moveTo>
                  <a:lnTo>
                    <a:pt x="1098" y="0"/>
                  </a:lnTo>
                  <a:cubicBezTo>
                    <a:pt x="1102" y="0"/>
                    <a:pt x="1106" y="4"/>
                    <a:pt x="1106" y="8"/>
                  </a:cubicBezTo>
                  <a:cubicBezTo>
                    <a:pt x="1106" y="13"/>
                    <a:pt x="1102" y="16"/>
                    <a:pt x="1098" y="16"/>
                  </a:cubicBezTo>
                  <a:lnTo>
                    <a:pt x="858" y="16"/>
                  </a:lnTo>
                  <a:cubicBezTo>
                    <a:pt x="853" y="16"/>
                    <a:pt x="850" y="13"/>
                    <a:pt x="850" y="8"/>
                  </a:cubicBezTo>
                  <a:cubicBezTo>
                    <a:pt x="850" y="4"/>
                    <a:pt x="853" y="0"/>
                    <a:pt x="858" y="0"/>
                  </a:cubicBezTo>
                  <a:close/>
                  <a:moveTo>
                    <a:pt x="1242" y="0"/>
                  </a:moveTo>
                  <a:lnTo>
                    <a:pt x="1482" y="0"/>
                  </a:lnTo>
                  <a:cubicBezTo>
                    <a:pt x="1486" y="0"/>
                    <a:pt x="1490" y="4"/>
                    <a:pt x="1490" y="8"/>
                  </a:cubicBezTo>
                  <a:cubicBezTo>
                    <a:pt x="1490" y="13"/>
                    <a:pt x="1486" y="16"/>
                    <a:pt x="1482" y="16"/>
                  </a:cubicBezTo>
                  <a:lnTo>
                    <a:pt x="1242" y="16"/>
                  </a:lnTo>
                  <a:cubicBezTo>
                    <a:pt x="1237" y="16"/>
                    <a:pt x="1234" y="13"/>
                    <a:pt x="1234" y="8"/>
                  </a:cubicBezTo>
                  <a:cubicBezTo>
                    <a:pt x="1234" y="4"/>
                    <a:pt x="1237" y="0"/>
                    <a:pt x="1242" y="0"/>
                  </a:cubicBezTo>
                  <a:close/>
                  <a:moveTo>
                    <a:pt x="1626" y="0"/>
                  </a:moveTo>
                  <a:lnTo>
                    <a:pt x="1702" y="0"/>
                  </a:lnTo>
                  <a:cubicBezTo>
                    <a:pt x="1707" y="0"/>
                    <a:pt x="1710" y="4"/>
                    <a:pt x="1710" y="8"/>
                  </a:cubicBezTo>
                  <a:cubicBezTo>
                    <a:pt x="1710" y="13"/>
                    <a:pt x="1707" y="16"/>
                    <a:pt x="1702" y="16"/>
                  </a:cubicBezTo>
                  <a:lnTo>
                    <a:pt x="1626" y="16"/>
                  </a:lnTo>
                  <a:cubicBezTo>
                    <a:pt x="1621" y="16"/>
                    <a:pt x="1618" y="13"/>
                    <a:pt x="1618" y="8"/>
                  </a:cubicBezTo>
                  <a:cubicBezTo>
                    <a:pt x="1618" y="4"/>
                    <a:pt x="1621" y="0"/>
                    <a:pt x="1626" y="0"/>
                  </a:cubicBezTo>
                  <a:close/>
                </a:path>
              </a:pathLst>
            </a:custGeom>
            <a:solidFill>
              <a:schemeClr val="tx1"/>
            </a:solidFill>
            <a:ln w="14" cap="flat">
              <a:solidFill>
                <a:schemeClr val="tx1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57158" y="1142984"/>
            <a:ext cx="5849678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sz="2400" smtClean="0"/>
              <a:t>Название и классификация паттерна</a:t>
            </a:r>
            <a:endParaRPr lang="ru-RU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714348" y="1712229"/>
            <a:ext cx="614302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smtClean="0"/>
              <a:t>Состояние – паттерн поведения объектов</a:t>
            </a:r>
            <a:r>
              <a:rPr lang="ru-RU" sz="2200" dirty="0" smtClean="0"/>
              <a:t>.</a:t>
            </a:r>
            <a:endParaRPr lang="ru-RU" sz="2200" dirty="0"/>
          </a:p>
        </p:txBody>
      </p:sp>
      <p:sp>
        <p:nvSpPr>
          <p:cNvPr id="11" name="TextBox 10"/>
          <p:cNvSpPr txBox="1"/>
          <p:nvPr/>
        </p:nvSpPr>
        <p:spPr>
          <a:xfrm>
            <a:off x="357158" y="2428868"/>
            <a:ext cx="1980029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sz="2400" dirty="0" smtClean="0"/>
              <a:t>Назначение</a:t>
            </a:r>
            <a:endParaRPr lang="ru-RU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699789" y="3035384"/>
            <a:ext cx="820449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smtClean="0"/>
              <a:t>Позволяет объекту варьировать свое поведение в </a:t>
            </a:r>
            <a:endParaRPr lang="ru-RU" sz="2200" dirty="0" smtClean="0"/>
          </a:p>
          <a:p>
            <a:r>
              <a:rPr lang="ru-RU" sz="2200" smtClean="0"/>
              <a:t>зависимости от внутреннего состояния. Извне создается</a:t>
            </a:r>
            <a:endParaRPr lang="ru-RU" sz="2200" dirty="0" smtClean="0"/>
          </a:p>
          <a:p>
            <a:r>
              <a:rPr lang="ru-RU" sz="2200" smtClean="0"/>
              <a:t>впечатление, что изменился класс объекта. </a:t>
            </a:r>
            <a:endParaRPr lang="ru-RU" sz="2200" dirty="0" smtClean="0"/>
          </a:p>
          <a:p>
            <a:endParaRPr lang="ru-RU" sz="2200" dirty="0" smtClean="0"/>
          </a:p>
          <a:p>
            <a:r>
              <a:rPr lang="ru-RU" sz="2400" smtClean="0"/>
              <a:t>При помощи шаблона Состояние можно </a:t>
            </a:r>
            <a:endParaRPr lang="ru-RU" sz="2400" dirty="0" smtClean="0"/>
          </a:p>
          <a:p>
            <a:r>
              <a:rPr lang="ru-RU" sz="2400" smtClean="0"/>
              <a:t>эффективно реализовать такую абстракцию как </a:t>
            </a:r>
            <a:endParaRPr lang="ru-RU" sz="2400" dirty="0" smtClean="0"/>
          </a:p>
          <a:p>
            <a:r>
              <a:rPr lang="ru-RU" sz="2400" i="1" smtClean="0"/>
              <a:t>конечный автомат</a:t>
            </a:r>
            <a:r>
              <a:rPr lang="ru-RU" sz="2400" i="1" dirty="0" smtClean="0"/>
              <a:t>.</a:t>
            </a:r>
            <a:endParaRPr lang="ru-RU" sz="220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0" y="6488668"/>
            <a:ext cx="196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Design patterns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2928926" y="714356"/>
            <a:ext cx="6215074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2"/>
          <p:cNvSpPr txBox="1">
            <a:spLocks/>
          </p:cNvSpPr>
          <p:nvPr/>
        </p:nvSpPr>
        <p:spPr>
          <a:xfrm>
            <a:off x="-357222" y="142852"/>
            <a:ext cx="9144000" cy="857256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rPr>
              <a:t>State</a:t>
            </a:r>
            <a:endParaRPr kumimoji="0" lang="en-US" sz="4000" b="1" i="0" u="none" strike="noStrike" kern="1200" cap="none" spc="0" normalizeH="0" baseline="0" noProof="0" dirty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  <a:reflection blurRad="6350" stA="55000" endA="300" endPos="45500" dir="5400000" sy="-10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0" y="6488668"/>
            <a:ext cx="196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Design patterns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2928926" y="714356"/>
            <a:ext cx="6215074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Заголовок 2"/>
          <p:cNvSpPr txBox="1">
            <a:spLocks/>
          </p:cNvSpPr>
          <p:nvPr/>
        </p:nvSpPr>
        <p:spPr>
          <a:xfrm>
            <a:off x="-357222" y="142852"/>
            <a:ext cx="9144000" cy="857256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rPr>
              <a:t>State</a:t>
            </a:r>
            <a:endParaRPr kumimoji="0" lang="en-US" sz="4000" b="1" i="0" u="none" strike="noStrike" kern="1200" cap="none" spc="0" normalizeH="0" baseline="0" noProof="0" dirty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  <a:reflection blurRad="6350" stA="55000" endA="300" endPos="45500" dir="5400000" sy="-10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16389" name="Group 5"/>
          <p:cNvGrpSpPr>
            <a:grpSpLocks noChangeAspect="1"/>
          </p:cNvGrpSpPr>
          <p:nvPr/>
        </p:nvGrpSpPr>
        <p:grpSpPr bwMode="auto">
          <a:xfrm>
            <a:off x="247651" y="1684337"/>
            <a:ext cx="8715375" cy="3521075"/>
            <a:chOff x="156" y="1061"/>
            <a:chExt cx="5490" cy="2218"/>
          </a:xfrm>
        </p:grpSpPr>
        <p:sp>
          <p:nvSpPr>
            <p:cNvPr id="16453" name="Freeform 69"/>
            <p:cNvSpPr>
              <a:spLocks noEditPoints="1"/>
            </p:cNvSpPr>
            <p:nvPr/>
          </p:nvSpPr>
          <p:spPr bwMode="auto">
            <a:xfrm>
              <a:off x="1111" y="1857"/>
              <a:ext cx="29" cy="394"/>
            </a:xfrm>
            <a:custGeom>
              <a:avLst/>
              <a:gdLst/>
              <a:ahLst/>
              <a:cxnLst>
                <a:cxn ang="0">
                  <a:pos x="16" y="8"/>
                </a:cxn>
                <a:cxn ang="0">
                  <a:pos x="16" y="120"/>
                </a:cxn>
                <a:cxn ang="0">
                  <a:pos x="8" y="128"/>
                </a:cxn>
                <a:cxn ang="0">
                  <a:pos x="0" y="120"/>
                </a:cxn>
                <a:cxn ang="0">
                  <a:pos x="0" y="8"/>
                </a:cxn>
                <a:cxn ang="0">
                  <a:pos x="8" y="0"/>
                </a:cxn>
                <a:cxn ang="0">
                  <a:pos x="16" y="8"/>
                </a:cxn>
                <a:cxn ang="0">
                  <a:pos x="16" y="200"/>
                </a:cxn>
                <a:cxn ang="0">
                  <a:pos x="16" y="312"/>
                </a:cxn>
                <a:cxn ang="0">
                  <a:pos x="8" y="320"/>
                </a:cxn>
                <a:cxn ang="0">
                  <a:pos x="0" y="312"/>
                </a:cxn>
                <a:cxn ang="0">
                  <a:pos x="0" y="200"/>
                </a:cxn>
                <a:cxn ang="0">
                  <a:pos x="8" y="192"/>
                </a:cxn>
                <a:cxn ang="0">
                  <a:pos x="16" y="200"/>
                </a:cxn>
                <a:cxn ang="0">
                  <a:pos x="16" y="392"/>
                </a:cxn>
                <a:cxn ang="0">
                  <a:pos x="16" y="504"/>
                </a:cxn>
                <a:cxn ang="0">
                  <a:pos x="8" y="512"/>
                </a:cxn>
                <a:cxn ang="0">
                  <a:pos x="0" y="504"/>
                </a:cxn>
                <a:cxn ang="0">
                  <a:pos x="0" y="392"/>
                </a:cxn>
                <a:cxn ang="0">
                  <a:pos x="8" y="384"/>
                </a:cxn>
                <a:cxn ang="0">
                  <a:pos x="16" y="392"/>
                </a:cxn>
              </a:cxnLst>
              <a:rect l="0" t="0" r="r" b="b"/>
              <a:pathLst>
                <a:path w="16" h="512">
                  <a:moveTo>
                    <a:pt x="16" y="8"/>
                  </a:moveTo>
                  <a:lnTo>
                    <a:pt x="16" y="120"/>
                  </a:lnTo>
                  <a:cubicBezTo>
                    <a:pt x="16" y="124"/>
                    <a:pt x="13" y="128"/>
                    <a:pt x="8" y="128"/>
                  </a:cubicBezTo>
                  <a:cubicBezTo>
                    <a:pt x="4" y="128"/>
                    <a:pt x="0" y="124"/>
                    <a:pt x="0" y="120"/>
                  </a:cubicBezTo>
                  <a:lnTo>
                    <a:pt x="0" y="8"/>
                  </a:lnTo>
                  <a:cubicBezTo>
                    <a:pt x="0" y="3"/>
                    <a:pt x="4" y="0"/>
                    <a:pt x="8" y="0"/>
                  </a:cubicBezTo>
                  <a:cubicBezTo>
                    <a:pt x="13" y="0"/>
                    <a:pt x="16" y="3"/>
                    <a:pt x="16" y="8"/>
                  </a:cubicBezTo>
                  <a:close/>
                  <a:moveTo>
                    <a:pt x="16" y="200"/>
                  </a:moveTo>
                  <a:lnTo>
                    <a:pt x="16" y="312"/>
                  </a:lnTo>
                  <a:cubicBezTo>
                    <a:pt x="16" y="316"/>
                    <a:pt x="13" y="320"/>
                    <a:pt x="8" y="320"/>
                  </a:cubicBezTo>
                  <a:cubicBezTo>
                    <a:pt x="4" y="320"/>
                    <a:pt x="0" y="316"/>
                    <a:pt x="0" y="312"/>
                  </a:cubicBezTo>
                  <a:lnTo>
                    <a:pt x="0" y="200"/>
                  </a:lnTo>
                  <a:cubicBezTo>
                    <a:pt x="0" y="195"/>
                    <a:pt x="4" y="192"/>
                    <a:pt x="8" y="192"/>
                  </a:cubicBezTo>
                  <a:cubicBezTo>
                    <a:pt x="13" y="192"/>
                    <a:pt x="16" y="195"/>
                    <a:pt x="16" y="200"/>
                  </a:cubicBezTo>
                  <a:close/>
                  <a:moveTo>
                    <a:pt x="16" y="392"/>
                  </a:moveTo>
                  <a:lnTo>
                    <a:pt x="16" y="504"/>
                  </a:lnTo>
                  <a:cubicBezTo>
                    <a:pt x="16" y="508"/>
                    <a:pt x="13" y="512"/>
                    <a:pt x="8" y="512"/>
                  </a:cubicBezTo>
                  <a:cubicBezTo>
                    <a:pt x="4" y="512"/>
                    <a:pt x="0" y="508"/>
                    <a:pt x="0" y="504"/>
                  </a:cubicBezTo>
                  <a:lnTo>
                    <a:pt x="0" y="392"/>
                  </a:lnTo>
                  <a:cubicBezTo>
                    <a:pt x="0" y="387"/>
                    <a:pt x="4" y="384"/>
                    <a:pt x="8" y="384"/>
                  </a:cubicBezTo>
                  <a:cubicBezTo>
                    <a:pt x="13" y="384"/>
                    <a:pt x="16" y="387"/>
                    <a:pt x="16" y="392"/>
                  </a:cubicBezTo>
                  <a:close/>
                </a:path>
              </a:pathLst>
            </a:custGeom>
            <a:ln w="9525">
              <a:solidFill>
                <a:schemeClr val="bg1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6390" name="Rectangle 6"/>
            <p:cNvSpPr>
              <a:spLocks noChangeArrowheads="1"/>
            </p:cNvSpPr>
            <p:nvPr/>
          </p:nvSpPr>
          <p:spPr bwMode="auto">
            <a:xfrm>
              <a:off x="340" y="1599"/>
              <a:ext cx="1764" cy="26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6391" name="Rectangle 7"/>
            <p:cNvSpPr>
              <a:spLocks noChangeArrowheads="1"/>
            </p:cNvSpPr>
            <p:nvPr/>
          </p:nvSpPr>
          <p:spPr bwMode="auto">
            <a:xfrm>
              <a:off x="340" y="1599"/>
              <a:ext cx="1764" cy="269"/>
            </a:xfrm>
            <a:prstGeom prst="rect">
              <a:avLst/>
            </a:prstGeom>
            <a:noFill/>
            <a:ln w="11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6392" name="Rectangle 8"/>
            <p:cNvSpPr>
              <a:spLocks noChangeArrowheads="1"/>
            </p:cNvSpPr>
            <p:nvPr/>
          </p:nvSpPr>
          <p:spPr bwMode="auto">
            <a:xfrm>
              <a:off x="355" y="1608"/>
              <a:ext cx="220" cy="2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+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393" name="Rectangle 9"/>
            <p:cNvSpPr>
              <a:spLocks noChangeArrowheads="1"/>
            </p:cNvSpPr>
            <p:nvPr/>
          </p:nvSpPr>
          <p:spPr bwMode="auto">
            <a:xfrm>
              <a:off x="465" y="1608"/>
              <a:ext cx="855" cy="2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Request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394" name="Rectangle 10"/>
            <p:cNvSpPr>
              <a:spLocks noChangeArrowheads="1"/>
            </p:cNvSpPr>
            <p:nvPr/>
          </p:nvSpPr>
          <p:spPr bwMode="auto">
            <a:xfrm>
              <a:off x="1209" y="1608"/>
              <a:ext cx="330" cy="2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()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395" name="Rectangle 11"/>
            <p:cNvSpPr>
              <a:spLocks noChangeArrowheads="1"/>
            </p:cNvSpPr>
            <p:nvPr/>
          </p:nvSpPr>
          <p:spPr bwMode="auto">
            <a:xfrm>
              <a:off x="340" y="1330"/>
              <a:ext cx="1764" cy="26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6396" name="Rectangle 12"/>
            <p:cNvSpPr>
              <a:spLocks noChangeArrowheads="1"/>
            </p:cNvSpPr>
            <p:nvPr/>
          </p:nvSpPr>
          <p:spPr bwMode="auto">
            <a:xfrm>
              <a:off x="340" y="1330"/>
              <a:ext cx="1764" cy="269"/>
            </a:xfrm>
            <a:prstGeom prst="rect">
              <a:avLst/>
            </a:prstGeom>
            <a:noFill/>
            <a:ln w="11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6397" name="Rectangle 13"/>
            <p:cNvSpPr>
              <a:spLocks noChangeArrowheads="1"/>
            </p:cNvSpPr>
            <p:nvPr/>
          </p:nvSpPr>
          <p:spPr bwMode="auto">
            <a:xfrm>
              <a:off x="355" y="1337"/>
              <a:ext cx="220" cy="2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-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398" name="Rectangle 14"/>
            <p:cNvSpPr>
              <a:spLocks noChangeArrowheads="1"/>
            </p:cNvSpPr>
            <p:nvPr/>
          </p:nvSpPr>
          <p:spPr bwMode="auto">
            <a:xfrm>
              <a:off x="465" y="1337"/>
              <a:ext cx="757" cy="2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state </a:t>
              </a:r>
              <a:endParaRPr kumimoji="0" 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399" name="Rectangle 15"/>
            <p:cNvSpPr>
              <a:spLocks noChangeArrowheads="1"/>
            </p:cNvSpPr>
            <p:nvPr/>
          </p:nvSpPr>
          <p:spPr bwMode="auto">
            <a:xfrm>
              <a:off x="1112" y="1337"/>
              <a:ext cx="330" cy="2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: </a:t>
              </a:r>
              <a:endParaRPr kumimoji="0" 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400" name="Rectangle 16"/>
            <p:cNvSpPr>
              <a:spLocks noChangeArrowheads="1"/>
            </p:cNvSpPr>
            <p:nvPr/>
          </p:nvSpPr>
          <p:spPr bwMode="auto">
            <a:xfrm>
              <a:off x="1319" y="1337"/>
              <a:ext cx="757" cy="2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IState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401" name="Rectangle 17"/>
            <p:cNvSpPr>
              <a:spLocks noChangeArrowheads="1"/>
            </p:cNvSpPr>
            <p:nvPr/>
          </p:nvSpPr>
          <p:spPr bwMode="auto">
            <a:xfrm>
              <a:off x="340" y="1061"/>
              <a:ext cx="1764" cy="26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6402" name="Rectangle 18"/>
            <p:cNvSpPr>
              <a:spLocks noChangeArrowheads="1"/>
            </p:cNvSpPr>
            <p:nvPr/>
          </p:nvSpPr>
          <p:spPr bwMode="auto">
            <a:xfrm>
              <a:off x="340" y="1061"/>
              <a:ext cx="1764" cy="269"/>
            </a:xfrm>
            <a:prstGeom prst="rect">
              <a:avLst/>
            </a:prstGeom>
            <a:noFill/>
            <a:ln w="11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6403" name="Rectangle 19"/>
            <p:cNvSpPr>
              <a:spLocks noChangeArrowheads="1"/>
            </p:cNvSpPr>
            <p:nvPr/>
          </p:nvSpPr>
          <p:spPr bwMode="auto">
            <a:xfrm>
              <a:off x="843" y="1067"/>
              <a:ext cx="855" cy="2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5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Context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404" name="Rectangle 20"/>
            <p:cNvSpPr>
              <a:spLocks noChangeArrowheads="1"/>
            </p:cNvSpPr>
            <p:nvPr/>
          </p:nvSpPr>
          <p:spPr bwMode="auto">
            <a:xfrm>
              <a:off x="2873" y="1599"/>
              <a:ext cx="2086" cy="26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6405" name="Rectangle 21"/>
            <p:cNvSpPr>
              <a:spLocks noChangeArrowheads="1"/>
            </p:cNvSpPr>
            <p:nvPr/>
          </p:nvSpPr>
          <p:spPr bwMode="auto">
            <a:xfrm>
              <a:off x="2873" y="1599"/>
              <a:ext cx="2086" cy="269"/>
            </a:xfrm>
            <a:prstGeom prst="rect">
              <a:avLst/>
            </a:prstGeom>
            <a:noFill/>
            <a:ln w="11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6406" name="Rectangle 22"/>
            <p:cNvSpPr>
              <a:spLocks noChangeArrowheads="1"/>
            </p:cNvSpPr>
            <p:nvPr/>
          </p:nvSpPr>
          <p:spPr bwMode="auto">
            <a:xfrm>
              <a:off x="2894" y="1608"/>
              <a:ext cx="220" cy="2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+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407" name="Rectangle 23"/>
            <p:cNvSpPr>
              <a:spLocks noChangeArrowheads="1"/>
            </p:cNvSpPr>
            <p:nvPr/>
          </p:nvSpPr>
          <p:spPr bwMode="auto">
            <a:xfrm>
              <a:off x="2992" y="1608"/>
              <a:ext cx="757" cy="2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Handle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408" name="Rectangle 24"/>
            <p:cNvSpPr>
              <a:spLocks noChangeArrowheads="1"/>
            </p:cNvSpPr>
            <p:nvPr/>
          </p:nvSpPr>
          <p:spPr bwMode="auto">
            <a:xfrm>
              <a:off x="3639" y="1608"/>
              <a:ext cx="330" cy="2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()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409" name="Rectangle 25"/>
            <p:cNvSpPr>
              <a:spLocks noChangeArrowheads="1"/>
            </p:cNvSpPr>
            <p:nvPr/>
          </p:nvSpPr>
          <p:spPr bwMode="auto">
            <a:xfrm>
              <a:off x="2873" y="1330"/>
              <a:ext cx="2086" cy="26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6410" name="Rectangle 26"/>
            <p:cNvSpPr>
              <a:spLocks noChangeArrowheads="1"/>
            </p:cNvSpPr>
            <p:nvPr/>
          </p:nvSpPr>
          <p:spPr bwMode="auto">
            <a:xfrm>
              <a:off x="2873" y="1330"/>
              <a:ext cx="2086" cy="269"/>
            </a:xfrm>
            <a:prstGeom prst="rect">
              <a:avLst/>
            </a:prstGeom>
            <a:noFill/>
            <a:ln w="11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6411" name="Rectangle 27"/>
            <p:cNvSpPr>
              <a:spLocks noChangeArrowheads="1"/>
            </p:cNvSpPr>
            <p:nvPr/>
          </p:nvSpPr>
          <p:spPr bwMode="auto">
            <a:xfrm>
              <a:off x="2894" y="1337"/>
              <a:ext cx="220" cy="2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-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412" name="Rectangle 28"/>
            <p:cNvSpPr>
              <a:spLocks noChangeArrowheads="1"/>
            </p:cNvSpPr>
            <p:nvPr/>
          </p:nvSpPr>
          <p:spPr bwMode="auto">
            <a:xfrm>
              <a:off x="2992" y="1337"/>
              <a:ext cx="964" cy="2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context </a:t>
              </a:r>
              <a:endParaRPr kumimoji="0" 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413" name="Rectangle 29"/>
            <p:cNvSpPr>
              <a:spLocks noChangeArrowheads="1"/>
            </p:cNvSpPr>
            <p:nvPr/>
          </p:nvSpPr>
          <p:spPr bwMode="auto">
            <a:xfrm>
              <a:off x="3858" y="1337"/>
              <a:ext cx="330" cy="2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: </a:t>
              </a:r>
              <a:endParaRPr kumimoji="0" 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414" name="Rectangle 30"/>
            <p:cNvSpPr>
              <a:spLocks noChangeArrowheads="1"/>
            </p:cNvSpPr>
            <p:nvPr/>
          </p:nvSpPr>
          <p:spPr bwMode="auto">
            <a:xfrm>
              <a:off x="4066" y="1337"/>
              <a:ext cx="855" cy="2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Context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415" name="Rectangle 31"/>
            <p:cNvSpPr>
              <a:spLocks noChangeArrowheads="1"/>
            </p:cNvSpPr>
            <p:nvPr/>
          </p:nvSpPr>
          <p:spPr bwMode="auto">
            <a:xfrm>
              <a:off x="2873" y="1061"/>
              <a:ext cx="2086" cy="26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6416" name="Rectangle 32"/>
            <p:cNvSpPr>
              <a:spLocks noChangeArrowheads="1"/>
            </p:cNvSpPr>
            <p:nvPr/>
          </p:nvSpPr>
          <p:spPr bwMode="auto">
            <a:xfrm>
              <a:off x="2873" y="1061"/>
              <a:ext cx="2086" cy="269"/>
            </a:xfrm>
            <a:prstGeom prst="rect">
              <a:avLst/>
            </a:prstGeom>
            <a:noFill/>
            <a:ln w="11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6417" name="Rectangle 33"/>
            <p:cNvSpPr>
              <a:spLocks noChangeArrowheads="1"/>
            </p:cNvSpPr>
            <p:nvPr/>
          </p:nvSpPr>
          <p:spPr bwMode="auto">
            <a:xfrm>
              <a:off x="3590" y="1067"/>
              <a:ext cx="757" cy="2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5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IState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418" name="Rectangle 34"/>
            <p:cNvSpPr>
              <a:spLocks noChangeArrowheads="1"/>
            </p:cNvSpPr>
            <p:nvPr/>
          </p:nvSpPr>
          <p:spPr bwMode="auto">
            <a:xfrm>
              <a:off x="2186" y="2992"/>
              <a:ext cx="1154" cy="26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6419" name="Rectangle 35"/>
            <p:cNvSpPr>
              <a:spLocks noChangeArrowheads="1"/>
            </p:cNvSpPr>
            <p:nvPr/>
          </p:nvSpPr>
          <p:spPr bwMode="auto">
            <a:xfrm>
              <a:off x="2186" y="2992"/>
              <a:ext cx="1154" cy="269"/>
            </a:xfrm>
            <a:prstGeom prst="rect">
              <a:avLst/>
            </a:prstGeom>
            <a:noFill/>
            <a:ln w="11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6420" name="Rectangle 36"/>
            <p:cNvSpPr>
              <a:spLocks noChangeArrowheads="1"/>
            </p:cNvSpPr>
            <p:nvPr/>
          </p:nvSpPr>
          <p:spPr bwMode="auto">
            <a:xfrm>
              <a:off x="2198" y="2996"/>
              <a:ext cx="220" cy="2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+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421" name="Rectangle 37"/>
            <p:cNvSpPr>
              <a:spLocks noChangeArrowheads="1"/>
            </p:cNvSpPr>
            <p:nvPr/>
          </p:nvSpPr>
          <p:spPr bwMode="auto">
            <a:xfrm>
              <a:off x="2308" y="2996"/>
              <a:ext cx="757" cy="2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Handle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422" name="Rectangle 38"/>
            <p:cNvSpPr>
              <a:spLocks noChangeArrowheads="1"/>
            </p:cNvSpPr>
            <p:nvPr/>
          </p:nvSpPr>
          <p:spPr bwMode="auto">
            <a:xfrm>
              <a:off x="2955" y="2996"/>
              <a:ext cx="330" cy="2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()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423" name="Rectangle 39"/>
            <p:cNvSpPr>
              <a:spLocks noChangeArrowheads="1"/>
            </p:cNvSpPr>
            <p:nvPr/>
          </p:nvSpPr>
          <p:spPr bwMode="auto">
            <a:xfrm>
              <a:off x="2186" y="2724"/>
              <a:ext cx="1154" cy="26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6424" name="Rectangle 40"/>
            <p:cNvSpPr>
              <a:spLocks noChangeArrowheads="1"/>
            </p:cNvSpPr>
            <p:nvPr/>
          </p:nvSpPr>
          <p:spPr bwMode="auto">
            <a:xfrm>
              <a:off x="2186" y="2724"/>
              <a:ext cx="1154" cy="268"/>
            </a:xfrm>
            <a:prstGeom prst="rect">
              <a:avLst/>
            </a:prstGeom>
            <a:noFill/>
            <a:ln w="11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6425" name="Rectangle 41"/>
            <p:cNvSpPr>
              <a:spLocks noChangeArrowheads="1"/>
            </p:cNvSpPr>
            <p:nvPr/>
          </p:nvSpPr>
          <p:spPr bwMode="auto">
            <a:xfrm>
              <a:off x="2186" y="2455"/>
              <a:ext cx="1154" cy="26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6426" name="Rectangle 42"/>
            <p:cNvSpPr>
              <a:spLocks noChangeArrowheads="1"/>
            </p:cNvSpPr>
            <p:nvPr/>
          </p:nvSpPr>
          <p:spPr bwMode="auto">
            <a:xfrm>
              <a:off x="2186" y="2455"/>
              <a:ext cx="1154" cy="269"/>
            </a:xfrm>
            <a:prstGeom prst="rect">
              <a:avLst/>
            </a:prstGeom>
            <a:noFill/>
            <a:ln w="11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6427" name="Rectangle 43"/>
            <p:cNvSpPr>
              <a:spLocks noChangeArrowheads="1"/>
            </p:cNvSpPr>
            <p:nvPr/>
          </p:nvSpPr>
          <p:spPr bwMode="auto">
            <a:xfrm>
              <a:off x="2442" y="2468"/>
              <a:ext cx="757" cy="2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5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StateA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428" name="Rectangle 44"/>
            <p:cNvSpPr>
              <a:spLocks noChangeArrowheads="1"/>
            </p:cNvSpPr>
            <p:nvPr/>
          </p:nvSpPr>
          <p:spPr bwMode="auto">
            <a:xfrm>
              <a:off x="4492" y="2992"/>
              <a:ext cx="1154" cy="26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6429" name="Rectangle 45"/>
            <p:cNvSpPr>
              <a:spLocks noChangeArrowheads="1"/>
            </p:cNvSpPr>
            <p:nvPr/>
          </p:nvSpPr>
          <p:spPr bwMode="auto">
            <a:xfrm>
              <a:off x="4492" y="2992"/>
              <a:ext cx="1154" cy="269"/>
            </a:xfrm>
            <a:prstGeom prst="rect">
              <a:avLst/>
            </a:prstGeom>
            <a:noFill/>
            <a:ln w="11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6430" name="Rectangle 46"/>
            <p:cNvSpPr>
              <a:spLocks noChangeArrowheads="1"/>
            </p:cNvSpPr>
            <p:nvPr/>
          </p:nvSpPr>
          <p:spPr bwMode="auto">
            <a:xfrm>
              <a:off x="4505" y="2996"/>
              <a:ext cx="220" cy="2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+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431" name="Rectangle 47"/>
            <p:cNvSpPr>
              <a:spLocks noChangeArrowheads="1"/>
            </p:cNvSpPr>
            <p:nvPr/>
          </p:nvSpPr>
          <p:spPr bwMode="auto">
            <a:xfrm>
              <a:off x="4615" y="2996"/>
              <a:ext cx="757" cy="2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Handle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432" name="Rectangle 48"/>
            <p:cNvSpPr>
              <a:spLocks noChangeArrowheads="1"/>
            </p:cNvSpPr>
            <p:nvPr/>
          </p:nvSpPr>
          <p:spPr bwMode="auto">
            <a:xfrm>
              <a:off x="5262" y="2996"/>
              <a:ext cx="330" cy="2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()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433" name="Rectangle 49"/>
            <p:cNvSpPr>
              <a:spLocks noChangeArrowheads="1"/>
            </p:cNvSpPr>
            <p:nvPr/>
          </p:nvSpPr>
          <p:spPr bwMode="auto">
            <a:xfrm>
              <a:off x="4492" y="2724"/>
              <a:ext cx="1154" cy="26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6434" name="Rectangle 50"/>
            <p:cNvSpPr>
              <a:spLocks noChangeArrowheads="1"/>
            </p:cNvSpPr>
            <p:nvPr/>
          </p:nvSpPr>
          <p:spPr bwMode="auto">
            <a:xfrm>
              <a:off x="4492" y="2724"/>
              <a:ext cx="1154" cy="268"/>
            </a:xfrm>
            <a:prstGeom prst="rect">
              <a:avLst/>
            </a:prstGeom>
            <a:noFill/>
            <a:ln w="11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6435" name="Rectangle 51"/>
            <p:cNvSpPr>
              <a:spLocks noChangeArrowheads="1"/>
            </p:cNvSpPr>
            <p:nvPr/>
          </p:nvSpPr>
          <p:spPr bwMode="auto">
            <a:xfrm>
              <a:off x="4492" y="2455"/>
              <a:ext cx="1154" cy="26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6436" name="Rectangle 52"/>
            <p:cNvSpPr>
              <a:spLocks noChangeArrowheads="1"/>
            </p:cNvSpPr>
            <p:nvPr/>
          </p:nvSpPr>
          <p:spPr bwMode="auto">
            <a:xfrm>
              <a:off x="4492" y="2455"/>
              <a:ext cx="1154" cy="269"/>
            </a:xfrm>
            <a:prstGeom prst="rect">
              <a:avLst/>
            </a:prstGeom>
            <a:noFill/>
            <a:ln w="11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6437" name="Rectangle 53"/>
            <p:cNvSpPr>
              <a:spLocks noChangeArrowheads="1"/>
            </p:cNvSpPr>
            <p:nvPr/>
          </p:nvSpPr>
          <p:spPr bwMode="auto">
            <a:xfrm>
              <a:off x="4750" y="2468"/>
              <a:ext cx="757" cy="2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5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StateB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438" name="Line 54"/>
            <p:cNvSpPr>
              <a:spLocks noChangeShapeType="1"/>
            </p:cNvSpPr>
            <p:nvPr/>
          </p:nvSpPr>
          <p:spPr bwMode="auto">
            <a:xfrm>
              <a:off x="2287" y="1465"/>
              <a:ext cx="586" cy="1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6439" name="Freeform 55"/>
            <p:cNvSpPr>
              <a:spLocks/>
            </p:cNvSpPr>
            <p:nvPr/>
          </p:nvSpPr>
          <p:spPr bwMode="auto">
            <a:xfrm>
              <a:off x="2104" y="1409"/>
              <a:ext cx="183" cy="111"/>
            </a:xfrm>
            <a:custGeom>
              <a:avLst/>
              <a:gdLst/>
              <a:ahLst/>
              <a:cxnLst>
                <a:cxn ang="0">
                  <a:pos x="91" y="111"/>
                </a:cxn>
                <a:cxn ang="0">
                  <a:pos x="0" y="56"/>
                </a:cxn>
                <a:cxn ang="0">
                  <a:pos x="91" y="0"/>
                </a:cxn>
                <a:cxn ang="0">
                  <a:pos x="183" y="56"/>
                </a:cxn>
                <a:cxn ang="0">
                  <a:pos x="91" y="111"/>
                </a:cxn>
              </a:cxnLst>
              <a:rect l="0" t="0" r="r" b="b"/>
              <a:pathLst>
                <a:path w="183" h="111">
                  <a:moveTo>
                    <a:pt x="91" y="111"/>
                  </a:moveTo>
                  <a:lnTo>
                    <a:pt x="0" y="56"/>
                  </a:lnTo>
                  <a:lnTo>
                    <a:pt x="91" y="0"/>
                  </a:lnTo>
                  <a:lnTo>
                    <a:pt x="183" y="56"/>
                  </a:lnTo>
                  <a:lnTo>
                    <a:pt x="91" y="11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6440" name="Freeform 56"/>
            <p:cNvSpPr>
              <a:spLocks/>
            </p:cNvSpPr>
            <p:nvPr/>
          </p:nvSpPr>
          <p:spPr bwMode="auto">
            <a:xfrm>
              <a:off x="2104" y="1409"/>
              <a:ext cx="183" cy="111"/>
            </a:xfrm>
            <a:custGeom>
              <a:avLst/>
              <a:gdLst/>
              <a:ahLst/>
              <a:cxnLst>
                <a:cxn ang="0">
                  <a:pos x="91" y="111"/>
                </a:cxn>
                <a:cxn ang="0">
                  <a:pos x="0" y="56"/>
                </a:cxn>
                <a:cxn ang="0">
                  <a:pos x="91" y="0"/>
                </a:cxn>
                <a:cxn ang="0">
                  <a:pos x="183" y="56"/>
                </a:cxn>
                <a:cxn ang="0">
                  <a:pos x="91" y="111"/>
                </a:cxn>
              </a:cxnLst>
              <a:rect l="0" t="0" r="r" b="b"/>
              <a:pathLst>
                <a:path w="183" h="111">
                  <a:moveTo>
                    <a:pt x="91" y="111"/>
                  </a:moveTo>
                  <a:lnTo>
                    <a:pt x="0" y="56"/>
                  </a:lnTo>
                  <a:lnTo>
                    <a:pt x="91" y="0"/>
                  </a:lnTo>
                  <a:lnTo>
                    <a:pt x="183" y="56"/>
                  </a:lnTo>
                  <a:lnTo>
                    <a:pt x="91" y="111"/>
                  </a:lnTo>
                  <a:close/>
                </a:path>
              </a:pathLst>
            </a:custGeom>
            <a:noFill/>
            <a:ln w="11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6441" name="Freeform 57"/>
            <p:cNvSpPr>
              <a:spLocks/>
            </p:cNvSpPr>
            <p:nvPr/>
          </p:nvSpPr>
          <p:spPr bwMode="auto">
            <a:xfrm>
              <a:off x="3916" y="2015"/>
              <a:ext cx="1153" cy="4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1"/>
                </a:cxn>
                <a:cxn ang="0">
                  <a:pos x="1153" y="201"/>
                </a:cxn>
                <a:cxn ang="0">
                  <a:pos x="1153" y="440"/>
                </a:cxn>
              </a:cxnLst>
              <a:rect l="0" t="0" r="r" b="b"/>
              <a:pathLst>
                <a:path w="1153" h="440">
                  <a:moveTo>
                    <a:pt x="0" y="0"/>
                  </a:moveTo>
                  <a:lnTo>
                    <a:pt x="0" y="201"/>
                  </a:lnTo>
                  <a:lnTo>
                    <a:pt x="1153" y="201"/>
                  </a:lnTo>
                  <a:lnTo>
                    <a:pt x="1153" y="440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6442" name="Freeform 58"/>
            <p:cNvSpPr>
              <a:spLocks/>
            </p:cNvSpPr>
            <p:nvPr/>
          </p:nvSpPr>
          <p:spPr bwMode="auto">
            <a:xfrm>
              <a:off x="3825" y="1868"/>
              <a:ext cx="183" cy="147"/>
            </a:xfrm>
            <a:custGeom>
              <a:avLst/>
              <a:gdLst/>
              <a:ahLst/>
              <a:cxnLst>
                <a:cxn ang="0">
                  <a:pos x="0" y="147"/>
                </a:cxn>
                <a:cxn ang="0">
                  <a:pos x="183" y="147"/>
                </a:cxn>
                <a:cxn ang="0">
                  <a:pos x="91" y="0"/>
                </a:cxn>
                <a:cxn ang="0">
                  <a:pos x="0" y="147"/>
                </a:cxn>
              </a:cxnLst>
              <a:rect l="0" t="0" r="r" b="b"/>
              <a:pathLst>
                <a:path w="183" h="147">
                  <a:moveTo>
                    <a:pt x="0" y="147"/>
                  </a:moveTo>
                  <a:lnTo>
                    <a:pt x="183" y="147"/>
                  </a:lnTo>
                  <a:lnTo>
                    <a:pt x="91" y="0"/>
                  </a:lnTo>
                  <a:lnTo>
                    <a:pt x="0" y="14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6443" name="Freeform 59"/>
            <p:cNvSpPr>
              <a:spLocks/>
            </p:cNvSpPr>
            <p:nvPr/>
          </p:nvSpPr>
          <p:spPr bwMode="auto">
            <a:xfrm>
              <a:off x="3825" y="1868"/>
              <a:ext cx="183" cy="147"/>
            </a:xfrm>
            <a:custGeom>
              <a:avLst/>
              <a:gdLst/>
              <a:ahLst/>
              <a:cxnLst>
                <a:cxn ang="0">
                  <a:pos x="0" y="147"/>
                </a:cxn>
                <a:cxn ang="0">
                  <a:pos x="183" y="147"/>
                </a:cxn>
                <a:cxn ang="0">
                  <a:pos x="91" y="0"/>
                </a:cxn>
                <a:cxn ang="0">
                  <a:pos x="0" y="147"/>
                </a:cxn>
              </a:cxnLst>
              <a:rect l="0" t="0" r="r" b="b"/>
              <a:pathLst>
                <a:path w="183" h="147">
                  <a:moveTo>
                    <a:pt x="0" y="147"/>
                  </a:moveTo>
                  <a:lnTo>
                    <a:pt x="183" y="147"/>
                  </a:lnTo>
                  <a:lnTo>
                    <a:pt x="91" y="0"/>
                  </a:lnTo>
                  <a:lnTo>
                    <a:pt x="0" y="147"/>
                  </a:lnTo>
                  <a:close/>
                </a:path>
              </a:pathLst>
            </a:custGeom>
            <a:noFill/>
            <a:ln w="11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6444" name="Freeform 60"/>
            <p:cNvSpPr>
              <a:spLocks/>
            </p:cNvSpPr>
            <p:nvPr/>
          </p:nvSpPr>
          <p:spPr bwMode="auto">
            <a:xfrm>
              <a:off x="2763" y="2216"/>
              <a:ext cx="1153" cy="239"/>
            </a:xfrm>
            <a:custGeom>
              <a:avLst/>
              <a:gdLst/>
              <a:ahLst/>
              <a:cxnLst>
                <a:cxn ang="0">
                  <a:pos x="0" y="239"/>
                </a:cxn>
                <a:cxn ang="0">
                  <a:pos x="0" y="0"/>
                </a:cxn>
                <a:cxn ang="0">
                  <a:pos x="1153" y="0"/>
                </a:cxn>
              </a:cxnLst>
              <a:rect l="0" t="0" r="r" b="b"/>
              <a:pathLst>
                <a:path w="1153" h="239">
                  <a:moveTo>
                    <a:pt x="0" y="239"/>
                  </a:moveTo>
                  <a:lnTo>
                    <a:pt x="0" y="0"/>
                  </a:lnTo>
                  <a:lnTo>
                    <a:pt x="1153" y="0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6445" name="Freeform 61"/>
            <p:cNvSpPr>
              <a:spLocks noEditPoints="1"/>
            </p:cNvSpPr>
            <p:nvPr/>
          </p:nvSpPr>
          <p:spPr bwMode="auto">
            <a:xfrm>
              <a:off x="156" y="2216"/>
              <a:ext cx="1983" cy="603"/>
            </a:xfrm>
            <a:custGeom>
              <a:avLst/>
              <a:gdLst/>
              <a:ahLst/>
              <a:cxnLst>
                <a:cxn ang="0">
                  <a:pos x="1983" y="177"/>
                </a:cxn>
                <a:cxn ang="0">
                  <a:pos x="1837" y="0"/>
                </a:cxn>
                <a:cxn ang="0">
                  <a:pos x="1837" y="177"/>
                </a:cxn>
                <a:cxn ang="0">
                  <a:pos x="1983" y="177"/>
                </a:cxn>
                <a:cxn ang="0">
                  <a:pos x="0" y="603"/>
                </a:cxn>
                <a:cxn ang="0">
                  <a:pos x="1983" y="603"/>
                </a:cxn>
                <a:cxn ang="0">
                  <a:pos x="1983" y="177"/>
                </a:cxn>
                <a:cxn ang="0">
                  <a:pos x="1837" y="177"/>
                </a:cxn>
                <a:cxn ang="0">
                  <a:pos x="1837" y="0"/>
                </a:cxn>
                <a:cxn ang="0">
                  <a:pos x="0" y="0"/>
                </a:cxn>
                <a:cxn ang="0">
                  <a:pos x="0" y="603"/>
                </a:cxn>
              </a:cxnLst>
              <a:rect l="0" t="0" r="r" b="b"/>
              <a:pathLst>
                <a:path w="1983" h="603">
                  <a:moveTo>
                    <a:pt x="1983" y="177"/>
                  </a:moveTo>
                  <a:lnTo>
                    <a:pt x="1837" y="0"/>
                  </a:lnTo>
                  <a:lnTo>
                    <a:pt x="1837" y="177"/>
                  </a:lnTo>
                  <a:lnTo>
                    <a:pt x="1983" y="177"/>
                  </a:lnTo>
                  <a:close/>
                  <a:moveTo>
                    <a:pt x="0" y="603"/>
                  </a:moveTo>
                  <a:lnTo>
                    <a:pt x="1983" y="603"/>
                  </a:lnTo>
                  <a:lnTo>
                    <a:pt x="1983" y="177"/>
                  </a:lnTo>
                  <a:lnTo>
                    <a:pt x="1837" y="177"/>
                  </a:lnTo>
                  <a:lnTo>
                    <a:pt x="1837" y="0"/>
                  </a:lnTo>
                  <a:lnTo>
                    <a:pt x="0" y="0"/>
                  </a:lnTo>
                  <a:lnTo>
                    <a:pt x="0" y="60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6446" name="Freeform 62"/>
            <p:cNvSpPr>
              <a:spLocks/>
            </p:cNvSpPr>
            <p:nvPr/>
          </p:nvSpPr>
          <p:spPr bwMode="auto">
            <a:xfrm>
              <a:off x="1993" y="2216"/>
              <a:ext cx="146" cy="177"/>
            </a:xfrm>
            <a:custGeom>
              <a:avLst/>
              <a:gdLst/>
              <a:ahLst/>
              <a:cxnLst>
                <a:cxn ang="0">
                  <a:pos x="146" y="177"/>
                </a:cxn>
                <a:cxn ang="0">
                  <a:pos x="0" y="0"/>
                </a:cxn>
                <a:cxn ang="0">
                  <a:pos x="0" y="177"/>
                </a:cxn>
                <a:cxn ang="0">
                  <a:pos x="146" y="177"/>
                </a:cxn>
              </a:cxnLst>
              <a:rect l="0" t="0" r="r" b="b"/>
              <a:pathLst>
                <a:path w="146" h="177">
                  <a:moveTo>
                    <a:pt x="146" y="177"/>
                  </a:moveTo>
                  <a:lnTo>
                    <a:pt x="0" y="0"/>
                  </a:lnTo>
                  <a:lnTo>
                    <a:pt x="0" y="177"/>
                  </a:lnTo>
                  <a:lnTo>
                    <a:pt x="146" y="177"/>
                  </a:lnTo>
                  <a:close/>
                </a:path>
              </a:pathLst>
            </a:custGeom>
            <a:noFill/>
            <a:ln w="4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6447" name="Freeform 63"/>
            <p:cNvSpPr>
              <a:spLocks/>
            </p:cNvSpPr>
            <p:nvPr/>
          </p:nvSpPr>
          <p:spPr bwMode="auto">
            <a:xfrm>
              <a:off x="156" y="2216"/>
              <a:ext cx="1983" cy="603"/>
            </a:xfrm>
            <a:custGeom>
              <a:avLst/>
              <a:gdLst/>
              <a:ahLst/>
              <a:cxnLst>
                <a:cxn ang="0">
                  <a:pos x="0" y="603"/>
                </a:cxn>
                <a:cxn ang="0">
                  <a:pos x="1983" y="603"/>
                </a:cxn>
                <a:cxn ang="0">
                  <a:pos x="1983" y="177"/>
                </a:cxn>
                <a:cxn ang="0">
                  <a:pos x="1837" y="177"/>
                </a:cxn>
                <a:cxn ang="0">
                  <a:pos x="1837" y="0"/>
                </a:cxn>
                <a:cxn ang="0">
                  <a:pos x="0" y="0"/>
                </a:cxn>
                <a:cxn ang="0">
                  <a:pos x="0" y="603"/>
                </a:cxn>
              </a:cxnLst>
              <a:rect l="0" t="0" r="r" b="b"/>
              <a:pathLst>
                <a:path w="1983" h="603">
                  <a:moveTo>
                    <a:pt x="0" y="603"/>
                  </a:moveTo>
                  <a:lnTo>
                    <a:pt x="1983" y="603"/>
                  </a:lnTo>
                  <a:lnTo>
                    <a:pt x="1983" y="177"/>
                  </a:lnTo>
                  <a:lnTo>
                    <a:pt x="1837" y="177"/>
                  </a:lnTo>
                  <a:lnTo>
                    <a:pt x="1837" y="0"/>
                  </a:lnTo>
                  <a:lnTo>
                    <a:pt x="0" y="0"/>
                  </a:lnTo>
                  <a:lnTo>
                    <a:pt x="0" y="603"/>
                  </a:lnTo>
                  <a:close/>
                </a:path>
              </a:pathLst>
            </a:custGeom>
            <a:noFill/>
            <a:ln w="4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6448" name="Rectangle 64"/>
            <p:cNvSpPr>
              <a:spLocks noChangeArrowheads="1"/>
            </p:cNvSpPr>
            <p:nvPr/>
          </p:nvSpPr>
          <p:spPr bwMode="auto">
            <a:xfrm>
              <a:off x="220" y="2271"/>
              <a:ext cx="964" cy="2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Вызывает</a:t>
              </a:r>
              <a:endParaRPr kumimoji="0" 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449" name="Rectangle 65"/>
            <p:cNvSpPr>
              <a:spLocks noChangeArrowheads="1"/>
            </p:cNvSpPr>
            <p:nvPr/>
          </p:nvSpPr>
          <p:spPr bwMode="auto">
            <a:xfrm>
              <a:off x="220" y="2504"/>
              <a:ext cx="647" cy="2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state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450" name="Rectangle 66"/>
            <p:cNvSpPr>
              <a:spLocks noChangeArrowheads="1"/>
            </p:cNvSpPr>
            <p:nvPr/>
          </p:nvSpPr>
          <p:spPr bwMode="auto">
            <a:xfrm>
              <a:off x="758" y="2504"/>
              <a:ext cx="220" cy="2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.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451" name="Rectangle 67"/>
            <p:cNvSpPr>
              <a:spLocks noChangeArrowheads="1"/>
            </p:cNvSpPr>
            <p:nvPr/>
          </p:nvSpPr>
          <p:spPr bwMode="auto">
            <a:xfrm>
              <a:off x="867" y="2504"/>
              <a:ext cx="757" cy="2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Handle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452" name="Rectangle 68"/>
            <p:cNvSpPr>
              <a:spLocks noChangeArrowheads="1"/>
            </p:cNvSpPr>
            <p:nvPr/>
          </p:nvSpPr>
          <p:spPr bwMode="auto">
            <a:xfrm>
              <a:off x="1514" y="2504"/>
              <a:ext cx="330" cy="2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()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57158" y="1142984"/>
            <a:ext cx="5849678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sz="2400" smtClean="0"/>
              <a:t>Название и классификация паттерна</a:t>
            </a:r>
            <a:endParaRPr lang="ru-RU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714348" y="1712229"/>
            <a:ext cx="70920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smtClean="0"/>
              <a:t>Шаблонный метод – паттерн поведения классов</a:t>
            </a:r>
            <a:r>
              <a:rPr lang="ru-RU" sz="2200" dirty="0" smtClean="0"/>
              <a:t>.</a:t>
            </a:r>
            <a:endParaRPr lang="ru-RU" sz="2200" dirty="0"/>
          </a:p>
        </p:txBody>
      </p:sp>
      <p:sp>
        <p:nvSpPr>
          <p:cNvPr id="11" name="TextBox 10"/>
          <p:cNvSpPr txBox="1"/>
          <p:nvPr/>
        </p:nvSpPr>
        <p:spPr>
          <a:xfrm>
            <a:off x="357158" y="2428868"/>
            <a:ext cx="1980029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sz="2400" dirty="0" smtClean="0"/>
              <a:t>Назначение</a:t>
            </a:r>
            <a:endParaRPr lang="ru-RU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699789" y="3035384"/>
            <a:ext cx="824777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smtClean="0"/>
              <a:t>Шаблонный метод определяет основу алгоритма и </a:t>
            </a:r>
            <a:endParaRPr lang="ru-RU" sz="2200" dirty="0" smtClean="0"/>
          </a:p>
          <a:p>
            <a:r>
              <a:rPr lang="ru-RU" sz="2200" smtClean="0"/>
              <a:t>позволяет подклассам переопределить некоторые шаги </a:t>
            </a:r>
            <a:endParaRPr lang="ru-RU" sz="2200" dirty="0" smtClean="0"/>
          </a:p>
          <a:p>
            <a:r>
              <a:rPr lang="ru-RU" sz="2200" smtClean="0"/>
              <a:t>алгоритма, не изменяя его структуру в целом</a:t>
            </a:r>
            <a:r>
              <a:rPr lang="ru-RU" sz="2200" dirty="0" smtClean="0"/>
              <a:t>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6488668"/>
            <a:ext cx="196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Design patterns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2928926" y="714356"/>
            <a:ext cx="6215074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2"/>
          <p:cNvSpPr txBox="1">
            <a:spLocks/>
          </p:cNvSpPr>
          <p:nvPr/>
        </p:nvSpPr>
        <p:spPr>
          <a:xfrm>
            <a:off x="785850" y="142852"/>
            <a:ext cx="9144000" cy="857256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rPr>
              <a:t>Template Method</a:t>
            </a:r>
            <a:endParaRPr kumimoji="0" lang="en-US" sz="4000" b="1" i="0" u="none" strike="noStrike" kern="1200" cap="none" spc="0" normalizeH="0" baseline="0" noProof="0" dirty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  <a:reflection blurRad="6350" stA="55000" endA="300" endPos="45500" dir="5400000" sy="-10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Прямая соединительная линия 71"/>
          <p:cNvCxnSpPr/>
          <p:nvPr/>
        </p:nvCxnSpPr>
        <p:spPr>
          <a:xfrm>
            <a:off x="2928926" y="714356"/>
            <a:ext cx="6215074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0" y="6488668"/>
            <a:ext cx="196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Design patterns</a:t>
            </a:r>
            <a:endParaRPr lang="ru-RU" dirty="0">
              <a:solidFill>
                <a:schemeClr val="bg1"/>
              </a:solidFill>
            </a:endParaRPr>
          </a:p>
        </p:txBody>
      </p:sp>
      <p:grpSp>
        <p:nvGrpSpPr>
          <p:cNvPr id="1029" name="Group 5"/>
          <p:cNvGrpSpPr>
            <a:grpSpLocks noChangeAspect="1"/>
          </p:cNvGrpSpPr>
          <p:nvPr/>
        </p:nvGrpSpPr>
        <p:grpSpPr bwMode="auto">
          <a:xfrm>
            <a:off x="298450" y="1327150"/>
            <a:ext cx="8439150" cy="3930650"/>
            <a:chOff x="188" y="836"/>
            <a:chExt cx="5316" cy="2476"/>
          </a:xfrm>
        </p:grpSpPr>
        <p:sp>
          <p:nvSpPr>
            <p:cNvPr id="1030" name="Rectangle 6"/>
            <p:cNvSpPr>
              <a:spLocks noChangeArrowheads="1"/>
            </p:cNvSpPr>
            <p:nvPr/>
          </p:nvSpPr>
          <p:spPr bwMode="auto">
            <a:xfrm>
              <a:off x="2463" y="1249"/>
              <a:ext cx="1184" cy="22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31" name="Rectangle 7"/>
            <p:cNvSpPr>
              <a:spLocks noChangeArrowheads="1"/>
            </p:cNvSpPr>
            <p:nvPr/>
          </p:nvSpPr>
          <p:spPr bwMode="auto">
            <a:xfrm>
              <a:off x="2463" y="1249"/>
              <a:ext cx="1184" cy="220"/>
            </a:xfrm>
            <a:prstGeom prst="rect">
              <a:avLst/>
            </a:prstGeom>
            <a:noFill/>
            <a:ln w="9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32" name="Rectangle 8"/>
            <p:cNvSpPr>
              <a:spLocks noChangeArrowheads="1"/>
            </p:cNvSpPr>
            <p:nvPr/>
          </p:nvSpPr>
          <p:spPr bwMode="auto">
            <a:xfrm>
              <a:off x="2475" y="1252"/>
              <a:ext cx="181" cy="2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000" b="0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+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3" name="Rectangle 9"/>
            <p:cNvSpPr>
              <a:spLocks noChangeArrowheads="1"/>
            </p:cNvSpPr>
            <p:nvPr/>
          </p:nvSpPr>
          <p:spPr bwMode="auto">
            <a:xfrm>
              <a:off x="2565" y="1252"/>
              <a:ext cx="933" cy="2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000" b="0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Operation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4" name="Rectangle 10"/>
            <p:cNvSpPr>
              <a:spLocks noChangeArrowheads="1"/>
            </p:cNvSpPr>
            <p:nvPr/>
          </p:nvSpPr>
          <p:spPr bwMode="auto">
            <a:xfrm>
              <a:off x="3358" y="1252"/>
              <a:ext cx="281" cy="2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000" b="0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()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5" name="Rectangle 11"/>
            <p:cNvSpPr>
              <a:spLocks noChangeArrowheads="1"/>
            </p:cNvSpPr>
            <p:nvPr/>
          </p:nvSpPr>
          <p:spPr bwMode="auto">
            <a:xfrm>
              <a:off x="2463" y="836"/>
              <a:ext cx="1184" cy="41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36" name="Rectangle 12"/>
            <p:cNvSpPr>
              <a:spLocks noChangeArrowheads="1"/>
            </p:cNvSpPr>
            <p:nvPr/>
          </p:nvSpPr>
          <p:spPr bwMode="auto">
            <a:xfrm>
              <a:off x="2463" y="836"/>
              <a:ext cx="1184" cy="413"/>
            </a:xfrm>
            <a:prstGeom prst="rect">
              <a:avLst/>
            </a:prstGeom>
            <a:noFill/>
            <a:ln w="9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37" name="Rectangle 13"/>
            <p:cNvSpPr>
              <a:spLocks noChangeArrowheads="1"/>
            </p:cNvSpPr>
            <p:nvPr/>
          </p:nvSpPr>
          <p:spPr bwMode="auto">
            <a:xfrm>
              <a:off x="2565" y="840"/>
              <a:ext cx="1123" cy="2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«interface»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8" name="Rectangle 14"/>
            <p:cNvSpPr>
              <a:spLocks noChangeArrowheads="1"/>
            </p:cNvSpPr>
            <p:nvPr/>
          </p:nvSpPr>
          <p:spPr bwMode="auto">
            <a:xfrm>
              <a:off x="2616" y="1041"/>
              <a:ext cx="1033" cy="2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IComponent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9" name="Rectangle 15"/>
            <p:cNvSpPr>
              <a:spLocks noChangeArrowheads="1"/>
            </p:cNvSpPr>
            <p:nvPr/>
          </p:nvSpPr>
          <p:spPr bwMode="auto">
            <a:xfrm>
              <a:off x="188" y="2556"/>
              <a:ext cx="720" cy="22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40" name="Rectangle 16"/>
            <p:cNvSpPr>
              <a:spLocks noChangeArrowheads="1"/>
            </p:cNvSpPr>
            <p:nvPr/>
          </p:nvSpPr>
          <p:spPr bwMode="auto">
            <a:xfrm>
              <a:off x="188" y="2556"/>
              <a:ext cx="720" cy="220"/>
            </a:xfrm>
            <a:prstGeom prst="rect">
              <a:avLst/>
            </a:prstGeom>
            <a:noFill/>
            <a:ln w="9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41" name="Rectangle 17"/>
            <p:cNvSpPr>
              <a:spLocks noChangeArrowheads="1"/>
            </p:cNvSpPr>
            <p:nvPr/>
          </p:nvSpPr>
          <p:spPr bwMode="auto">
            <a:xfrm>
              <a:off x="188" y="2336"/>
              <a:ext cx="720" cy="22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42" name="Rectangle 18"/>
            <p:cNvSpPr>
              <a:spLocks noChangeArrowheads="1"/>
            </p:cNvSpPr>
            <p:nvPr/>
          </p:nvSpPr>
          <p:spPr bwMode="auto">
            <a:xfrm>
              <a:off x="188" y="2336"/>
              <a:ext cx="720" cy="220"/>
            </a:xfrm>
            <a:prstGeom prst="rect">
              <a:avLst/>
            </a:prstGeom>
            <a:noFill/>
            <a:ln w="9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43" name="Rectangle 19"/>
            <p:cNvSpPr>
              <a:spLocks noChangeArrowheads="1"/>
            </p:cNvSpPr>
            <p:nvPr/>
          </p:nvSpPr>
          <p:spPr bwMode="auto">
            <a:xfrm>
              <a:off x="188" y="2116"/>
              <a:ext cx="720" cy="22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44" name="Rectangle 20"/>
            <p:cNvSpPr>
              <a:spLocks noChangeArrowheads="1"/>
            </p:cNvSpPr>
            <p:nvPr/>
          </p:nvSpPr>
          <p:spPr bwMode="auto">
            <a:xfrm>
              <a:off x="188" y="2116"/>
              <a:ext cx="720" cy="220"/>
            </a:xfrm>
            <a:prstGeom prst="rect">
              <a:avLst/>
            </a:prstGeom>
            <a:noFill/>
            <a:ln w="9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45" name="Rectangle 21"/>
            <p:cNvSpPr>
              <a:spLocks noChangeArrowheads="1"/>
            </p:cNvSpPr>
            <p:nvPr/>
          </p:nvSpPr>
          <p:spPr bwMode="auto">
            <a:xfrm>
              <a:off x="278" y="2128"/>
              <a:ext cx="652" cy="2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Client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6" name="Rectangle 22"/>
            <p:cNvSpPr>
              <a:spLocks noChangeArrowheads="1"/>
            </p:cNvSpPr>
            <p:nvPr/>
          </p:nvSpPr>
          <p:spPr bwMode="auto">
            <a:xfrm>
              <a:off x="1610" y="2581"/>
              <a:ext cx="1184" cy="22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47" name="Rectangle 23"/>
            <p:cNvSpPr>
              <a:spLocks noChangeArrowheads="1"/>
            </p:cNvSpPr>
            <p:nvPr/>
          </p:nvSpPr>
          <p:spPr bwMode="auto">
            <a:xfrm>
              <a:off x="1610" y="2581"/>
              <a:ext cx="1184" cy="220"/>
            </a:xfrm>
            <a:prstGeom prst="rect">
              <a:avLst/>
            </a:prstGeom>
            <a:noFill/>
            <a:ln w="9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48" name="Rectangle 24"/>
            <p:cNvSpPr>
              <a:spLocks noChangeArrowheads="1"/>
            </p:cNvSpPr>
            <p:nvPr/>
          </p:nvSpPr>
          <p:spPr bwMode="auto">
            <a:xfrm>
              <a:off x="1622" y="2590"/>
              <a:ext cx="181" cy="2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+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9" name="Rectangle 25"/>
            <p:cNvSpPr>
              <a:spLocks noChangeArrowheads="1"/>
            </p:cNvSpPr>
            <p:nvPr/>
          </p:nvSpPr>
          <p:spPr bwMode="auto">
            <a:xfrm>
              <a:off x="1713" y="2590"/>
              <a:ext cx="933" cy="2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Operation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0" name="Rectangle 26"/>
            <p:cNvSpPr>
              <a:spLocks noChangeArrowheads="1"/>
            </p:cNvSpPr>
            <p:nvPr/>
          </p:nvSpPr>
          <p:spPr bwMode="auto">
            <a:xfrm>
              <a:off x="2505" y="2590"/>
              <a:ext cx="281" cy="2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()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1" name="Rectangle 27"/>
            <p:cNvSpPr>
              <a:spLocks noChangeArrowheads="1"/>
            </p:cNvSpPr>
            <p:nvPr/>
          </p:nvSpPr>
          <p:spPr bwMode="auto">
            <a:xfrm>
              <a:off x="1610" y="2362"/>
              <a:ext cx="1184" cy="21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52" name="Rectangle 28"/>
            <p:cNvSpPr>
              <a:spLocks noChangeArrowheads="1"/>
            </p:cNvSpPr>
            <p:nvPr/>
          </p:nvSpPr>
          <p:spPr bwMode="auto">
            <a:xfrm>
              <a:off x="1610" y="2362"/>
              <a:ext cx="1184" cy="219"/>
            </a:xfrm>
            <a:prstGeom prst="rect">
              <a:avLst/>
            </a:prstGeom>
            <a:noFill/>
            <a:ln w="9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53" name="Rectangle 29"/>
            <p:cNvSpPr>
              <a:spLocks noChangeArrowheads="1"/>
            </p:cNvSpPr>
            <p:nvPr/>
          </p:nvSpPr>
          <p:spPr bwMode="auto">
            <a:xfrm>
              <a:off x="1610" y="2142"/>
              <a:ext cx="1184" cy="22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54" name="Rectangle 30"/>
            <p:cNvSpPr>
              <a:spLocks noChangeArrowheads="1"/>
            </p:cNvSpPr>
            <p:nvPr/>
          </p:nvSpPr>
          <p:spPr bwMode="auto">
            <a:xfrm>
              <a:off x="1610" y="2142"/>
              <a:ext cx="1184" cy="220"/>
            </a:xfrm>
            <a:prstGeom prst="rect">
              <a:avLst/>
            </a:prstGeom>
            <a:noFill/>
            <a:ln w="9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55" name="Rectangle 31"/>
            <p:cNvSpPr>
              <a:spLocks noChangeArrowheads="1"/>
            </p:cNvSpPr>
            <p:nvPr/>
          </p:nvSpPr>
          <p:spPr bwMode="auto">
            <a:xfrm>
              <a:off x="1803" y="2148"/>
              <a:ext cx="933" cy="2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000" b="1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Component</a:t>
              </a:r>
              <a:endParaRPr kumimoji="0" 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6" name="Rectangle 32"/>
            <p:cNvSpPr>
              <a:spLocks noChangeArrowheads="1"/>
            </p:cNvSpPr>
            <p:nvPr/>
          </p:nvSpPr>
          <p:spPr bwMode="auto">
            <a:xfrm>
              <a:off x="3316" y="2799"/>
              <a:ext cx="2155" cy="41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57" name="Rectangle 33"/>
            <p:cNvSpPr>
              <a:spLocks noChangeArrowheads="1"/>
            </p:cNvSpPr>
            <p:nvPr/>
          </p:nvSpPr>
          <p:spPr bwMode="auto">
            <a:xfrm>
              <a:off x="3316" y="2799"/>
              <a:ext cx="2155" cy="413"/>
            </a:xfrm>
            <a:prstGeom prst="rect">
              <a:avLst/>
            </a:prstGeom>
            <a:noFill/>
            <a:ln w="9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58" name="Rectangle 34"/>
            <p:cNvSpPr>
              <a:spLocks noChangeArrowheads="1"/>
            </p:cNvSpPr>
            <p:nvPr/>
          </p:nvSpPr>
          <p:spPr bwMode="auto">
            <a:xfrm>
              <a:off x="3328" y="2802"/>
              <a:ext cx="181" cy="2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+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9" name="Rectangle 35"/>
            <p:cNvSpPr>
              <a:spLocks noChangeArrowheads="1"/>
            </p:cNvSpPr>
            <p:nvPr/>
          </p:nvSpPr>
          <p:spPr bwMode="auto">
            <a:xfrm>
              <a:off x="3418" y="2802"/>
              <a:ext cx="933" cy="2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Operation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0" name="Rectangle 36"/>
            <p:cNvSpPr>
              <a:spLocks noChangeArrowheads="1"/>
            </p:cNvSpPr>
            <p:nvPr/>
          </p:nvSpPr>
          <p:spPr bwMode="auto">
            <a:xfrm>
              <a:off x="4210" y="2802"/>
              <a:ext cx="281" cy="2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()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1" name="Rectangle 37"/>
            <p:cNvSpPr>
              <a:spLocks noChangeArrowheads="1"/>
            </p:cNvSpPr>
            <p:nvPr/>
          </p:nvSpPr>
          <p:spPr bwMode="auto">
            <a:xfrm>
              <a:off x="3328" y="3003"/>
              <a:ext cx="181" cy="2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+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2" name="Rectangle 38"/>
            <p:cNvSpPr>
              <a:spLocks noChangeArrowheads="1"/>
            </p:cNvSpPr>
            <p:nvPr/>
          </p:nvSpPr>
          <p:spPr bwMode="auto">
            <a:xfrm>
              <a:off x="3418" y="3003"/>
              <a:ext cx="1314" cy="2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AddedBehavior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3" name="Rectangle 39"/>
            <p:cNvSpPr>
              <a:spLocks noChangeArrowheads="1"/>
            </p:cNvSpPr>
            <p:nvPr/>
          </p:nvSpPr>
          <p:spPr bwMode="auto">
            <a:xfrm>
              <a:off x="4562" y="3003"/>
              <a:ext cx="281" cy="2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()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4" name="Rectangle 40"/>
            <p:cNvSpPr>
              <a:spLocks noChangeArrowheads="1"/>
            </p:cNvSpPr>
            <p:nvPr/>
          </p:nvSpPr>
          <p:spPr bwMode="auto">
            <a:xfrm>
              <a:off x="3316" y="2386"/>
              <a:ext cx="2155" cy="41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65" name="Rectangle 41"/>
            <p:cNvSpPr>
              <a:spLocks noChangeArrowheads="1"/>
            </p:cNvSpPr>
            <p:nvPr/>
          </p:nvSpPr>
          <p:spPr bwMode="auto">
            <a:xfrm>
              <a:off x="3316" y="2386"/>
              <a:ext cx="2155" cy="413"/>
            </a:xfrm>
            <a:prstGeom prst="rect">
              <a:avLst/>
            </a:prstGeom>
            <a:noFill/>
            <a:ln w="9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66" name="Rectangle 42"/>
            <p:cNvSpPr>
              <a:spLocks noChangeArrowheads="1"/>
            </p:cNvSpPr>
            <p:nvPr/>
          </p:nvSpPr>
          <p:spPr bwMode="auto">
            <a:xfrm>
              <a:off x="3328" y="2389"/>
              <a:ext cx="181" cy="2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-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7" name="Rectangle 43"/>
            <p:cNvSpPr>
              <a:spLocks noChangeArrowheads="1"/>
            </p:cNvSpPr>
            <p:nvPr/>
          </p:nvSpPr>
          <p:spPr bwMode="auto">
            <a:xfrm>
              <a:off x="3418" y="2389"/>
              <a:ext cx="1033" cy="2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addedState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8" name="Rectangle 44"/>
            <p:cNvSpPr>
              <a:spLocks noChangeArrowheads="1"/>
            </p:cNvSpPr>
            <p:nvPr/>
          </p:nvSpPr>
          <p:spPr bwMode="auto">
            <a:xfrm>
              <a:off x="3328" y="2590"/>
              <a:ext cx="181" cy="2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-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9" name="Rectangle 45"/>
            <p:cNvSpPr>
              <a:spLocks noChangeArrowheads="1"/>
            </p:cNvSpPr>
            <p:nvPr/>
          </p:nvSpPr>
          <p:spPr bwMode="auto">
            <a:xfrm>
              <a:off x="3418" y="2590"/>
              <a:ext cx="1033" cy="2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component </a:t>
              </a:r>
              <a:endParaRPr kumimoji="0" 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70" name="Rectangle 46"/>
            <p:cNvSpPr>
              <a:spLocks noChangeArrowheads="1"/>
            </p:cNvSpPr>
            <p:nvPr/>
          </p:nvSpPr>
          <p:spPr bwMode="auto">
            <a:xfrm>
              <a:off x="4301" y="2590"/>
              <a:ext cx="281" cy="2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: </a:t>
              </a:r>
              <a:endParaRPr kumimoji="0" 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71" name="Rectangle 47"/>
            <p:cNvSpPr>
              <a:spLocks noChangeArrowheads="1"/>
            </p:cNvSpPr>
            <p:nvPr/>
          </p:nvSpPr>
          <p:spPr bwMode="auto">
            <a:xfrm>
              <a:off x="4471" y="2590"/>
              <a:ext cx="1033" cy="2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IComponent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72" name="Rectangle 48"/>
            <p:cNvSpPr>
              <a:spLocks noChangeArrowheads="1"/>
            </p:cNvSpPr>
            <p:nvPr/>
          </p:nvSpPr>
          <p:spPr bwMode="auto">
            <a:xfrm>
              <a:off x="3316" y="2166"/>
              <a:ext cx="2155" cy="22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73" name="Rectangle 49"/>
            <p:cNvSpPr>
              <a:spLocks noChangeArrowheads="1"/>
            </p:cNvSpPr>
            <p:nvPr/>
          </p:nvSpPr>
          <p:spPr bwMode="auto">
            <a:xfrm>
              <a:off x="3316" y="2166"/>
              <a:ext cx="2155" cy="220"/>
            </a:xfrm>
            <a:prstGeom prst="rect">
              <a:avLst/>
            </a:prstGeom>
            <a:noFill/>
            <a:ln w="9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74" name="Rectangle 50"/>
            <p:cNvSpPr>
              <a:spLocks noChangeArrowheads="1"/>
            </p:cNvSpPr>
            <p:nvPr/>
          </p:nvSpPr>
          <p:spPr bwMode="auto">
            <a:xfrm>
              <a:off x="4000" y="2178"/>
              <a:ext cx="933" cy="2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Decorator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75" name="Freeform 51"/>
            <p:cNvSpPr>
              <a:spLocks noEditPoints="1"/>
            </p:cNvSpPr>
            <p:nvPr/>
          </p:nvSpPr>
          <p:spPr bwMode="auto">
            <a:xfrm>
              <a:off x="2493" y="1585"/>
              <a:ext cx="271" cy="562"/>
            </a:xfrm>
            <a:custGeom>
              <a:avLst/>
              <a:gdLst/>
              <a:ahLst/>
              <a:cxnLst>
                <a:cxn ang="0">
                  <a:pos x="433" y="8"/>
                </a:cxn>
                <a:cxn ang="0">
                  <a:pos x="433" y="248"/>
                </a:cxn>
                <a:cxn ang="0">
                  <a:pos x="425" y="256"/>
                </a:cxn>
                <a:cxn ang="0">
                  <a:pos x="417" y="248"/>
                </a:cxn>
                <a:cxn ang="0">
                  <a:pos x="417" y="8"/>
                </a:cxn>
                <a:cxn ang="0">
                  <a:pos x="425" y="0"/>
                </a:cxn>
                <a:cxn ang="0">
                  <a:pos x="433" y="8"/>
                </a:cxn>
                <a:cxn ang="0">
                  <a:pos x="353" y="328"/>
                </a:cxn>
                <a:cxn ang="0">
                  <a:pos x="113" y="328"/>
                </a:cxn>
                <a:cxn ang="0">
                  <a:pos x="105" y="320"/>
                </a:cxn>
                <a:cxn ang="0">
                  <a:pos x="113" y="312"/>
                </a:cxn>
                <a:cxn ang="0">
                  <a:pos x="353" y="312"/>
                </a:cxn>
                <a:cxn ang="0">
                  <a:pos x="361" y="320"/>
                </a:cxn>
                <a:cxn ang="0">
                  <a:pos x="353" y="328"/>
                </a:cxn>
                <a:cxn ang="0">
                  <a:pos x="16" y="359"/>
                </a:cxn>
                <a:cxn ang="0">
                  <a:pos x="16" y="599"/>
                </a:cxn>
                <a:cxn ang="0">
                  <a:pos x="8" y="607"/>
                </a:cxn>
                <a:cxn ang="0">
                  <a:pos x="0" y="599"/>
                </a:cxn>
                <a:cxn ang="0">
                  <a:pos x="0" y="359"/>
                </a:cxn>
                <a:cxn ang="0">
                  <a:pos x="8" y="351"/>
                </a:cxn>
                <a:cxn ang="0">
                  <a:pos x="16" y="359"/>
                </a:cxn>
                <a:cxn ang="0">
                  <a:pos x="16" y="743"/>
                </a:cxn>
                <a:cxn ang="0">
                  <a:pos x="16" y="885"/>
                </a:cxn>
                <a:cxn ang="0">
                  <a:pos x="8" y="893"/>
                </a:cxn>
                <a:cxn ang="0">
                  <a:pos x="0" y="885"/>
                </a:cxn>
                <a:cxn ang="0">
                  <a:pos x="0" y="743"/>
                </a:cxn>
                <a:cxn ang="0">
                  <a:pos x="8" y="735"/>
                </a:cxn>
                <a:cxn ang="0">
                  <a:pos x="16" y="743"/>
                </a:cxn>
              </a:cxnLst>
              <a:rect l="0" t="0" r="r" b="b"/>
              <a:pathLst>
                <a:path w="433" h="893">
                  <a:moveTo>
                    <a:pt x="433" y="8"/>
                  </a:moveTo>
                  <a:lnTo>
                    <a:pt x="433" y="248"/>
                  </a:lnTo>
                  <a:cubicBezTo>
                    <a:pt x="433" y="252"/>
                    <a:pt x="429" y="256"/>
                    <a:pt x="425" y="256"/>
                  </a:cubicBezTo>
                  <a:cubicBezTo>
                    <a:pt x="420" y="256"/>
                    <a:pt x="417" y="252"/>
                    <a:pt x="417" y="248"/>
                  </a:cubicBezTo>
                  <a:lnTo>
                    <a:pt x="417" y="8"/>
                  </a:lnTo>
                  <a:cubicBezTo>
                    <a:pt x="417" y="3"/>
                    <a:pt x="420" y="0"/>
                    <a:pt x="425" y="0"/>
                  </a:cubicBezTo>
                  <a:cubicBezTo>
                    <a:pt x="429" y="0"/>
                    <a:pt x="433" y="3"/>
                    <a:pt x="433" y="8"/>
                  </a:cubicBezTo>
                  <a:close/>
                  <a:moveTo>
                    <a:pt x="353" y="328"/>
                  </a:moveTo>
                  <a:lnTo>
                    <a:pt x="113" y="328"/>
                  </a:lnTo>
                  <a:cubicBezTo>
                    <a:pt x="109" y="328"/>
                    <a:pt x="105" y="325"/>
                    <a:pt x="105" y="320"/>
                  </a:cubicBezTo>
                  <a:cubicBezTo>
                    <a:pt x="105" y="316"/>
                    <a:pt x="109" y="312"/>
                    <a:pt x="113" y="312"/>
                  </a:cubicBezTo>
                  <a:lnTo>
                    <a:pt x="353" y="312"/>
                  </a:lnTo>
                  <a:cubicBezTo>
                    <a:pt x="358" y="312"/>
                    <a:pt x="361" y="316"/>
                    <a:pt x="361" y="320"/>
                  </a:cubicBezTo>
                  <a:cubicBezTo>
                    <a:pt x="361" y="325"/>
                    <a:pt x="358" y="328"/>
                    <a:pt x="353" y="328"/>
                  </a:cubicBezTo>
                  <a:close/>
                  <a:moveTo>
                    <a:pt x="16" y="359"/>
                  </a:moveTo>
                  <a:lnTo>
                    <a:pt x="16" y="599"/>
                  </a:lnTo>
                  <a:cubicBezTo>
                    <a:pt x="16" y="604"/>
                    <a:pt x="13" y="607"/>
                    <a:pt x="8" y="607"/>
                  </a:cubicBezTo>
                  <a:cubicBezTo>
                    <a:pt x="4" y="607"/>
                    <a:pt x="0" y="604"/>
                    <a:pt x="0" y="599"/>
                  </a:cubicBezTo>
                  <a:lnTo>
                    <a:pt x="0" y="359"/>
                  </a:lnTo>
                  <a:cubicBezTo>
                    <a:pt x="0" y="355"/>
                    <a:pt x="4" y="351"/>
                    <a:pt x="8" y="351"/>
                  </a:cubicBezTo>
                  <a:cubicBezTo>
                    <a:pt x="13" y="351"/>
                    <a:pt x="16" y="355"/>
                    <a:pt x="16" y="359"/>
                  </a:cubicBezTo>
                  <a:close/>
                  <a:moveTo>
                    <a:pt x="16" y="743"/>
                  </a:moveTo>
                  <a:lnTo>
                    <a:pt x="16" y="885"/>
                  </a:lnTo>
                  <a:cubicBezTo>
                    <a:pt x="16" y="889"/>
                    <a:pt x="13" y="893"/>
                    <a:pt x="8" y="893"/>
                  </a:cubicBezTo>
                  <a:cubicBezTo>
                    <a:pt x="4" y="893"/>
                    <a:pt x="0" y="889"/>
                    <a:pt x="0" y="885"/>
                  </a:cubicBezTo>
                  <a:lnTo>
                    <a:pt x="0" y="743"/>
                  </a:lnTo>
                  <a:cubicBezTo>
                    <a:pt x="0" y="739"/>
                    <a:pt x="4" y="735"/>
                    <a:pt x="8" y="735"/>
                  </a:cubicBezTo>
                  <a:cubicBezTo>
                    <a:pt x="13" y="735"/>
                    <a:pt x="16" y="739"/>
                    <a:pt x="16" y="743"/>
                  </a:cubicBezTo>
                  <a:close/>
                </a:path>
              </a:pathLst>
            </a:custGeom>
            <a:solidFill>
              <a:schemeClr val="tx1"/>
            </a:solidFill>
            <a:ln w="10" cap="flat">
              <a:solidFill>
                <a:schemeClr val="tx1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76" name="Freeform 52"/>
            <p:cNvSpPr>
              <a:spLocks/>
            </p:cNvSpPr>
            <p:nvPr/>
          </p:nvSpPr>
          <p:spPr bwMode="auto">
            <a:xfrm>
              <a:off x="2684" y="1469"/>
              <a:ext cx="150" cy="121"/>
            </a:xfrm>
            <a:custGeom>
              <a:avLst/>
              <a:gdLst/>
              <a:ahLst/>
              <a:cxnLst>
                <a:cxn ang="0">
                  <a:pos x="0" y="121"/>
                </a:cxn>
                <a:cxn ang="0">
                  <a:pos x="150" y="121"/>
                </a:cxn>
                <a:cxn ang="0">
                  <a:pos x="75" y="0"/>
                </a:cxn>
                <a:cxn ang="0">
                  <a:pos x="0" y="121"/>
                </a:cxn>
              </a:cxnLst>
              <a:rect l="0" t="0" r="r" b="b"/>
              <a:pathLst>
                <a:path w="150" h="121">
                  <a:moveTo>
                    <a:pt x="0" y="121"/>
                  </a:moveTo>
                  <a:lnTo>
                    <a:pt x="150" y="121"/>
                  </a:lnTo>
                  <a:lnTo>
                    <a:pt x="75" y="0"/>
                  </a:lnTo>
                  <a:lnTo>
                    <a:pt x="0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77" name="Freeform 53"/>
            <p:cNvSpPr>
              <a:spLocks/>
            </p:cNvSpPr>
            <p:nvPr/>
          </p:nvSpPr>
          <p:spPr bwMode="auto">
            <a:xfrm>
              <a:off x="2684" y="1469"/>
              <a:ext cx="150" cy="121"/>
            </a:xfrm>
            <a:custGeom>
              <a:avLst/>
              <a:gdLst/>
              <a:ahLst/>
              <a:cxnLst>
                <a:cxn ang="0">
                  <a:pos x="0" y="121"/>
                </a:cxn>
                <a:cxn ang="0">
                  <a:pos x="150" y="121"/>
                </a:cxn>
                <a:cxn ang="0">
                  <a:pos x="75" y="0"/>
                </a:cxn>
                <a:cxn ang="0">
                  <a:pos x="0" y="121"/>
                </a:cxn>
              </a:cxnLst>
              <a:rect l="0" t="0" r="r" b="b"/>
              <a:pathLst>
                <a:path w="150" h="121">
                  <a:moveTo>
                    <a:pt x="0" y="121"/>
                  </a:moveTo>
                  <a:lnTo>
                    <a:pt x="150" y="121"/>
                  </a:lnTo>
                  <a:lnTo>
                    <a:pt x="75" y="0"/>
                  </a:lnTo>
                  <a:lnTo>
                    <a:pt x="0" y="121"/>
                  </a:lnTo>
                  <a:close/>
                </a:path>
              </a:pathLst>
            </a:custGeom>
            <a:noFill/>
            <a:ln w="9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78" name="Freeform 54"/>
            <p:cNvSpPr>
              <a:spLocks noEditPoints="1"/>
            </p:cNvSpPr>
            <p:nvPr/>
          </p:nvSpPr>
          <p:spPr bwMode="auto">
            <a:xfrm>
              <a:off x="3346" y="1585"/>
              <a:ext cx="513" cy="586"/>
            </a:xfrm>
            <a:custGeom>
              <a:avLst/>
              <a:gdLst/>
              <a:ahLst/>
              <a:cxnLst>
                <a:cxn ang="0">
                  <a:pos x="16" y="8"/>
                </a:cxn>
                <a:cxn ang="0">
                  <a:pos x="16" y="248"/>
                </a:cxn>
                <a:cxn ang="0">
                  <a:pos x="8" y="256"/>
                </a:cxn>
                <a:cxn ang="0">
                  <a:pos x="0" y="248"/>
                </a:cxn>
                <a:cxn ang="0">
                  <a:pos x="0" y="8"/>
                </a:cxn>
                <a:cxn ang="0">
                  <a:pos x="8" y="0"/>
                </a:cxn>
                <a:cxn ang="0">
                  <a:pos x="16" y="8"/>
                </a:cxn>
                <a:cxn ang="0">
                  <a:pos x="79" y="312"/>
                </a:cxn>
                <a:cxn ang="0">
                  <a:pos x="319" y="312"/>
                </a:cxn>
                <a:cxn ang="0">
                  <a:pos x="327" y="320"/>
                </a:cxn>
                <a:cxn ang="0">
                  <a:pos x="319" y="328"/>
                </a:cxn>
                <a:cxn ang="0">
                  <a:pos x="79" y="328"/>
                </a:cxn>
                <a:cxn ang="0">
                  <a:pos x="71" y="320"/>
                </a:cxn>
                <a:cxn ang="0">
                  <a:pos x="79" y="312"/>
                </a:cxn>
                <a:cxn ang="0">
                  <a:pos x="463" y="312"/>
                </a:cxn>
                <a:cxn ang="0">
                  <a:pos x="703" y="312"/>
                </a:cxn>
                <a:cxn ang="0">
                  <a:pos x="711" y="320"/>
                </a:cxn>
                <a:cxn ang="0">
                  <a:pos x="703" y="328"/>
                </a:cxn>
                <a:cxn ang="0">
                  <a:pos x="463" y="328"/>
                </a:cxn>
                <a:cxn ang="0">
                  <a:pos x="455" y="320"/>
                </a:cxn>
                <a:cxn ang="0">
                  <a:pos x="463" y="312"/>
                </a:cxn>
                <a:cxn ang="0">
                  <a:pos x="819" y="356"/>
                </a:cxn>
                <a:cxn ang="0">
                  <a:pos x="819" y="596"/>
                </a:cxn>
                <a:cxn ang="0">
                  <a:pos x="811" y="604"/>
                </a:cxn>
                <a:cxn ang="0">
                  <a:pos x="803" y="596"/>
                </a:cxn>
                <a:cxn ang="0">
                  <a:pos x="803" y="356"/>
                </a:cxn>
                <a:cxn ang="0">
                  <a:pos x="811" y="348"/>
                </a:cxn>
                <a:cxn ang="0">
                  <a:pos x="819" y="356"/>
                </a:cxn>
                <a:cxn ang="0">
                  <a:pos x="819" y="740"/>
                </a:cxn>
                <a:cxn ang="0">
                  <a:pos x="819" y="924"/>
                </a:cxn>
                <a:cxn ang="0">
                  <a:pos x="811" y="932"/>
                </a:cxn>
                <a:cxn ang="0">
                  <a:pos x="803" y="924"/>
                </a:cxn>
                <a:cxn ang="0">
                  <a:pos x="803" y="740"/>
                </a:cxn>
                <a:cxn ang="0">
                  <a:pos x="811" y="732"/>
                </a:cxn>
                <a:cxn ang="0">
                  <a:pos x="819" y="740"/>
                </a:cxn>
              </a:cxnLst>
              <a:rect l="0" t="0" r="r" b="b"/>
              <a:pathLst>
                <a:path w="819" h="932">
                  <a:moveTo>
                    <a:pt x="16" y="8"/>
                  </a:moveTo>
                  <a:lnTo>
                    <a:pt x="16" y="248"/>
                  </a:lnTo>
                  <a:cubicBezTo>
                    <a:pt x="16" y="252"/>
                    <a:pt x="12" y="256"/>
                    <a:pt x="8" y="256"/>
                  </a:cubicBezTo>
                  <a:cubicBezTo>
                    <a:pt x="3" y="256"/>
                    <a:pt x="0" y="252"/>
                    <a:pt x="0" y="248"/>
                  </a:cubicBezTo>
                  <a:lnTo>
                    <a:pt x="0" y="8"/>
                  </a:lnTo>
                  <a:cubicBezTo>
                    <a:pt x="0" y="3"/>
                    <a:pt x="3" y="0"/>
                    <a:pt x="8" y="0"/>
                  </a:cubicBezTo>
                  <a:cubicBezTo>
                    <a:pt x="12" y="0"/>
                    <a:pt x="16" y="3"/>
                    <a:pt x="16" y="8"/>
                  </a:cubicBezTo>
                  <a:close/>
                  <a:moveTo>
                    <a:pt x="79" y="312"/>
                  </a:moveTo>
                  <a:lnTo>
                    <a:pt x="319" y="312"/>
                  </a:lnTo>
                  <a:cubicBezTo>
                    <a:pt x="324" y="312"/>
                    <a:pt x="327" y="316"/>
                    <a:pt x="327" y="320"/>
                  </a:cubicBezTo>
                  <a:cubicBezTo>
                    <a:pt x="327" y="325"/>
                    <a:pt x="324" y="328"/>
                    <a:pt x="319" y="328"/>
                  </a:cubicBezTo>
                  <a:lnTo>
                    <a:pt x="79" y="328"/>
                  </a:lnTo>
                  <a:cubicBezTo>
                    <a:pt x="75" y="328"/>
                    <a:pt x="71" y="325"/>
                    <a:pt x="71" y="320"/>
                  </a:cubicBezTo>
                  <a:cubicBezTo>
                    <a:pt x="71" y="316"/>
                    <a:pt x="75" y="312"/>
                    <a:pt x="79" y="312"/>
                  </a:cubicBezTo>
                  <a:close/>
                  <a:moveTo>
                    <a:pt x="463" y="312"/>
                  </a:moveTo>
                  <a:lnTo>
                    <a:pt x="703" y="312"/>
                  </a:lnTo>
                  <a:cubicBezTo>
                    <a:pt x="708" y="312"/>
                    <a:pt x="711" y="316"/>
                    <a:pt x="711" y="320"/>
                  </a:cubicBezTo>
                  <a:cubicBezTo>
                    <a:pt x="711" y="325"/>
                    <a:pt x="708" y="328"/>
                    <a:pt x="703" y="328"/>
                  </a:cubicBezTo>
                  <a:lnTo>
                    <a:pt x="463" y="328"/>
                  </a:lnTo>
                  <a:cubicBezTo>
                    <a:pt x="459" y="328"/>
                    <a:pt x="455" y="325"/>
                    <a:pt x="455" y="320"/>
                  </a:cubicBezTo>
                  <a:cubicBezTo>
                    <a:pt x="455" y="316"/>
                    <a:pt x="459" y="312"/>
                    <a:pt x="463" y="312"/>
                  </a:cubicBezTo>
                  <a:close/>
                  <a:moveTo>
                    <a:pt x="819" y="356"/>
                  </a:moveTo>
                  <a:lnTo>
                    <a:pt x="819" y="596"/>
                  </a:lnTo>
                  <a:cubicBezTo>
                    <a:pt x="819" y="601"/>
                    <a:pt x="816" y="604"/>
                    <a:pt x="811" y="604"/>
                  </a:cubicBezTo>
                  <a:cubicBezTo>
                    <a:pt x="807" y="604"/>
                    <a:pt x="803" y="601"/>
                    <a:pt x="803" y="596"/>
                  </a:cubicBezTo>
                  <a:lnTo>
                    <a:pt x="803" y="356"/>
                  </a:lnTo>
                  <a:cubicBezTo>
                    <a:pt x="803" y="352"/>
                    <a:pt x="807" y="348"/>
                    <a:pt x="811" y="348"/>
                  </a:cubicBezTo>
                  <a:cubicBezTo>
                    <a:pt x="816" y="348"/>
                    <a:pt x="819" y="352"/>
                    <a:pt x="819" y="356"/>
                  </a:cubicBezTo>
                  <a:close/>
                  <a:moveTo>
                    <a:pt x="819" y="740"/>
                  </a:moveTo>
                  <a:lnTo>
                    <a:pt x="819" y="924"/>
                  </a:lnTo>
                  <a:cubicBezTo>
                    <a:pt x="819" y="928"/>
                    <a:pt x="816" y="932"/>
                    <a:pt x="811" y="932"/>
                  </a:cubicBezTo>
                  <a:cubicBezTo>
                    <a:pt x="807" y="932"/>
                    <a:pt x="803" y="928"/>
                    <a:pt x="803" y="924"/>
                  </a:cubicBezTo>
                  <a:lnTo>
                    <a:pt x="803" y="740"/>
                  </a:lnTo>
                  <a:cubicBezTo>
                    <a:pt x="803" y="736"/>
                    <a:pt x="807" y="732"/>
                    <a:pt x="811" y="732"/>
                  </a:cubicBezTo>
                  <a:cubicBezTo>
                    <a:pt x="816" y="732"/>
                    <a:pt x="819" y="736"/>
                    <a:pt x="819" y="740"/>
                  </a:cubicBezTo>
                  <a:close/>
                </a:path>
              </a:pathLst>
            </a:custGeom>
            <a:solidFill>
              <a:schemeClr val="tx1"/>
            </a:solidFill>
            <a:ln w="10" cap="flat">
              <a:solidFill>
                <a:schemeClr val="tx1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79" name="Freeform 55"/>
            <p:cNvSpPr>
              <a:spLocks/>
            </p:cNvSpPr>
            <p:nvPr/>
          </p:nvSpPr>
          <p:spPr bwMode="auto">
            <a:xfrm>
              <a:off x="3276" y="1469"/>
              <a:ext cx="150" cy="121"/>
            </a:xfrm>
            <a:custGeom>
              <a:avLst/>
              <a:gdLst/>
              <a:ahLst/>
              <a:cxnLst>
                <a:cxn ang="0">
                  <a:pos x="0" y="121"/>
                </a:cxn>
                <a:cxn ang="0">
                  <a:pos x="150" y="121"/>
                </a:cxn>
                <a:cxn ang="0">
                  <a:pos x="75" y="0"/>
                </a:cxn>
                <a:cxn ang="0">
                  <a:pos x="0" y="121"/>
                </a:cxn>
              </a:cxnLst>
              <a:rect l="0" t="0" r="r" b="b"/>
              <a:pathLst>
                <a:path w="150" h="121">
                  <a:moveTo>
                    <a:pt x="0" y="121"/>
                  </a:moveTo>
                  <a:lnTo>
                    <a:pt x="150" y="121"/>
                  </a:lnTo>
                  <a:lnTo>
                    <a:pt x="75" y="0"/>
                  </a:lnTo>
                  <a:lnTo>
                    <a:pt x="0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80" name="Freeform 56"/>
            <p:cNvSpPr>
              <a:spLocks/>
            </p:cNvSpPr>
            <p:nvPr/>
          </p:nvSpPr>
          <p:spPr bwMode="auto">
            <a:xfrm>
              <a:off x="3276" y="1469"/>
              <a:ext cx="150" cy="121"/>
            </a:xfrm>
            <a:custGeom>
              <a:avLst/>
              <a:gdLst/>
              <a:ahLst/>
              <a:cxnLst>
                <a:cxn ang="0">
                  <a:pos x="0" y="121"/>
                </a:cxn>
                <a:cxn ang="0">
                  <a:pos x="150" y="121"/>
                </a:cxn>
                <a:cxn ang="0">
                  <a:pos x="75" y="0"/>
                </a:cxn>
                <a:cxn ang="0">
                  <a:pos x="0" y="121"/>
                </a:cxn>
              </a:cxnLst>
              <a:rect l="0" t="0" r="r" b="b"/>
              <a:pathLst>
                <a:path w="150" h="121">
                  <a:moveTo>
                    <a:pt x="0" y="121"/>
                  </a:moveTo>
                  <a:lnTo>
                    <a:pt x="150" y="121"/>
                  </a:lnTo>
                  <a:lnTo>
                    <a:pt x="75" y="0"/>
                  </a:lnTo>
                  <a:lnTo>
                    <a:pt x="0" y="121"/>
                  </a:lnTo>
                  <a:close/>
                </a:path>
              </a:pathLst>
            </a:custGeom>
            <a:noFill/>
            <a:ln w="9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81" name="Freeform 57"/>
            <p:cNvSpPr>
              <a:spLocks/>
            </p:cNvSpPr>
            <p:nvPr/>
          </p:nvSpPr>
          <p:spPr bwMode="auto">
            <a:xfrm>
              <a:off x="728" y="2801"/>
              <a:ext cx="1474" cy="221"/>
            </a:xfrm>
            <a:custGeom>
              <a:avLst/>
              <a:gdLst/>
              <a:ahLst/>
              <a:cxnLst>
                <a:cxn ang="0">
                  <a:pos x="0" y="126"/>
                </a:cxn>
                <a:cxn ang="0">
                  <a:pos x="0" y="221"/>
                </a:cxn>
                <a:cxn ang="0">
                  <a:pos x="1474" y="221"/>
                </a:cxn>
                <a:cxn ang="0">
                  <a:pos x="1474" y="0"/>
                </a:cxn>
              </a:cxnLst>
              <a:rect l="0" t="0" r="r" b="b"/>
              <a:pathLst>
                <a:path w="1474" h="221">
                  <a:moveTo>
                    <a:pt x="0" y="126"/>
                  </a:moveTo>
                  <a:lnTo>
                    <a:pt x="0" y="221"/>
                  </a:lnTo>
                  <a:lnTo>
                    <a:pt x="1474" y="221"/>
                  </a:lnTo>
                  <a:lnTo>
                    <a:pt x="1474" y="0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82" name="Freeform 58"/>
            <p:cNvSpPr>
              <a:spLocks/>
            </p:cNvSpPr>
            <p:nvPr/>
          </p:nvSpPr>
          <p:spPr bwMode="auto">
            <a:xfrm>
              <a:off x="683" y="2776"/>
              <a:ext cx="91" cy="151"/>
            </a:xfrm>
            <a:custGeom>
              <a:avLst/>
              <a:gdLst/>
              <a:ahLst/>
              <a:cxnLst>
                <a:cxn ang="0">
                  <a:pos x="0" y="75"/>
                </a:cxn>
                <a:cxn ang="0">
                  <a:pos x="45" y="0"/>
                </a:cxn>
                <a:cxn ang="0">
                  <a:pos x="91" y="75"/>
                </a:cxn>
                <a:cxn ang="0">
                  <a:pos x="45" y="151"/>
                </a:cxn>
                <a:cxn ang="0">
                  <a:pos x="0" y="75"/>
                </a:cxn>
              </a:cxnLst>
              <a:rect l="0" t="0" r="r" b="b"/>
              <a:pathLst>
                <a:path w="91" h="151">
                  <a:moveTo>
                    <a:pt x="0" y="75"/>
                  </a:moveTo>
                  <a:lnTo>
                    <a:pt x="45" y="0"/>
                  </a:lnTo>
                  <a:lnTo>
                    <a:pt x="91" y="75"/>
                  </a:lnTo>
                  <a:lnTo>
                    <a:pt x="45" y="151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83" name="Freeform 59"/>
            <p:cNvSpPr>
              <a:spLocks/>
            </p:cNvSpPr>
            <p:nvPr/>
          </p:nvSpPr>
          <p:spPr bwMode="auto">
            <a:xfrm>
              <a:off x="683" y="2776"/>
              <a:ext cx="91" cy="151"/>
            </a:xfrm>
            <a:custGeom>
              <a:avLst/>
              <a:gdLst/>
              <a:ahLst/>
              <a:cxnLst>
                <a:cxn ang="0">
                  <a:pos x="0" y="75"/>
                </a:cxn>
                <a:cxn ang="0">
                  <a:pos x="45" y="0"/>
                </a:cxn>
                <a:cxn ang="0">
                  <a:pos x="91" y="75"/>
                </a:cxn>
                <a:cxn ang="0">
                  <a:pos x="45" y="151"/>
                </a:cxn>
                <a:cxn ang="0">
                  <a:pos x="0" y="75"/>
                </a:cxn>
              </a:cxnLst>
              <a:rect l="0" t="0" r="r" b="b"/>
              <a:pathLst>
                <a:path w="91" h="151">
                  <a:moveTo>
                    <a:pt x="0" y="75"/>
                  </a:moveTo>
                  <a:lnTo>
                    <a:pt x="45" y="0"/>
                  </a:lnTo>
                  <a:lnTo>
                    <a:pt x="91" y="75"/>
                  </a:lnTo>
                  <a:lnTo>
                    <a:pt x="45" y="151"/>
                  </a:lnTo>
                  <a:lnTo>
                    <a:pt x="0" y="75"/>
                  </a:lnTo>
                  <a:close/>
                </a:path>
              </a:pathLst>
            </a:custGeom>
            <a:noFill/>
            <a:ln w="9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84" name="Freeform 60"/>
            <p:cNvSpPr>
              <a:spLocks/>
            </p:cNvSpPr>
            <p:nvPr/>
          </p:nvSpPr>
          <p:spPr bwMode="auto">
            <a:xfrm>
              <a:off x="368" y="2927"/>
              <a:ext cx="4026" cy="38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85"/>
                </a:cxn>
                <a:cxn ang="0">
                  <a:pos x="4026" y="385"/>
                </a:cxn>
                <a:cxn ang="0">
                  <a:pos x="4026" y="285"/>
                </a:cxn>
              </a:cxnLst>
              <a:rect l="0" t="0" r="r" b="b"/>
              <a:pathLst>
                <a:path w="4026" h="385">
                  <a:moveTo>
                    <a:pt x="0" y="0"/>
                  </a:moveTo>
                  <a:lnTo>
                    <a:pt x="0" y="385"/>
                  </a:lnTo>
                  <a:lnTo>
                    <a:pt x="4026" y="385"/>
                  </a:lnTo>
                  <a:lnTo>
                    <a:pt x="4026" y="285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85" name="Freeform 61"/>
            <p:cNvSpPr>
              <a:spLocks/>
            </p:cNvSpPr>
            <p:nvPr/>
          </p:nvSpPr>
          <p:spPr bwMode="auto">
            <a:xfrm>
              <a:off x="323" y="2776"/>
              <a:ext cx="90" cy="151"/>
            </a:xfrm>
            <a:custGeom>
              <a:avLst/>
              <a:gdLst/>
              <a:ahLst/>
              <a:cxnLst>
                <a:cxn ang="0">
                  <a:pos x="0" y="75"/>
                </a:cxn>
                <a:cxn ang="0">
                  <a:pos x="45" y="0"/>
                </a:cxn>
                <a:cxn ang="0">
                  <a:pos x="90" y="75"/>
                </a:cxn>
                <a:cxn ang="0">
                  <a:pos x="45" y="151"/>
                </a:cxn>
                <a:cxn ang="0">
                  <a:pos x="0" y="75"/>
                </a:cxn>
              </a:cxnLst>
              <a:rect l="0" t="0" r="r" b="b"/>
              <a:pathLst>
                <a:path w="90" h="151">
                  <a:moveTo>
                    <a:pt x="0" y="75"/>
                  </a:moveTo>
                  <a:lnTo>
                    <a:pt x="45" y="0"/>
                  </a:lnTo>
                  <a:lnTo>
                    <a:pt x="90" y="75"/>
                  </a:lnTo>
                  <a:lnTo>
                    <a:pt x="45" y="151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86" name="Freeform 62"/>
            <p:cNvSpPr>
              <a:spLocks/>
            </p:cNvSpPr>
            <p:nvPr/>
          </p:nvSpPr>
          <p:spPr bwMode="auto">
            <a:xfrm>
              <a:off x="323" y="2776"/>
              <a:ext cx="90" cy="151"/>
            </a:xfrm>
            <a:custGeom>
              <a:avLst/>
              <a:gdLst/>
              <a:ahLst/>
              <a:cxnLst>
                <a:cxn ang="0">
                  <a:pos x="0" y="75"/>
                </a:cxn>
                <a:cxn ang="0">
                  <a:pos x="45" y="0"/>
                </a:cxn>
                <a:cxn ang="0">
                  <a:pos x="90" y="75"/>
                </a:cxn>
                <a:cxn ang="0">
                  <a:pos x="45" y="151"/>
                </a:cxn>
                <a:cxn ang="0">
                  <a:pos x="0" y="75"/>
                </a:cxn>
              </a:cxnLst>
              <a:rect l="0" t="0" r="r" b="b"/>
              <a:pathLst>
                <a:path w="90" h="151">
                  <a:moveTo>
                    <a:pt x="0" y="75"/>
                  </a:moveTo>
                  <a:lnTo>
                    <a:pt x="45" y="0"/>
                  </a:lnTo>
                  <a:lnTo>
                    <a:pt x="90" y="75"/>
                  </a:lnTo>
                  <a:lnTo>
                    <a:pt x="45" y="151"/>
                  </a:lnTo>
                  <a:lnTo>
                    <a:pt x="0" y="75"/>
                  </a:lnTo>
                  <a:close/>
                </a:path>
              </a:pathLst>
            </a:custGeom>
            <a:noFill/>
            <a:ln w="9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87" name="Freeform 63"/>
            <p:cNvSpPr>
              <a:spLocks/>
            </p:cNvSpPr>
            <p:nvPr/>
          </p:nvSpPr>
          <p:spPr bwMode="auto">
            <a:xfrm>
              <a:off x="3647" y="994"/>
              <a:ext cx="1285" cy="1021"/>
            </a:xfrm>
            <a:custGeom>
              <a:avLst/>
              <a:gdLst/>
              <a:ahLst/>
              <a:cxnLst>
                <a:cxn ang="0">
                  <a:pos x="1285" y="1021"/>
                </a:cxn>
                <a:cxn ang="0">
                  <a:pos x="1285" y="0"/>
                </a:cxn>
                <a:cxn ang="0">
                  <a:pos x="0" y="0"/>
                </a:cxn>
              </a:cxnLst>
              <a:rect l="0" t="0" r="r" b="b"/>
              <a:pathLst>
                <a:path w="1285" h="1021">
                  <a:moveTo>
                    <a:pt x="1285" y="1021"/>
                  </a:moveTo>
                  <a:lnTo>
                    <a:pt x="1285" y="0"/>
                  </a:lnTo>
                  <a:lnTo>
                    <a:pt x="0" y="0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88" name="Freeform 64"/>
            <p:cNvSpPr>
              <a:spLocks/>
            </p:cNvSpPr>
            <p:nvPr/>
          </p:nvSpPr>
          <p:spPr bwMode="auto">
            <a:xfrm>
              <a:off x="4887" y="2015"/>
              <a:ext cx="90" cy="151"/>
            </a:xfrm>
            <a:custGeom>
              <a:avLst/>
              <a:gdLst/>
              <a:ahLst/>
              <a:cxnLst>
                <a:cxn ang="0">
                  <a:pos x="90" y="76"/>
                </a:cxn>
                <a:cxn ang="0">
                  <a:pos x="45" y="151"/>
                </a:cxn>
                <a:cxn ang="0">
                  <a:pos x="0" y="76"/>
                </a:cxn>
                <a:cxn ang="0">
                  <a:pos x="45" y="0"/>
                </a:cxn>
                <a:cxn ang="0">
                  <a:pos x="90" y="76"/>
                </a:cxn>
              </a:cxnLst>
              <a:rect l="0" t="0" r="r" b="b"/>
              <a:pathLst>
                <a:path w="90" h="151">
                  <a:moveTo>
                    <a:pt x="90" y="76"/>
                  </a:moveTo>
                  <a:lnTo>
                    <a:pt x="45" y="151"/>
                  </a:lnTo>
                  <a:lnTo>
                    <a:pt x="0" y="76"/>
                  </a:lnTo>
                  <a:lnTo>
                    <a:pt x="45" y="0"/>
                  </a:lnTo>
                  <a:lnTo>
                    <a:pt x="90" y="7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89" name="Freeform 65"/>
            <p:cNvSpPr>
              <a:spLocks/>
            </p:cNvSpPr>
            <p:nvPr/>
          </p:nvSpPr>
          <p:spPr bwMode="auto">
            <a:xfrm>
              <a:off x="4887" y="2015"/>
              <a:ext cx="90" cy="151"/>
            </a:xfrm>
            <a:custGeom>
              <a:avLst/>
              <a:gdLst/>
              <a:ahLst/>
              <a:cxnLst>
                <a:cxn ang="0">
                  <a:pos x="90" y="76"/>
                </a:cxn>
                <a:cxn ang="0">
                  <a:pos x="45" y="151"/>
                </a:cxn>
                <a:cxn ang="0">
                  <a:pos x="0" y="76"/>
                </a:cxn>
                <a:cxn ang="0">
                  <a:pos x="45" y="0"/>
                </a:cxn>
                <a:cxn ang="0">
                  <a:pos x="90" y="76"/>
                </a:cxn>
              </a:cxnLst>
              <a:rect l="0" t="0" r="r" b="b"/>
              <a:pathLst>
                <a:path w="90" h="151">
                  <a:moveTo>
                    <a:pt x="90" y="76"/>
                  </a:moveTo>
                  <a:lnTo>
                    <a:pt x="45" y="151"/>
                  </a:lnTo>
                  <a:lnTo>
                    <a:pt x="0" y="76"/>
                  </a:lnTo>
                  <a:lnTo>
                    <a:pt x="45" y="0"/>
                  </a:lnTo>
                  <a:lnTo>
                    <a:pt x="90" y="76"/>
                  </a:lnTo>
                  <a:close/>
                </a:path>
              </a:pathLst>
            </a:custGeom>
            <a:noFill/>
            <a:ln w="9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71" name="Заголовок 2"/>
          <p:cNvSpPr txBox="1">
            <a:spLocks/>
          </p:cNvSpPr>
          <p:nvPr/>
        </p:nvSpPr>
        <p:spPr>
          <a:xfrm>
            <a:off x="0" y="142852"/>
            <a:ext cx="9144000" cy="857256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5000" endA="300" endPos="455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Decorator</a:t>
            </a:r>
            <a:endParaRPr kumimoji="0" lang="ru-RU" sz="4000" b="1" i="0" u="none" strike="noStrike" kern="1200" cap="none" spc="0" normalizeH="0" baseline="0" noProof="0" dirty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  <a:reflection blurRad="6350" stA="55000" endA="300" endPos="45500" dir="5400000" sy="-10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0" y="6488668"/>
            <a:ext cx="196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Design patterns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2928926" y="714356"/>
            <a:ext cx="6215074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Заголовок 2"/>
          <p:cNvSpPr txBox="1">
            <a:spLocks/>
          </p:cNvSpPr>
          <p:nvPr/>
        </p:nvSpPr>
        <p:spPr>
          <a:xfrm>
            <a:off x="785850" y="142852"/>
            <a:ext cx="9144000" cy="857256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rPr>
              <a:t>Template Method</a:t>
            </a:r>
            <a:endParaRPr kumimoji="0" lang="en-US" sz="4000" b="1" i="0" u="none" strike="noStrike" kern="1200" cap="none" spc="0" normalizeH="0" baseline="0" noProof="0" dirty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  <a:reflection blurRad="6350" stA="55000" endA="300" endPos="45500" dir="5400000" sy="-10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182" name="Группа 181"/>
          <p:cNvGrpSpPr/>
          <p:nvPr/>
        </p:nvGrpSpPr>
        <p:grpSpPr>
          <a:xfrm>
            <a:off x="785786" y="1357298"/>
            <a:ext cx="7505730" cy="4071966"/>
            <a:chOff x="785786" y="1357298"/>
            <a:chExt cx="7505730" cy="4071966"/>
          </a:xfrm>
        </p:grpSpPr>
        <p:grpSp>
          <p:nvGrpSpPr>
            <p:cNvPr id="173" name="Группа 172"/>
            <p:cNvGrpSpPr/>
            <p:nvPr/>
          </p:nvGrpSpPr>
          <p:grpSpPr>
            <a:xfrm>
              <a:off x="785786" y="1357298"/>
              <a:ext cx="3078165" cy="4071966"/>
              <a:chOff x="1142976" y="1357298"/>
              <a:chExt cx="2720975" cy="3500463"/>
            </a:xfrm>
          </p:grpSpPr>
          <p:grpSp>
            <p:nvGrpSpPr>
              <p:cNvPr id="155" name="Группа 154"/>
              <p:cNvGrpSpPr/>
              <p:nvPr/>
            </p:nvGrpSpPr>
            <p:grpSpPr>
              <a:xfrm>
                <a:off x="1142976" y="1357298"/>
                <a:ext cx="2720975" cy="1357322"/>
                <a:chOff x="1142976" y="1357298"/>
                <a:chExt cx="2720975" cy="1357322"/>
              </a:xfrm>
            </p:grpSpPr>
            <p:sp>
              <p:nvSpPr>
                <p:cNvPr id="100" name="Rectangle 34"/>
                <p:cNvSpPr>
                  <a:spLocks noChangeArrowheads="1"/>
                </p:cNvSpPr>
                <p:nvPr/>
              </p:nvSpPr>
              <p:spPr bwMode="auto">
                <a:xfrm>
                  <a:off x="1142976" y="1357298"/>
                  <a:ext cx="2720975" cy="374645"/>
                </a:xfrm>
                <a:prstGeom prst="rect">
                  <a:avLst/>
                </a:prstGeom>
                <a:solidFill>
                  <a:schemeClr val="tx1"/>
                </a:solidFill>
                <a:ln w="8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102" name="Rectangle 36"/>
                <p:cNvSpPr>
                  <a:spLocks noChangeArrowheads="1"/>
                </p:cNvSpPr>
                <p:nvPr/>
              </p:nvSpPr>
              <p:spPr bwMode="auto">
                <a:xfrm>
                  <a:off x="1142976" y="1428736"/>
                  <a:ext cx="2714644" cy="2616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700" b="1" dirty="0" err="1" smtClean="0">
                      <a:solidFill>
                        <a:srgbClr val="000000"/>
                      </a:solidFill>
                      <a:latin typeface="Consolas" pitchFamily="49" charset="0"/>
                      <a:cs typeface="Arial" pitchFamily="34" charset="0"/>
                    </a:rPr>
                    <a:t>AbstractClass</a:t>
                  </a:r>
                  <a:endParaRPr kumimoji="0" lang="ru-RU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29" name="Freeform 63"/>
                <p:cNvSpPr>
                  <a:spLocks/>
                </p:cNvSpPr>
                <p:nvPr/>
              </p:nvSpPr>
              <p:spPr bwMode="auto">
                <a:xfrm>
                  <a:off x="2414568" y="2274880"/>
                  <a:ext cx="196850" cy="157163"/>
                </a:xfrm>
                <a:custGeom>
                  <a:avLst/>
                  <a:gdLst/>
                  <a:ahLst/>
                  <a:cxnLst>
                    <a:cxn ang="0">
                      <a:pos x="0" y="99"/>
                    </a:cxn>
                    <a:cxn ang="0">
                      <a:pos x="124" y="99"/>
                    </a:cxn>
                    <a:cxn ang="0">
                      <a:pos x="62" y="0"/>
                    </a:cxn>
                    <a:cxn ang="0">
                      <a:pos x="0" y="99"/>
                    </a:cxn>
                  </a:cxnLst>
                  <a:rect l="0" t="0" r="r" b="b"/>
                  <a:pathLst>
                    <a:path w="124" h="99">
                      <a:moveTo>
                        <a:pt x="0" y="99"/>
                      </a:moveTo>
                      <a:lnTo>
                        <a:pt x="124" y="99"/>
                      </a:lnTo>
                      <a:lnTo>
                        <a:pt x="62" y="0"/>
                      </a:lnTo>
                      <a:lnTo>
                        <a:pt x="0" y="9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130" name="Freeform 64"/>
                <p:cNvSpPr>
                  <a:spLocks/>
                </p:cNvSpPr>
                <p:nvPr/>
              </p:nvSpPr>
              <p:spPr bwMode="auto">
                <a:xfrm>
                  <a:off x="2414568" y="2274880"/>
                  <a:ext cx="196850" cy="157163"/>
                </a:xfrm>
                <a:custGeom>
                  <a:avLst/>
                  <a:gdLst/>
                  <a:ahLst/>
                  <a:cxnLst>
                    <a:cxn ang="0">
                      <a:pos x="0" y="99"/>
                    </a:cxn>
                    <a:cxn ang="0">
                      <a:pos x="124" y="99"/>
                    </a:cxn>
                    <a:cxn ang="0">
                      <a:pos x="62" y="0"/>
                    </a:cxn>
                    <a:cxn ang="0">
                      <a:pos x="0" y="99"/>
                    </a:cxn>
                  </a:cxnLst>
                  <a:rect l="0" t="0" r="r" b="b"/>
                  <a:pathLst>
                    <a:path w="124" h="99">
                      <a:moveTo>
                        <a:pt x="0" y="99"/>
                      </a:moveTo>
                      <a:lnTo>
                        <a:pt x="124" y="99"/>
                      </a:lnTo>
                      <a:lnTo>
                        <a:pt x="62" y="0"/>
                      </a:lnTo>
                      <a:lnTo>
                        <a:pt x="0" y="99"/>
                      </a:lnTo>
                      <a:close/>
                    </a:path>
                  </a:pathLst>
                </a:custGeom>
                <a:noFill/>
                <a:ln w="8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151" name="Rectangle 34"/>
                <p:cNvSpPr>
                  <a:spLocks noChangeArrowheads="1"/>
                </p:cNvSpPr>
                <p:nvPr/>
              </p:nvSpPr>
              <p:spPr bwMode="auto">
                <a:xfrm>
                  <a:off x="1142976" y="1714488"/>
                  <a:ext cx="2720975" cy="1000132"/>
                </a:xfrm>
                <a:prstGeom prst="rect">
                  <a:avLst/>
                </a:prstGeom>
                <a:solidFill>
                  <a:schemeClr val="tx1"/>
                </a:solidFill>
                <a:ln w="8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93" name="Rectangle 27"/>
                <p:cNvSpPr>
                  <a:spLocks noChangeArrowheads="1"/>
                </p:cNvSpPr>
                <p:nvPr/>
              </p:nvSpPr>
              <p:spPr bwMode="auto">
                <a:xfrm>
                  <a:off x="1289031" y="1767828"/>
                  <a:ext cx="1700389" cy="22489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700" u="none" strike="noStrike" cap="none" normalizeH="0" baseline="0" dirty="0" err="1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Consolas" pitchFamily="49" charset="0"/>
                      <a:cs typeface="Arial" pitchFamily="34" charset="0"/>
                    </a:rPr>
                    <a:t>TemplateMethod</a:t>
                  </a:r>
                  <a:r>
                    <a:rPr lang="en-US" sz="1700" dirty="0" smtClean="0">
                      <a:solidFill>
                        <a:srgbClr val="000000"/>
                      </a:solidFill>
                      <a:latin typeface="Consolas" pitchFamily="49" charset="0"/>
                      <a:cs typeface="Arial" pitchFamily="34" charset="0"/>
                    </a:rPr>
                    <a:t>()</a:t>
                  </a:r>
                  <a:endParaRPr kumimoji="0" lang="ru-RU" sz="180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52" name="Rectangle 27"/>
                <p:cNvSpPr>
                  <a:spLocks noChangeArrowheads="1"/>
                </p:cNvSpPr>
                <p:nvPr/>
              </p:nvSpPr>
              <p:spPr bwMode="auto">
                <a:xfrm>
                  <a:off x="1285852" y="2071678"/>
                  <a:ext cx="1487840" cy="22489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700" b="0" i="1" u="none" strike="noStrike" cap="none" normalizeH="0" baseline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Consolas" pitchFamily="49" charset="0"/>
                      <a:cs typeface="Arial" pitchFamily="34" charset="0"/>
                    </a:rPr>
                    <a:t>PrimitiveOp1</a:t>
                  </a:r>
                  <a:r>
                    <a:rPr lang="en-US" sz="1700" i="1" dirty="0" smtClean="0">
                      <a:solidFill>
                        <a:srgbClr val="000000"/>
                      </a:solidFill>
                      <a:latin typeface="Consolas" pitchFamily="49" charset="0"/>
                      <a:cs typeface="Arial" pitchFamily="34" charset="0"/>
                    </a:rPr>
                    <a:t>()</a:t>
                  </a:r>
                  <a:endParaRPr kumimoji="0" lang="ru-RU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53" name="Rectangle 27"/>
                <p:cNvSpPr>
                  <a:spLocks noChangeArrowheads="1"/>
                </p:cNvSpPr>
                <p:nvPr/>
              </p:nvSpPr>
              <p:spPr bwMode="auto">
                <a:xfrm>
                  <a:off x="1285852" y="2357430"/>
                  <a:ext cx="1487840" cy="22489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700" b="0" i="1" u="none" strike="noStrike" cap="none" normalizeH="0" baseline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Consolas" pitchFamily="49" charset="0"/>
                      <a:cs typeface="Arial" pitchFamily="34" charset="0"/>
                    </a:rPr>
                    <a:t>PrimitiveOp2</a:t>
                  </a:r>
                  <a:r>
                    <a:rPr lang="en-US" sz="1700" i="1" dirty="0" smtClean="0">
                      <a:solidFill>
                        <a:srgbClr val="000000"/>
                      </a:solidFill>
                      <a:latin typeface="Consolas" pitchFamily="49" charset="0"/>
                      <a:cs typeface="Arial" pitchFamily="34" charset="0"/>
                    </a:rPr>
                    <a:t>()</a:t>
                  </a:r>
                  <a:endParaRPr kumimoji="0" lang="ru-RU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156" name="Группа 155"/>
              <p:cNvGrpSpPr/>
              <p:nvPr/>
            </p:nvGrpSpPr>
            <p:grpSpPr>
              <a:xfrm>
                <a:off x="1142976" y="3786190"/>
                <a:ext cx="2720975" cy="1071571"/>
                <a:chOff x="1142976" y="1357298"/>
                <a:chExt cx="2720975" cy="1131103"/>
              </a:xfrm>
            </p:grpSpPr>
            <p:sp>
              <p:nvSpPr>
                <p:cNvPr id="157" name="Rectangle 34"/>
                <p:cNvSpPr>
                  <a:spLocks noChangeArrowheads="1"/>
                </p:cNvSpPr>
                <p:nvPr/>
              </p:nvSpPr>
              <p:spPr bwMode="auto">
                <a:xfrm>
                  <a:off x="1142976" y="1357298"/>
                  <a:ext cx="2720975" cy="374645"/>
                </a:xfrm>
                <a:prstGeom prst="rect">
                  <a:avLst/>
                </a:prstGeom>
                <a:solidFill>
                  <a:schemeClr val="tx1"/>
                </a:solidFill>
                <a:ln w="8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158" name="Rectangle 36"/>
                <p:cNvSpPr>
                  <a:spLocks noChangeArrowheads="1"/>
                </p:cNvSpPr>
                <p:nvPr/>
              </p:nvSpPr>
              <p:spPr bwMode="auto">
                <a:xfrm>
                  <a:off x="1142976" y="1428736"/>
                  <a:ext cx="2714644" cy="2616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700" b="1" dirty="0" err="1" smtClean="0">
                      <a:solidFill>
                        <a:srgbClr val="000000"/>
                      </a:solidFill>
                      <a:latin typeface="Consolas" pitchFamily="49" charset="0"/>
                      <a:cs typeface="Arial" pitchFamily="34" charset="0"/>
                    </a:rPr>
                    <a:t>ConcreteClass</a:t>
                  </a:r>
                  <a:endParaRPr kumimoji="0" lang="ru-RU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59" name="Freeform 63"/>
                <p:cNvSpPr>
                  <a:spLocks/>
                </p:cNvSpPr>
                <p:nvPr/>
              </p:nvSpPr>
              <p:spPr bwMode="auto">
                <a:xfrm>
                  <a:off x="2414568" y="2274880"/>
                  <a:ext cx="196850" cy="157163"/>
                </a:xfrm>
                <a:custGeom>
                  <a:avLst/>
                  <a:gdLst/>
                  <a:ahLst/>
                  <a:cxnLst>
                    <a:cxn ang="0">
                      <a:pos x="0" y="99"/>
                    </a:cxn>
                    <a:cxn ang="0">
                      <a:pos x="124" y="99"/>
                    </a:cxn>
                    <a:cxn ang="0">
                      <a:pos x="62" y="0"/>
                    </a:cxn>
                    <a:cxn ang="0">
                      <a:pos x="0" y="99"/>
                    </a:cxn>
                  </a:cxnLst>
                  <a:rect l="0" t="0" r="r" b="b"/>
                  <a:pathLst>
                    <a:path w="124" h="99">
                      <a:moveTo>
                        <a:pt x="0" y="99"/>
                      </a:moveTo>
                      <a:lnTo>
                        <a:pt x="124" y="99"/>
                      </a:lnTo>
                      <a:lnTo>
                        <a:pt x="62" y="0"/>
                      </a:lnTo>
                      <a:lnTo>
                        <a:pt x="0" y="9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160" name="Freeform 64"/>
                <p:cNvSpPr>
                  <a:spLocks/>
                </p:cNvSpPr>
                <p:nvPr/>
              </p:nvSpPr>
              <p:spPr bwMode="auto">
                <a:xfrm>
                  <a:off x="2414568" y="2274880"/>
                  <a:ext cx="196850" cy="157163"/>
                </a:xfrm>
                <a:custGeom>
                  <a:avLst/>
                  <a:gdLst/>
                  <a:ahLst/>
                  <a:cxnLst>
                    <a:cxn ang="0">
                      <a:pos x="0" y="99"/>
                    </a:cxn>
                    <a:cxn ang="0">
                      <a:pos x="124" y="99"/>
                    </a:cxn>
                    <a:cxn ang="0">
                      <a:pos x="62" y="0"/>
                    </a:cxn>
                    <a:cxn ang="0">
                      <a:pos x="0" y="99"/>
                    </a:cxn>
                  </a:cxnLst>
                  <a:rect l="0" t="0" r="r" b="b"/>
                  <a:pathLst>
                    <a:path w="124" h="99">
                      <a:moveTo>
                        <a:pt x="0" y="99"/>
                      </a:moveTo>
                      <a:lnTo>
                        <a:pt x="124" y="99"/>
                      </a:lnTo>
                      <a:lnTo>
                        <a:pt x="62" y="0"/>
                      </a:lnTo>
                      <a:lnTo>
                        <a:pt x="0" y="99"/>
                      </a:lnTo>
                      <a:close/>
                    </a:path>
                  </a:pathLst>
                </a:custGeom>
                <a:noFill/>
                <a:ln w="8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161" name="Rectangle 34"/>
                <p:cNvSpPr>
                  <a:spLocks noChangeArrowheads="1"/>
                </p:cNvSpPr>
                <p:nvPr/>
              </p:nvSpPr>
              <p:spPr bwMode="auto">
                <a:xfrm>
                  <a:off x="1142976" y="1714490"/>
                  <a:ext cx="2720975" cy="773911"/>
                </a:xfrm>
                <a:prstGeom prst="rect">
                  <a:avLst/>
                </a:prstGeom>
                <a:solidFill>
                  <a:schemeClr val="tx1"/>
                </a:solidFill>
                <a:ln w="8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163" name="Rectangle 27"/>
                <p:cNvSpPr>
                  <a:spLocks noChangeArrowheads="1"/>
                </p:cNvSpPr>
                <p:nvPr/>
              </p:nvSpPr>
              <p:spPr bwMode="auto">
                <a:xfrm>
                  <a:off x="1285852" y="1785926"/>
                  <a:ext cx="1487840" cy="2373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700" b="0" u="none" strike="noStrike" cap="none" normalizeH="0" baseline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Consolas" pitchFamily="49" charset="0"/>
                      <a:cs typeface="Arial" pitchFamily="34" charset="0"/>
                    </a:rPr>
                    <a:t>PrimitiveOp1</a:t>
                  </a:r>
                  <a:r>
                    <a:rPr lang="en-US" sz="1700" dirty="0" smtClean="0">
                      <a:solidFill>
                        <a:srgbClr val="000000"/>
                      </a:solidFill>
                      <a:latin typeface="Consolas" pitchFamily="49" charset="0"/>
                      <a:cs typeface="Arial" pitchFamily="34" charset="0"/>
                    </a:rPr>
                    <a:t>()</a:t>
                  </a:r>
                  <a:endParaRPr kumimoji="0" lang="ru-RU" sz="1800" b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64" name="Rectangle 27"/>
                <p:cNvSpPr>
                  <a:spLocks noChangeArrowheads="1"/>
                </p:cNvSpPr>
                <p:nvPr/>
              </p:nvSpPr>
              <p:spPr bwMode="auto">
                <a:xfrm>
                  <a:off x="1285852" y="2071678"/>
                  <a:ext cx="1487840" cy="2373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700" b="0" u="none" strike="noStrike" cap="none" normalizeH="0" baseline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Consolas" pitchFamily="49" charset="0"/>
                      <a:cs typeface="Arial" pitchFamily="34" charset="0"/>
                    </a:rPr>
                    <a:t>PrimitiveOp2</a:t>
                  </a:r>
                  <a:r>
                    <a:rPr lang="en-US" sz="1700" dirty="0" smtClean="0">
                      <a:solidFill>
                        <a:srgbClr val="000000"/>
                      </a:solidFill>
                      <a:latin typeface="Consolas" pitchFamily="49" charset="0"/>
                      <a:cs typeface="Arial" pitchFamily="34" charset="0"/>
                    </a:rPr>
                    <a:t>()</a:t>
                  </a:r>
                  <a:endParaRPr kumimoji="0" lang="ru-RU" sz="1800" b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cxnSp>
            <p:nvCxnSpPr>
              <p:cNvPr id="166" name="Прямая соединительная линия 165"/>
              <p:cNvCxnSpPr>
                <a:stCxn id="151" idx="2"/>
              </p:cNvCxnSpPr>
              <p:nvPr/>
            </p:nvCxnSpPr>
            <p:spPr>
              <a:xfrm rot="5400000">
                <a:off x="2323286" y="2891632"/>
                <a:ext cx="357190" cy="316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" name="Freeform 33"/>
              <p:cNvSpPr>
                <a:spLocks/>
              </p:cNvSpPr>
              <p:nvPr/>
            </p:nvSpPr>
            <p:spPr bwMode="auto">
              <a:xfrm>
                <a:off x="2338440" y="3071810"/>
                <a:ext cx="336550" cy="268288"/>
              </a:xfrm>
              <a:custGeom>
                <a:avLst/>
                <a:gdLst/>
                <a:ahLst/>
                <a:cxnLst>
                  <a:cxn ang="0">
                    <a:pos x="0" y="169"/>
                  </a:cxn>
                  <a:cxn ang="0">
                    <a:pos x="212" y="169"/>
                  </a:cxn>
                  <a:cxn ang="0">
                    <a:pos x="106" y="0"/>
                  </a:cxn>
                  <a:cxn ang="0">
                    <a:pos x="0" y="169"/>
                  </a:cxn>
                </a:cxnLst>
                <a:rect l="0" t="0" r="r" b="b"/>
                <a:pathLst>
                  <a:path w="212" h="169">
                    <a:moveTo>
                      <a:pt x="0" y="169"/>
                    </a:moveTo>
                    <a:lnTo>
                      <a:pt x="212" y="169"/>
                    </a:lnTo>
                    <a:lnTo>
                      <a:pt x="106" y="0"/>
                    </a:lnTo>
                    <a:lnTo>
                      <a:pt x="0" y="169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headEnd/>
                <a:tailEnd/>
              </a:ln>
              <a:effectLst>
                <a:outerShdw blurRad="57150" dist="38100" dir="5400000" algn="ctr" rotWithShape="0">
                  <a:schemeClr val="accent2">
                    <a:shade val="9000"/>
                    <a:satMod val="105000"/>
                    <a:alpha val="48000"/>
                  </a:schemeClr>
                </a:outerShdw>
              </a:effectLst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cxnSp>
            <p:nvCxnSpPr>
              <p:cNvPr id="168" name="Прямая соединительная линия 167"/>
              <p:cNvCxnSpPr>
                <a:endCxn id="157" idx="0"/>
              </p:cNvCxnSpPr>
              <p:nvPr/>
            </p:nvCxnSpPr>
            <p:spPr>
              <a:xfrm rot="5400000">
                <a:off x="2289150" y="3571877"/>
                <a:ext cx="428628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6" name="Группа 175"/>
            <p:cNvGrpSpPr/>
            <p:nvPr/>
          </p:nvGrpSpPr>
          <p:grpSpPr>
            <a:xfrm>
              <a:off x="5143504" y="1761158"/>
              <a:ext cx="3148012" cy="1571636"/>
              <a:chOff x="4143372" y="1785926"/>
              <a:chExt cx="3148012" cy="1571636"/>
            </a:xfrm>
          </p:grpSpPr>
          <p:sp>
            <p:nvSpPr>
              <p:cNvPr id="175" name="Freeform 63"/>
              <p:cNvSpPr>
                <a:spLocks/>
              </p:cNvSpPr>
              <p:nvPr/>
            </p:nvSpPr>
            <p:spPr bwMode="auto">
              <a:xfrm>
                <a:off x="4143372" y="2428868"/>
                <a:ext cx="3148012" cy="928694"/>
              </a:xfrm>
              <a:custGeom>
                <a:avLst/>
                <a:gdLst/>
                <a:ahLst/>
                <a:cxnLst>
                  <a:cxn ang="0">
                    <a:pos x="0" y="603"/>
                  </a:cxn>
                  <a:cxn ang="0">
                    <a:pos x="1983" y="603"/>
                  </a:cxn>
                  <a:cxn ang="0">
                    <a:pos x="1983" y="177"/>
                  </a:cxn>
                  <a:cxn ang="0">
                    <a:pos x="1837" y="177"/>
                  </a:cxn>
                  <a:cxn ang="0">
                    <a:pos x="1837" y="0"/>
                  </a:cxn>
                  <a:cxn ang="0">
                    <a:pos x="0" y="0"/>
                  </a:cxn>
                  <a:cxn ang="0">
                    <a:pos x="0" y="603"/>
                  </a:cxn>
                </a:cxnLst>
                <a:rect l="0" t="0" r="r" b="b"/>
                <a:pathLst>
                  <a:path w="1983" h="603">
                    <a:moveTo>
                      <a:pt x="0" y="603"/>
                    </a:moveTo>
                    <a:lnTo>
                      <a:pt x="1983" y="603"/>
                    </a:lnTo>
                    <a:lnTo>
                      <a:pt x="1983" y="177"/>
                    </a:lnTo>
                    <a:lnTo>
                      <a:pt x="1837" y="177"/>
                    </a:lnTo>
                    <a:lnTo>
                      <a:pt x="1837" y="0"/>
                    </a:lnTo>
                    <a:lnTo>
                      <a:pt x="0" y="0"/>
                    </a:lnTo>
                    <a:lnTo>
                      <a:pt x="0" y="603"/>
                    </a:lnTo>
                    <a:close/>
                  </a:path>
                </a:pathLst>
              </a:custGeom>
              <a:solidFill>
                <a:schemeClr val="tx1"/>
              </a:solidFill>
              <a:ln w="4" cap="rnd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1" name="Freeform 62"/>
              <p:cNvSpPr>
                <a:spLocks/>
              </p:cNvSpPr>
              <p:nvPr/>
            </p:nvSpPr>
            <p:spPr bwMode="auto">
              <a:xfrm>
                <a:off x="7057090" y="1785926"/>
                <a:ext cx="231775" cy="280988"/>
              </a:xfrm>
              <a:custGeom>
                <a:avLst/>
                <a:gdLst/>
                <a:ahLst/>
                <a:cxnLst>
                  <a:cxn ang="0">
                    <a:pos x="146" y="177"/>
                  </a:cxn>
                  <a:cxn ang="0">
                    <a:pos x="0" y="0"/>
                  </a:cxn>
                  <a:cxn ang="0">
                    <a:pos x="0" y="177"/>
                  </a:cxn>
                  <a:cxn ang="0">
                    <a:pos x="146" y="177"/>
                  </a:cxn>
                </a:cxnLst>
                <a:rect l="0" t="0" r="r" b="b"/>
                <a:pathLst>
                  <a:path w="146" h="177">
                    <a:moveTo>
                      <a:pt x="146" y="177"/>
                    </a:moveTo>
                    <a:lnTo>
                      <a:pt x="0" y="0"/>
                    </a:lnTo>
                    <a:lnTo>
                      <a:pt x="0" y="177"/>
                    </a:lnTo>
                    <a:lnTo>
                      <a:pt x="146" y="177"/>
                    </a:ln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72" name="Freeform 63"/>
              <p:cNvSpPr>
                <a:spLocks/>
              </p:cNvSpPr>
              <p:nvPr/>
            </p:nvSpPr>
            <p:spPr bwMode="auto">
              <a:xfrm>
                <a:off x="4143372" y="1785926"/>
                <a:ext cx="3148012" cy="957263"/>
              </a:xfrm>
              <a:custGeom>
                <a:avLst/>
                <a:gdLst/>
                <a:ahLst/>
                <a:cxnLst>
                  <a:cxn ang="0">
                    <a:pos x="0" y="603"/>
                  </a:cxn>
                  <a:cxn ang="0">
                    <a:pos x="1983" y="603"/>
                  </a:cxn>
                  <a:cxn ang="0">
                    <a:pos x="1983" y="177"/>
                  </a:cxn>
                  <a:cxn ang="0">
                    <a:pos x="1837" y="177"/>
                  </a:cxn>
                  <a:cxn ang="0">
                    <a:pos x="1837" y="0"/>
                  </a:cxn>
                  <a:cxn ang="0">
                    <a:pos x="0" y="0"/>
                  </a:cxn>
                  <a:cxn ang="0">
                    <a:pos x="0" y="603"/>
                  </a:cxn>
                </a:cxnLst>
                <a:rect l="0" t="0" r="r" b="b"/>
                <a:pathLst>
                  <a:path w="1983" h="603">
                    <a:moveTo>
                      <a:pt x="0" y="603"/>
                    </a:moveTo>
                    <a:lnTo>
                      <a:pt x="1983" y="603"/>
                    </a:lnTo>
                    <a:lnTo>
                      <a:pt x="1983" y="177"/>
                    </a:lnTo>
                    <a:lnTo>
                      <a:pt x="1837" y="177"/>
                    </a:lnTo>
                    <a:lnTo>
                      <a:pt x="1837" y="0"/>
                    </a:lnTo>
                    <a:lnTo>
                      <a:pt x="0" y="0"/>
                    </a:lnTo>
                    <a:lnTo>
                      <a:pt x="0" y="603"/>
                    </a:lnTo>
                    <a:close/>
                  </a:path>
                </a:pathLst>
              </a:custGeom>
              <a:solidFill>
                <a:schemeClr val="tx1"/>
              </a:solidFill>
              <a:ln w="4" cap="rnd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</a:rPr>
                  <a:t>…</a:t>
                </a:r>
              </a:p>
              <a:p>
                <a:r>
                  <a:rPr lang="en-US" dirty="0" smtClean="0">
                    <a:solidFill>
                      <a:schemeClr val="bg1"/>
                    </a:solidFill>
                  </a:rPr>
                  <a:t>PrimitiveOp1();</a:t>
                </a:r>
              </a:p>
              <a:p>
                <a:r>
                  <a:rPr lang="en-US" dirty="0" smtClean="0">
                    <a:solidFill>
                      <a:schemeClr val="bg1"/>
                    </a:solidFill>
                  </a:rPr>
                  <a:t>…</a:t>
                </a:r>
              </a:p>
              <a:p>
                <a:r>
                  <a:rPr lang="en-US" dirty="0" smtClean="0">
                    <a:solidFill>
                      <a:schemeClr val="bg1"/>
                    </a:solidFill>
                  </a:rPr>
                  <a:t>PrimitiveOp2();</a:t>
                </a:r>
              </a:p>
              <a:p>
                <a:r>
                  <a:rPr lang="en-US" dirty="0" smtClean="0">
                    <a:solidFill>
                      <a:schemeClr val="bg1"/>
                    </a:solidFill>
                  </a:rPr>
                  <a:t>…</a:t>
                </a:r>
                <a:endParaRPr lang="ru-RU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178" name="Прямая соединительная линия 177"/>
            <p:cNvCxnSpPr/>
            <p:nvPr/>
          </p:nvCxnSpPr>
          <p:spPr>
            <a:xfrm>
              <a:off x="3120380" y="1992620"/>
              <a:ext cx="2000264" cy="1588"/>
            </a:xfrm>
            <a:prstGeom prst="line">
              <a:avLst/>
            </a:prstGeom>
            <a:ln w="28575">
              <a:gradFill>
                <a:gsLst>
                  <a:gs pos="0">
                    <a:schemeClr val="bg1"/>
                  </a:gs>
                  <a:gs pos="60000">
                    <a:schemeClr val="tx1"/>
                  </a:gs>
                </a:gsLst>
                <a:lin ang="0" scaled="0"/>
              </a:gra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0" name="Овал 179"/>
          <p:cNvSpPr/>
          <p:nvPr/>
        </p:nvSpPr>
        <p:spPr>
          <a:xfrm>
            <a:off x="3018462" y="1951662"/>
            <a:ext cx="71438" cy="71438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57158" y="1142984"/>
            <a:ext cx="5849678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sz="2400" smtClean="0"/>
              <a:t>Название и классификация паттерна</a:t>
            </a:r>
            <a:endParaRPr lang="ru-RU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714348" y="1712229"/>
            <a:ext cx="78518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smtClean="0"/>
              <a:t>Цепочка обязанностей – паттерн поведения объектов</a:t>
            </a:r>
            <a:r>
              <a:rPr lang="ru-RU" sz="2200" dirty="0" smtClean="0"/>
              <a:t>.</a:t>
            </a:r>
            <a:endParaRPr lang="ru-RU" sz="2200" dirty="0"/>
          </a:p>
        </p:txBody>
      </p:sp>
      <p:sp>
        <p:nvSpPr>
          <p:cNvPr id="11" name="TextBox 10"/>
          <p:cNvSpPr txBox="1"/>
          <p:nvPr/>
        </p:nvSpPr>
        <p:spPr>
          <a:xfrm>
            <a:off x="357158" y="2537578"/>
            <a:ext cx="1980029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sz="2400" dirty="0" smtClean="0"/>
              <a:t>Назначение</a:t>
            </a:r>
            <a:endParaRPr lang="ru-RU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699789" y="3144094"/>
            <a:ext cx="7845417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smtClean="0"/>
              <a:t>Позволяет избежать привязки отправителя запроса</a:t>
            </a:r>
            <a:endParaRPr lang="ru-RU" sz="2200" dirty="0" smtClean="0"/>
          </a:p>
          <a:p>
            <a:r>
              <a:rPr lang="ru-RU" sz="2200" smtClean="0"/>
              <a:t>к его получателю, давая шанс обработать запрос</a:t>
            </a:r>
            <a:endParaRPr lang="ru-RU" sz="2200" dirty="0" smtClean="0"/>
          </a:p>
          <a:p>
            <a:r>
              <a:rPr lang="ru-RU" sz="2200" smtClean="0"/>
              <a:t>нескольким объектам. Связывает объекты-получатели</a:t>
            </a:r>
            <a:endParaRPr lang="ru-RU" sz="2200" dirty="0" smtClean="0"/>
          </a:p>
          <a:p>
            <a:r>
              <a:rPr lang="ru-RU" sz="2200" smtClean="0"/>
              <a:t>в цепочку и передает запрос вдоль этой цепочки, </a:t>
            </a:r>
            <a:endParaRPr lang="ru-RU" sz="2200" dirty="0" smtClean="0"/>
          </a:p>
          <a:p>
            <a:r>
              <a:rPr lang="ru-RU" sz="2200" smtClean="0"/>
              <a:t>пока его не обработают</a:t>
            </a:r>
            <a:r>
              <a:rPr lang="ru-RU" sz="2200" dirty="0" smtClean="0"/>
              <a:t>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6488668"/>
            <a:ext cx="196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Design patterns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2928926" y="714356"/>
            <a:ext cx="6215074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2"/>
          <p:cNvSpPr txBox="1">
            <a:spLocks/>
          </p:cNvSpPr>
          <p:nvPr/>
        </p:nvSpPr>
        <p:spPr>
          <a:xfrm>
            <a:off x="2500362" y="142852"/>
            <a:ext cx="6857984" cy="857256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5000" endA="300" endPos="455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Chain</a:t>
            </a:r>
            <a:r>
              <a:rPr kumimoji="0" lang="en-US" sz="4000" b="1" i="0" u="none" strike="noStrike" kern="1200" cap="none" spc="0" normalizeH="0" noProof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5000" endA="300" endPos="455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 of responsibility</a:t>
            </a:r>
            <a:endParaRPr kumimoji="0" lang="en-US" sz="4000" b="1" i="0" u="none" strike="noStrike" kern="1200" cap="none" spc="0" normalizeH="0" baseline="0" noProof="0" dirty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  <a:reflection blurRad="6350" stA="55000" endA="300" endPos="45500" dir="5400000" sy="-10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0" y="6488668"/>
            <a:ext cx="196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Design patterns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2928926" y="714356"/>
            <a:ext cx="6215074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Заголовок 2"/>
          <p:cNvSpPr txBox="1">
            <a:spLocks/>
          </p:cNvSpPr>
          <p:nvPr/>
        </p:nvSpPr>
        <p:spPr>
          <a:xfrm>
            <a:off x="2500362" y="142852"/>
            <a:ext cx="6857984" cy="857256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5000" endA="300" endPos="455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Chain</a:t>
            </a:r>
            <a:r>
              <a:rPr kumimoji="0" lang="en-US" sz="4000" b="1" i="0" u="none" strike="noStrike" kern="1200" cap="none" spc="0" normalizeH="0" noProof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5000" endA="300" endPos="455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 of responsibility</a:t>
            </a:r>
            <a:endParaRPr kumimoji="0" lang="en-US" sz="4000" b="1" i="0" u="none" strike="noStrike" kern="1200" cap="none" spc="0" normalizeH="0" baseline="0" noProof="0" dirty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  <a:reflection blurRad="6350" stA="55000" endA="300" endPos="45500" dir="5400000" sy="-10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99" name="Группа 98"/>
          <p:cNvGrpSpPr/>
          <p:nvPr/>
        </p:nvGrpSpPr>
        <p:grpSpPr>
          <a:xfrm>
            <a:off x="242888" y="1895475"/>
            <a:ext cx="8720138" cy="2619375"/>
            <a:chOff x="242888" y="1895475"/>
            <a:chExt cx="8720138" cy="2619375"/>
          </a:xfrm>
        </p:grpSpPr>
        <p:grpSp>
          <p:nvGrpSpPr>
            <p:cNvPr id="18437" name="Group 5"/>
            <p:cNvGrpSpPr>
              <a:grpSpLocks noChangeAspect="1"/>
            </p:cNvGrpSpPr>
            <p:nvPr/>
          </p:nvGrpSpPr>
          <p:grpSpPr bwMode="auto">
            <a:xfrm>
              <a:off x="242888" y="1895475"/>
              <a:ext cx="8720138" cy="2619375"/>
              <a:chOff x="153" y="1194"/>
              <a:chExt cx="5493" cy="1650"/>
            </a:xfrm>
          </p:grpSpPr>
          <p:sp>
            <p:nvSpPr>
              <p:cNvPr id="18495" name="Freeform 63"/>
              <p:cNvSpPr>
                <a:spLocks noEditPoints="1"/>
              </p:cNvSpPr>
              <p:nvPr/>
            </p:nvSpPr>
            <p:spPr bwMode="auto">
              <a:xfrm>
                <a:off x="612" y="1480"/>
                <a:ext cx="584" cy="29"/>
              </a:xfrm>
              <a:custGeom>
                <a:avLst/>
                <a:gdLst/>
                <a:ahLst/>
                <a:cxnLst>
                  <a:cxn ang="0">
                    <a:pos x="8" y="2"/>
                  </a:cxn>
                  <a:cxn ang="0">
                    <a:pos x="120" y="2"/>
                  </a:cxn>
                  <a:cxn ang="0">
                    <a:pos x="128" y="10"/>
                  </a:cxn>
                  <a:cxn ang="0">
                    <a:pos x="120" y="18"/>
                  </a:cxn>
                  <a:cxn ang="0">
                    <a:pos x="8" y="18"/>
                  </a:cxn>
                  <a:cxn ang="0">
                    <a:pos x="0" y="10"/>
                  </a:cxn>
                  <a:cxn ang="0">
                    <a:pos x="8" y="2"/>
                  </a:cxn>
                  <a:cxn ang="0">
                    <a:pos x="200" y="2"/>
                  </a:cxn>
                  <a:cxn ang="0">
                    <a:pos x="235" y="2"/>
                  </a:cxn>
                  <a:cxn ang="0">
                    <a:pos x="227" y="10"/>
                  </a:cxn>
                  <a:cxn ang="0">
                    <a:pos x="227" y="8"/>
                  </a:cxn>
                  <a:cxn ang="0">
                    <a:pos x="235" y="0"/>
                  </a:cxn>
                  <a:cxn ang="0">
                    <a:pos x="311" y="0"/>
                  </a:cxn>
                  <a:cxn ang="0">
                    <a:pos x="319" y="8"/>
                  </a:cxn>
                  <a:cxn ang="0">
                    <a:pos x="311" y="16"/>
                  </a:cxn>
                  <a:cxn ang="0">
                    <a:pos x="235" y="16"/>
                  </a:cxn>
                  <a:cxn ang="0">
                    <a:pos x="243" y="8"/>
                  </a:cxn>
                  <a:cxn ang="0">
                    <a:pos x="243" y="10"/>
                  </a:cxn>
                  <a:cxn ang="0">
                    <a:pos x="235" y="18"/>
                  </a:cxn>
                  <a:cxn ang="0">
                    <a:pos x="200" y="18"/>
                  </a:cxn>
                  <a:cxn ang="0">
                    <a:pos x="192" y="10"/>
                  </a:cxn>
                  <a:cxn ang="0">
                    <a:pos x="200" y="2"/>
                  </a:cxn>
                  <a:cxn ang="0">
                    <a:pos x="391" y="0"/>
                  </a:cxn>
                  <a:cxn ang="0">
                    <a:pos x="503" y="0"/>
                  </a:cxn>
                  <a:cxn ang="0">
                    <a:pos x="511" y="8"/>
                  </a:cxn>
                  <a:cxn ang="0">
                    <a:pos x="503" y="16"/>
                  </a:cxn>
                  <a:cxn ang="0">
                    <a:pos x="391" y="16"/>
                  </a:cxn>
                  <a:cxn ang="0">
                    <a:pos x="383" y="8"/>
                  </a:cxn>
                  <a:cxn ang="0">
                    <a:pos x="391" y="0"/>
                  </a:cxn>
                  <a:cxn ang="0">
                    <a:pos x="583" y="0"/>
                  </a:cxn>
                  <a:cxn ang="0">
                    <a:pos x="695" y="0"/>
                  </a:cxn>
                  <a:cxn ang="0">
                    <a:pos x="703" y="8"/>
                  </a:cxn>
                  <a:cxn ang="0">
                    <a:pos x="695" y="16"/>
                  </a:cxn>
                  <a:cxn ang="0">
                    <a:pos x="583" y="16"/>
                  </a:cxn>
                  <a:cxn ang="0">
                    <a:pos x="575" y="8"/>
                  </a:cxn>
                  <a:cxn ang="0">
                    <a:pos x="583" y="0"/>
                  </a:cxn>
                </a:cxnLst>
                <a:rect l="0" t="0" r="r" b="b"/>
                <a:pathLst>
                  <a:path w="703" h="18">
                    <a:moveTo>
                      <a:pt x="8" y="2"/>
                    </a:moveTo>
                    <a:lnTo>
                      <a:pt x="120" y="2"/>
                    </a:lnTo>
                    <a:cubicBezTo>
                      <a:pt x="125" y="2"/>
                      <a:pt x="128" y="5"/>
                      <a:pt x="128" y="10"/>
                    </a:cubicBezTo>
                    <a:cubicBezTo>
                      <a:pt x="128" y="14"/>
                      <a:pt x="125" y="18"/>
                      <a:pt x="120" y="18"/>
                    </a:cubicBezTo>
                    <a:lnTo>
                      <a:pt x="8" y="18"/>
                    </a:lnTo>
                    <a:cubicBezTo>
                      <a:pt x="4" y="18"/>
                      <a:pt x="0" y="14"/>
                      <a:pt x="0" y="10"/>
                    </a:cubicBezTo>
                    <a:cubicBezTo>
                      <a:pt x="0" y="5"/>
                      <a:pt x="4" y="2"/>
                      <a:pt x="8" y="2"/>
                    </a:cubicBezTo>
                    <a:close/>
                    <a:moveTo>
                      <a:pt x="200" y="2"/>
                    </a:moveTo>
                    <a:lnTo>
                      <a:pt x="235" y="2"/>
                    </a:lnTo>
                    <a:lnTo>
                      <a:pt x="227" y="10"/>
                    </a:lnTo>
                    <a:lnTo>
                      <a:pt x="227" y="8"/>
                    </a:lnTo>
                    <a:cubicBezTo>
                      <a:pt x="227" y="4"/>
                      <a:pt x="230" y="0"/>
                      <a:pt x="235" y="0"/>
                    </a:cubicBezTo>
                    <a:lnTo>
                      <a:pt x="311" y="0"/>
                    </a:lnTo>
                    <a:cubicBezTo>
                      <a:pt x="315" y="0"/>
                      <a:pt x="319" y="4"/>
                      <a:pt x="319" y="8"/>
                    </a:cubicBezTo>
                    <a:cubicBezTo>
                      <a:pt x="319" y="13"/>
                      <a:pt x="315" y="16"/>
                      <a:pt x="311" y="16"/>
                    </a:cubicBezTo>
                    <a:lnTo>
                      <a:pt x="235" y="16"/>
                    </a:lnTo>
                    <a:lnTo>
                      <a:pt x="243" y="8"/>
                    </a:lnTo>
                    <a:lnTo>
                      <a:pt x="243" y="10"/>
                    </a:lnTo>
                    <a:cubicBezTo>
                      <a:pt x="243" y="14"/>
                      <a:pt x="239" y="18"/>
                      <a:pt x="235" y="18"/>
                    </a:cubicBezTo>
                    <a:lnTo>
                      <a:pt x="200" y="18"/>
                    </a:lnTo>
                    <a:cubicBezTo>
                      <a:pt x="196" y="18"/>
                      <a:pt x="192" y="14"/>
                      <a:pt x="192" y="10"/>
                    </a:cubicBezTo>
                    <a:cubicBezTo>
                      <a:pt x="192" y="5"/>
                      <a:pt x="196" y="2"/>
                      <a:pt x="200" y="2"/>
                    </a:cubicBezTo>
                    <a:close/>
                    <a:moveTo>
                      <a:pt x="391" y="0"/>
                    </a:moveTo>
                    <a:lnTo>
                      <a:pt x="503" y="0"/>
                    </a:lnTo>
                    <a:cubicBezTo>
                      <a:pt x="507" y="0"/>
                      <a:pt x="511" y="4"/>
                      <a:pt x="511" y="8"/>
                    </a:cubicBezTo>
                    <a:cubicBezTo>
                      <a:pt x="511" y="13"/>
                      <a:pt x="507" y="16"/>
                      <a:pt x="503" y="16"/>
                    </a:cubicBezTo>
                    <a:lnTo>
                      <a:pt x="391" y="16"/>
                    </a:lnTo>
                    <a:cubicBezTo>
                      <a:pt x="386" y="16"/>
                      <a:pt x="383" y="13"/>
                      <a:pt x="383" y="8"/>
                    </a:cubicBezTo>
                    <a:cubicBezTo>
                      <a:pt x="383" y="4"/>
                      <a:pt x="386" y="0"/>
                      <a:pt x="391" y="0"/>
                    </a:cubicBezTo>
                    <a:close/>
                    <a:moveTo>
                      <a:pt x="583" y="0"/>
                    </a:moveTo>
                    <a:lnTo>
                      <a:pt x="695" y="0"/>
                    </a:lnTo>
                    <a:cubicBezTo>
                      <a:pt x="699" y="0"/>
                      <a:pt x="703" y="4"/>
                      <a:pt x="703" y="8"/>
                    </a:cubicBezTo>
                    <a:cubicBezTo>
                      <a:pt x="703" y="13"/>
                      <a:pt x="699" y="16"/>
                      <a:pt x="695" y="16"/>
                    </a:cubicBezTo>
                    <a:lnTo>
                      <a:pt x="583" y="16"/>
                    </a:lnTo>
                    <a:cubicBezTo>
                      <a:pt x="578" y="16"/>
                      <a:pt x="575" y="13"/>
                      <a:pt x="575" y="8"/>
                    </a:cubicBezTo>
                    <a:cubicBezTo>
                      <a:pt x="575" y="4"/>
                      <a:pt x="578" y="0"/>
                      <a:pt x="583" y="0"/>
                    </a:cubicBezTo>
                    <a:close/>
                  </a:path>
                </a:pathLst>
              </a:custGeom>
              <a:ln w="12700"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8438" name="Rectangle 6"/>
              <p:cNvSpPr>
                <a:spLocks noChangeArrowheads="1"/>
              </p:cNvSpPr>
              <p:nvPr/>
            </p:nvSpPr>
            <p:spPr bwMode="auto">
              <a:xfrm>
                <a:off x="153" y="1597"/>
                <a:ext cx="660" cy="15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8439" name="Rectangle 7"/>
              <p:cNvSpPr>
                <a:spLocks noChangeArrowheads="1"/>
              </p:cNvSpPr>
              <p:nvPr/>
            </p:nvSpPr>
            <p:spPr bwMode="auto">
              <a:xfrm>
                <a:off x="153" y="1597"/>
                <a:ext cx="660" cy="155"/>
              </a:xfrm>
              <a:prstGeom prst="rect">
                <a:avLst/>
              </a:prstGeom>
              <a:noFill/>
              <a:ln w="9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8440" name="Rectangle 8"/>
              <p:cNvSpPr>
                <a:spLocks noChangeArrowheads="1"/>
              </p:cNvSpPr>
              <p:nvPr/>
            </p:nvSpPr>
            <p:spPr bwMode="auto">
              <a:xfrm>
                <a:off x="153" y="1442"/>
                <a:ext cx="660" cy="15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8441" name="Rectangle 9"/>
              <p:cNvSpPr>
                <a:spLocks noChangeArrowheads="1"/>
              </p:cNvSpPr>
              <p:nvPr/>
            </p:nvSpPr>
            <p:spPr bwMode="auto">
              <a:xfrm>
                <a:off x="153" y="1442"/>
                <a:ext cx="660" cy="155"/>
              </a:xfrm>
              <a:prstGeom prst="rect">
                <a:avLst/>
              </a:prstGeom>
              <a:noFill/>
              <a:ln w="9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8442" name="Rectangle 10"/>
              <p:cNvSpPr>
                <a:spLocks noChangeArrowheads="1"/>
              </p:cNvSpPr>
              <p:nvPr/>
            </p:nvSpPr>
            <p:spPr bwMode="auto">
              <a:xfrm>
                <a:off x="153" y="1241"/>
                <a:ext cx="660" cy="20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8443" name="Rectangle 11"/>
              <p:cNvSpPr>
                <a:spLocks noChangeArrowheads="1"/>
              </p:cNvSpPr>
              <p:nvPr/>
            </p:nvSpPr>
            <p:spPr bwMode="auto">
              <a:xfrm>
                <a:off x="153" y="1241"/>
                <a:ext cx="660" cy="201"/>
              </a:xfrm>
              <a:prstGeom prst="rect">
                <a:avLst/>
              </a:prstGeom>
              <a:noFill/>
              <a:ln w="9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8444" name="Rectangle 12"/>
              <p:cNvSpPr>
                <a:spLocks noChangeArrowheads="1"/>
              </p:cNvSpPr>
              <p:nvPr/>
            </p:nvSpPr>
            <p:spPr bwMode="auto">
              <a:xfrm>
                <a:off x="236" y="1244"/>
                <a:ext cx="597" cy="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sz="18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nsolas" pitchFamily="49" charset="0"/>
                    <a:cs typeface="Arial" pitchFamily="34" charset="0"/>
                  </a:rPr>
                  <a:t>Client</a:t>
                </a:r>
                <a:endParaRPr kumimoji="0" lang="ru-R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445" name="Rectangle 13"/>
              <p:cNvSpPr>
                <a:spLocks noChangeArrowheads="1"/>
              </p:cNvSpPr>
              <p:nvPr/>
            </p:nvSpPr>
            <p:spPr bwMode="auto">
              <a:xfrm>
                <a:off x="1209" y="1596"/>
                <a:ext cx="1810" cy="20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8446" name="Rectangle 14"/>
              <p:cNvSpPr>
                <a:spLocks noChangeArrowheads="1"/>
              </p:cNvSpPr>
              <p:nvPr/>
            </p:nvSpPr>
            <p:spPr bwMode="auto">
              <a:xfrm>
                <a:off x="1209" y="1596"/>
                <a:ext cx="1810" cy="201"/>
              </a:xfrm>
              <a:prstGeom prst="rect">
                <a:avLst/>
              </a:prstGeom>
              <a:noFill/>
              <a:ln w="9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8447" name="Rectangle 15"/>
              <p:cNvSpPr>
                <a:spLocks noChangeArrowheads="1"/>
              </p:cNvSpPr>
              <p:nvPr/>
            </p:nvSpPr>
            <p:spPr bwMode="auto">
              <a:xfrm>
                <a:off x="1218" y="1602"/>
                <a:ext cx="165" cy="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nsolas" pitchFamily="49" charset="0"/>
                    <a:cs typeface="Arial" pitchFamily="34" charset="0"/>
                  </a:rPr>
                  <a:t>+</a:t>
                </a:r>
                <a:endParaRPr kumimoji="0" lang="ru-R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448" name="Rectangle 16"/>
              <p:cNvSpPr>
                <a:spLocks noChangeArrowheads="1"/>
              </p:cNvSpPr>
              <p:nvPr/>
            </p:nvSpPr>
            <p:spPr bwMode="auto">
              <a:xfrm>
                <a:off x="1301" y="1602"/>
                <a:ext cx="689" cy="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nsolas" pitchFamily="49" charset="0"/>
                    <a:cs typeface="Arial" pitchFamily="34" charset="0"/>
                  </a:rPr>
                  <a:t>Request</a:t>
                </a:r>
                <a:endParaRPr kumimoji="0" lang="ru-R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449" name="Rectangle 17"/>
              <p:cNvSpPr>
                <a:spLocks noChangeArrowheads="1"/>
              </p:cNvSpPr>
              <p:nvPr/>
            </p:nvSpPr>
            <p:spPr bwMode="auto">
              <a:xfrm>
                <a:off x="1870" y="1602"/>
                <a:ext cx="257" cy="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nsolas" pitchFamily="49" charset="0"/>
                    <a:cs typeface="Arial" pitchFamily="34" charset="0"/>
                  </a:rPr>
                  <a:t>()</a:t>
                </a:r>
                <a:endParaRPr kumimoji="0" lang="ru-R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450" name="Rectangle 18"/>
              <p:cNvSpPr>
                <a:spLocks noChangeArrowheads="1"/>
              </p:cNvSpPr>
              <p:nvPr/>
            </p:nvSpPr>
            <p:spPr bwMode="auto">
              <a:xfrm>
                <a:off x="1209" y="1395"/>
                <a:ext cx="1810" cy="20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8451" name="Rectangle 19"/>
              <p:cNvSpPr>
                <a:spLocks noChangeArrowheads="1"/>
              </p:cNvSpPr>
              <p:nvPr/>
            </p:nvSpPr>
            <p:spPr bwMode="auto">
              <a:xfrm>
                <a:off x="1209" y="1395"/>
                <a:ext cx="1810" cy="201"/>
              </a:xfrm>
              <a:prstGeom prst="rect">
                <a:avLst/>
              </a:prstGeom>
              <a:noFill/>
              <a:ln w="9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8452" name="Rectangle 20"/>
              <p:cNvSpPr>
                <a:spLocks noChangeArrowheads="1"/>
              </p:cNvSpPr>
              <p:nvPr/>
            </p:nvSpPr>
            <p:spPr bwMode="auto">
              <a:xfrm>
                <a:off x="1218" y="1400"/>
                <a:ext cx="165" cy="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nsolas" pitchFamily="49" charset="0"/>
                    <a:cs typeface="Arial" pitchFamily="34" charset="0"/>
                  </a:rPr>
                  <a:t>#</a:t>
                </a:r>
                <a:endParaRPr kumimoji="0" lang="ru-R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453" name="Rectangle 21"/>
              <p:cNvSpPr>
                <a:spLocks noChangeArrowheads="1"/>
              </p:cNvSpPr>
              <p:nvPr/>
            </p:nvSpPr>
            <p:spPr bwMode="auto">
              <a:xfrm>
                <a:off x="1301" y="1400"/>
                <a:ext cx="946" cy="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nsolas" pitchFamily="49" charset="0"/>
                    <a:cs typeface="Arial" pitchFamily="34" charset="0"/>
                  </a:rPr>
                  <a:t>successor </a:t>
                </a:r>
                <a:endParaRPr kumimoji="0" lang="ru-RU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454" name="Rectangle 22"/>
              <p:cNvSpPr>
                <a:spLocks noChangeArrowheads="1"/>
              </p:cNvSpPr>
              <p:nvPr/>
            </p:nvSpPr>
            <p:spPr bwMode="auto">
              <a:xfrm>
                <a:off x="2109" y="1400"/>
                <a:ext cx="257" cy="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nsolas" pitchFamily="49" charset="0"/>
                    <a:cs typeface="Arial" pitchFamily="34" charset="0"/>
                  </a:rPr>
                  <a:t>: </a:t>
                </a:r>
                <a:endParaRPr kumimoji="0" lang="ru-RU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455" name="Rectangle 23"/>
              <p:cNvSpPr>
                <a:spLocks noChangeArrowheads="1"/>
              </p:cNvSpPr>
              <p:nvPr/>
            </p:nvSpPr>
            <p:spPr bwMode="auto">
              <a:xfrm>
                <a:off x="2274" y="1400"/>
                <a:ext cx="771" cy="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nsolas" pitchFamily="49" charset="0"/>
                    <a:cs typeface="Arial" pitchFamily="34" charset="0"/>
                  </a:rPr>
                  <a:t>IHandler</a:t>
                </a:r>
                <a:endParaRPr kumimoji="0" lang="ru-R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456" name="Rectangle 24"/>
              <p:cNvSpPr>
                <a:spLocks noChangeArrowheads="1"/>
              </p:cNvSpPr>
              <p:nvPr/>
            </p:nvSpPr>
            <p:spPr bwMode="auto">
              <a:xfrm>
                <a:off x="1209" y="1194"/>
                <a:ext cx="1810" cy="20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8457" name="Rectangle 25"/>
              <p:cNvSpPr>
                <a:spLocks noChangeArrowheads="1"/>
              </p:cNvSpPr>
              <p:nvPr/>
            </p:nvSpPr>
            <p:spPr bwMode="auto">
              <a:xfrm>
                <a:off x="1209" y="1194"/>
                <a:ext cx="1810" cy="201"/>
              </a:xfrm>
              <a:prstGeom prst="rect">
                <a:avLst/>
              </a:prstGeom>
              <a:noFill/>
              <a:ln w="9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8458" name="Rectangle 26"/>
              <p:cNvSpPr>
                <a:spLocks noChangeArrowheads="1"/>
              </p:cNvSpPr>
              <p:nvPr/>
            </p:nvSpPr>
            <p:spPr bwMode="auto">
              <a:xfrm>
                <a:off x="1788" y="1198"/>
                <a:ext cx="771" cy="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sz="18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nsolas" pitchFamily="49" charset="0"/>
                    <a:cs typeface="Arial" pitchFamily="34" charset="0"/>
                  </a:rPr>
                  <a:t>IHandler</a:t>
                </a:r>
                <a:endParaRPr kumimoji="0" lang="ru-R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459" name="Rectangle 27"/>
              <p:cNvSpPr>
                <a:spLocks noChangeArrowheads="1"/>
              </p:cNvSpPr>
              <p:nvPr/>
            </p:nvSpPr>
            <p:spPr bwMode="auto">
              <a:xfrm>
                <a:off x="786" y="2616"/>
                <a:ext cx="922" cy="20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8460" name="Rectangle 28"/>
              <p:cNvSpPr>
                <a:spLocks noChangeArrowheads="1"/>
              </p:cNvSpPr>
              <p:nvPr/>
            </p:nvSpPr>
            <p:spPr bwMode="auto">
              <a:xfrm>
                <a:off x="786" y="2616"/>
                <a:ext cx="922" cy="201"/>
              </a:xfrm>
              <a:prstGeom prst="rect">
                <a:avLst/>
              </a:prstGeom>
              <a:noFill/>
              <a:ln w="9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8461" name="Rectangle 29"/>
              <p:cNvSpPr>
                <a:spLocks noChangeArrowheads="1"/>
              </p:cNvSpPr>
              <p:nvPr/>
            </p:nvSpPr>
            <p:spPr bwMode="auto">
              <a:xfrm>
                <a:off x="796" y="2623"/>
                <a:ext cx="165" cy="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nsolas" pitchFamily="49" charset="0"/>
                    <a:cs typeface="Arial" pitchFamily="34" charset="0"/>
                  </a:rPr>
                  <a:t>+</a:t>
                </a:r>
                <a:endParaRPr kumimoji="0" lang="ru-R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462" name="Rectangle 30"/>
              <p:cNvSpPr>
                <a:spLocks noChangeArrowheads="1"/>
              </p:cNvSpPr>
              <p:nvPr/>
            </p:nvSpPr>
            <p:spPr bwMode="auto">
              <a:xfrm>
                <a:off x="879" y="2623"/>
                <a:ext cx="689" cy="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nsolas" pitchFamily="49" charset="0"/>
                    <a:cs typeface="Arial" pitchFamily="34" charset="0"/>
                  </a:rPr>
                  <a:t>Request</a:t>
                </a:r>
                <a:endParaRPr kumimoji="0" lang="ru-R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463" name="Rectangle 31"/>
              <p:cNvSpPr>
                <a:spLocks noChangeArrowheads="1"/>
              </p:cNvSpPr>
              <p:nvPr/>
            </p:nvSpPr>
            <p:spPr bwMode="auto">
              <a:xfrm>
                <a:off x="1448" y="2623"/>
                <a:ext cx="257" cy="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nsolas" pitchFamily="49" charset="0"/>
                    <a:cs typeface="Arial" pitchFamily="34" charset="0"/>
                  </a:rPr>
                  <a:t>()</a:t>
                </a:r>
                <a:endParaRPr kumimoji="0" lang="ru-R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464" name="Rectangle 32"/>
              <p:cNvSpPr>
                <a:spLocks noChangeArrowheads="1"/>
              </p:cNvSpPr>
              <p:nvPr/>
            </p:nvSpPr>
            <p:spPr bwMode="auto">
              <a:xfrm>
                <a:off x="786" y="2461"/>
                <a:ext cx="922" cy="15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8465" name="Rectangle 33"/>
              <p:cNvSpPr>
                <a:spLocks noChangeArrowheads="1"/>
              </p:cNvSpPr>
              <p:nvPr/>
            </p:nvSpPr>
            <p:spPr bwMode="auto">
              <a:xfrm>
                <a:off x="786" y="2461"/>
                <a:ext cx="922" cy="155"/>
              </a:xfrm>
              <a:prstGeom prst="rect">
                <a:avLst/>
              </a:prstGeom>
              <a:noFill/>
              <a:ln w="9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8466" name="Rectangle 34"/>
              <p:cNvSpPr>
                <a:spLocks noChangeArrowheads="1"/>
              </p:cNvSpPr>
              <p:nvPr/>
            </p:nvSpPr>
            <p:spPr bwMode="auto">
              <a:xfrm>
                <a:off x="786" y="2260"/>
                <a:ext cx="922" cy="20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8467" name="Rectangle 35"/>
              <p:cNvSpPr>
                <a:spLocks noChangeArrowheads="1"/>
              </p:cNvSpPr>
              <p:nvPr/>
            </p:nvSpPr>
            <p:spPr bwMode="auto">
              <a:xfrm>
                <a:off x="786" y="2260"/>
                <a:ext cx="922" cy="201"/>
              </a:xfrm>
              <a:prstGeom prst="rect">
                <a:avLst/>
              </a:prstGeom>
              <a:noFill/>
              <a:ln w="9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8468" name="Rectangle 36"/>
              <p:cNvSpPr>
                <a:spLocks noChangeArrowheads="1"/>
              </p:cNvSpPr>
              <p:nvPr/>
            </p:nvSpPr>
            <p:spPr bwMode="auto">
              <a:xfrm>
                <a:off x="925" y="2264"/>
                <a:ext cx="689" cy="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sz="18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nsolas" pitchFamily="49" charset="0"/>
                    <a:cs typeface="Arial" pitchFamily="34" charset="0"/>
                  </a:rPr>
                  <a:t>Handler</a:t>
                </a:r>
                <a:endParaRPr kumimoji="0" lang="ru-R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469" name="Rectangle 37"/>
              <p:cNvSpPr>
                <a:spLocks noChangeArrowheads="1"/>
              </p:cNvSpPr>
              <p:nvPr/>
            </p:nvSpPr>
            <p:spPr bwMode="auto">
              <a:xfrm>
                <a:off x="1485" y="2264"/>
                <a:ext cx="165" cy="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sz="18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nsolas" pitchFamily="49" charset="0"/>
                    <a:cs typeface="Arial" pitchFamily="34" charset="0"/>
                  </a:rPr>
                  <a:t>1</a:t>
                </a:r>
                <a:endParaRPr kumimoji="0" lang="ru-R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470" name="Rectangle 38"/>
              <p:cNvSpPr>
                <a:spLocks noChangeArrowheads="1"/>
              </p:cNvSpPr>
              <p:nvPr/>
            </p:nvSpPr>
            <p:spPr bwMode="auto">
              <a:xfrm>
                <a:off x="2520" y="2616"/>
                <a:ext cx="922" cy="20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8471" name="Rectangle 39"/>
              <p:cNvSpPr>
                <a:spLocks noChangeArrowheads="1"/>
              </p:cNvSpPr>
              <p:nvPr/>
            </p:nvSpPr>
            <p:spPr bwMode="auto">
              <a:xfrm>
                <a:off x="2520" y="2616"/>
                <a:ext cx="922" cy="201"/>
              </a:xfrm>
              <a:prstGeom prst="rect">
                <a:avLst/>
              </a:prstGeom>
              <a:noFill/>
              <a:ln w="9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8472" name="Rectangle 40"/>
              <p:cNvSpPr>
                <a:spLocks noChangeArrowheads="1"/>
              </p:cNvSpPr>
              <p:nvPr/>
            </p:nvSpPr>
            <p:spPr bwMode="auto">
              <a:xfrm>
                <a:off x="2531" y="2623"/>
                <a:ext cx="165" cy="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nsolas" pitchFamily="49" charset="0"/>
                    <a:cs typeface="Arial" pitchFamily="34" charset="0"/>
                  </a:rPr>
                  <a:t>+</a:t>
                </a:r>
                <a:endParaRPr kumimoji="0" lang="ru-R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473" name="Rectangle 41"/>
              <p:cNvSpPr>
                <a:spLocks noChangeArrowheads="1"/>
              </p:cNvSpPr>
              <p:nvPr/>
            </p:nvSpPr>
            <p:spPr bwMode="auto">
              <a:xfrm>
                <a:off x="2614" y="2623"/>
                <a:ext cx="689" cy="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nsolas" pitchFamily="49" charset="0"/>
                    <a:cs typeface="Arial" pitchFamily="34" charset="0"/>
                  </a:rPr>
                  <a:t>Request</a:t>
                </a:r>
                <a:endParaRPr kumimoji="0" lang="ru-R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474" name="Rectangle 42"/>
              <p:cNvSpPr>
                <a:spLocks noChangeArrowheads="1"/>
              </p:cNvSpPr>
              <p:nvPr/>
            </p:nvSpPr>
            <p:spPr bwMode="auto">
              <a:xfrm>
                <a:off x="3183" y="2623"/>
                <a:ext cx="257" cy="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nsolas" pitchFamily="49" charset="0"/>
                    <a:cs typeface="Arial" pitchFamily="34" charset="0"/>
                  </a:rPr>
                  <a:t>()</a:t>
                </a:r>
                <a:endParaRPr kumimoji="0" lang="ru-R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475" name="Rectangle 43"/>
              <p:cNvSpPr>
                <a:spLocks noChangeArrowheads="1"/>
              </p:cNvSpPr>
              <p:nvPr/>
            </p:nvSpPr>
            <p:spPr bwMode="auto">
              <a:xfrm>
                <a:off x="2520" y="2461"/>
                <a:ext cx="922" cy="15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8476" name="Rectangle 44"/>
              <p:cNvSpPr>
                <a:spLocks noChangeArrowheads="1"/>
              </p:cNvSpPr>
              <p:nvPr/>
            </p:nvSpPr>
            <p:spPr bwMode="auto">
              <a:xfrm>
                <a:off x="2520" y="2461"/>
                <a:ext cx="922" cy="155"/>
              </a:xfrm>
              <a:prstGeom prst="rect">
                <a:avLst/>
              </a:prstGeom>
              <a:noFill/>
              <a:ln w="9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8477" name="Rectangle 45"/>
              <p:cNvSpPr>
                <a:spLocks noChangeArrowheads="1"/>
              </p:cNvSpPr>
              <p:nvPr/>
            </p:nvSpPr>
            <p:spPr bwMode="auto">
              <a:xfrm>
                <a:off x="2520" y="2260"/>
                <a:ext cx="922" cy="20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8478" name="Rectangle 46"/>
              <p:cNvSpPr>
                <a:spLocks noChangeArrowheads="1"/>
              </p:cNvSpPr>
              <p:nvPr/>
            </p:nvSpPr>
            <p:spPr bwMode="auto">
              <a:xfrm>
                <a:off x="2520" y="2260"/>
                <a:ext cx="922" cy="201"/>
              </a:xfrm>
              <a:prstGeom prst="rect">
                <a:avLst/>
              </a:prstGeom>
              <a:noFill/>
              <a:ln w="9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8479" name="Rectangle 47"/>
              <p:cNvSpPr>
                <a:spLocks noChangeArrowheads="1"/>
              </p:cNvSpPr>
              <p:nvPr/>
            </p:nvSpPr>
            <p:spPr bwMode="auto">
              <a:xfrm>
                <a:off x="2660" y="2264"/>
                <a:ext cx="689" cy="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sz="18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nsolas" pitchFamily="49" charset="0"/>
                    <a:cs typeface="Arial" pitchFamily="34" charset="0"/>
                  </a:rPr>
                  <a:t>Handler</a:t>
                </a:r>
                <a:endParaRPr kumimoji="0" lang="ru-R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480" name="Rectangle 48"/>
              <p:cNvSpPr>
                <a:spLocks noChangeArrowheads="1"/>
              </p:cNvSpPr>
              <p:nvPr/>
            </p:nvSpPr>
            <p:spPr bwMode="auto">
              <a:xfrm>
                <a:off x="3220" y="2264"/>
                <a:ext cx="165" cy="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sz="18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nsolas" pitchFamily="49" charset="0"/>
                    <a:cs typeface="Arial" pitchFamily="34" charset="0"/>
                  </a:rPr>
                  <a:t>2</a:t>
                </a:r>
                <a:endParaRPr kumimoji="0" lang="ru-R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481" name="Freeform 49"/>
              <p:cNvSpPr>
                <a:spLocks/>
              </p:cNvSpPr>
              <p:nvPr/>
            </p:nvSpPr>
            <p:spPr bwMode="auto">
              <a:xfrm>
                <a:off x="2114" y="1907"/>
                <a:ext cx="868" cy="35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51"/>
                  </a:cxn>
                  <a:cxn ang="0">
                    <a:pos x="868" y="151"/>
                  </a:cxn>
                  <a:cxn ang="0">
                    <a:pos x="868" y="353"/>
                  </a:cxn>
                </a:cxnLst>
                <a:rect l="0" t="0" r="r" b="b"/>
                <a:pathLst>
                  <a:path w="868" h="353">
                    <a:moveTo>
                      <a:pt x="0" y="0"/>
                    </a:moveTo>
                    <a:lnTo>
                      <a:pt x="0" y="151"/>
                    </a:lnTo>
                    <a:lnTo>
                      <a:pt x="868" y="151"/>
                    </a:lnTo>
                    <a:lnTo>
                      <a:pt x="868" y="353"/>
                    </a:lnTo>
                  </a:path>
                </a:pathLst>
              </a:custGeom>
              <a:noFill/>
              <a:ln w="19050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8482" name="Freeform 50"/>
              <p:cNvSpPr>
                <a:spLocks/>
              </p:cNvSpPr>
              <p:nvPr/>
            </p:nvSpPr>
            <p:spPr bwMode="auto">
              <a:xfrm>
                <a:off x="2045" y="1797"/>
                <a:ext cx="138" cy="110"/>
              </a:xfrm>
              <a:custGeom>
                <a:avLst/>
                <a:gdLst/>
                <a:ahLst/>
                <a:cxnLst>
                  <a:cxn ang="0">
                    <a:pos x="0" y="110"/>
                  </a:cxn>
                  <a:cxn ang="0">
                    <a:pos x="138" y="110"/>
                  </a:cxn>
                  <a:cxn ang="0">
                    <a:pos x="69" y="0"/>
                  </a:cxn>
                  <a:cxn ang="0">
                    <a:pos x="0" y="110"/>
                  </a:cxn>
                </a:cxnLst>
                <a:rect l="0" t="0" r="r" b="b"/>
                <a:pathLst>
                  <a:path w="138" h="110">
                    <a:moveTo>
                      <a:pt x="0" y="110"/>
                    </a:moveTo>
                    <a:lnTo>
                      <a:pt x="138" y="110"/>
                    </a:lnTo>
                    <a:lnTo>
                      <a:pt x="69" y="0"/>
                    </a:lnTo>
                    <a:lnTo>
                      <a:pt x="0" y="11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8483" name="Freeform 51"/>
              <p:cNvSpPr>
                <a:spLocks/>
              </p:cNvSpPr>
              <p:nvPr/>
            </p:nvSpPr>
            <p:spPr bwMode="auto">
              <a:xfrm>
                <a:off x="2045" y="1797"/>
                <a:ext cx="138" cy="110"/>
              </a:xfrm>
              <a:custGeom>
                <a:avLst/>
                <a:gdLst/>
                <a:ahLst/>
                <a:cxnLst>
                  <a:cxn ang="0">
                    <a:pos x="0" y="110"/>
                  </a:cxn>
                  <a:cxn ang="0">
                    <a:pos x="138" y="110"/>
                  </a:cxn>
                  <a:cxn ang="0">
                    <a:pos x="69" y="0"/>
                  </a:cxn>
                  <a:cxn ang="0">
                    <a:pos x="0" y="110"/>
                  </a:cxn>
                </a:cxnLst>
                <a:rect l="0" t="0" r="r" b="b"/>
                <a:pathLst>
                  <a:path w="138" h="110">
                    <a:moveTo>
                      <a:pt x="0" y="110"/>
                    </a:moveTo>
                    <a:lnTo>
                      <a:pt x="138" y="110"/>
                    </a:lnTo>
                    <a:lnTo>
                      <a:pt x="69" y="0"/>
                    </a:lnTo>
                    <a:lnTo>
                      <a:pt x="0" y="110"/>
                    </a:lnTo>
                    <a:close/>
                  </a:path>
                </a:pathLst>
              </a:custGeom>
              <a:noFill/>
              <a:ln w="9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8484" name="Freeform 52"/>
              <p:cNvSpPr>
                <a:spLocks/>
              </p:cNvSpPr>
              <p:nvPr/>
            </p:nvSpPr>
            <p:spPr bwMode="auto">
              <a:xfrm>
                <a:off x="1246" y="2058"/>
                <a:ext cx="868" cy="179"/>
              </a:xfrm>
              <a:custGeom>
                <a:avLst/>
                <a:gdLst/>
                <a:ahLst/>
                <a:cxnLst>
                  <a:cxn ang="0">
                    <a:pos x="0" y="179"/>
                  </a:cxn>
                  <a:cxn ang="0">
                    <a:pos x="0" y="0"/>
                  </a:cxn>
                  <a:cxn ang="0">
                    <a:pos x="868" y="0"/>
                  </a:cxn>
                </a:cxnLst>
                <a:rect l="0" t="0" r="r" b="b"/>
                <a:pathLst>
                  <a:path w="868" h="179">
                    <a:moveTo>
                      <a:pt x="0" y="179"/>
                    </a:moveTo>
                    <a:lnTo>
                      <a:pt x="0" y="0"/>
                    </a:lnTo>
                    <a:lnTo>
                      <a:pt x="868" y="0"/>
                    </a:lnTo>
                  </a:path>
                </a:pathLst>
              </a:custGeom>
              <a:noFill/>
              <a:ln w="19050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8485" name="Freeform 53"/>
              <p:cNvSpPr>
                <a:spLocks noEditPoints="1"/>
              </p:cNvSpPr>
              <p:nvPr/>
            </p:nvSpPr>
            <p:spPr bwMode="auto">
              <a:xfrm>
                <a:off x="3589" y="1396"/>
                <a:ext cx="2057" cy="628"/>
              </a:xfrm>
              <a:custGeom>
                <a:avLst/>
                <a:gdLst/>
                <a:ahLst/>
                <a:cxnLst>
                  <a:cxn ang="0">
                    <a:pos x="2057" y="133"/>
                  </a:cxn>
                  <a:cxn ang="0">
                    <a:pos x="1947" y="0"/>
                  </a:cxn>
                  <a:cxn ang="0">
                    <a:pos x="1947" y="133"/>
                  </a:cxn>
                  <a:cxn ang="0">
                    <a:pos x="2057" y="133"/>
                  </a:cxn>
                  <a:cxn ang="0">
                    <a:pos x="0" y="628"/>
                  </a:cxn>
                  <a:cxn ang="0">
                    <a:pos x="2057" y="628"/>
                  </a:cxn>
                  <a:cxn ang="0">
                    <a:pos x="2057" y="133"/>
                  </a:cxn>
                  <a:cxn ang="0">
                    <a:pos x="1947" y="133"/>
                  </a:cxn>
                  <a:cxn ang="0">
                    <a:pos x="1947" y="0"/>
                  </a:cxn>
                  <a:cxn ang="0">
                    <a:pos x="0" y="0"/>
                  </a:cxn>
                  <a:cxn ang="0">
                    <a:pos x="0" y="628"/>
                  </a:cxn>
                </a:cxnLst>
                <a:rect l="0" t="0" r="r" b="b"/>
                <a:pathLst>
                  <a:path w="2057" h="628">
                    <a:moveTo>
                      <a:pt x="2057" y="133"/>
                    </a:moveTo>
                    <a:lnTo>
                      <a:pt x="1947" y="0"/>
                    </a:lnTo>
                    <a:lnTo>
                      <a:pt x="1947" y="133"/>
                    </a:lnTo>
                    <a:lnTo>
                      <a:pt x="2057" y="133"/>
                    </a:lnTo>
                    <a:close/>
                    <a:moveTo>
                      <a:pt x="0" y="628"/>
                    </a:moveTo>
                    <a:lnTo>
                      <a:pt x="2057" y="628"/>
                    </a:lnTo>
                    <a:lnTo>
                      <a:pt x="2057" y="133"/>
                    </a:lnTo>
                    <a:lnTo>
                      <a:pt x="1947" y="133"/>
                    </a:lnTo>
                    <a:lnTo>
                      <a:pt x="1947" y="0"/>
                    </a:lnTo>
                    <a:lnTo>
                      <a:pt x="0" y="0"/>
                    </a:lnTo>
                    <a:lnTo>
                      <a:pt x="0" y="62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8486" name="Freeform 54"/>
              <p:cNvSpPr>
                <a:spLocks/>
              </p:cNvSpPr>
              <p:nvPr/>
            </p:nvSpPr>
            <p:spPr bwMode="auto">
              <a:xfrm>
                <a:off x="5536" y="1396"/>
                <a:ext cx="110" cy="133"/>
              </a:xfrm>
              <a:custGeom>
                <a:avLst/>
                <a:gdLst/>
                <a:ahLst/>
                <a:cxnLst>
                  <a:cxn ang="0">
                    <a:pos x="110" y="133"/>
                  </a:cxn>
                  <a:cxn ang="0">
                    <a:pos x="0" y="0"/>
                  </a:cxn>
                  <a:cxn ang="0">
                    <a:pos x="0" y="133"/>
                  </a:cxn>
                  <a:cxn ang="0">
                    <a:pos x="110" y="133"/>
                  </a:cxn>
                </a:cxnLst>
                <a:rect l="0" t="0" r="r" b="b"/>
                <a:pathLst>
                  <a:path w="110" h="133">
                    <a:moveTo>
                      <a:pt x="110" y="133"/>
                    </a:moveTo>
                    <a:lnTo>
                      <a:pt x="0" y="0"/>
                    </a:lnTo>
                    <a:lnTo>
                      <a:pt x="0" y="133"/>
                    </a:lnTo>
                    <a:lnTo>
                      <a:pt x="110" y="133"/>
                    </a:lnTo>
                    <a:close/>
                  </a:path>
                </a:pathLst>
              </a:custGeom>
              <a:noFill/>
              <a:ln w="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8487" name="Freeform 55"/>
              <p:cNvSpPr>
                <a:spLocks/>
              </p:cNvSpPr>
              <p:nvPr/>
            </p:nvSpPr>
            <p:spPr bwMode="auto">
              <a:xfrm>
                <a:off x="3589" y="1396"/>
                <a:ext cx="2057" cy="628"/>
              </a:xfrm>
              <a:custGeom>
                <a:avLst/>
                <a:gdLst/>
                <a:ahLst/>
                <a:cxnLst>
                  <a:cxn ang="0">
                    <a:pos x="0" y="628"/>
                  </a:cxn>
                  <a:cxn ang="0">
                    <a:pos x="2057" y="628"/>
                  </a:cxn>
                  <a:cxn ang="0">
                    <a:pos x="2057" y="133"/>
                  </a:cxn>
                  <a:cxn ang="0">
                    <a:pos x="1947" y="133"/>
                  </a:cxn>
                  <a:cxn ang="0">
                    <a:pos x="1947" y="0"/>
                  </a:cxn>
                  <a:cxn ang="0">
                    <a:pos x="0" y="0"/>
                  </a:cxn>
                  <a:cxn ang="0">
                    <a:pos x="0" y="628"/>
                  </a:cxn>
                </a:cxnLst>
                <a:rect l="0" t="0" r="r" b="b"/>
                <a:pathLst>
                  <a:path w="2057" h="628">
                    <a:moveTo>
                      <a:pt x="0" y="628"/>
                    </a:moveTo>
                    <a:lnTo>
                      <a:pt x="2057" y="628"/>
                    </a:lnTo>
                    <a:lnTo>
                      <a:pt x="2057" y="133"/>
                    </a:lnTo>
                    <a:lnTo>
                      <a:pt x="1947" y="133"/>
                    </a:lnTo>
                    <a:lnTo>
                      <a:pt x="1947" y="0"/>
                    </a:lnTo>
                    <a:lnTo>
                      <a:pt x="0" y="0"/>
                    </a:lnTo>
                    <a:lnTo>
                      <a:pt x="0" y="628"/>
                    </a:lnTo>
                    <a:close/>
                  </a:path>
                </a:pathLst>
              </a:custGeom>
              <a:noFill/>
              <a:ln w="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8488" name="Rectangle 56"/>
              <p:cNvSpPr>
                <a:spLocks noChangeArrowheads="1"/>
              </p:cNvSpPr>
              <p:nvPr/>
            </p:nvSpPr>
            <p:spPr bwMode="auto">
              <a:xfrm>
                <a:off x="3633" y="1437"/>
                <a:ext cx="771" cy="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nsolas" pitchFamily="49" charset="0"/>
                    <a:cs typeface="Arial" pitchFamily="34" charset="0"/>
                  </a:rPr>
                  <a:t>Вызывает</a:t>
                </a:r>
                <a:endParaRPr kumimoji="0" lang="ru-R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489" name="Rectangle 57"/>
              <p:cNvSpPr>
                <a:spLocks noChangeArrowheads="1"/>
              </p:cNvSpPr>
              <p:nvPr/>
            </p:nvSpPr>
            <p:spPr bwMode="auto">
              <a:xfrm>
                <a:off x="3633" y="1621"/>
                <a:ext cx="1595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sz="1800" b="0" i="0" u="none" strike="noStrike" cap="none" normalizeH="0" baseline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nsolas" pitchFamily="49" charset="0"/>
                    <a:cs typeface="Arial" pitchFamily="34" charset="0"/>
                  </a:rPr>
                  <a:t>successor</a:t>
                </a:r>
                <a:r>
                  <a:rPr lang="en-US" dirty="0" smtClean="0">
                    <a:solidFill>
                      <a:srgbClr val="000000"/>
                    </a:solidFill>
                    <a:latin typeface="Consolas" pitchFamily="49" charset="0"/>
                    <a:cs typeface="Arial" pitchFamily="34" charset="0"/>
                  </a:rPr>
                  <a:t>.Request(),</a:t>
                </a:r>
                <a:endParaRPr kumimoji="0" lang="ru-RU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494" name="Rectangle 62"/>
              <p:cNvSpPr>
                <a:spLocks noChangeArrowheads="1"/>
              </p:cNvSpPr>
              <p:nvPr/>
            </p:nvSpPr>
            <p:spPr bwMode="auto">
              <a:xfrm>
                <a:off x="3633" y="1795"/>
                <a:ext cx="1717" cy="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nsolas" pitchFamily="49" charset="0"/>
                    <a:cs typeface="Arial" pitchFamily="34" charset="0"/>
                  </a:rPr>
                  <a:t>если это необходимо</a:t>
                </a:r>
                <a:endParaRPr kumimoji="0" lang="ru-RU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496" name="Freeform 64"/>
              <p:cNvSpPr>
                <a:spLocks/>
              </p:cNvSpPr>
              <p:nvPr/>
            </p:nvSpPr>
            <p:spPr bwMode="auto">
              <a:xfrm>
                <a:off x="1154" y="1441"/>
                <a:ext cx="55" cy="109"/>
              </a:xfrm>
              <a:custGeom>
                <a:avLst/>
                <a:gdLst/>
                <a:ahLst/>
                <a:cxnLst>
                  <a:cxn ang="0">
                    <a:pos x="0" y="109"/>
                  </a:cxn>
                  <a:cxn ang="0">
                    <a:pos x="55" y="54"/>
                  </a:cxn>
                  <a:cxn ang="0">
                    <a:pos x="0" y="0"/>
                  </a:cxn>
                </a:cxnLst>
                <a:rect l="0" t="0" r="r" b="b"/>
                <a:pathLst>
                  <a:path w="55" h="109">
                    <a:moveTo>
                      <a:pt x="0" y="109"/>
                    </a:moveTo>
                    <a:lnTo>
                      <a:pt x="55" y="54"/>
                    </a:lnTo>
                    <a:lnTo>
                      <a:pt x="0" y="0"/>
                    </a:lnTo>
                  </a:path>
                </a:pathLst>
              </a:custGeom>
              <a:noFill/>
              <a:ln w="19050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sp>
          <p:nvSpPr>
            <p:cNvPr id="97" name="Овал 96"/>
            <p:cNvSpPr/>
            <p:nvPr/>
          </p:nvSpPr>
          <p:spPr>
            <a:xfrm>
              <a:off x="3714744" y="2650325"/>
              <a:ext cx="71438" cy="7143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98" name="Прямая соединительная линия 97"/>
            <p:cNvCxnSpPr/>
            <p:nvPr/>
          </p:nvCxnSpPr>
          <p:spPr>
            <a:xfrm>
              <a:off x="3786182" y="2690998"/>
              <a:ext cx="2000264" cy="1588"/>
            </a:xfrm>
            <a:prstGeom prst="line">
              <a:avLst/>
            </a:prstGeom>
            <a:ln w="28575">
              <a:gradFill>
                <a:gsLst>
                  <a:gs pos="0">
                    <a:schemeClr val="bg1"/>
                  </a:gs>
                  <a:gs pos="76000">
                    <a:schemeClr val="tx1"/>
                  </a:gs>
                </a:gsLst>
                <a:lin ang="0" scaled="0"/>
              </a:gra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57158" y="1142984"/>
            <a:ext cx="5849678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sz="2400" smtClean="0"/>
              <a:t>Название и классификация паттерна</a:t>
            </a:r>
            <a:endParaRPr lang="ru-RU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714348" y="1712229"/>
            <a:ext cx="58849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smtClean="0"/>
              <a:t>Команда – паттерн поведения объектов</a:t>
            </a:r>
            <a:r>
              <a:rPr lang="ru-RU" sz="2200" dirty="0" smtClean="0"/>
              <a:t>.</a:t>
            </a:r>
            <a:endParaRPr lang="ru-RU" sz="2200" dirty="0"/>
          </a:p>
        </p:txBody>
      </p:sp>
      <p:sp>
        <p:nvSpPr>
          <p:cNvPr id="11" name="TextBox 10"/>
          <p:cNvSpPr txBox="1"/>
          <p:nvPr/>
        </p:nvSpPr>
        <p:spPr>
          <a:xfrm>
            <a:off x="357158" y="2537578"/>
            <a:ext cx="1980029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sz="2400" dirty="0" smtClean="0"/>
              <a:t>Назначение</a:t>
            </a:r>
            <a:endParaRPr lang="ru-RU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699789" y="3144094"/>
            <a:ext cx="8207696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 smtClean="0"/>
              <a:t>Инкапсулирует запрос как объект, позволяя тем самым</a:t>
            </a:r>
          </a:p>
          <a:p>
            <a:r>
              <a:rPr lang="ru-RU" sz="2200" dirty="0" smtClean="0"/>
              <a:t>задавать параметры клиентов для обработки</a:t>
            </a:r>
          </a:p>
          <a:p>
            <a:r>
              <a:rPr lang="ru-RU" sz="2200" dirty="0" smtClean="0"/>
              <a:t>соответствующих запросов, ставить запросы в очередь</a:t>
            </a:r>
          </a:p>
          <a:p>
            <a:r>
              <a:rPr lang="ru-RU" sz="2200" dirty="0" smtClean="0"/>
              <a:t>или протоколировать их, а также поддерживать отмену </a:t>
            </a:r>
          </a:p>
          <a:p>
            <a:r>
              <a:rPr lang="ru-RU" sz="2200" dirty="0" smtClean="0"/>
              <a:t>операций.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6488668"/>
            <a:ext cx="196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Design patterns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2928926" y="714356"/>
            <a:ext cx="6215074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2"/>
          <p:cNvSpPr txBox="1">
            <a:spLocks/>
          </p:cNvSpPr>
          <p:nvPr/>
        </p:nvSpPr>
        <p:spPr>
          <a:xfrm>
            <a:off x="0" y="142852"/>
            <a:ext cx="9144000" cy="857256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5000" endA="300" endPos="455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Command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0" y="6488668"/>
            <a:ext cx="196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Design patterns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2928926" y="714356"/>
            <a:ext cx="6215074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Заголовок 2"/>
          <p:cNvSpPr txBox="1">
            <a:spLocks/>
          </p:cNvSpPr>
          <p:nvPr/>
        </p:nvSpPr>
        <p:spPr>
          <a:xfrm>
            <a:off x="0" y="142852"/>
            <a:ext cx="9144000" cy="857256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5000" endA="300" endPos="455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Command</a:t>
            </a:r>
          </a:p>
        </p:txBody>
      </p:sp>
      <p:grpSp>
        <p:nvGrpSpPr>
          <p:cNvPr id="19461" name="Group 5"/>
          <p:cNvGrpSpPr>
            <a:grpSpLocks noChangeAspect="1"/>
          </p:cNvGrpSpPr>
          <p:nvPr/>
        </p:nvGrpSpPr>
        <p:grpSpPr bwMode="auto">
          <a:xfrm>
            <a:off x="190500" y="1824038"/>
            <a:ext cx="8794750" cy="2724150"/>
            <a:chOff x="120" y="1149"/>
            <a:chExt cx="5540" cy="1716"/>
          </a:xfrm>
        </p:grpSpPr>
        <p:sp>
          <p:nvSpPr>
            <p:cNvPr id="19511" name="Freeform 55"/>
            <p:cNvSpPr>
              <a:spLocks/>
            </p:cNvSpPr>
            <p:nvPr/>
          </p:nvSpPr>
          <p:spPr bwMode="auto">
            <a:xfrm>
              <a:off x="2206" y="1408"/>
              <a:ext cx="137" cy="83"/>
            </a:xfrm>
            <a:custGeom>
              <a:avLst/>
              <a:gdLst/>
              <a:ahLst/>
              <a:cxnLst>
                <a:cxn ang="0">
                  <a:pos x="68" y="83"/>
                </a:cxn>
                <a:cxn ang="0">
                  <a:pos x="0" y="42"/>
                </a:cxn>
                <a:cxn ang="0">
                  <a:pos x="68" y="0"/>
                </a:cxn>
                <a:cxn ang="0">
                  <a:pos x="137" y="42"/>
                </a:cxn>
                <a:cxn ang="0">
                  <a:pos x="68" y="83"/>
                </a:cxn>
              </a:cxnLst>
              <a:rect l="0" t="0" r="r" b="b"/>
              <a:pathLst>
                <a:path w="137" h="83">
                  <a:moveTo>
                    <a:pt x="68" y="83"/>
                  </a:moveTo>
                  <a:lnTo>
                    <a:pt x="0" y="42"/>
                  </a:lnTo>
                  <a:lnTo>
                    <a:pt x="68" y="0"/>
                  </a:lnTo>
                  <a:lnTo>
                    <a:pt x="137" y="42"/>
                  </a:lnTo>
                  <a:lnTo>
                    <a:pt x="68" y="8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462" name="Rectangle 6"/>
            <p:cNvSpPr>
              <a:spLocks noChangeArrowheads="1"/>
            </p:cNvSpPr>
            <p:nvPr/>
          </p:nvSpPr>
          <p:spPr bwMode="auto">
            <a:xfrm>
              <a:off x="120" y="1550"/>
              <a:ext cx="658" cy="20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463" name="Rectangle 7"/>
            <p:cNvSpPr>
              <a:spLocks noChangeArrowheads="1"/>
            </p:cNvSpPr>
            <p:nvPr/>
          </p:nvSpPr>
          <p:spPr bwMode="auto">
            <a:xfrm>
              <a:off x="120" y="1550"/>
              <a:ext cx="658" cy="201"/>
            </a:xfrm>
            <a:prstGeom prst="rect">
              <a:avLst/>
            </a:prstGeom>
            <a:noFill/>
            <a:ln w="9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464" name="Rectangle 8"/>
            <p:cNvSpPr>
              <a:spLocks noChangeArrowheads="1"/>
            </p:cNvSpPr>
            <p:nvPr/>
          </p:nvSpPr>
          <p:spPr bwMode="auto">
            <a:xfrm>
              <a:off x="120" y="1349"/>
              <a:ext cx="658" cy="20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465" name="Rectangle 9"/>
            <p:cNvSpPr>
              <a:spLocks noChangeArrowheads="1"/>
            </p:cNvSpPr>
            <p:nvPr/>
          </p:nvSpPr>
          <p:spPr bwMode="auto">
            <a:xfrm>
              <a:off x="120" y="1349"/>
              <a:ext cx="658" cy="201"/>
            </a:xfrm>
            <a:prstGeom prst="rect">
              <a:avLst/>
            </a:prstGeom>
            <a:noFill/>
            <a:ln w="9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466" name="Rectangle 10"/>
            <p:cNvSpPr>
              <a:spLocks noChangeArrowheads="1"/>
            </p:cNvSpPr>
            <p:nvPr/>
          </p:nvSpPr>
          <p:spPr bwMode="auto">
            <a:xfrm>
              <a:off x="120" y="1149"/>
              <a:ext cx="658" cy="2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467" name="Rectangle 11"/>
            <p:cNvSpPr>
              <a:spLocks noChangeArrowheads="1"/>
            </p:cNvSpPr>
            <p:nvPr/>
          </p:nvSpPr>
          <p:spPr bwMode="auto">
            <a:xfrm>
              <a:off x="120" y="1149"/>
              <a:ext cx="658" cy="200"/>
            </a:xfrm>
            <a:prstGeom prst="rect">
              <a:avLst/>
            </a:prstGeom>
            <a:noFill/>
            <a:ln w="9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468" name="Rectangle 12"/>
            <p:cNvSpPr>
              <a:spLocks noChangeArrowheads="1"/>
            </p:cNvSpPr>
            <p:nvPr/>
          </p:nvSpPr>
          <p:spPr bwMode="auto">
            <a:xfrm>
              <a:off x="203" y="1152"/>
              <a:ext cx="595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8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Client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469" name="Rectangle 13"/>
            <p:cNvSpPr>
              <a:spLocks noChangeArrowheads="1"/>
            </p:cNvSpPr>
            <p:nvPr/>
          </p:nvSpPr>
          <p:spPr bwMode="auto">
            <a:xfrm>
              <a:off x="1298" y="1550"/>
              <a:ext cx="920" cy="20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470" name="Rectangle 14"/>
            <p:cNvSpPr>
              <a:spLocks noChangeArrowheads="1"/>
            </p:cNvSpPr>
            <p:nvPr/>
          </p:nvSpPr>
          <p:spPr bwMode="auto">
            <a:xfrm>
              <a:off x="1298" y="1550"/>
              <a:ext cx="920" cy="201"/>
            </a:xfrm>
            <a:prstGeom prst="rect">
              <a:avLst/>
            </a:prstGeom>
            <a:noFill/>
            <a:ln w="9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471" name="Rectangle 15"/>
            <p:cNvSpPr>
              <a:spLocks noChangeArrowheads="1"/>
            </p:cNvSpPr>
            <p:nvPr/>
          </p:nvSpPr>
          <p:spPr bwMode="auto">
            <a:xfrm>
              <a:off x="1311" y="1556"/>
              <a:ext cx="165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+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472" name="Rectangle 16"/>
            <p:cNvSpPr>
              <a:spLocks noChangeArrowheads="1"/>
            </p:cNvSpPr>
            <p:nvPr/>
          </p:nvSpPr>
          <p:spPr bwMode="auto">
            <a:xfrm>
              <a:off x="1394" y="1556"/>
              <a:ext cx="687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Execute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473" name="Rectangle 17"/>
            <p:cNvSpPr>
              <a:spLocks noChangeArrowheads="1"/>
            </p:cNvSpPr>
            <p:nvPr/>
          </p:nvSpPr>
          <p:spPr bwMode="auto">
            <a:xfrm>
              <a:off x="1953" y="1556"/>
              <a:ext cx="257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()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474" name="Rectangle 18"/>
            <p:cNvSpPr>
              <a:spLocks noChangeArrowheads="1"/>
            </p:cNvSpPr>
            <p:nvPr/>
          </p:nvSpPr>
          <p:spPr bwMode="auto">
            <a:xfrm>
              <a:off x="1298" y="1349"/>
              <a:ext cx="920" cy="20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475" name="Rectangle 19"/>
            <p:cNvSpPr>
              <a:spLocks noChangeArrowheads="1"/>
            </p:cNvSpPr>
            <p:nvPr/>
          </p:nvSpPr>
          <p:spPr bwMode="auto">
            <a:xfrm>
              <a:off x="1298" y="1349"/>
              <a:ext cx="920" cy="201"/>
            </a:xfrm>
            <a:prstGeom prst="rect">
              <a:avLst/>
            </a:prstGeom>
            <a:noFill/>
            <a:ln w="9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476" name="Rectangle 20"/>
            <p:cNvSpPr>
              <a:spLocks noChangeArrowheads="1"/>
            </p:cNvSpPr>
            <p:nvPr/>
          </p:nvSpPr>
          <p:spPr bwMode="auto">
            <a:xfrm>
              <a:off x="1298" y="1149"/>
              <a:ext cx="920" cy="2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477" name="Rectangle 21"/>
            <p:cNvSpPr>
              <a:spLocks noChangeArrowheads="1"/>
            </p:cNvSpPr>
            <p:nvPr/>
          </p:nvSpPr>
          <p:spPr bwMode="auto">
            <a:xfrm>
              <a:off x="1298" y="1149"/>
              <a:ext cx="920" cy="200"/>
            </a:xfrm>
            <a:prstGeom prst="rect">
              <a:avLst/>
            </a:prstGeom>
            <a:noFill/>
            <a:ln w="9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478" name="Rectangle 22"/>
            <p:cNvSpPr>
              <a:spLocks noChangeArrowheads="1"/>
            </p:cNvSpPr>
            <p:nvPr/>
          </p:nvSpPr>
          <p:spPr bwMode="auto">
            <a:xfrm>
              <a:off x="1476" y="1152"/>
              <a:ext cx="687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8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Invoker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479" name="Freeform 23"/>
            <p:cNvSpPr>
              <a:spLocks noEditPoints="1"/>
            </p:cNvSpPr>
            <p:nvPr/>
          </p:nvSpPr>
          <p:spPr bwMode="auto">
            <a:xfrm>
              <a:off x="3929" y="2415"/>
              <a:ext cx="1731" cy="450"/>
            </a:xfrm>
            <a:custGeom>
              <a:avLst/>
              <a:gdLst/>
              <a:ahLst/>
              <a:cxnLst>
                <a:cxn ang="0">
                  <a:pos x="1731" y="132"/>
                </a:cxn>
                <a:cxn ang="0">
                  <a:pos x="1621" y="0"/>
                </a:cxn>
                <a:cxn ang="0">
                  <a:pos x="1621" y="132"/>
                </a:cxn>
                <a:cxn ang="0">
                  <a:pos x="1731" y="132"/>
                </a:cxn>
                <a:cxn ang="0">
                  <a:pos x="0" y="450"/>
                </a:cxn>
                <a:cxn ang="0">
                  <a:pos x="1731" y="450"/>
                </a:cxn>
                <a:cxn ang="0">
                  <a:pos x="1731" y="132"/>
                </a:cxn>
                <a:cxn ang="0">
                  <a:pos x="1621" y="132"/>
                </a:cxn>
                <a:cxn ang="0">
                  <a:pos x="1621" y="0"/>
                </a:cxn>
                <a:cxn ang="0">
                  <a:pos x="0" y="0"/>
                </a:cxn>
                <a:cxn ang="0">
                  <a:pos x="0" y="450"/>
                </a:cxn>
              </a:cxnLst>
              <a:rect l="0" t="0" r="r" b="b"/>
              <a:pathLst>
                <a:path w="1731" h="450">
                  <a:moveTo>
                    <a:pt x="1731" y="132"/>
                  </a:moveTo>
                  <a:lnTo>
                    <a:pt x="1621" y="0"/>
                  </a:lnTo>
                  <a:lnTo>
                    <a:pt x="1621" y="132"/>
                  </a:lnTo>
                  <a:lnTo>
                    <a:pt x="1731" y="132"/>
                  </a:lnTo>
                  <a:close/>
                  <a:moveTo>
                    <a:pt x="0" y="450"/>
                  </a:moveTo>
                  <a:lnTo>
                    <a:pt x="1731" y="450"/>
                  </a:lnTo>
                  <a:lnTo>
                    <a:pt x="1731" y="132"/>
                  </a:lnTo>
                  <a:lnTo>
                    <a:pt x="1621" y="132"/>
                  </a:lnTo>
                  <a:lnTo>
                    <a:pt x="1621" y="0"/>
                  </a:lnTo>
                  <a:lnTo>
                    <a:pt x="0" y="0"/>
                  </a:lnTo>
                  <a:lnTo>
                    <a:pt x="0" y="45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480" name="Freeform 24"/>
            <p:cNvSpPr>
              <a:spLocks/>
            </p:cNvSpPr>
            <p:nvPr/>
          </p:nvSpPr>
          <p:spPr bwMode="auto">
            <a:xfrm>
              <a:off x="5550" y="2415"/>
              <a:ext cx="110" cy="132"/>
            </a:xfrm>
            <a:custGeom>
              <a:avLst/>
              <a:gdLst/>
              <a:ahLst/>
              <a:cxnLst>
                <a:cxn ang="0">
                  <a:pos x="110" y="132"/>
                </a:cxn>
                <a:cxn ang="0">
                  <a:pos x="0" y="0"/>
                </a:cxn>
                <a:cxn ang="0">
                  <a:pos x="0" y="132"/>
                </a:cxn>
                <a:cxn ang="0">
                  <a:pos x="110" y="132"/>
                </a:cxn>
              </a:cxnLst>
              <a:rect l="0" t="0" r="r" b="b"/>
              <a:pathLst>
                <a:path w="110" h="132">
                  <a:moveTo>
                    <a:pt x="110" y="132"/>
                  </a:moveTo>
                  <a:lnTo>
                    <a:pt x="0" y="0"/>
                  </a:lnTo>
                  <a:lnTo>
                    <a:pt x="0" y="132"/>
                  </a:lnTo>
                  <a:lnTo>
                    <a:pt x="110" y="132"/>
                  </a:lnTo>
                  <a:close/>
                </a:path>
              </a:pathLst>
            </a:custGeom>
            <a:noFill/>
            <a:ln w="3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481" name="Freeform 25"/>
            <p:cNvSpPr>
              <a:spLocks/>
            </p:cNvSpPr>
            <p:nvPr/>
          </p:nvSpPr>
          <p:spPr bwMode="auto">
            <a:xfrm>
              <a:off x="3929" y="2415"/>
              <a:ext cx="1731" cy="450"/>
            </a:xfrm>
            <a:custGeom>
              <a:avLst/>
              <a:gdLst/>
              <a:ahLst/>
              <a:cxnLst>
                <a:cxn ang="0">
                  <a:pos x="0" y="450"/>
                </a:cxn>
                <a:cxn ang="0">
                  <a:pos x="1731" y="450"/>
                </a:cxn>
                <a:cxn ang="0">
                  <a:pos x="1731" y="132"/>
                </a:cxn>
                <a:cxn ang="0">
                  <a:pos x="1621" y="132"/>
                </a:cxn>
                <a:cxn ang="0">
                  <a:pos x="1621" y="0"/>
                </a:cxn>
                <a:cxn ang="0">
                  <a:pos x="0" y="0"/>
                </a:cxn>
                <a:cxn ang="0">
                  <a:pos x="0" y="450"/>
                </a:cxn>
              </a:cxnLst>
              <a:rect l="0" t="0" r="r" b="b"/>
              <a:pathLst>
                <a:path w="1731" h="450">
                  <a:moveTo>
                    <a:pt x="0" y="450"/>
                  </a:moveTo>
                  <a:lnTo>
                    <a:pt x="1731" y="450"/>
                  </a:lnTo>
                  <a:lnTo>
                    <a:pt x="1731" y="132"/>
                  </a:lnTo>
                  <a:lnTo>
                    <a:pt x="1621" y="132"/>
                  </a:lnTo>
                  <a:lnTo>
                    <a:pt x="1621" y="0"/>
                  </a:lnTo>
                  <a:lnTo>
                    <a:pt x="0" y="0"/>
                  </a:lnTo>
                  <a:lnTo>
                    <a:pt x="0" y="450"/>
                  </a:lnTo>
                  <a:close/>
                </a:path>
              </a:pathLst>
            </a:custGeom>
            <a:noFill/>
            <a:ln w="3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482" name="Rectangle 26"/>
            <p:cNvSpPr>
              <a:spLocks noChangeArrowheads="1"/>
            </p:cNvSpPr>
            <p:nvPr/>
          </p:nvSpPr>
          <p:spPr bwMode="auto">
            <a:xfrm>
              <a:off x="3977" y="2455"/>
              <a:ext cx="770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Вызывает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483" name="Rectangle 27"/>
            <p:cNvSpPr>
              <a:spLocks noChangeArrowheads="1"/>
            </p:cNvSpPr>
            <p:nvPr/>
          </p:nvSpPr>
          <p:spPr bwMode="auto">
            <a:xfrm>
              <a:off x="3977" y="2629"/>
              <a:ext cx="770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receiver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484" name="Rectangle 28"/>
            <p:cNvSpPr>
              <a:spLocks noChangeArrowheads="1"/>
            </p:cNvSpPr>
            <p:nvPr/>
          </p:nvSpPr>
          <p:spPr bwMode="auto">
            <a:xfrm>
              <a:off x="4619" y="2629"/>
              <a:ext cx="165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.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485" name="Rectangle 29"/>
            <p:cNvSpPr>
              <a:spLocks noChangeArrowheads="1"/>
            </p:cNvSpPr>
            <p:nvPr/>
          </p:nvSpPr>
          <p:spPr bwMode="auto">
            <a:xfrm>
              <a:off x="4701" y="2629"/>
              <a:ext cx="595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Action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486" name="Rectangle 30"/>
            <p:cNvSpPr>
              <a:spLocks noChangeArrowheads="1"/>
            </p:cNvSpPr>
            <p:nvPr/>
          </p:nvSpPr>
          <p:spPr bwMode="auto">
            <a:xfrm>
              <a:off x="5187" y="2629"/>
              <a:ext cx="257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()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487" name="Freeform 31"/>
            <p:cNvSpPr>
              <a:spLocks/>
            </p:cNvSpPr>
            <p:nvPr/>
          </p:nvSpPr>
          <p:spPr bwMode="auto">
            <a:xfrm>
              <a:off x="778" y="1450"/>
              <a:ext cx="520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0" y="0"/>
                </a:cxn>
                <a:cxn ang="0">
                  <a:pos x="130" y="0"/>
                </a:cxn>
                <a:cxn ang="0">
                  <a:pos x="520" y="0"/>
                </a:cxn>
              </a:cxnLst>
              <a:rect l="0" t="0" r="r" b="b"/>
              <a:pathLst>
                <a:path w="520">
                  <a:moveTo>
                    <a:pt x="0" y="0"/>
                  </a:moveTo>
                  <a:lnTo>
                    <a:pt x="130" y="0"/>
                  </a:lnTo>
                  <a:lnTo>
                    <a:pt x="130" y="0"/>
                  </a:lnTo>
                  <a:lnTo>
                    <a:pt x="520" y="0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488" name="Freeform 32"/>
            <p:cNvSpPr>
              <a:spLocks/>
            </p:cNvSpPr>
            <p:nvPr/>
          </p:nvSpPr>
          <p:spPr bwMode="auto">
            <a:xfrm>
              <a:off x="1243" y="1396"/>
              <a:ext cx="55" cy="108"/>
            </a:xfrm>
            <a:custGeom>
              <a:avLst/>
              <a:gdLst/>
              <a:ahLst/>
              <a:cxnLst>
                <a:cxn ang="0">
                  <a:pos x="0" y="108"/>
                </a:cxn>
                <a:cxn ang="0">
                  <a:pos x="55" y="54"/>
                </a:cxn>
                <a:cxn ang="0">
                  <a:pos x="0" y="0"/>
                </a:cxn>
              </a:cxnLst>
              <a:rect l="0" t="0" r="r" b="b"/>
              <a:pathLst>
                <a:path w="55" h="108">
                  <a:moveTo>
                    <a:pt x="0" y="108"/>
                  </a:moveTo>
                  <a:lnTo>
                    <a:pt x="55" y="54"/>
                  </a:lnTo>
                  <a:lnTo>
                    <a:pt x="0" y="0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489" name="Rectangle 33"/>
            <p:cNvSpPr>
              <a:spLocks noChangeArrowheads="1"/>
            </p:cNvSpPr>
            <p:nvPr/>
          </p:nvSpPr>
          <p:spPr bwMode="auto">
            <a:xfrm>
              <a:off x="2547" y="1538"/>
              <a:ext cx="1001" cy="20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490" name="Rectangle 34"/>
            <p:cNvSpPr>
              <a:spLocks noChangeArrowheads="1"/>
            </p:cNvSpPr>
            <p:nvPr/>
          </p:nvSpPr>
          <p:spPr bwMode="auto">
            <a:xfrm>
              <a:off x="2547" y="1538"/>
              <a:ext cx="1001" cy="201"/>
            </a:xfrm>
            <a:prstGeom prst="rect">
              <a:avLst/>
            </a:prstGeom>
            <a:noFill/>
            <a:ln w="9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491" name="Rectangle 35"/>
            <p:cNvSpPr>
              <a:spLocks noChangeArrowheads="1"/>
            </p:cNvSpPr>
            <p:nvPr/>
          </p:nvSpPr>
          <p:spPr bwMode="auto">
            <a:xfrm>
              <a:off x="2557" y="1547"/>
              <a:ext cx="165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800" b="0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+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492" name="Rectangle 36"/>
            <p:cNvSpPr>
              <a:spLocks noChangeArrowheads="1"/>
            </p:cNvSpPr>
            <p:nvPr/>
          </p:nvSpPr>
          <p:spPr bwMode="auto">
            <a:xfrm>
              <a:off x="2640" y="1547"/>
              <a:ext cx="687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800" b="0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Execute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493" name="Rectangle 37"/>
            <p:cNvSpPr>
              <a:spLocks noChangeArrowheads="1"/>
            </p:cNvSpPr>
            <p:nvPr/>
          </p:nvSpPr>
          <p:spPr bwMode="auto">
            <a:xfrm>
              <a:off x="3208" y="1547"/>
              <a:ext cx="257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800" b="0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()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494" name="Rectangle 38"/>
            <p:cNvSpPr>
              <a:spLocks noChangeArrowheads="1"/>
            </p:cNvSpPr>
            <p:nvPr/>
          </p:nvSpPr>
          <p:spPr bwMode="auto">
            <a:xfrm>
              <a:off x="2547" y="1161"/>
              <a:ext cx="1001" cy="37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495" name="Rectangle 39"/>
            <p:cNvSpPr>
              <a:spLocks noChangeArrowheads="1"/>
            </p:cNvSpPr>
            <p:nvPr/>
          </p:nvSpPr>
          <p:spPr bwMode="auto">
            <a:xfrm>
              <a:off x="2547" y="1161"/>
              <a:ext cx="1001" cy="377"/>
            </a:xfrm>
            <a:prstGeom prst="rect">
              <a:avLst/>
            </a:prstGeom>
            <a:noFill/>
            <a:ln w="9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496" name="Rectangle 40"/>
            <p:cNvSpPr>
              <a:spLocks noChangeArrowheads="1"/>
            </p:cNvSpPr>
            <p:nvPr/>
          </p:nvSpPr>
          <p:spPr bwMode="auto">
            <a:xfrm>
              <a:off x="2603" y="1171"/>
              <a:ext cx="1026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«interface»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497" name="Rectangle 41"/>
            <p:cNvSpPr>
              <a:spLocks noChangeArrowheads="1"/>
            </p:cNvSpPr>
            <p:nvPr/>
          </p:nvSpPr>
          <p:spPr bwMode="auto">
            <a:xfrm>
              <a:off x="2722" y="1345"/>
              <a:ext cx="770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8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ICommand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498" name="Rectangle 42"/>
            <p:cNvSpPr>
              <a:spLocks noChangeArrowheads="1"/>
            </p:cNvSpPr>
            <p:nvPr/>
          </p:nvSpPr>
          <p:spPr bwMode="auto">
            <a:xfrm>
              <a:off x="2586" y="2591"/>
              <a:ext cx="921" cy="2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499" name="Rectangle 43"/>
            <p:cNvSpPr>
              <a:spLocks noChangeArrowheads="1"/>
            </p:cNvSpPr>
            <p:nvPr/>
          </p:nvSpPr>
          <p:spPr bwMode="auto">
            <a:xfrm>
              <a:off x="2586" y="2591"/>
              <a:ext cx="921" cy="200"/>
            </a:xfrm>
            <a:prstGeom prst="rect">
              <a:avLst/>
            </a:prstGeom>
            <a:noFill/>
            <a:ln w="9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500" name="Rectangle 44"/>
            <p:cNvSpPr>
              <a:spLocks noChangeArrowheads="1"/>
            </p:cNvSpPr>
            <p:nvPr/>
          </p:nvSpPr>
          <p:spPr bwMode="auto">
            <a:xfrm>
              <a:off x="2594" y="2593"/>
              <a:ext cx="165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+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501" name="Rectangle 45"/>
            <p:cNvSpPr>
              <a:spLocks noChangeArrowheads="1"/>
            </p:cNvSpPr>
            <p:nvPr/>
          </p:nvSpPr>
          <p:spPr bwMode="auto">
            <a:xfrm>
              <a:off x="2676" y="2593"/>
              <a:ext cx="687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Execute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502" name="Rectangle 46"/>
            <p:cNvSpPr>
              <a:spLocks noChangeArrowheads="1"/>
            </p:cNvSpPr>
            <p:nvPr/>
          </p:nvSpPr>
          <p:spPr bwMode="auto">
            <a:xfrm>
              <a:off x="3244" y="2593"/>
              <a:ext cx="257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()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503" name="Rectangle 47"/>
            <p:cNvSpPr>
              <a:spLocks noChangeArrowheads="1"/>
            </p:cNvSpPr>
            <p:nvPr/>
          </p:nvSpPr>
          <p:spPr bwMode="auto">
            <a:xfrm>
              <a:off x="2586" y="2390"/>
              <a:ext cx="921" cy="20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504" name="Rectangle 48"/>
            <p:cNvSpPr>
              <a:spLocks noChangeArrowheads="1"/>
            </p:cNvSpPr>
            <p:nvPr/>
          </p:nvSpPr>
          <p:spPr bwMode="auto">
            <a:xfrm>
              <a:off x="2586" y="2390"/>
              <a:ext cx="921" cy="201"/>
            </a:xfrm>
            <a:prstGeom prst="rect">
              <a:avLst/>
            </a:prstGeom>
            <a:noFill/>
            <a:ln w="9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505" name="Rectangle 49"/>
            <p:cNvSpPr>
              <a:spLocks noChangeArrowheads="1"/>
            </p:cNvSpPr>
            <p:nvPr/>
          </p:nvSpPr>
          <p:spPr bwMode="auto">
            <a:xfrm>
              <a:off x="2594" y="2400"/>
              <a:ext cx="165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-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506" name="Rectangle 50"/>
            <p:cNvSpPr>
              <a:spLocks noChangeArrowheads="1"/>
            </p:cNvSpPr>
            <p:nvPr/>
          </p:nvSpPr>
          <p:spPr bwMode="auto">
            <a:xfrm>
              <a:off x="2676" y="2400"/>
              <a:ext cx="513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State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507" name="Rectangle 51"/>
            <p:cNvSpPr>
              <a:spLocks noChangeArrowheads="1"/>
            </p:cNvSpPr>
            <p:nvPr/>
          </p:nvSpPr>
          <p:spPr bwMode="auto">
            <a:xfrm>
              <a:off x="2586" y="2189"/>
              <a:ext cx="921" cy="20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508" name="Rectangle 52"/>
            <p:cNvSpPr>
              <a:spLocks noChangeArrowheads="1"/>
            </p:cNvSpPr>
            <p:nvPr/>
          </p:nvSpPr>
          <p:spPr bwMode="auto">
            <a:xfrm>
              <a:off x="2586" y="2189"/>
              <a:ext cx="921" cy="201"/>
            </a:xfrm>
            <a:prstGeom prst="rect">
              <a:avLst/>
            </a:prstGeom>
            <a:noFill/>
            <a:ln w="9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509" name="Rectangle 53"/>
            <p:cNvSpPr>
              <a:spLocks noChangeArrowheads="1"/>
            </p:cNvSpPr>
            <p:nvPr/>
          </p:nvSpPr>
          <p:spPr bwMode="auto">
            <a:xfrm>
              <a:off x="2768" y="2198"/>
              <a:ext cx="687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8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Command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510" name="Freeform 54"/>
            <p:cNvSpPr>
              <a:spLocks/>
            </p:cNvSpPr>
            <p:nvPr/>
          </p:nvSpPr>
          <p:spPr bwMode="auto">
            <a:xfrm>
              <a:off x="2218" y="1450"/>
              <a:ext cx="329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0" y="0"/>
                </a:cxn>
                <a:cxn ang="0">
                  <a:pos x="130" y="0"/>
                </a:cxn>
                <a:cxn ang="0">
                  <a:pos x="329" y="0"/>
                </a:cxn>
              </a:cxnLst>
              <a:rect l="0" t="0" r="r" b="b"/>
              <a:pathLst>
                <a:path w="329">
                  <a:moveTo>
                    <a:pt x="0" y="0"/>
                  </a:moveTo>
                  <a:lnTo>
                    <a:pt x="130" y="0"/>
                  </a:lnTo>
                  <a:lnTo>
                    <a:pt x="130" y="0"/>
                  </a:lnTo>
                  <a:lnTo>
                    <a:pt x="329" y="0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512" name="Freeform 56"/>
            <p:cNvSpPr>
              <a:spLocks/>
            </p:cNvSpPr>
            <p:nvPr/>
          </p:nvSpPr>
          <p:spPr bwMode="auto">
            <a:xfrm>
              <a:off x="2206" y="1408"/>
              <a:ext cx="137" cy="83"/>
            </a:xfrm>
            <a:custGeom>
              <a:avLst/>
              <a:gdLst/>
              <a:ahLst/>
              <a:cxnLst>
                <a:cxn ang="0">
                  <a:pos x="68" y="83"/>
                </a:cxn>
                <a:cxn ang="0">
                  <a:pos x="0" y="42"/>
                </a:cxn>
                <a:cxn ang="0">
                  <a:pos x="68" y="0"/>
                </a:cxn>
                <a:cxn ang="0">
                  <a:pos x="137" y="42"/>
                </a:cxn>
                <a:cxn ang="0">
                  <a:pos x="68" y="83"/>
                </a:cxn>
              </a:cxnLst>
              <a:rect l="0" t="0" r="r" b="b"/>
              <a:pathLst>
                <a:path w="137" h="83">
                  <a:moveTo>
                    <a:pt x="68" y="83"/>
                  </a:moveTo>
                  <a:lnTo>
                    <a:pt x="0" y="42"/>
                  </a:lnTo>
                  <a:lnTo>
                    <a:pt x="68" y="0"/>
                  </a:lnTo>
                  <a:lnTo>
                    <a:pt x="137" y="42"/>
                  </a:lnTo>
                  <a:lnTo>
                    <a:pt x="68" y="83"/>
                  </a:lnTo>
                  <a:close/>
                </a:path>
              </a:pathLst>
            </a:custGeom>
            <a:noFill/>
            <a:ln w="9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513" name="Freeform 57"/>
            <p:cNvSpPr>
              <a:spLocks noEditPoints="1"/>
            </p:cNvSpPr>
            <p:nvPr/>
          </p:nvSpPr>
          <p:spPr bwMode="auto">
            <a:xfrm>
              <a:off x="3042" y="1844"/>
              <a:ext cx="11" cy="350"/>
            </a:xfrm>
            <a:custGeom>
              <a:avLst/>
              <a:gdLst/>
              <a:ahLst/>
              <a:cxnLst>
                <a:cxn ang="0">
                  <a:pos x="19" y="8"/>
                </a:cxn>
                <a:cxn ang="0">
                  <a:pos x="19" y="42"/>
                </a:cxn>
                <a:cxn ang="0">
                  <a:pos x="11" y="50"/>
                </a:cxn>
                <a:cxn ang="0">
                  <a:pos x="8" y="50"/>
                </a:cxn>
                <a:cxn ang="0">
                  <a:pos x="16" y="42"/>
                </a:cxn>
                <a:cxn ang="0">
                  <a:pos x="16" y="245"/>
                </a:cxn>
                <a:cxn ang="0">
                  <a:pos x="8" y="253"/>
                </a:cxn>
                <a:cxn ang="0">
                  <a:pos x="0" y="245"/>
                </a:cxn>
                <a:cxn ang="0">
                  <a:pos x="0" y="42"/>
                </a:cxn>
                <a:cxn ang="0">
                  <a:pos x="8" y="34"/>
                </a:cxn>
                <a:cxn ang="0">
                  <a:pos x="11" y="34"/>
                </a:cxn>
                <a:cxn ang="0">
                  <a:pos x="3" y="42"/>
                </a:cxn>
                <a:cxn ang="0">
                  <a:pos x="3" y="8"/>
                </a:cxn>
                <a:cxn ang="0">
                  <a:pos x="11" y="0"/>
                </a:cxn>
                <a:cxn ang="0">
                  <a:pos x="19" y="8"/>
                </a:cxn>
                <a:cxn ang="0">
                  <a:pos x="16" y="389"/>
                </a:cxn>
                <a:cxn ang="0">
                  <a:pos x="16" y="602"/>
                </a:cxn>
                <a:cxn ang="0">
                  <a:pos x="8" y="610"/>
                </a:cxn>
                <a:cxn ang="0">
                  <a:pos x="0" y="602"/>
                </a:cxn>
                <a:cxn ang="0">
                  <a:pos x="0" y="389"/>
                </a:cxn>
                <a:cxn ang="0">
                  <a:pos x="8" y="381"/>
                </a:cxn>
                <a:cxn ang="0">
                  <a:pos x="16" y="389"/>
                </a:cxn>
              </a:cxnLst>
              <a:rect l="0" t="0" r="r" b="b"/>
              <a:pathLst>
                <a:path w="19" h="610">
                  <a:moveTo>
                    <a:pt x="19" y="8"/>
                  </a:moveTo>
                  <a:lnTo>
                    <a:pt x="19" y="42"/>
                  </a:lnTo>
                  <a:cubicBezTo>
                    <a:pt x="19" y="47"/>
                    <a:pt x="15" y="50"/>
                    <a:pt x="11" y="50"/>
                  </a:cubicBezTo>
                  <a:lnTo>
                    <a:pt x="8" y="50"/>
                  </a:lnTo>
                  <a:lnTo>
                    <a:pt x="16" y="42"/>
                  </a:lnTo>
                  <a:lnTo>
                    <a:pt x="16" y="245"/>
                  </a:lnTo>
                  <a:cubicBezTo>
                    <a:pt x="16" y="249"/>
                    <a:pt x="12" y="253"/>
                    <a:pt x="8" y="253"/>
                  </a:cubicBezTo>
                  <a:cubicBezTo>
                    <a:pt x="4" y="253"/>
                    <a:pt x="0" y="249"/>
                    <a:pt x="0" y="245"/>
                  </a:cubicBezTo>
                  <a:lnTo>
                    <a:pt x="0" y="42"/>
                  </a:lnTo>
                  <a:cubicBezTo>
                    <a:pt x="0" y="38"/>
                    <a:pt x="4" y="34"/>
                    <a:pt x="8" y="34"/>
                  </a:cubicBezTo>
                  <a:lnTo>
                    <a:pt x="11" y="34"/>
                  </a:lnTo>
                  <a:lnTo>
                    <a:pt x="3" y="42"/>
                  </a:lnTo>
                  <a:lnTo>
                    <a:pt x="3" y="8"/>
                  </a:lnTo>
                  <a:cubicBezTo>
                    <a:pt x="3" y="3"/>
                    <a:pt x="7" y="0"/>
                    <a:pt x="11" y="0"/>
                  </a:cubicBezTo>
                  <a:cubicBezTo>
                    <a:pt x="15" y="0"/>
                    <a:pt x="19" y="3"/>
                    <a:pt x="19" y="8"/>
                  </a:cubicBezTo>
                  <a:close/>
                  <a:moveTo>
                    <a:pt x="16" y="389"/>
                  </a:moveTo>
                  <a:lnTo>
                    <a:pt x="16" y="602"/>
                  </a:lnTo>
                  <a:cubicBezTo>
                    <a:pt x="16" y="606"/>
                    <a:pt x="12" y="610"/>
                    <a:pt x="8" y="610"/>
                  </a:cubicBezTo>
                  <a:cubicBezTo>
                    <a:pt x="4" y="610"/>
                    <a:pt x="0" y="606"/>
                    <a:pt x="0" y="602"/>
                  </a:cubicBezTo>
                  <a:lnTo>
                    <a:pt x="0" y="389"/>
                  </a:lnTo>
                  <a:cubicBezTo>
                    <a:pt x="0" y="384"/>
                    <a:pt x="4" y="381"/>
                    <a:pt x="8" y="381"/>
                  </a:cubicBezTo>
                  <a:cubicBezTo>
                    <a:pt x="12" y="381"/>
                    <a:pt x="16" y="384"/>
                    <a:pt x="16" y="389"/>
                  </a:cubicBezTo>
                  <a:close/>
                </a:path>
              </a:pathLst>
            </a:custGeom>
            <a:solidFill>
              <a:schemeClr val="tx1"/>
            </a:solidFill>
            <a:ln w="9" cap="flat">
              <a:solidFill>
                <a:schemeClr val="tx1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514" name="Freeform 58"/>
            <p:cNvSpPr>
              <a:spLocks/>
            </p:cNvSpPr>
            <p:nvPr/>
          </p:nvSpPr>
          <p:spPr bwMode="auto">
            <a:xfrm>
              <a:off x="2979" y="1739"/>
              <a:ext cx="138" cy="110"/>
            </a:xfrm>
            <a:custGeom>
              <a:avLst/>
              <a:gdLst/>
              <a:ahLst/>
              <a:cxnLst>
                <a:cxn ang="0">
                  <a:pos x="0" y="110"/>
                </a:cxn>
                <a:cxn ang="0">
                  <a:pos x="138" y="110"/>
                </a:cxn>
                <a:cxn ang="0">
                  <a:pos x="69" y="0"/>
                </a:cxn>
                <a:cxn ang="0">
                  <a:pos x="0" y="110"/>
                </a:cxn>
              </a:cxnLst>
              <a:rect l="0" t="0" r="r" b="b"/>
              <a:pathLst>
                <a:path w="138" h="110">
                  <a:moveTo>
                    <a:pt x="0" y="110"/>
                  </a:moveTo>
                  <a:lnTo>
                    <a:pt x="138" y="110"/>
                  </a:lnTo>
                  <a:lnTo>
                    <a:pt x="69" y="0"/>
                  </a:lnTo>
                  <a:lnTo>
                    <a:pt x="0" y="1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515" name="Freeform 59"/>
            <p:cNvSpPr>
              <a:spLocks/>
            </p:cNvSpPr>
            <p:nvPr/>
          </p:nvSpPr>
          <p:spPr bwMode="auto">
            <a:xfrm>
              <a:off x="2979" y="1739"/>
              <a:ext cx="138" cy="110"/>
            </a:xfrm>
            <a:custGeom>
              <a:avLst/>
              <a:gdLst/>
              <a:ahLst/>
              <a:cxnLst>
                <a:cxn ang="0">
                  <a:pos x="0" y="110"/>
                </a:cxn>
                <a:cxn ang="0">
                  <a:pos x="138" y="110"/>
                </a:cxn>
                <a:cxn ang="0">
                  <a:pos x="69" y="0"/>
                </a:cxn>
                <a:cxn ang="0">
                  <a:pos x="0" y="110"/>
                </a:cxn>
              </a:cxnLst>
              <a:rect l="0" t="0" r="r" b="b"/>
              <a:pathLst>
                <a:path w="138" h="110">
                  <a:moveTo>
                    <a:pt x="0" y="110"/>
                  </a:moveTo>
                  <a:lnTo>
                    <a:pt x="138" y="110"/>
                  </a:lnTo>
                  <a:lnTo>
                    <a:pt x="69" y="0"/>
                  </a:lnTo>
                  <a:lnTo>
                    <a:pt x="0" y="110"/>
                  </a:lnTo>
                  <a:close/>
                </a:path>
              </a:pathLst>
            </a:custGeom>
            <a:noFill/>
            <a:ln w="9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516" name="Rectangle 60"/>
            <p:cNvSpPr>
              <a:spLocks noChangeArrowheads="1"/>
            </p:cNvSpPr>
            <p:nvPr/>
          </p:nvSpPr>
          <p:spPr bwMode="auto">
            <a:xfrm>
              <a:off x="1380" y="2590"/>
              <a:ext cx="839" cy="20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517" name="Rectangle 61"/>
            <p:cNvSpPr>
              <a:spLocks noChangeArrowheads="1"/>
            </p:cNvSpPr>
            <p:nvPr/>
          </p:nvSpPr>
          <p:spPr bwMode="auto">
            <a:xfrm>
              <a:off x="1380" y="2590"/>
              <a:ext cx="839" cy="201"/>
            </a:xfrm>
            <a:prstGeom prst="rect">
              <a:avLst/>
            </a:prstGeom>
            <a:noFill/>
            <a:ln w="9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518" name="Rectangle 62"/>
            <p:cNvSpPr>
              <a:spLocks noChangeArrowheads="1"/>
            </p:cNvSpPr>
            <p:nvPr/>
          </p:nvSpPr>
          <p:spPr bwMode="auto">
            <a:xfrm>
              <a:off x="1394" y="2593"/>
              <a:ext cx="165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+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519" name="Rectangle 63"/>
            <p:cNvSpPr>
              <a:spLocks noChangeArrowheads="1"/>
            </p:cNvSpPr>
            <p:nvPr/>
          </p:nvSpPr>
          <p:spPr bwMode="auto">
            <a:xfrm>
              <a:off x="1476" y="2593"/>
              <a:ext cx="595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Action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520" name="Rectangle 64"/>
            <p:cNvSpPr>
              <a:spLocks noChangeArrowheads="1"/>
            </p:cNvSpPr>
            <p:nvPr/>
          </p:nvSpPr>
          <p:spPr bwMode="auto">
            <a:xfrm>
              <a:off x="1953" y="2593"/>
              <a:ext cx="257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()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521" name="Rectangle 65"/>
            <p:cNvSpPr>
              <a:spLocks noChangeArrowheads="1"/>
            </p:cNvSpPr>
            <p:nvPr/>
          </p:nvSpPr>
          <p:spPr bwMode="auto">
            <a:xfrm>
              <a:off x="1380" y="2390"/>
              <a:ext cx="839" cy="2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522" name="Rectangle 66"/>
            <p:cNvSpPr>
              <a:spLocks noChangeArrowheads="1"/>
            </p:cNvSpPr>
            <p:nvPr/>
          </p:nvSpPr>
          <p:spPr bwMode="auto">
            <a:xfrm>
              <a:off x="1380" y="2390"/>
              <a:ext cx="839" cy="200"/>
            </a:xfrm>
            <a:prstGeom prst="rect">
              <a:avLst/>
            </a:prstGeom>
            <a:noFill/>
            <a:ln w="9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523" name="Rectangle 67"/>
            <p:cNvSpPr>
              <a:spLocks noChangeArrowheads="1"/>
            </p:cNvSpPr>
            <p:nvPr/>
          </p:nvSpPr>
          <p:spPr bwMode="auto">
            <a:xfrm>
              <a:off x="1380" y="2189"/>
              <a:ext cx="839" cy="20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524" name="Rectangle 68"/>
            <p:cNvSpPr>
              <a:spLocks noChangeArrowheads="1"/>
            </p:cNvSpPr>
            <p:nvPr/>
          </p:nvSpPr>
          <p:spPr bwMode="auto">
            <a:xfrm>
              <a:off x="1380" y="2189"/>
              <a:ext cx="839" cy="201"/>
            </a:xfrm>
            <a:prstGeom prst="rect">
              <a:avLst/>
            </a:prstGeom>
            <a:noFill/>
            <a:ln w="9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525" name="Rectangle 69"/>
            <p:cNvSpPr>
              <a:spLocks noChangeArrowheads="1"/>
            </p:cNvSpPr>
            <p:nvPr/>
          </p:nvSpPr>
          <p:spPr bwMode="auto">
            <a:xfrm>
              <a:off x="1476" y="2198"/>
              <a:ext cx="770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8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Receiver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526" name="Freeform 70"/>
            <p:cNvSpPr>
              <a:spLocks noEditPoints="1"/>
            </p:cNvSpPr>
            <p:nvPr/>
          </p:nvSpPr>
          <p:spPr bwMode="auto">
            <a:xfrm>
              <a:off x="2215" y="2486"/>
              <a:ext cx="376" cy="9"/>
            </a:xfrm>
            <a:custGeom>
              <a:avLst/>
              <a:gdLst/>
              <a:ahLst/>
              <a:cxnLst>
                <a:cxn ang="0">
                  <a:pos x="649" y="16"/>
                </a:cxn>
                <a:cxn ang="0">
                  <a:pos x="537" y="16"/>
                </a:cxn>
                <a:cxn ang="0">
                  <a:pos x="529" y="8"/>
                </a:cxn>
                <a:cxn ang="0">
                  <a:pos x="537" y="0"/>
                </a:cxn>
                <a:cxn ang="0">
                  <a:pos x="649" y="0"/>
                </a:cxn>
                <a:cxn ang="0">
                  <a:pos x="657" y="8"/>
                </a:cxn>
                <a:cxn ang="0">
                  <a:pos x="649" y="16"/>
                </a:cxn>
                <a:cxn ang="0">
                  <a:pos x="457" y="16"/>
                </a:cxn>
                <a:cxn ang="0">
                  <a:pos x="422" y="16"/>
                </a:cxn>
                <a:cxn ang="0">
                  <a:pos x="414" y="8"/>
                </a:cxn>
                <a:cxn ang="0">
                  <a:pos x="414" y="8"/>
                </a:cxn>
                <a:cxn ang="0">
                  <a:pos x="422" y="16"/>
                </a:cxn>
                <a:cxn ang="0">
                  <a:pos x="345" y="16"/>
                </a:cxn>
                <a:cxn ang="0">
                  <a:pos x="337" y="8"/>
                </a:cxn>
                <a:cxn ang="0">
                  <a:pos x="345" y="0"/>
                </a:cxn>
                <a:cxn ang="0">
                  <a:pos x="422" y="0"/>
                </a:cxn>
                <a:cxn ang="0">
                  <a:pos x="430" y="8"/>
                </a:cxn>
                <a:cxn ang="0">
                  <a:pos x="430" y="8"/>
                </a:cxn>
                <a:cxn ang="0">
                  <a:pos x="422" y="0"/>
                </a:cxn>
                <a:cxn ang="0">
                  <a:pos x="457" y="0"/>
                </a:cxn>
                <a:cxn ang="0">
                  <a:pos x="465" y="8"/>
                </a:cxn>
                <a:cxn ang="0">
                  <a:pos x="457" y="16"/>
                </a:cxn>
                <a:cxn ang="0">
                  <a:pos x="265" y="16"/>
                </a:cxn>
                <a:cxn ang="0">
                  <a:pos x="153" y="16"/>
                </a:cxn>
                <a:cxn ang="0">
                  <a:pos x="145" y="8"/>
                </a:cxn>
                <a:cxn ang="0">
                  <a:pos x="153" y="0"/>
                </a:cxn>
                <a:cxn ang="0">
                  <a:pos x="265" y="0"/>
                </a:cxn>
                <a:cxn ang="0">
                  <a:pos x="273" y="8"/>
                </a:cxn>
                <a:cxn ang="0">
                  <a:pos x="265" y="16"/>
                </a:cxn>
                <a:cxn ang="0">
                  <a:pos x="73" y="16"/>
                </a:cxn>
                <a:cxn ang="0">
                  <a:pos x="8" y="16"/>
                </a:cxn>
                <a:cxn ang="0">
                  <a:pos x="0" y="8"/>
                </a:cxn>
                <a:cxn ang="0">
                  <a:pos x="8" y="0"/>
                </a:cxn>
                <a:cxn ang="0">
                  <a:pos x="73" y="0"/>
                </a:cxn>
                <a:cxn ang="0">
                  <a:pos x="81" y="8"/>
                </a:cxn>
                <a:cxn ang="0">
                  <a:pos x="73" y="16"/>
                </a:cxn>
              </a:cxnLst>
              <a:rect l="0" t="0" r="r" b="b"/>
              <a:pathLst>
                <a:path w="657" h="16">
                  <a:moveTo>
                    <a:pt x="649" y="16"/>
                  </a:moveTo>
                  <a:lnTo>
                    <a:pt x="537" y="16"/>
                  </a:lnTo>
                  <a:cubicBezTo>
                    <a:pt x="532" y="16"/>
                    <a:pt x="529" y="12"/>
                    <a:pt x="529" y="8"/>
                  </a:cubicBezTo>
                  <a:cubicBezTo>
                    <a:pt x="529" y="3"/>
                    <a:pt x="532" y="0"/>
                    <a:pt x="537" y="0"/>
                  </a:cubicBezTo>
                  <a:lnTo>
                    <a:pt x="649" y="0"/>
                  </a:lnTo>
                  <a:cubicBezTo>
                    <a:pt x="653" y="0"/>
                    <a:pt x="657" y="3"/>
                    <a:pt x="657" y="8"/>
                  </a:cubicBezTo>
                  <a:cubicBezTo>
                    <a:pt x="657" y="12"/>
                    <a:pt x="653" y="16"/>
                    <a:pt x="649" y="16"/>
                  </a:cubicBezTo>
                  <a:close/>
                  <a:moveTo>
                    <a:pt x="457" y="16"/>
                  </a:moveTo>
                  <a:lnTo>
                    <a:pt x="422" y="16"/>
                  </a:lnTo>
                  <a:cubicBezTo>
                    <a:pt x="417" y="16"/>
                    <a:pt x="414" y="12"/>
                    <a:pt x="414" y="8"/>
                  </a:cubicBezTo>
                  <a:lnTo>
                    <a:pt x="414" y="8"/>
                  </a:lnTo>
                  <a:lnTo>
                    <a:pt x="422" y="16"/>
                  </a:lnTo>
                  <a:lnTo>
                    <a:pt x="345" y="16"/>
                  </a:lnTo>
                  <a:cubicBezTo>
                    <a:pt x="340" y="16"/>
                    <a:pt x="337" y="12"/>
                    <a:pt x="337" y="8"/>
                  </a:cubicBezTo>
                  <a:cubicBezTo>
                    <a:pt x="337" y="3"/>
                    <a:pt x="340" y="0"/>
                    <a:pt x="345" y="0"/>
                  </a:cubicBezTo>
                  <a:lnTo>
                    <a:pt x="422" y="0"/>
                  </a:lnTo>
                  <a:cubicBezTo>
                    <a:pt x="426" y="0"/>
                    <a:pt x="430" y="3"/>
                    <a:pt x="430" y="8"/>
                  </a:cubicBezTo>
                  <a:lnTo>
                    <a:pt x="430" y="8"/>
                  </a:lnTo>
                  <a:lnTo>
                    <a:pt x="422" y="0"/>
                  </a:lnTo>
                  <a:lnTo>
                    <a:pt x="457" y="0"/>
                  </a:lnTo>
                  <a:cubicBezTo>
                    <a:pt x="461" y="0"/>
                    <a:pt x="465" y="3"/>
                    <a:pt x="465" y="8"/>
                  </a:cubicBezTo>
                  <a:cubicBezTo>
                    <a:pt x="465" y="12"/>
                    <a:pt x="461" y="16"/>
                    <a:pt x="457" y="16"/>
                  </a:cubicBezTo>
                  <a:close/>
                  <a:moveTo>
                    <a:pt x="265" y="16"/>
                  </a:moveTo>
                  <a:lnTo>
                    <a:pt x="153" y="16"/>
                  </a:lnTo>
                  <a:cubicBezTo>
                    <a:pt x="148" y="16"/>
                    <a:pt x="145" y="12"/>
                    <a:pt x="145" y="8"/>
                  </a:cubicBezTo>
                  <a:cubicBezTo>
                    <a:pt x="145" y="3"/>
                    <a:pt x="148" y="0"/>
                    <a:pt x="153" y="0"/>
                  </a:cubicBezTo>
                  <a:lnTo>
                    <a:pt x="265" y="0"/>
                  </a:lnTo>
                  <a:cubicBezTo>
                    <a:pt x="269" y="0"/>
                    <a:pt x="273" y="3"/>
                    <a:pt x="273" y="8"/>
                  </a:cubicBezTo>
                  <a:cubicBezTo>
                    <a:pt x="273" y="12"/>
                    <a:pt x="269" y="16"/>
                    <a:pt x="265" y="16"/>
                  </a:cubicBezTo>
                  <a:close/>
                  <a:moveTo>
                    <a:pt x="73" y="16"/>
                  </a:moveTo>
                  <a:lnTo>
                    <a:pt x="8" y="16"/>
                  </a:lnTo>
                  <a:cubicBezTo>
                    <a:pt x="4" y="16"/>
                    <a:pt x="0" y="12"/>
                    <a:pt x="0" y="8"/>
                  </a:cubicBezTo>
                  <a:cubicBezTo>
                    <a:pt x="0" y="3"/>
                    <a:pt x="4" y="0"/>
                    <a:pt x="8" y="0"/>
                  </a:cubicBezTo>
                  <a:lnTo>
                    <a:pt x="73" y="0"/>
                  </a:lnTo>
                  <a:cubicBezTo>
                    <a:pt x="77" y="0"/>
                    <a:pt x="81" y="3"/>
                    <a:pt x="81" y="8"/>
                  </a:cubicBezTo>
                  <a:cubicBezTo>
                    <a:pt x="81" y="12"/>
                    <a:pt x="77" y="16"/>
                    <a:pt x="73" y="16"/>
                  </a:cubicBezTo>
                  <a:close/>
                </a:path>
              </a:pathLst>
            </a:custGeom>
            <a:solidFill>
              <a:schemeClr val="tx1"/>
            </a:solidFill>
            <a:ln w="9" cap="flat">
              <a:solidFill>
                <a:schemeClr val="tx1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527" name="Freeform 71"/>
            <p:cNvSpPr>
              <a:spLocks/>
            </p:cNvSpPr>
            <p:nvPr/>
          </p:nvSpPr>
          <p:spPr bwMode="auto">
            <a:xfrm>
              <a:off x="2219" y="2436"/>
              <a:ext cx="55" cy="108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0" y="54"/>
                </a:cxn>
                <a:cxn ang="0">
                  <a:pos x="55" y="108"/>
                </a:cxn>
              </a:cxnLst>
              <a:rect l="0" t="0" r="r" b="b"/>
              <a:pathLst>
                <a:path w="55" h="108">
                  <a:moveTo>
                    <a:pt x="55" y="0"/>
                  </a:moveTo>
                  <a:lnTo>
                    <a:pt x="0" y="54"/>
                  </a:lnTo>
                  <a:lnTo>
                    <a:pt x="55" y="108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528" name="Freeform 72"/>
            <p:cNvSpPr>
              <a:spLocks noEditPoints="1"/>
            </p:cNvSpPr>
            <p:nvPr/>
          </p:nvSpPr>
          <p:spPr bwMode="auto">
            <a:xfrm>
              <a:off x="3405" y="2656"/>
              <a:ext cx="513" cy="9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20" y="0"/>
                </a:cxn>
                <a:cxn ang="0">
                  <a:pos x="128" y="8"/>
                </a:cxn>
                <a:cxn ang="0">
                  <a:pos x="120" y="16"/>
                </a:cxn>
                <a:cxn ang="0">
                  <a:pos x="8" y="16"/>
                </a:cxn>
                <a:cxn ang="0">
                  <a:pos x="0" y="8"/>
                </a:cxn>
                <a:cxn ang="0">
                  <a:pos x="8" y="0"/>
                </a:cxn>
                <a:cxn ang="0">
                  <a:pos x="200" y="0"/>
                </a:cxn>
                <a:cxn ang="0">
                  <a:pos x="312" y="0"/>
                </a:cxn>
                <a:cxn ang="0">
                  <a:pos x="320" y="8"/>
                </a:cxn>
                <a:cxn ang="0">
                  <a:pos x="312" y="16"/>
                </a:cxn>
                <a:cxn ang="0">
                  <a:pos x="200" y="16"/>
                </a:cxn>
                <a:cxn ang="0">
                  <a:pos x="192" y="8"/>
                </a:cxn>
                <a:cxn ang="0">
                  <a:pos x="200" y="0"/>
                </a:cxn>
                <a:cxn ang="0">
                  <a:pos x="392" y="0"/>
                </a:cxn>
                <a:cxn ang="0">
                  <a:pos x="504" y="0"/>
                </a:cxn>
                <a:cxn ang="0">
                  <a:pos x="512" y="8"/>
                </a:cxn>
                <a:cxn ang="0">
                  <a:pos x="504" y="16"/>
                </a:cxn>
                <a:cxn ang="0">
                  <a:pos x="392" y="16"/>
                </a:cxn>
                <a:cxn ang="0">
                  <a:pos x="384" y="8"/>
                </a:cxn>
                <a:cxn ang="0">
                  <a:pos x="392" y="0"/>
                </a:cxn>
                <a:cxn ang="0">
                  <a:pos x="584" y="0"/>
                </a:cxn>
                <a:cxn ang="0">
                  <a:pos x="696" y="0"/>
                </a:cxn>
                <a:cxn ang="0">
                  <a:pos x="704" y="8"/>
                </a:cxn>
                <a:cxn ang="0">
                  <a:pos x="696" y="16"/>
                </a:cxn>
                <a:cxn ang="0">
                  <a:pos x="584" y="16"/>
                </a:cxn>
                <a:cxn ang="0">
                  <a:pos x="576" y="8"/>
                </a:cxn>
                <a:cxn ang="0">
                  <a:pos x="584" y="0"/>
                </a:cxn>
                <a:cxn ang="0">
                  <a:pos x="776" y="0"/>
                </a:cxn>
                <a:cxn ang="0">
                  <a:pos x="888" y="0"/>
                </a:cxn>
                <a:cxn ang="0">
                  <a:pos x="896" y="8"/>
                </a:cxn>
                <a:cxn ang="0">
                  <a:pos x="888" y="16"/>
                </a:cxn>
                <a:cxn ang="0">
                  <a:pos x="776" y="16"/>
                </a:cxn>
                <a:cxn ang="0">
                  <a:pos x="768" y="8"/>
                </a:cxn>
                <a:cxn ang="0">
                  <a:pos x="776" y="0"/>
                </a:cxn>
              </a:cxnLst>
              <a:rect l="0" t="0" r="r" b="b"/>
              <a:pathLst>
                <a:path w="896" h="16">
                  <a:moveTo>
                    <a:pt x="8" y="0"/>
                  </a:moveTo>
                  <a:lnTo>
                    <a:pt x="120" y="0"/>
                  </a:lnTo>
                  <a:cubicBezTo>
                    <a:pt x="124" y="0"/>
                    <a:pt x="128" y="4"/>
                    <a:pt x="128" y="8"/>
                  </a:cubicBezTo>
                  <a:cubicBezTo>
                    <a:pt x="128" y="13"/>
                    <a:pt x="124" y="16"/>
                    <a:pt x="120" y="16"/>
                  </a:cubicBezTo>
                  <a:lnTo>
                    <a:pt x="8" y="16"/>
                  </a:lnTo>
                  <a:cubicBezTo>
                    <a:pt x="4" y="16"/>
                    <a:pt x="0" y="13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lose/>
                  <a:moveTo>
                    <a:pt x="200" y="0"/>
                  </a:moveTo>
                  <a:lnTo>
                    <a:pt x="312" y="0"/>
                  </a:lnTo>
                  <a:cubicBezTo>
                    <a:pt x="316" y="0"/>
                    <a:pt x="320" y="4"/>
                    <a:pt x="320" y="8"/>
                  </a:cubicBezTo>
                  <a:cubicBezTo>
                    <a:pt x="320" y="13"/>
                    <a:pt x="316" y="16"/>
                    <a:pt x="312" y="16"/>
                  </a:cubicBezTo>
                  <a:lnTo>
                    <a:pt x="200" y="16"/>
                  </a:lnTo>
                  <a:cubicBezTo>
                    <a:pt x="196" y="16"/>
                    <a:pt x="192" y="13"/>
                    <a:pt x="192" y="8"/>
                  </a:cubicBezTo>
                  <a:cubicBezTo>
                    <a:pt x="192" y="4"/>
                    <a:pt x="196" y="0"/>
                    <a:pt x="200" y="0"/>
                  </a:cubicBezTo>
                  <a:close/>
                  <a:moveTo>
                    <a:pt x="392" y="0"/>
                  </a:moveTo>
                  <a:lnTo>
                    <a:pt x="504" y="0"/>
                  </a:lnTo>
                  <a:cubicBezTo>
                    <a:pt x="508" y="0"/>
                    <a:pt x="512" y="4"/>
                    <a:pt x="512" y="8"/>
                  </a:cubicBezTo>
                  <a:cubicBezTo>
                    <a:pt x="512" y="13"/>
                    <a:pt x="508" y="16"/>
                    <a:pt x="504" y="16"/>
                  </a:cubicBezTo>
                  <a:lnTo>
                    <a:pt x="392" y="16"/>
                  </a:lnTo>
                  <a:cubicBezTo>
                    <a:pt x="388" y="16"/>
                    <a:pt x="384" y="13"/>
                    <a:pt x="384" y="8"/>
                  </a:cubicBezTo>
                  <a:cubicBezTo>
                    <a:pt x="384" y="4"/>
                    <a:pt x="388" y="0"/>
                    <a:pt x="392" y="0"/>
                  </a:cubicBezTo>
                  <a:close/>
                  <a:moveTo>
                    <a:pt x="584" y="0"/>
                  </a:moveTo>
                  <a:lnTo>
                    <a:pt x="696" y="0"/>
                  </a:lnTo>
                  <a:cubicBezTo>
                    <a:pt x="700" y="0"/>
                    <a:pt x="704" y="4"/>
                    <a:pt x="704" y="8"/>
                  </a:cubicBezTo>
                  <a:cubicBezTo>
                    <a:pt x="704" y="13"/>
                    <a:pt x="700" y="16"/>
                    <a:pt x="696" y="16"/>
                  </a:cubicBezTo>
                  <a:lnTo>
                    <a:pt x="584" y="16"/>
                  </a:lnTo>
                  <a:cubicBezTo>
                    <a:pt x="580" y="16"/>
                    <a:pt x="576" y="13"/>
                    <a:pt x="576" y="8"/>
                  </a:cubicBezTo>
                  <a:cubicBezTo>
                    <a:pt x="576" y="4"/>
                    <a:pt x="580" y="0"/>
                    <a:pt x="584" y="0"/>
                  </a:cubicBezTo>
                  <a:close/>
                  <a:moveTo>
                    <a:pt x="776" y="0"/>
                  </a:moveTo>
                  <a:lnTo>
                    <a:pt x="888" y="0"/>
                  </a:lnTo>
                  <a:cubicBezTo>
                    <a:pt x="892" y="0"/>
                    <a:pt x="896" y="4"/>
                    <a:pt x="896" y="8"/>
                  </a:cubicBezTo>
                  <a:cubicBezTo>
                    <a:pt x="896" y="13"/>
                    <a:pt x="892" y="16"/>
                    <a:pt x="888" y="16"/>
                  </a:cubicBezTo>
                  <a:lnTo>
                    <a:pt x="776" y="16"/>
                  </a:lnTo>
                  <a:cubicBezTo>
                    <a:pt x="772" y="16"/>
                    <a:pt x="768" y="13"/>
                    <a:pt x="768" y="8"/>
                  </a:cubicBezTo>
                  <a:cubicBezTo>
                    <a:pt x="768" y="4"/>
                    <a:pt x="772" y="0"/>
                    <a:pt x="776" y="0"/>
                  </a:cubicBezTo>
                  <a:close/>
                </a:path>
              </a:pathLst>
            </a:custGeom>
            <a:solidFill>
              <a:schemeClr val="tx1"/>
            </a:solidFill>
            <a:ln w="9" cap="flat">
              <a:solidFill>
                <a:schemeClr val="tx1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57158" y="1142984"/>
            <a:ext cx="5849678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sz="2400" smtClean="0"/>
              <a:t>Название и классификация паттерна</a:t>
            </a:r>
            <a:endParaRPr lang="ru-RU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714348" y="1712229"/>
            <a:ext cx="59923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 smtClean="0"/>
              <a:t>Итератор – паттерн поведения объектов.</a:t>
            </a:r>
            <a:endParaRPr lang="ru-RU" sz="2200" dirty="0"/>
          </a:p>
        </p:txBody>
      </p:sp>
      <p:sp>
        <p:nvSpPr>
          <p:cNvPr id="11" name="TextBox 10"/>
          <p:cNvSpPr txBox="1"/>
          <p:nvPr/>
        </p:nvSpPr>
        <p:spPr>
          <a:xfrm>
            <a:off x="357158" y="2537578"/>
            <a:ext cx="1980029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sz="2400" dirty="0" smtClean="0"/>
              <a:t>Назначение</a:t>
            </a:r>
            <a:endParaRPr lang="ru-RU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699789" y="3144094"/>
            <a:ext cx="799449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 smtClean="0"/>
              <a:t>Предоставляет способ последовательного доступа ко</a:t>
            </a:r>
          </a:p>
          <a:p>
            <a:r>
              <a:rPr lang="ru-RU" sz="2200" dirty="0" smtClean="0"/>
              <a:t>всем элементам составного объекта, не раскрывая его </a:t>
            </a:r>
          </a:p>
          <a:p>
            <a:r>
              <a:rPr lang="ru-RU" sz="2200" dirty="0" smtClean="0"/>
              <a:t>внутреннего представления.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6488668"/>
            <a:ext cx="196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Design patterns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2928926" y="714356"/>
            <a:ext cx="6215074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2"/>
          <p:cNvSpPr txBox="1">
            <a:spLocks/>
          </p:cNvSpPr>
          <p:nvPr/>
        </p:nvSpPr>
        <p:spPr>
          <a:xfrm>
            <a:off x="0" y="142852"/>
            <a:ext cx="9144000" cy="857256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err="1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5000" endA="300" endPos="455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Iterator</a:t>
            </a:r>
            <a:endParaRPr kumimoji="0" lang="en-US" sz="4000" b="1" i="0" u="none" strike="noStrike" kern="1200" cap="none" spc="0" normalizeH="0" baseline="0" noProof="0" dirty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  <a:reflection blurRad="6350" stA="55000" endA="300" endPos="45500" dir="5400000" sy="-10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7158" y="4500570"/>
            <a:ext cx="4504759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sz="2400" smtClean="0"/>
              <a:t>Известен также под именем</a:t>
            </a:r>
            <a:endParaRPr lang="ru-RU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722794" y="5072074"/>
            <a:ext cx="23503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Cursor (</a:t>
            </a:r>
            <a:r>
              <a:rPr lang="ru-RU" sz="2200" dirty="0" smtClean="0"/>
              <a:t>курсор</a:t>
            </a:r>
            <a:r>
              <a:rPr lang="en-US" sz="2200" dirty="0" smtClean="0"/>
              <a:t>)</a:t>
            </a:r>
            <a:endParaRPr lang="ru-RU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0" y="6488668"/>
            <a:ext cx="196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Design patterns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2928926" y="714356"/>
            <a:ext cx="6215074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Заголовок 2"/>
          <p:cNvSpPr txBox="1">
            <a:spLocks/>
          </p:cNvSpPr>
          <p:nvPr/>
        </p:nvSpPr>
        <p:spPr>
          <a:xfrm>
            <a:off x="0" y="142852"/>
            <a:ext cx="9144000" cy="857256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err="1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5000" endA="300" endPos="455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Iterator</a:t>
            </a:r>
            <a:endParaRPr kumimoji="0" lang="en-US" sz="4000" b="1" i="0" u="none" strike="noStrike" kern="1200" cap="none" spc="0" normalizeH="0" baseline="0" noProof="0" dirty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  <a:reflection blurRad="6350" stA="55000" endA="300" endPos="45500" dir="5400000" sy="-10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20485" name="Group 5"/>
          <p:cNvGrpSpPr>
            <a:grpSpLocks noChangeAspect="1"/>
          </p:cNvGrpSpPr>
          <p:nvPr/>
        </p:nvGrpSpPr>
        <p:grpSpPr bwMode="auto">
          <a:xfrm>
            <a:off x="146051" y="1817688"/>
            <a:ext cx="8899525" cy="2478087"/>
            <a:chOff x="92" y="1145"/>
            <a:chExt cx="5606" cy="1561"/>
          </a:xfrm>
        </p:grpSpPr>
        <p:sp>
          <p:nvSpPr>
            <p:cNvPr id="20486" name="Rectangle 6"/>
            <p:cNvSpPr>
              <a:spLocks noChangeArrowheads="1"/>
            </p:cNvSpPr>
            <p:nvPr/>
          </p:nvSpPr>
          <p:spPr bwMode="auto">
            <a:xfrm>
              <a:off x="2253" y="1459"/>
              <a:ext cx="1166" cy="16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487" name="Rectangle 7"/>
            <p:cNvSpPr>
              <a:spLocks noChangeArrowheads="1"/>
            </p:cNvSpPr>
            <p:nvPr/>
          </p:nvSpPr>
          <p:spPr bwMode="auto">
            <a:xfrm>
              <a:off x="2253" y="1459"/>
              <a:ext cx="1166" cy="167"/>
            </a:xfrm>
            <a:prstGeom prst="rect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488" name="Rectangle 8"/>
            <p:cNvSpPr>
              <a:spLocks noChangeArrowheads="1"/>
            </p:cNvSpPr>
            <p:nvPr/>
          </p:nvSpPr>
          <p:spPr bwMode="auto">
            <a:xfrm>
              <a:off x="2263" y="1461"/>
              <a:ext cx="137" cy="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500" b="0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+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489" name="Rectangle 9"/>
            <p:cNvSpPr>
              <a:spLocks noChangeArrowheads="1"/>
            </p:cNvSpPr>
            <p:nvPr/>
          </p:nvSpPr>
          <p:spPr bwMode="auto">
            <a:xfrm>
              <a:off x="2331" y="1461"/>
              <a:ext cx="989" cy="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500" b="0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GetEnumerator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490" name="Rectangle 10"/>
            <p:cNvSpPr>
              <a:spLocks noChangeArrowheads="1"/>
            </p:cNvSpPr>
            <p:nvPr/>
          </p:nvSpPr>
          <p:spPr bwMode="auto">
            <a:xfrm>
              <a:off x="3198" y="1461"/>
              <a:ext cx="213" cy="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500" b="0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()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491" name="Rectangle 11"/>
            <p:cNvSpPr>
              <a:spLocks noChangeArrowheads="1"/>
            </p:cNvSpPr>
            <p:nvPr/>
          </p:nvSpPr>
          <p:spPr bwMode="auto">
            <a:xfrm>
              <a:off x="2253" y="1145"/>
              <a:ext cx="1166" cy="31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492" name="Rectangle 12"/>
            <p:cNvSpPr>
              <a:spLocks noChangeArrowheads="1"/>
            </p:cNvSpPr>
            <p:nvPr/>
          </p:nvSpPr>
          <p:spPr bwMode="auto">
            <a:xfrm>
              <a:off x="2253" y="1145"/>
              <a:ext cx="1166" cy="314"/>
            </a:xfrm>
            <a:prstGeom prst="rect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493" name="Rectangle 13"/>
            <p:cNvSpPr>
              <a:spLocks noChangeArrowheads="1"/>
            </p:cNvSpPr>
            <p:nvPr/>
          </p:nvSpPr>
          <p:spPr bwMode="auto">
            <a:xfrm>
              <a:off x="2468" y="1148"/>
              <a:ext cx="852" cy="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«interface»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494" name="Rectangle 14"/>
            <p:cNvSpPr>
              <a:spLocks noChangeArrowheads="1"/>
            </p:cNvSpPr>
            <p:nvPr/>
          </p:nvSpPr>
          <p:spPr bwMode="auto">
            <a:xfrm>
              <a:off x="2468" y="1300"/>
              <a:ext cx="852" cy="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5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IEnumerable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495" name="Freeform 15"/>
            <p:cNvSpPr>
              <a:spLocks noEditPoints="1"/>
            </p:cNvSpPr>
            <p:nvPr/>
          </p:nvSpPr>
          <p:spPr bwMode="auto">
            <a:xfrm>
              <a:off x="3792" y="2237"/>
              <a:ext cx="1906" cy="375"/>
            </a:xfrm>
            <a:custGeom>
              <a:avLst/>
              <a:gdLst/>
              <a:ahLst/>
              <a:cxnLst>
                <a:cxn ang="0">
                  <a:pos x="1906" y="110"/>
                </a:cxn>
                <a:cxn ang="0">
                  <a:pos x="1814" y="0"/>
                </a:cxn>
                <a:cxn ang="0">
                  <a:pos x="1814" y="110"/>
                </a:cxn>
                <a:cxn ang="0">
                  <a:pos x="1906" y="110"/>
                </a:cxn>
                <a:cxn ang="0">
                  <a:pos x="0" y="375"/>
                </a:cxn>
                <a:cxn ang="0">
                  <a:pos x="1906" y="375"/>
                </a:cxn>
                <a:cxn ang="0">
                  <a:pos x="1906" y="110"/>
                </a:cxn>
                <a:cxn ang="0">
                  <a:pos x="1814" y="110"/>
                </a:cxn>
                <a:cxn ang="0">
                  <a:pos x="1814" y="0"/>
                </a:cxn>
                <a:cxn ang="0">
                  <a:pos x="0" y="0"/>
                </a:cxn>
                <a:cxn ang="0">
                  <a:pos x="0" y="375"/>
                </a:cxn>
              </a:cxnLst>
              <a:rect l="0" t="0" r="r" b="b"/>
              <a:pathLst>
                <a:path w="1906" h="375">
                  <a:moveTo>
                    <a:pt x="1906" y="110"/>
                  </a:moveTo>
                  <a:lnTo>
                    <a:pt x="1814" y="0"/>
                  </a:lnTo>
                  <a:lnTo>
                    <a:pt x="1814" y="110"/>
                  </a:lnTo>
                  <a:lnTo>
                    <a:pt x="1906" y="110"/>
                  </a:lnTo>
                  <a:close/>
                  <a:moveTo>
                    <a:pt x="0" y="375"/>
                  </a:moveTo>
                  <a:lnTo>
                    <a:pt x="1906" y="375"/>
                  </a:lnTo>
                  <a:lnTo>
                    <a:pt x="1906" y="110"/>
                  </a:lnTo>
                  <a:lnTo>
                    <a:pt x="1814" y="110"/>
                  </a:lnTo>
                  <a:lnTo>
                    <a:pt x="1814" y="0"/>
                  </a:lnTo>
                  <a:lnTo>
                    <a:pt x="0" y="0"/>
                  </a:lnTo>
                  <a:lnTo>
                    <a:pt x="0" y="37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496" name="Freeform 16"/>
            <p:cNvSpPr>
              <a:spLocks/>
            </p:cNvSpPr>
            <p:nvPr/>
          </p:nvSpPr>
          <p:spPr bwMode="auto">
            <a:xfrm>
              <a:off x="5606" y="2237"/>
              <a:ext cx="92" cy="110"/>
            </a:xfrm>
            <a:custGeom>
              <a:avLst/>
              <a:gdLst/>
              <a:ahLst/>
              <a:cxnLst>
                <a:cxn ang="0">
                  <a:pos x="92" y="110"/>
                </a:cxn>
                <a:cxn ang="0">
                  <a:pos x="0" y="0"/>
                </a:cxn>
                <a:cxn ang="0">
                  <a:pos x="0" y="110"/>
                </a:cxn>
                <a:cxn ang="0">
                  <a:pos x="92" y="110"/>
                </a:cxn>
              </a:cxnLst>
              <a:rect l="0" t="0" r="r" b="b"/>
              <a:pathLst>
                <a:path w="92" h="110">
                  <a:moveTo>
                    <a:pt x="92" y="110"/>
                  </a:moveTo>
                  <a:lnTo>
                    <a:pt x="0" y="0"/>
                  </a:lnTo>
                  <a:lnTo>
                    <a:pt x="0" y="110"/>
                  </a:lnTo>
                  <a:lnTo>
                    <a:pt x="92" y="110"/>
                  </a:lnTo>
                  <a:close/>
                </a:path>
              </a:pathLst>
            </a:cu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497" name="Freeform 17"/>
            <p:cNvSpPr>
              <a:spLocks/>
            </p:cNvSpPr>
            <p:nvPr/>
          </p:nvSpPr>
          <p:spPr bwMode="auto">
            <a:xfrm>
              <a:off x="3792" y="2237"/>
              <a:ext cx="1906" cy="375"/>
            </a:xfrm>
            <a:custGeom>
              <a:avLst/>
              <a:gdLst/>
              <a:ahLst/>
              <a:cxnLst>
                <a:cxn ang="0">
                  <a:pos x="0" y="375"/>
                </a:cxn>
                <a:cxn ang="0">
                  <a:pos x="1906" y="375"/>
                </a:cxn>
                <a:cxn ang="0">
                  <a:pos x="1906" y="110"/>
                </a:cxn>
                <a:cxn ang="0">
                  <a:pos x="1814" y="110"/>
                </a:cxn>
                <a:cxn ang="0">
                  <a:pos x="1814" y="0"/>
                </a:cxn>
                <a:cxn ang="0">
                  <a:pos x="0" y="0"/>
                </a:cxn>
                <a:cxn ang="0">
                  <a:pos x="0" y="375"/>
                </a:cxn>
              </a:cxnLst>
              <a:rect l="0" t="0" r="r" b="b"/>
              <a:pathLst>
                <a:path w="1906" h="375">
                  <a:moveTo>
                    <a:pt x="0" y="375"/>
                  </a:moveTo>
                  <a:lnTo>
                    <a:pt x="1906" y="375"/>
                  </a:lnTo>
                  <a:lnTo>
                    <a:pt x="1906" y="110"/>
                  </a:lnTo>
                  <a:lnTo>
                    <a:pt x="1814" y="110"/>
                  </a:lnTo>
                  <a:lnTo>
                    <a:pt x="1814" y="0"/>
                  </a:lnTo>
                  <a:lnTo>
                    <a:pt x="0" y="0"/>
                  </a:lnTo>
                  <a:lnTo>
                    <a:pt x="0" y="375"/>
                  </a:lnTo>
                  <a:close/>
                </a:path>
              </a:pathLst>
            </a:cu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498" name="Rectangle 18"/>
            <p:cNvSpPr>
              <a:spLocks noChangeArrowheads="1"/>
            </p:cNvSpPr>
            <p:nvPr/>
          </p:nvSpPr>
          <p:spPr bwMode="auto">
            <a:xfrm>
              <a:off x="3830" y="2271"/>
              <a:ext cx="1704" cy="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for each s in structure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499" name="Rectangle 19"/>
            <p:cNvSpPr>
              <a:spLocks noChangeArrowheads="1"/>
            </p:cNvSpPr>
            <p:nvPr/>
          </p:nvSpPr>
          <p:spPr bwMode="auto">
            <a:xfrm>
              <a:off x="3830" y="2416"/>
              <a:ext cx="1065" cy="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yield return s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00" name="Rectangle 20"/>
            <p:cNvSpPr>
              <a:spLocks noChangeArrowheads="1"/>
            </p:cNvSpPr>
            <p:nvPr/>
          </p:nvSpPr>
          <p:spPr bwMode="auto">
            <a:xfrm>
              <a:off x="732" y="1488"/>
              <a:ext cx="831" cy="12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501" name="Rectangle 21"/>
            <p:cNvSpPr>
              <a:spLocks noChangeArrowheads="1"/>
            </p:cNvSpPr>
            <p:nvPr/>
          </p:nvSpPr>
          <p:spPr bwMode="auto">
            <a:xfrm>
              <a:off x="732" y="1488"/>
              <a:ext cx="831" cy="129"/>
            </a:xfrm>
            <a:prstGeom prst="rect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502" name="Rectangle 22"/>
            <p:cNvSpPr>
              <a:spLocks noChangeArrowheads="1"/>
            </p:cNvSpPr>
            <p:nvPr/>
          </p:nvSpPr>
          <p:spPr bwMode="auto">
            <a:xfrm>
              <a:off x="732" y="1321"/>
              <a:ext cx="831" cy="16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503" name="Rectangle 23"/>
            <p:cNvSpPr>
              <a:spLocks noChangeArrowheads="1"/>
            </p:cNvSpPr>
            <p:nvPr/>
          </p:nvSpPr>
          <p:spPr bwMode="auto">
            <a:xfrm>
              <a:off x="732" y="1321"/>
              <a:ext cx="831" cy="167"/>
            </a:xfrm>
            <a:prstGeom prst="rect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504" name="Rectangle 24"/>
            <p:cNvSpPr>
              <a:spLocks noChangeArrowheads="1"/>
            </p:cNvSpPr>
            <p:nvPr/>
          </p:nvSpPr>
          <p:spPr bwMode="auto">
            <a:xfrm>
              <a:off x="741" y="1323"/>
              <a:ext cx="137" cy="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-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05" name="Rectangle 25"/>
            <p:cNvSpPr>
              <a:spLocks noChangeArrowheads="1"/>
            </p:cNvSpPr>
            <p:nvPr/>
          </p:nvSpPr>
          <p:spPr bwMode="auto">
            <a:xfrm>
              <a:off x="809" y="1323"/>
              <a:ext cx="776" cy="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collection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06" name="Rectangle 26"/>
            <p:cNvSpPr>
              <a:spLocks noChangeArrowheads="1"/>
            </p:cNvSpPr>
            <p:nvPr/>
          </p:nvSpPr>
          <p:spPr bwMode="auto">
            <a:xfrm>
              <a:off x="732" y="1154"/>
              <a:ext cx="831" cy="16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507" name="Rectangle 27"/>
            <p:cNvSpPr>
              <a:spLocks noChangeArrowheads="1"/>
            </p:cNvSpPr>
            <p:nvPr/>
          </p:nvSpPr>
          <p:spPr bwMode="auto">
            <a:xfrm>
              <a:off x="732" y="1154"/>
              <a:ext cx="831" cy="167"/>
            </a:xfrm>
            <a:prstGeom prst="rect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508" name="Rectangle 28"/>
            <p:cNvSpPr>
              <a:spLocks noChangeArrowheads="1"/>
            </p:cNvSpPr>
            <p:nvPr/>
          </p:nvSpPr>
          <p:spPr bwMode="auto">
            <a:xfrm>
              <a:off x="946" y="1155"/>
              <a:ext cx="495" cy="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5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Client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09" name="Rectangle 29"/>
            <p:cNvSpPr>
              <a:spLocks noChangeArrowheads="1"/>
            </p:cNvSpPr>
            <p:nvPr/>
          </p:nvSpPr>
          <p:spPr bwMode="auto">
            <a:xfrm>
              <a:off x="2253" y="2371"/>
              <a:ext cx="1166" cy="31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510" name="Rectangle 30"/>
            <p:cNvSpPr>
              <a:spLocks noChangeArrowheads="1"/>
            </p:cNvSpPr>
            <p:nvPr/>
          </p:nvSpPr>
          <p:spPr bwMode="auto">
            <a:xfrm>
              <a:off x="2253" y="2371"/>
              <a:ext cx="1166" cy="314"/>
            </a:xfrm>
            <a:prstGeom prst="rect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511" name="Rectangle 31"/>
            <p:cNvSpPr>
              <a:spLocks noChangeArrowheads="1"/>
            </p:cNvSpPr>
            <p:nvPr/>
          </p:nvSpPr>
          <p:spPr bwMode="auto">
            <a:xfrm>
              <a:off x="2263" y="2378"/>
              <a:ext cx="137" cy="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+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12" name="Rectangle 32"/>
            <p:cNvSpPr>
              <a:spLocks noChangeArrowheads="1"/>
            </p:cNvSpPr>
            <p:nvPr/>
          </p:nvSpPr>
          <p:spPr bwMode="auto">
            <a:xfrm>
              <a:off x="2331" y="2378"/>
              <a:ext cx="989" cy="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GetEnumerator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13" name="Rectangle 33"/>
            <p:cNvSpPr>
              <a:spLocks noChangeArrowheads="1"/>
            </p:cNvSpPr>
            <p:nvPr/>
          </p:nvSpPr>
          <p:spPr bwMode="auto">
            <a:xfrm>
              <a:off x="3198" y="2378"/>
              <a:ext cx="213" cy="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()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14" name="Rectangle 34"/>
            <p:cNvSpPr>
              <a:spLocks noChangeArrowheads="1"/>
            </p:cNvSpPr>
            <p:nvPr/>
          </p:nvSpPr>
          <p:spPr bwMode="auto">
            <a:xfrm>
              <a:off x="2263" y="2523"/>
              <a:ext cx="137" cy="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+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15" name="Rectangle 35"/>
            <p:cNvSpPr>
              <a:spLocks noChangeArrowheads="1"/>
            </p:cNvSpPr>
            <p:nvPr/>
          </p:nvSpPr>
          <p:spPr bwMode="auto">
            <a:xfrm>
              <a:off x="2331" y="2523"/>
              <a:ext cx="639" cy="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OtherOps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16" name="Rectangle 36"/>
            <p:cNvSpPr>
              <a:spLocks noChangeArrowheads="1"/>
            </p:cNvSpPr>
            <p:nvPr/>
          </p:nvSpPr>
          <p:spPr bwMode="auto">
            <a:xfrm>
              <a:off x="2864" y="2523"/>
              <a:ext cx="213" cy="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()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17" name="Rectangle 37"/>
            <p:cNvSpPr>
              <a:spLocks noChangeArrowheads="1"/>
            </p:cNvSpPr>
            <p:nvPr/>
          </p:nvSpPr>
          <p:spPr bwMode="auto">
            <a:xfrm>
              <a:off x="2253" y="2204"/>
              <a:ext cx="1166" cy="16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518" name="Rectangle 38"/>
            <p:cNvSpPr>
              <a:spLocks noChangeArrowheads="1"/>
            </p:cNvSpPr>
            <p:nvPr/>
          </p:nvSpPr>
          <p:spPr bwMode="auto">
            <a:xfrm>
              <a:off x="2253" y="2204"/>
              <a:ext cx="1166" cy="167"/>
            </a:xfrm>
            <a:prstGeom prst="rect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519" name="Rectangle 39"/>
            <p:cNvSpPr>
              <a:spLocks noChangeArrowheads="1"/>
            </p:cNvSpPr>
            <p:nvPr/>
          </p:nvSpPr>
          <p:spPr bwMode="auto">
            <a:xfrm>
              <a:off x="2263" y="2210"/>
              <a:ext cx="137" cy="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-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20" name="Rectangle 40"/>
            <p:cNvSpPr>
              <a:spLocks noChangeArrowheads="1"/>
            </p:cNvSpPr>
            <p:nvPr/>
          </p:nvSpPr>
          <p:spPr bwMode="auto">
            <a:xfrm>
              <a:off x="2331" y="2210"/>
              <a:ext cx="708" cy="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structure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21" name="Rectangle 41"/>
            <p:cNvSpPr>
              <a:spLocks noChangeArrowheads="1"/>
            </p:cNvSpPr>
            <p:nvPr/>
          </p:nvSpPr>
          <p:spPr bwMode="auto">
            <a:xfrm>
              <a:off x="2253" y="2037"/>
              <a:ext cx="1166" cy="16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522" name="Rectangle 42"/>
            <p:cNvSpPr>
              <a:spLocks noChangeArrowheads="1"/>
            </p:cNvSpPr>
            <p:nvPr/>
          </p:nvSpPr>
          <p:spPr bwMode="auto">
            <a:xfrm>
              <a:off x="2253" y="2037"/>
              <a:ext cx="1166" cy="167"/>
            </a:xfrm>
            <a:prstGeom prst="rect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523" name="Rectangle 43"/>
            <p:cNvSpPr>
              <a:spLocks noChangeArrowheads="1"/>
            </p:cNvSpPr>
            <p:nvPr/>
          </p:nvSpPr>
          <p:spPr bwMode="auto">
            <a:xfrm>
              <a:off x="2498" y="2042"/>
              <a:ext cx="776" cy="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5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Collection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24" name="Freeform 44"/>
            <p:cNvSpPr>
              <a:spLocks/>
            </p:cNvSpPr>
            <p:nvPr/>
          </p:nvSpPr>
          <p:spPr bwMode="auto">
            <a:xfrm>
              <a:off x="1563" y="1385"/>
              <a:ext cx="690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8" y="0"/>
                </a:cxn>
                <a:cxn ang="0">
                  <a:pos x="108" y="0"/>
                </a:cxn>
                <a:cxn ang="0">
                  <a:pos x="690" y="0"/>
                </a:cxn>
              </a:cxnLst>
              <a:rect l="0" t="0" r="r" b="b"/>
              <a:pathLst>
                <a:path w="690">
                  <a:moveTo>
                    <a:pt x="0" y="0"/>
                  </a:moveTo>
                  <a:lnTo>
                    <a:pt x="108" y="0"/>
                  </a:lnTo>
                  <a:lnTo>
                    <a:pt x="108" y="0"/>
                  </a:lnTo>
                  <a:lnTo>
                    <a:pt x="690" y="0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525" name="Freeform 45"/>
            <p:cNvSpPr>
              <a:spLocks/>
            </p:cNvSpPr>
            <p:nvPr/>
          </p:nvSpPr>
          <p:spPr bwMode="auto">
            <a:xfrm>
              <a:off x="1556" y="1350"/>
              <a:ext cx="114" cy="69"/>
            </a:xfrm>
            <a:custGeom>
              <a:avLst/>
              <a:gdLst/>
              <a:ahLst/>
              <a:cxnLst>
                <a:cxn ang="0">
                  <a:pos x="57" y="69"/>
                </a:cxn>
                <a:cxn ang="0">
                  <a:pos x="0" y="35"/>
                </a:cxn>
                <a:cxn ang="0">
                  <a:pos x="57" y="0"/>
                </a:cxn>
                <a:cxn ang="0">
                  <a:pos x="114" y="35"/>
                </a:cxn>
                <a:cxn ang="0">
                  <a:pos x="57" y="69"/>
                </a:cxn>
              </a:cxnLst>
              <a:rect l="0" t="0" r="r" b="b"/>
              <a:pathLst>
                <a:path w="114" h="69">
                  <a:moveTo>
                    <a:pt x="57" y="69"/>
                  </a:moveTo>
                  <a:lnTo>
                    <a:pt x="0" y="35"/>
                  </a:lnTo>
                  <a:lnTo>
                    <a:pt x="57" y="0"/>
                  </a:lnTo>
                  <a:lnTo>
                    <a:pt x="114" y="35"/>
                  </a:lnTo>
                  <a:lnTo>
                    <a:pt x="57" y="6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526" name="Freeform 46"/>
            <p:cNvSpPr>
              <a:spLocks/>
            </p:cNvSpPr>
            <p:nvPr/>
          </p:nvSpPr>
          <p:spPr bwMode="auto">
            <a:xfrm>
              <a:off x="1557" y="1350"/>
              <a:ext cx="114" cy="69"/>
            </a:xfrm>
            <a:custGeom>
              <a:avLst/>
              <a:gdLst/>
              <a:ahLst/>
              <a:cxnLst>
                <a:cxn ang="0">
                  <a:pos x="57" y="69"/>
                </a:cxn>
                <a:cxn ang="0">
                  <a:pos x="0" y="35"/>
                </a:cxn>
                <a:cxn ang="0">
                  <a:pos x="57" y="0"/>
                </a:cxn>
                <a:cxn ang="0">
                  <a:pos x="114" y="35"/>
                </a:cxn>
                <a:cxn ang="0">
                  <a:pos x="57" y="69"/>
                </a:cxn>
              </a:cxnLst>
              <a:rect l="0" t="0" r="r" b="b"/>
              <a:pathLst>
                <a:path w="114" h="69">
                  <a:moveTo>
                    <a:pt x="57" y="69"/>
                  </a:moveTo>
                  <a:lnTo>
                    <a:pt x="0" y="35"/>
                  </a:lnTo>
                  <a:lnTo>
                    <a:pt x="57" y="0"/>
                  </a:lnTo>
                  <a:lnTo>
                    <a:pt x="114" y="35"/>
                  </a:lnTo>
                  <a:lnTo>
                    <a:pt x="57" y="69"/>
                  </a:lnTo>
                  <a:close/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527" name="Freeform 47"/>
            <p:cNvSpPr>
              <a:spLocks noEditPoints="1"/>
            </p:cNvSpPr>
            <p:nvPr/>
          </p:nvSpPr>
          <p:spPr bwMode="auto">
            <a:xfrm>
              <a:off x="2832" y="1714"/>
              <a:ext cx="8" cy="306"/>
            </a:xfrm>
            <a:custGeom>
              <a:avLst/>
              <a:gdLst/>
              <a:ahLst/>
              <a:cxnLst>
                <a:cxn ang="0">
                  <a:pos x="16" y="8"/>
                </a:cxn>
                <a:cxn ang="0">
                  <a:pos x="16" y="248"/>
                </a:cxn>
                <a:cxn ang="0">
                  <a:pos x="8" y="256"/>
                </a:cxn>
                <a:cxn ang="0">
                  <a:pos x="0" y="248"/>
                </a:cxn>
                <a:cxn ang="0">
                  <a:pos x="0" y="8"/>
                </a:cxn>
                <a:cxn ang="0">
                  <a:pos x="8" y="0"/>
                </a:cxn>
                <a:cxn ang="0">
                  <a:pos x="16" y="8"/>
                </a:cxn>
                <a:cxn ang="0">
                  <a:pos x="16" y="392"/>
                </a:cxn>
                <a:cxn ang="0">
                  <a:pos x="16" y="632"/>
                </a:cxn>
                <a:cxn ang="0">
                  <a:pos x="8" y="640"/>
                </a:cxn>
                <a:cxn ang="0">
                  <a:pos x="0" y="632"/>
                </a:cxn>
                <a:cxn ang="0">
                  <a:pos x="0" y="392"/>
                </a:cxn>
                <a:cxn ang="0">
                  <a:pos x="8" y="384"/>
                </a:cxn>
                <a:cxn ang="0">
                  <a:pos x="16" y="392"/>
                </a:cxn>
              </a:cxnLst>
              <a:rect l="0" t="0" r="r" b="b"/>
              <a:pathLst>
                <a:path w="16" h="640">
                  <a:moveTo>
                    <a:pt x="16" y="8"/>
                  </a:moveTo>
                  <a:lnTo>
                    <a:pt x="16" y="248"/>
                  </a:lnTo>
                  <a:cubicBezTo>
                    <a:pt x="16" y="252"/>
                    <a:pt x="13" y="256"/>
                    <a:pt x="8" y="256"/>
                  </a:cubicBezTo>
                  <a:cubicBezTo>
                    <a:pt x="4" y="256"/>
                    <a:pt x="0" y="252"/>
                    <a:pt x="0" y="248"/>
                  </a:cubicBezTo>
                  <a:lnTo>
                    <a:pt x="0" y="8"/>
                  </a:lnTo>
                  <a:cubicBezTo>
                    <a:pt x="0" y="3"/>
                    <a:pt x="4" y="0"/>
                    <a:pt x="8" y="0"/>
                  </a:cubicBezTo>
                  <a:cubicBezTo>
                    <a:pt x="13" y="0"/>
                    <a:pt x="16" y="3"/>
                    <a:pt x="16" y="8"/>
                  </a:cubicBezTo>
                  <a:close/>
                  <a:moveTo>
                    <a:pt x="16" y="392"/>
                  </a:moveTo>
                  <a:lnTo>
                    <a:pt x="16" y="632"/>
                  </a:lnTo>
                  <a:cubicBezTo>
                    <a:pt x="16" y="636"/>
                    <a:pt x="13" y="640"/>
                    <a:pt x="8" y="640"/>
                  </a:cubicBezTo>
                  <a:cubicBezTo>
                    <a:pt x="4" y="640"/>
                    <a:pt x="0" y="636"/>
                    <a:pt x="0" y="632"/>
                  </a:cubicBezTo>
                  <a:lnTo>
                    <a:pt x="0" y="392"/>
                  </a:lnTo>
                  <a:cubicBezTo>
                    <a:pt x="0" y="387"/>
                    <a:pt x="4" y="384"/>
                    <a:pt x="8" y="384"/>
                  </a:cubicBezTo>
                  <a:cubicBezTo>
                    <a:pt x="13" y="384"/>
                    <a:pt x="16" y="387"/>
                    <a:pt x="16" y="392"/>
                  </a:cubicBezTo>
                  <a:close/>
                </a:path>
              </a:pathLst>
            </a:custGeom>
            <a:solidFill>
              <a:srgbClr val="000000"/>
            </a:solidFill>
            <a:ln w="8" cap="flat">
              <a:solidFill>
                <a:schemeClr val="tx1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528" name="Freeform 48"/>
            <p:cNvSpPr>
              <a:spLocks/>
            </p:cNvSpPr>
            <p:nvPr/>
          </p:nvSpPr>
          <p:spPr bwMode="auto">
            <a:xfrm>
              <a:off x="2779" y="1626"/>
              <a:ext cx="114" cy="92"/>
            </a:xfrm>
            <a:custGeom>
              <a:avLst/>
              <a:gdLst/>
              <a:ahLst/>
              <a:cxnLst>
                <a:cxn ang="0">
                  <a:pos x="0" y="92"/>
                </a:cxn>
                <a:cxn ang="0">
                  <a:pos x="114" y="92"/>
                </a:cxn>
                <a:cxn ang="0">
                  <a:pos x="57" y="0"/>
                </a:cxn>
                <a:cxn ang="0">
                  <a:pos x="0" y="92"/>
                </a:cxn>
              </a:cxnLst>
              <a:rect l="0" t="0" r="r" b="b"/>
              <a:pathLst>
                <a:path w="114" h="92">
                  <a:moveTo>
                    <a:pt x="0" y="92"/>
                  </a:moveTo>
                  <a:lnTo>
                    <a:pt x="114" y="92"/>
                  </a:lnTo>
                  <a:lnTo>
                    <a:pt x="57" y="0"/>
                  </a:lnTo>
                  <a:lnTo>
                    <a:pt x="0" y="9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529" name="Freeform 49"/>
            <p:cNvSpPr>
              <a:spLocks/>
            </p:cNvSpPr>
            <p:nvPr/>
          </p:nvSpPr>
          <p:spPr bwMode="auto">
            <a:xfrm>
              <a:off x="2779" y="1626"/>
              <a:ext cx="114" cy="92"/>
            </a:xfrm>
            <a:custGeom>
              <a:avLst/>
              <a:gdLst/>
              <a:ahLst/>
              <a:cxnLst>
                <a:cxn ang="0">
                  <a:pos x="0" y="92"/>
                </a:cxn>
                <a:cxn ang="0">
                  <a:pos x="114" y="92"/>
                </a:cxn>
                <a:cxn ang="0">
                  <a:pos x="57" y="0"/>
                </a:cxn>
                <a:cxn ang="0">
                  <a:pos x="0" y="92"/>
                </a:cxn>
              </a:cxnLst>
              <a:rect l="0" t="0" r="r" b="b"/>
              <a:pathLst>
                <a:path w="114" h="92">
                  <a:moveTo>
                    <a:pt x="0" y="92"/>
                  </a:moveTo>
                  <a:lnTo>
                    <a:pt x="114" y="92"/>
                  </a:lnTo>
                  <a:lnTo>
                    <a:pt x="57" y="0"/>
                  </a:lnTo>
                  <a:lnTo>
                    <a:pt x="0" y="92"/>
                  </a:lnTo>
                  <a:close/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530" name="Freeform 50"/>
            <p:cNvSpPr>
              <a:spLocks noEditPoints="1"/>
            </p:cNvSpPr>
            <p:nvPr/>
          </p:nvSpPr>
          <p:spPr bwMode="auto">
            <a:xfrm>
              <a:off x="3385" y="2451"/>
              <a:ext cx="511" cy="7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20" y="0"/>
                </a:cxn>
                <a:cxn ang="0">
                  <a:pos x="128" y="8"/>
                </a:cxn>
                <a:cxn ang="0">
                  <a:pos x="120" y="16"/>
                </a:cxn>
                <a:cxn ang="0">
                  <a:pos x="8" y="16"/>
                </a:cxn>
                <a:cxn ang="0">
                  <a:pos x="0" y="8"/>
                </a:cxn>
                <a:cxn ang="0">
                  <a:pos x="8" y="0"/>
                </a:cxn>
                <a:cxn ang="0">
                  <a:pos x="200" y="0"/>
                </a:cxn>
                <a:cxn ang="0">
                  <a:pos x="312" y="0"/>
                </a:cxn>
                <a:cxn ang="0">
                  <a:pos x="320" y="8"/>
                </a:cxn>
                <a:cxn ang="0">
                  <a:pos x="312" y="16"/>
                </a:cxn>
                <a:cxn ang="0">
                  <a:pos x="200" y="16"/>
                </a:cxn>
                <a:cxn ang="0">
                  <a:pos x="192" y="8"/>
                </a:cxn>
                <a:cxn ang="0">
                  <a:pos x="200" y="0"/>
                </a:cxn>
                <a:cxn ang="0">
                  <a:pos x="392" y="0"/>
                </a:cxn>
                <a:cxn ang="0">
                  <a:pos x="504" y="0"/>
                </a:cxn>
                <a:cxn ang="0">
                  <a:pos x="512" y="8"/>
                </a:cxn>
                <a:cxn ang="0">
                  <a:pos x="504" y="16"/>
                </a:cxn>
                <a:cxn ang="0">
                  <a:pos x="392" y="16"/>
                </a:cxn>
                <a:cxn ang="0">
                  <a:pos x="384" y="8"/>
                </a:cxn>
                <a:cxn ang="0">
                  <a:pos x="392" y="0"/>
                </a:cxn>
                <a:cxn ang="0">
                  <a:pos x="584" y="0"/>
                </a:cxn>
                <a:cxn ang="0">
                  <a:pos x="696" y="0"/>
                </a:cxn>
                <a:cxn ang="0">
                  <a:pos x="704" y="8"/>
                </a:cxn>
                <a:cxn ang="0">
                  <a:pos x="696" y="16"/>
                </a:cxn>
                <a:cxn ang="0">
                  <a:pos x="584" y="16"/>
                </a:cxn>
                <a:cxn ang="0">
                  <a:pos x="576" y="8"/>
                </a:cxn>
                <a:cxn ang="0">
                  <a:pos x="584" y="0"/>
                </a:cxn>
                <a:cxn ang="0">
                  <a:pos x="776" y="0"/>
                </a:cxn>
                <a:cxn ang="0">
                  <a:pos x="888" y="0"/>
                </a:cxn>
                <a:cxn ang="0">
                  <a:pos x="896" y="8"/>
                </a:cxn>
                <a:cxn ang="0">
                  <a:pos x="888" y="16"/>
                </a:cxn>
                <a:cxn ang="0">
                  <a:pos x="776" y="16"/>
                </a:cxn>
                <a:cxn ang="0">
                  <a:pos x="768" y="8"/>
                </a:cxn>
                <a:cxn ang="0">
                  <a:pos x="776" y="0"/>
                </a:cxn>
                <a:cxn ang="0">
                  <a:pos x="968" y="0"/>
                </a:cxn>
                <a:cxn ang="0">
                  <a:pos x="1066" y="0"/>
                </a:cxn>
                <a:cxn ang="0">
                  <a:pos x="1074" y="8"/>
                </a:cxn>
                <a:cxn ang="0">
                  <a:pos x="1066" y="16"/>
                </a:cxn>
                <a:cxn ang="0">
                  <a:pos x="968" y="16"/>
                </a:cxn>
                <a:cxn ang="0">
                  <a:pos x="960" y="8"/>
                </a:cxn>
                <a:cxn ang="0">
                  <a:pos x="968" y="0"/>
                </a:cxn>
              </a:cxnLst>
              <a:rect l="0" t="0" r="r" b="b"/>
              <a:pathLst>
                <a:path w="1074" h="16">
                  <a:moveTo>
                    <a:pt x="8" y="0"/>
                  </a:moveTo>
                  <a:lnTo>
                    <a:pt x="120" y="0"/>
                  </a:lnTo>
                  <a:cubicBezTo>
                    <a:pt x="124" y="0"/>
                    <a:pt x="128" y="3"/>
                    <a:pt x="128" y="8"/>
                  </a:cubicBezTo>
                  <a:cubicBezTo>
                    <a:pt x="128" y="12"/>
                    <a:pt x="124" y="16"/>
                    <a:pt x="120" y="16"/>
                  </a:cubicBezTo>
                  <a:lnTo>
                    <a:pt x="8" y="16"/>
                  </a:lnTo>
                  <a:cubicBezTo>
                    <a:pt x="4" y="16"/>
                    <a:pt x="0" y="12"/>
                    <a:pt x="0" y="8"/>
                  </a:cubicBezTo>
                  <a:cubicBezTo>
                    <a:pt x="0" y="3"/>
                    <a:pt x="4" y="0"/>
                    <a:pt x="8" y="0"/>
                  </a:cubicBezTo>
                  <a:close/>
                  <a:moveTo>
                    <a:pt x="200" y="0"/>
                  </a:moveTo>
                  <a:lnTo>
                    <a:pt x="312" y="0"/>
                  </a:lnTo>
                  <a:cubicBezTo>
                    <a:pt x="316" y="0"/>
                    <a:pt x="320" y="3"/>
                    <a:pt x="320" y="8"/>
                  </a:cubicBezTo>
                  <a:cubicBezTo>
                    <a:pt x="320" y="12"/>
                    <a:pt x="316" y="16"/>
                    <a:pt x="312" y="16"/>
                  </a:cubicBezTo>
                  <a:lnTo>
                    <a:pt x="200" y="16"/>
                  </a:lnTo>
                  <a:cubicBezTo>
                    <a:pt x="196" y="16"/>
                    <a:pt x="192" y="12"/>
                    <a:pt x="192" y="8"/>
                  </a:cubicBezTo>
                  <a:cubicBezTo>
                    <a:pt x="192" y="3"/>
                    <a:pt x="196" y="0"/>
                    <a:pt x="200" y="0"/>
                  </a:cubicBezTo>
                  <a:close/>
                  <a:moveTo>
                    <a:pt x="392" y="0"/>
                  </a:moveTo>
                  <a:lnTo>
                    <a:pt x="504" y="0"/>
                  </a:lnTo>
                  <a:cubicBezTo>
                    <a:pt x="508" y="0"/>
                    <a:pt x="512" y="3"/>
                    <a:pt x="512" y="8"/>
                  </a:cubicBezTo>
                  <a:cubicBezTo>
                    <a:pt x="512" y="12"/>
                    <a:pt x="508" y="16"/>
                    <a:pt x="504" y="16"/>
                  </a:cubicBezTo>
                  <a:lnTo>
                    <a:pt x="392" y="16"/>
                  </a:lnTo>
                  <a:cubicBezTo>
                    <a:pt x="388" y="16"/>
                    <a:pt x="384" y="12"/>
                    <a:pt x="384" y="8"/>
                  </a:cubicBezTo>
                  <a:cubicBezTo>
                    <a:pt x="384" y="3"/>
                    <a:pt x="388" y="0"/>
                    <a:pt x="392" y="0"/>
                  </a:cubicBezTo>
                  <a:close/>
                  <a:moveTo>
                    <a:pt x="584" y="0"/>
                  </a:moveTo>
                  <a:lnTo>
                    <a:pt x="696" y="0"/>
                  </a:lnTo>
                  <a:cubicBezTo>
                    <a:pt x="700" y="0"/>
                    <a:pt x="704" y="3"/>
                    <a:pt x="704" y="8"/>
                  </a:cubicBezTo>
                  <a:cubicBezTo>
                    <a:pt x="704" y="12"/>
                    <a:pt x="700" y="16"/>
                    <a:pt x="696" y="16"/>
                  </a:cubicBezTo>
                  <a:lnTo>
                    <a:pt x="584" y="16"/>
                  </a:lnTo>
                  <a:cubicBezTo>
                    <a:pt x="580" y="16"/>
                    <a:pt x="576" y="12"/>
                    <a:pt x="576" y="8"/>
                  </a:cubicBezTo>
                  <a:cubicBezTo>
                    <a:pt x="576" y="3"/>
                    <a:pt x="580" y="0"/>
                    <a:pt x="584" y="0"/>
                  </a:cubicBezTo>
                  <a:close/>
                  <a:moveTo>
                    <a:pt x="776" y="0"/>
                  </a:moveTo>
                  <a:lnTo>
                    <a:pt x="888" y="0"/>
                  </a:lnTo>
                  <a:cubicBezTo>
                    <a:pt x="892" y="0"/>
                    <a:pt x="896" y="3"/>
                    <a:pt x="896" y="8"/>
                  </a:cubicBezTo>
                  <a:cubicBezTo>
                    <a:pt x="896" y="12"/>
                    <a:pt x="892" y="16"/>
                    <a:pt x="888" y="16"/>
                  </a:cubicBezTo>
                  <a:lnTo>
                    <a:pt x="776" y="16"/>
                  </a:lnTo>
                  <a:cubicBezTo>
                    <a:pt x="772" y="16"/>
                    <a:pt x="768" y="12"/>
                    <a:pt x="768" y="8"/>
                  </a:cubicBezTo>
                  <a:cubicBezTo>
                    <a:pt x="768" y="3"/>
                    <a:pt x="772" y="0"/>
                    <a:pt x="776" y="0"/>
                  </a:cubicBezTo>
                  <a:close/>
                  <a:moveTo>
                    <a:pt x="968" y="0"/>
                  </a:moveTo>
                  <a:lnTo>
                    <a:pt x="1066" y="0"/>
                  </a:lnTo>
                  <a:cubicBezTo>
                    <a:pt x="1071" y="0"/>
                    <a:pt x="1074" y="3"/>
                    <a:pt x="1074" y="8"/>
                  </a:cubicBezTo>
                  <a:cubicBezTo>
                    <a:pt x="1074" y="12"/>
                    <a:pt x="1071" y="16"/>
                    <a:pt x="1066" y="16"/>
                  </a:cubicBezTo>
                  <a:lnTo>
                    <a:pt x="968" y="16"/>
                  </a:lnTo>
                  <a:cubicBezTo>
                    <a:pt x="964" y="16"/>
                    <a:pt x="960" y="12"/>
                    <a:pt x="960" y="8"/>
                  </a:cubicBezTo>
                  <a:cubicBezTo>
                    <a:pt x="960" y="3"/>
                    <a:pt x="964" y="0"/>
                    <a:pt x="968" y="0"/>
                  </a:cubicBezTo>
                  <a:close/>
                </a:path>
              </a:pathLst>
            </a:custGeom>
            <a:solidFill>
              <a:srgbClr val="000000"/>
            </a:solidFill>
            <a:ln w="8" cap="flat">
              <a:solidFill>
                <a:schemeClr val="tx1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531" name="Freeform 51"/>
            <p:cNvSpPr>
              <a:spLocks noEditPoints="1"/>
            </p:cNvSpPr>
            <p:nvPr/>
          </p:nvSpPr>
          <p:spPr bwMode="auto">
            <a:xfrm>
              <a:off x="92" y="1853"/>
              <a:ext cx="1973" cy="375"/>
            </a:xfrm>
            <a:custGeom>
              <a:avLst/>
              <a:gdLst/>
              <a:ahLst/>
              <a:cxnLst>
                <a:cxn ang="0">
                  <a:pos x="1973" y="110"/>
                </a:cxn>
                <a:cxn ang="0">
                  <a:pos x="1881" y="0"/>
                </a:cxn>
                <a:cxn ang="0">
                  <a:pos x="1881" y="110"/>
                </a:cxn>
                <a:cxn ang="0">
                  <a:pos x="1973" y="110"/>
                </a:cxn>
                <a:cxn ang="0">
                  <a:pos x="0" y="375"/>
                </a:cxn>
                <a:cxn ang="0">
                  <a:pos x="1973" y="375"/>
                </a:cxn>
                <a:cxn ang="0">
                  <a:pos x="1973" y="110"/>
                </a:cxn>
                <a:cxn ang="0">
                  <a:pos x="1881" y="110"/>
                </a:cxn>
                <a:cxn ang="0">
                  <a:pos x="1881" y="0"/>
                </a:cxn>
                <a:cxn ang="0">
                  <a:pos x="0" y="0"/>
                </a:cxn>
                <a:cxn ang="0">
                  <a:pos x="0" y="375"/>
                </a:cxn>
              </a:cxnLst>
              <a:rect l="0" t="0" r="r" b="b"/>
              <a:pathLst>
                <a:path w="1973" h="375">
                  <a:moveTo>
                    <a:pt x="1973" y="110"/>
                  </a:moveTo>
                  <a:lnTo>
                    <a:pt x="1881" y="0"/>
                  </a:lnTo>
                  <a:lnTo>
                    <a:pt x="1881" y="110"/>
                  </a:lnTo>
                  <a:lnTo>
                    <a:pt x="1973" y="110"/>
                  </a:lnTo>
                  <a:close/>
                  <a:moveTo>
                    <a:pt x="0" y="375"/>
                  </a:moveTo>
                  <a:lnTo>
                    <a:pt x="1973" y="375"/>
                  </a:lnTo>
                  <a:lnTo>
                    <a:pt x="1973" y="110"/>
                  </a:lnTo>
                  <a:lnTo>
                    <a:pt x="1881" y="110"/>
                  </a:lnTo>
                  <a:lnTo>
                    <a:pt x="1881" y="0"/>
                  </a:lnTo>
                  <a:lnTo>
                    <a:pt x="0" y="0"/>
                  </a:lnTo>
                  <a:lnTo>
                    <a:pt x="0" y="37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532" name="Freeform 52"/>
            <p:cNvSpPr>
              <a:spLocks/>
            </p:cNvSpPr>
            <p:nvPr/>
          </p:nvSpPr>
          <p:spPr bwMode="auto">
            <a:xfrm>
              <a:off x="1973" y="1853"/>
              <a:ext cx="92" cy="110"/>
            </a:xfrm>
            <a:custGeom>
              <a:avLst/>
              <a:gdLst/>
              <a:ahLst/>
              <a:cxnLst>
                <a:cxn ang="0">
                  <a:pos x="92" y="110"/>
                </a:cxn>
                <a:cxn ang="0">
                  <a:pos x="0" y="0"/>
                </a:cxn>
                <a:cxn ang="0">
                  <a:pos x="0" y="110"/>
                </a:cxn>
                <a:cxn ang="0">
                  <a:pos x="92" y="110"/>
                </a:cxn>
              </a:cxnLst>
              <a:rect l="0" t="0" r="r" b="b"/>
              <a:pathLst>
                <a:path w="92" h="110">
                  <a:moveTo>
                    <a:pt x="92" y="110"/>
                  </a:moveTo>
                  <a:lnTo>
                    <a:pt x="0" y="0"/>
                  </a:lnTo>
                  <a:lnTo>
                    <a:pt x="0" y="110"/>
                  </a:lnTo>
                  <a:lnTo>
                    <a:pt x="92" y="110"/>
                  </a:lnTo>
                  <a:close/>
                </a:path>
              </a:pathLst>
            </a:cu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533" name="Freeform 53"/>
            <p:cNvSpPr>
              <a:spLocks/>
            </p:cNvSpPr>
            <p:nvPr/>
          </p:nvSpPr>
          <p:spPr bwMode="auto">
            <a:xfrm>
              <a:off x="92" y="1853"/>
              <a:ext cx="1973" cy="375"/>
            </a:xfrm>
            <a:custGeom>
              <a:avLst/>
              <a:gdLst/>
              <a:ahLst/>
              <a:cxnLst>
                <a:cxn ang="0">
                  <a:pos x="0" y="375"/>
                </a:cxn>
                <a:cxn ang="0">
                  <a:pos x="1973" y="375"/>
                </a:cxn>
                <a:cxn ang="0">
                  <a:pos x="1973" y="110"/>
                </a:cxn>
                <a:cxn ang="0">
                  <a:pos x="1881" y="110"/>
                </a:cxn>
                <a:cxn ang="0">
                  <a:pos x="1881" y="0"/>
                </a:cxn>
                <a:cxn ang="0">
                  <a:pos x="0" y="0"/>
                </a:cxn>
                <a:cxn ang="0">
                  <a:pos x="0" y="375"/>
                </a:cxn>
              </a:cxnLst>
              <a:rect l="0" t="0" r="r" b="b"/>
              <a:pathLst>
                <a:path w="1973" h="375">
                  <a:moveTo>
                    <a:pt x="0" y="375"/>
                  </a:moveTo>
                  <a:lnTo>
                    <a:pt x="1973" y="375"/>
                  </a:lnTo>
                  <a:lnTo>
                    <a:pt x="1973" y="110"/>
                  </a:lnTo>
                  <a:lnTo>
                    <a:pt x="1881" y="110"/>
                  </a:lnTo>
                  <a:lnTo>
                    <a:pt x="1881" y="0"/>
                  </a:lnTo>
                  <a:lnTo>
                    <a:pt x="0" y="0"/>
                  </a:lnTo>
                  <a:lnTo>
                    <a:pt x="0" y="375"/>
                  </a:lnTo>
                  <a:close/>
                </a:path>
              </a:pathLst>
            </a:cu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534" name="Rectangle 54"/>
            <p:cNvSpPr>
              <a:spLocks noChangeArrowheads="1"/>
            </p:cNvSpPr>
            <p:nvPr/>
          </p:nvSpPr>
          <p:spPr bwMode="auto">
            <a:xfrm>
              <a:off x="132" y="1889"/>
              <a:ext cx="1773" cy="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for each c in collection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35" name="Rectangle 55"/>
            <p:cNvSpPr>
              <a:spLocks noChangeArrowheads="1"/>
            </p:cNvSpPr>
            <p:nvPr/>
          </p:nvSpPr>
          <p:spPr bwMode="auto">
            <a:xfrm>
              <a:off x="132" y="2034"/>
              <a:ext cx="852" cy="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doSomething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36" name="Rectangle 56"/>
            <p:cNvSpPr>
              <a:spLocks noChangeArrowheads="1"/>
            </p:cNvSpPr>
            <p:nvPr/>
          </p:nvSpPr>
          <p:spPr bwMode="auto">
            <a:xfrm>
              <a:off x="870" y="2034"/>
              <a:ext cx="213" cy="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()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37" name="Freeform 57"/>
            <p:cNvSpPr>
              <a:spLocks noEditPoints="1"/>
            </p:cNvSpPr>
            <p:nvPr/>
          </p:nvSpPr>
          <p:spPr bwMode="auto">
            <a:xfrm>
              <a:off x="1054" y="1617"/>
              <a:ext cx="8" cy="239"/>
            </a:xfrm>
            <a:custGeom>
              <a:avLst/>
              <a:gdLst/>
              <a:ahLst/>
              <a:cxnLst>
                <a:cxn ang="0">
                  <a:pos x="16" y="8"/>
                </a:cxn>
                <a:cxn ang="0">
                  <a:pos x="16" y="120"/>
                </a:cxn>
                <a:cxn ang="0">
                  <a:pos x="8" y="128"/>
                </a:cxn>
                <a:cxn ang="0">
                  <a:pos x="0" y="120"/>
                </a:cxn>
                <a:cxn ang="0">
                  <a:pos x="0" y="8"/>
                </a:cxn>
                <a:cxn ang="0">
                  <a:pos x="8" y="0"/>
                </a:cxn>
                <a:cxn ang="0">
                  <a:pos x="16" y="8"/>
                </a:cxn>
                <a:cxn ang="0">
                  <a:pos x="16" y="200"/>
                </a:cxn>
                <a:cxn ang="0">
                  <a:pos x="16" y="312"/>
                </a:cxn>
                <a:cxn ang="0">
                  <a:pos x="8" y="320"/>
                </a:cxn>
                <a:cxn ang="0">
                  <a:pos x="0" y="312"/>
                </a:cxn>
                <a:cxn ang="0">
                  <a:pos x="0" y="200"/>
                </a:cxn>
                <a:cxn ang="0">
                  <a:pos x="8" y="192"/>
                </a:cxn>
                <a:cxn ang="0">
                  <a:pos x="16" y="200"/>
                </a:cxn>
                <a:cxn ang="0">
                  <a:pos x="16" y="392"/>
                </a:cxn>
                <a:cxn ang="0">
                  <a:pos x="16" y="492"/>
                </a:cxn>
                <a:cxn ang="0">
                  <a:pos x="8" y="500"/>
                </a:cxn>
                <a:cxn ang="0">
                  <a:pos x="0" y="492"/>
                </a:cxn>
                <a:cxn ang="0">
                  <a:pos x="0" y="392"/>
                </a:cxn>
                <a:cxn ang="0">
                  <a:pos x="8" y="384"/>
                </a:cxn>
                <a:cxn ang="0">
                  <a:pos x="16" y="392"/>
                </a:cxn>
              </a:cxnLst>
              <a:rect l="0" t="0" r="r" b="b"/>
              <a:pathLst>
                <a:path w="16" h="500">
                  <a:moveTo>
                    <a:pt x="16" y="8"/>
                  </a:moveTo>
                  <a:lnTo>
                    <a:pt x="16" y="120"/>
                  </a:lnTo>
                  <a:cubicBezTo>
                    <a:pt x="16" y="125"/>
                    <a:pt x="13" y="128"/>
                    <a:pt x="8" y="128"/>
                  </a:cubicBezTo>
                  <a:cubicBezTo>
                    <a:pt x="4" y="128"/>
                    <a:pt x="0" y="125"/>
                    <a:pt x="0" y="120"/>
                  </a:cubicBezTo>
                  <a:lnTo>
                    <a:pt x="0" y="8"/>
                  </a:ln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6" y="4"/>
                    <a:pt x="16" y="8"/>
                  </a:cubicBezTo>
                  <a:close/>
                  <a:moveTo>
                    <a:pt x="16" y="200"/>
                  </a:moveTo>
                  <a:lnTo>
                    <a:pt x="16" y="312"/>
                  </a:lnTo>
                  <a:cubicBezTo>
                    <a:pt x="16" y="317"/>
                    <a:pt x="13" y="320"/>
                    <a:pt x="8" y="320"/>
                  </a:cubicBezTo>
                  <a:cubicBezTo>
                    <a:pt x="4" y="320"/>
                    <a:pt x="0" y="317"/>
                    <a:pt x="0" y="312"/>
                  </a:cubicBezTo>
                  <a:lnTo>
                    <a:pt x="0" y="200"/>
                  </a:lnTo>
                  <a:cubicBezTo>
                    <a:pt x="0" y="196"/>
                    <a:pt x="4" y="192"/>
                    <a:pt x="8" y="192"/>
                  </a:cubicBezTo>
                  <a:cubicBezTo>
                    <a:pt x="13" y="192"/>
                    <a:pt x="16" y="196"/>
                    <a:pt x="16" y="200"/>
                  </a:cubicBezTo>
                  <a:close/>
                  <a:moveTo>
                    <a:pt x="16" y="392"/>
                  </a:moveTo>
                  <a:lnTo>
                    <a:pt x="16" y="492"/>
                  </a:lnTo>
                  <a:cubicBezTo>
                    <a:pt x="16" y="496"/>
                    <a:pt x="13" y="500"/>
                    <a:pt x="8" y="500"/>
                  </a:cubicBezTo>
                  <a:cubicBezTo>
                    <a:pt x="4" y="500"/>
                    <a:pt x="0" y="496"/>
                    <a:pt x="0" y="492"/>
                  </a:cubicBezTo>
                  <a:lnTo>
                    <a:pt x="0" y="392"/>
                  </a:lnTo>
                  <a:cubicBezTo>
                    <a:pt x="0" y="388"/>
                    <a:pt x="4" y="384"/>
                    <a:pt x="8" y="384"/>
                  </a:cubicBezTo>
                  <a:cubicBezTo>
                    <a:pt x="13" y="384"/>
                    <a:pt x="16" y="388"/>
                    <a:pt x="16" y="392"/>
                  </a:cubicBezTo>
                  <a:close/>
                </a:path>
              </a:pathLst>
            </a:custGeom>
            <a:solidFill>
              <a:srgbClr val="000000"/>
            </a:solidFill>
            <a:ln w="8" cap="flat">
              <a:solidFill>
                <a:schemeClr val="tx1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57158" y="1142984"/>
            <a:ext cx="5849678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sz="2400" smtClean="0"/>
              <a:t>Название и классификация паттерна</a:t>
            </a:r>
            <a:endParaRPr lang="ru-RU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714348" y="1712229"/>
            <a:ext cx="621676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 smtClean="0"/>
              <a:t>Посредник – паттерн поведения объектов.</a:t>
            </a:r>
            <a:endParaRPr lang="ru-RU" sz="2200" dirty="0"/>
          </a:p>
        </p:txBody>
      </p:sp>
      <p:sp>
        <p:nvSpPr>
          <p:cNvPr id="11" name="TextBox 10"/>
          <p:cNvSpPr txBox="1"/>
          <p:nvPr/>
        </p:nvSpPr>
        <p:spPr>
          <a:xfrm>
            <a:off x="357158" y="2537578"/>
            <a:ext cx="1980029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sz="2400" dirty="0" smtClean="0"/>
              <a:t>Назначение</a:t>
            </a:r>
            <a:endParaRPr lang="ru-RU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699789" y="3144094"/>
            <a:ext cx="8387232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 smtClean="0"/>
              <a:t>Определяет объект, инкапсулирующий способ </a:t>
            </a:r>
            <a:r>
              <a:rPr lang="ru-RU" sz="2200" dirty="0" err="1" smtClean="0"/>
              <a:t>взаимо</a:t>
            </a:r>
            <a:r>
              <a:rPr lang="ru-RU" sz="2200" dirty="0" smtClean="0"/>
              <a:t>-</a:t>
            </a:r>
          </a:p>
          <a:p>
            <a:r>
              <a:rPr lang="ru-RU" sz="2200" dirty="0" smtClean="0"/>
              <a:t>действия множества объектов. Посредник обеспечивает </a:t>
            </a:r>
          </a:p>
          <a:p>
            <a:r>
              <a:rPr lang="ru-RU" sz="2200" dirty="0" smtClean="0"/>
              <a:t>слабую связанность системы, избавляя объекты от </a:t>
            </a:r>
          </a:p>
          <a:p>
            <a:r>
              <a:rPr lang="ru-RU" sz="2200" dirty="0" smtClean="0"/>
              <a:t>необходимости явно ссылаться друг на друга и позволяя </a:t>
            </a:r>
          </a:p>
          <a:p>
            <a:r>
              <a:rPr lang="ru-RU" sz="2200" dirty="0" smtClean="0"/>
              <a:t>тем самым независимо изменять взаимодействия между </a:t>
            </a:r>
          </a:p>
          <a:p>
            <a:r>
              <a:rPr lang="ru-RU" sz="2200" dirty="0" smtClean="0"/>
              <a:t>ними.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6488668"/>
            <a:ext cx="196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Design patterns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2928926" y="714356"/>
            <a:ext cx="6215074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2"/>
          <p:cNvSpPr txBox="1">
            <a:spLocks/>
          </p:cNvSpPr>
          <p:nvPr/>
        </p:nvSpPr>
        <p:spPr>
          <a:xfrm>
            <a:off x="0" y="142852"/>
            <a:ext cx="9144000" cy="857256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rPr>
              <a:t>Mediator</a:t>
            </a:r>
            <a:endParaRPr kumimoji="0" lang="en-US" sz="4000" b="1" i="0" u="none" strike="noStrike" kern="1200" cap="none" spc="0" normalizeH="0" baseline="0" noProof="0" dirty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  <a:reflection blurRad="6350" stA="55000" endA="300" endPos="45500" dir="5400000" sy="-10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0" y="6488668"/>
            <a:ext cx="196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Design patterns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2928926" y="714356"/>
            <a:ext cx="6215074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Заголовок 2"/>
          <p:cNvSpPr txBox="1">
            <a:spLocks/>
          </p:cNvSpPr>
          <p:nvPr/>
        </p:nvSpPr>
        <p:spPr>
          <a:xfrm>
            <a:off x="0" y="142852"/>
            <a:ext cx="9144000" cy="857256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5000" endA="300" endPos="455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Mediator</a:t>
            </a:r>
          </a:p>
        </p:txBody>
      </p:sp>
      <p:grpSp>
        <p:nvGrpSpPr>
          <p:cNvPr id="21509" name="Group 5"/>
          <p:cNvGrpSpPr>
            <a:grpSpLocks noChangeAspect="1"/>
          </p:cNvGrpSpPr>
          <p:nvPr/>
        </p:nvGrpSpPr>
        <p:grpSpPr bwMode="auto">
          <a:xfrm>
            <a:off x="196851" y="1801813"/>
            <a:ext cx="8772525" cy="2671763"/>
            <a:chOff x="124" y="1135"/>
            <a:chExt cx="5526" cy="1683"/>
          </a:xfrm>
        </p:grpSpPr>
        <p:sp>
          <p:nvSpPr>
            <p:cNvPr id="21510" name="Rectangle 6"/>
            <p:cNvSpPr>
              <a:spLocks noChangeArrowheads="1"/>
            </p:cNvSpPr>
            <p:nvPr/>
          </p:nvSpPr>
          <p:spPr bwMode="auto">
            <a:xfrm>
              <a:off x="124" y="1588"/>
              <a:ext cx="1947" cy="42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1511" name="Rectangle 7"/>
            <p:cNvSpPr>
              <a:spLocks noChangeArrowheads="1"/>
            </p:cNvSpPr>
            <p:nvPr/>
          </p:nvSpPr>
          <p:spPr bwMode="auto">
            <a:xfrm>
              <a:off x="124" y="1588"/>
              <a:ext cx="1947" cy="426"/>
            </a:xfrm>
            <a:prstGeom prst="rect">
              <a:avLst/>
            </a:prstGeom>
            <a:noFill/>
            <a:ln w="1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1512" name="Rectangle 8"/>
            <p:cNvSpPr>
              <a:spLocks noChangeArrowheads="1"/>
            </p:cNvSpPr>
            <p:nvPr/>
          </p:nvSpPr>
          <p:spPr bwMode="auto">
            <a:xfrm>
              <a:off x="134" y="1595"/>
              <a:ext cx="186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+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513" name="Rectangle 9"/>
            <p:cNvSpPr>
              <a:spLocks noChangeArrowheads="1"/>
            </p:cNvSpPr>
            <p:nvPr/>
          </p:nvSpPr>
          <p:spPr bwMode="auto">
            <a:xfrm>
              <a:off x="227" y="1595"/>
              <a:ext cx="734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Receive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514" name="Rectangle 10"/>
            <p:cNvSpPr>
              <a:spLocks noChangeArrowheads="1"/>
            </p:cNvSpPr>
            <p:nvPr/>
          </p:nvSpPr>
          <p:spPr bwMode="auto">
            <a:xfrm>
              <a:off x="868" y="1595"/>
              <a:ext cx="279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()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515" name="Rectangle 11"/>
            <p:cNvSpPr>
              <a:spLocks noChangeArrowheads="1"/>
            </p:cNvSpPr>
            <p:nvPr/>
          </p:nvSpPr>
          <p:spPr bwMode="auto">
            <a:xfrm>
              <a:off x="134" y="1792"/>
              <a:ext cx="186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+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516" name="Rectangle 12"/>
            <p:cNvSpPr>
              <a:spLocks noChangeArrowheads="1"/>
            </p:cNvSpPr>
            <p:nvPr/>
          </p:nvSpPr>
          <p:spPr bwMode="auto">
            <a:xfrm>
              <a:off x="227" y="1792"/>
              <a:ext cx="455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Send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517" name="Rectangle 13"/>
            <p:cNvSpPr>
              <a:spLocks noChangeArrowheads="1"/>
            </p:cNvSpPr>
            <p:nvPr/>
          </p:nvSpPr>
          <p:spPr bwMode="auto">
            <a:xfrm>
              <a:off x="589" y="1792"/>
              <a:ext cx="279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()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518" name="Rectangle 14"/>
            <p:cNvSpPr>
              <a:spLocks noChangeArrowheads="1"/>
            </p:cNvSpPr>
            <p:nvPr/>
          </p:nvSpPr>
          <p:spPr bwMode="auto">
            <a:xfrm>
              <a:off x="124" y="1135"/>
              <a:ext cx="1947" cy="22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1519" name="Rectangle 15"/>
            <p:cNvSpPr>
              <a:spLocks noChangeArrowheads="1"/>
            </p:cNvSpPr>
            <p:nvPr/>
          </p:nvSpPr>
          <p:spPr bwMode="auto">
            <a:xfrm>
              <a:off x="124" y="1135"/>
              <a:ext cx="1947" cy="226"/>
            </a:xfrm>
            <a:prstGeom prst="rect">
              <a:avLst/>
            </a:prstGeom>
            <a:noFill/>
            <a:ln w="1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1520" name="Rectangle 16"/>
            <p:cNvSpPr>
              <a:spLocks noChangeArrowheads="1"/>
            </p:cNvSpPr>
            <p:nvPr/>
          </p:nvSpPr>
          <p:spPr bwMode="auto">
            <a:xfrm>
              <a:off x="692" y="1140"/>
              <a:ext cx="909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1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Colleague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521" name="Rectangle 17"/>
            <p:cNvSpPr>
              <a:spLocks noChangeArrowheads="1"/>
            </p:cNvSpPr>
            <p:nvPr/>
          </p:nvSpPr>
          <p:spPr bwMode="auto">
            <a:xfrm>
              <a:off x="124" y="1361"/>
              <a:ext cx="1947" cy="22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1522" name="Rectangle 18"/>
            <p:cNvSpPr>
              <a:spLocks noChangeArrowheads="1"/>
            </p:cNvSpPr>
            <p:nvPr/>
          </p:nvSpPr>
          <p:spPr bwMode="auto">
            <a:xfrm>
              <a:off x="124" y="1361"/>
              <a:ext cx="1947" cy="227"/>
            </a:xfrm>
            <a:prstGeom prst="rect">
              <a:avLst/>
            </a:prstGeom>
            <a:noFill/>
            <a:ln w="1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1523" name="Rectangle 19"/>
            <p:cNvSpPr>
              <a:spLocks noChangeArrowheads="1"/>
            </p:cNvSpPr>
            <p:nvPr/>
          </p:nvSpPr>
          <p:spPr bwMode="auto">
            <a:xfrm>
              <a:off x="134" y="1367"/>
              <a:ext cx="186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-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524" name="Rectangle 20"/>
            <p:cNvSpPr>
              <a:spLocks noChangeArrowheads="1"/>
            </p:cNvSpPr>
            <p:nvPr/>
          </p:nvSpPr>
          <p:spPr bwMode="auto">
            <a:xfrm>
              <a:off x="227" y="1367"/>
              <a:ext cx="909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mediator 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525" name="Rectangle 21"/>
            <p:cNvSpPr>
              <a:spLocks noChangeArrowheads="1"/>
            </p:cNvSpPr>
            <p:nvPr/>
          </p:nvSpPr>
          <p:spPr bwMode="auto">
            <a:xfrm>
              <a:off x="1043" y="1367"/>
              <a:ext cx="279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: 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526" name="Rectangle 22"/>
            <p:cNvSpPr>
              <a:spLocks noChangeArrowheads="1"/>
            </p:cNvSpPr>
            <p:nvPr/>
          </p:nvSpPr>
          <p:spPr bwMode="auto">
            <a:xfrm>
              <a:off x="1229" y="1367"/>
              <a:ext cx="816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Mediator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527" name="Rectangle 23"/>
            <p:cNvSpPr>
              <a:spLocks noChangeArrowheads="1"/>
            </p:cNvSpPr>
            <p:nvPr/>
          </p:nvSpPr>
          <p:spPr bwMode="auto">
            <a:xfrm>
              <a:off x="3248" y="1588"/>
              <a:ext cx="2402" cy="42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1528" name="Rectangle 24"/>
            <p:cNvSpPr>
              <a:spLocks noChangeArrowheads="1"/>
            </p:cNvSpPr>
            <p:nvPr/>
          </p:nvSpPr>
          <p:spPr bwMode="auto">
            <a:xfrm>
              <a:off x="3248" y="1588"/>
              <a:ext cx="2402" cy="426"/>
            </a:xfrm>
            <a:prstGeom prst="rect">
              <a:avLst/>
            </a:prstGeom>
            <a:noFill/>
            <a:ln w="1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1529" name="Rectangle 25"/>
            <p:cNvSpPr>
              <a:spLocks noChangeArrowheads="1"/>
            </p:cNvSpPr>
            <p:nvPr/>
          </p:nvSpPr>
          <p:spPr bwMode="auto">
            <a:xfrm>
              <a:off x="3265" y="1595"/>
              <a:ext cx="186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+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530" name="Rectangle 26"/>
            <p:cNvSpPr>
              <a:spLocks noChangeArrowheads="1"/>
            </p:cNvSpPr>
            <p:nvPr/>
          </p:nvSpPr>
          <p:spPr bwMode="auto">
            <a:xfrm>
              <a:off x="3348" y="1595"/>
              <a:ext cx="641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SignOn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531" name="Rectangle 27"/>
            <p:cNvSpPr>
              <a:spLocks noChangeArrowheads="1"/>
            </p:cNvSpPr>
            <p:nvPr/>
          </p:nvSpPr>
          <p:spPr bwMode="auto">
            <a:xfrm>
              <a:off x="3895" y="1595"/>
              <a:ext cx="186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(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532" name="Rectangle 28"/>
            <p:cNvSpPr>
              <a:spLocks noChangeArrowheads="1"/>
            </p:cNvSpPr>
            <p:nvPr/>
          </p:nvSpPr>
          <p:spPr bwMode="auto">
            <a:xfrm>
              <a:off x="3988" y="1595"/>
              <a:ext cx="548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in c 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533" name="Rectangle 29"/>
            <p:cNvSpPr>
              <a:spLocks noChangeArrowheads="1"/>
            </p:cNvSpPr>
            <p:nvPr/>
          </p:nvSpPr>
          <p:spPr bwMode="auto">
            <a:xfrm>
              <a:off x="4443" y="1595"/>
              <a:ext cx="279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: 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534" name="Rectangle 30"/>
            <p:cNvSpPr>
              <a:spLocks noChangeArrowheads="1"/>
            </p:cNvSpPr>
            <p:nvPr/>
          </p:nvSpPr>
          <p:spPr bwMode="auto">
            <a:xfrm>
              <a:off x="4629" y="1595"/>
              <a:ext cx="909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Colleague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535" name="Rectangle 31"/>
            <p:cNvSpPr>
              <a:spLocks noChangeArrowheads="1"/>
            </p:cNvSpPr>
            <p:nvPr/>
          </p:nvSpPr>
          <p:spPr bwMode="auto">
            <a:xfrm>
              <a:off x="5446" y="1595"/>
              <a:ext cx="186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)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536" name="Rectangle 32"/>
            <p:cNvSpPr>
              <a:spLocks noChangeArrowheads="1"/>
            </p:cNvSpPr>
            <p:nvPr/>
          </p:nvSpPr>
          <p:spPr bwMode="auto">
            <a:xfrm>
              <a:off x="3265" y="1792"/>
              <a:ext cx="186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+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537" name="Rectangle 33"/>
            <p:cNvSpPr>
              <a:spLocks noChangeArrowheads="1"/>
            </p:cNvSpPr>
            <p:nvPr/>
          </p:nvSpPr>
          <p:spPr bwMode="auto">
            <a:xfrm>
              <a:off x="3348" y="1792"/>
              <a:ext cx="455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Send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538" name="Rectangle 34"/>
            <p:cNvSpPr>
              <a:spLocks noChangeArrowheads="1"/>
            </p:cNvSpPr>
            <p:nvPr/>
          </p:nvSpPr>
          <p:spPr bwMode="auto">
            <a:xfrm>
              <a:off x="3720" y="1792"/>
              <a:ext cx="279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()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539" name="Rectangle 35"/>
            <p:cNvSpPr>
              <a:spLocks noChangeArrowheads="1"/>
            </p:cNvSpPr>
            <p:nvPr/>
          </p:nvSpPr>
          <p:spPr bwMode="auto">
            <a:xfrm>
              <a:off x="3248" y="1361"/>
              <a:ext cx="2402" cy="22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1540" name="Rectangle 36"/>
            <p:cNvSpPr>
              <a:spLocks noChangeArrowheads="1"/>
            </p:cNvSpPr>
            <p:nvPr/>
          </p:nvSpPr>
          <p:spPr bwMode="auto">
            <a:xfrm>
              <a:off x="3248" y="1361"/>
              <a:ext cx="2402" cy="227"/>
            </a:xfrm>
            <a:prstGeom prst="rect">
              <a:avLst/>
            </a:prstGeom>
            <a:noFill/>
            <a:ln w="1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1541" name="Rectangle 37"/>
            <p:cNvSpPr>
              <a:spLocks noChangeArrowheads="1"/>
            </p:cNvSpPr>
            <p:nvPr/>
          </p:nvSpPr>
          <p:spPr bwMode="auto">
            <a:xfrm>
              <a:off x="3265" y="1367"/>
              <a:ext cx="186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-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542" name="Rectangle 38"/>
            <p:cNvSpPr>
              <a:spLocks noChangeArrowheads="1"/>
            </p:cNvSpPr>
            <p:nvPr/>
          </p:nvSpPr>
          <p:spPr bwMode="auto">
            <a:xfrm>
              <a:off x="3348" y="1367"/>
              <a:ext cx="1002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colleagues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543" name="Rectangle 39"/>
            <p:cNvSpPr>
              <a:spLocks noChangeArrowheads="1"/>
            </p:cNvSpPr>
            <p:nvPr/>
          </p:nvSpPr>
          <p:spPr bwMode="auto">
            <a:xfrm>
              <a:off x="3248" y="1135"/>
              <a:ext cx="2402" cy="22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1544" name="Rectangle 40"/>
            <p:cNvSpPr>
              <a:spLocks noChangeArrowheads="1"/>
            </p:cNvSpPr>
            <p:nvPr/>
          </p:nvSpPr>
          <p:spPr bwMode="auto">
            <a:xfrm>
              <a:off x="3248" y="1135"/>
              <a:ext cx="2402" cy="226"/>
            </a:xfrm>
            <a:prstGeom prst="rect">
              <a:avLst/>
            </a:prstGeom>
            <a:noFill/>
            <a:ln w="1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1545" name="Rectangle 41"/>
            <p:cNvSpPr>
              <a:spLocks noChangeArrowheads="1"/>
            </p:cNvSpPr>
            <p:nvPr/>
          </p:nvSpPr>
          <p:spPr bwMode="auto">
            <a:xfrm>
              <a:off x="4081" y="1140"/>
              <a:ext cx="816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1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Mediator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546" name="Freeform 42"/>
            <p:cNvSpPr>
              <a:spLocks noEditPoints="1"/>
            </p:cNvSpPr>
            <p:nvPr/>
          </p:nvSpPr>
          <p:spPr bwMode="auto">
            <a:xfrm>
              <a:off x="3248" y="2310"/>
              <a:ext cx="2134" cy="508"/>
            </a:xfrm>
            <a:custGeom>
              <a:avLst/>
              <a:gdLst/>
              <a:ahLst/>
              <a:cxnLst>
                <a:cxn ang="0">
                  <a:pos x="2134" y="149"/>
                </a:cxn>
                <a:cxn ang="0">
                  <a:pos x="2010" y="0"/>
                </a:cxn>
                <a:cxn ang="0">
                  <a:pos x="2010" y="149"/>
                </a:cxn>
                <a:cxn ang="0">
                  <a:pos x="2134" y="149"/>
                </a:cxn>
                <a:cxn ang="0">
                  <a:pos x="0" y="508"/>
                </a:cxn>
                <a:cxn ang="0">
                  <a:pos x="2134" y="508"/>
                </a:cxn>
                <a:cxn ang="0">
                  <a:pos x="2134" y="149"/>
                </a:cxn>
                <a:cxn ang="0">
                  <a:pos x="2010" y="149"/>
                </a:cxn>
                <a:cxn ang="0">
                  <a:pos x="2010" y="0"/>
                </a:cxn>
                <a:cxn ang="0">
                  <a:pos x="0" y="0"/>
                </a:cxn>
                <a:cxn ang="0">
                  <a:pos x="0" y="508"/>
                </a:cxn>
              </a:cxnLst>
              <a:rect l="0" t="0" r="r" b="b"/>
              <a:pathLst>
                <a:path w="2134" h="508">
                  <a:moveTo>
                    <a:pt x="2134" y="149"/>
                  </a:moveTo>
                  <a:lnTo>
                    <a:pt x="2010" y="0"/>
                  </a:lnTo>
                  <a:lnTo>
                    <a:pt x="2010" y="149"/>
                  </a:lnTo>
                  <a:lnTo>
                    <a:pt x="2134" y="149"/>
                  </a:lnTo>
                  <a:close/>
                  <a:moveTo>
                    <a:pt x="0" y="508"/>
                  </a:moveTo>
                  <a:lnTo>
                    <a:pt x="2134" y="508"/>
                  </a:lnTo>
                  <a:lnTo>
                    <a:pt x="2134" y="149"/>
                  </a:lnTo>
                  <a:lnTo>
                    <a:pt x="2010" y="149"/>
                  </a:lnTo>
                  <a:lnTo>
                    <a:pt x="2010" y="0"/>
                  </a:lnTo>
                  <a:lnTo>
                    <a:pt x="0" y="0"/>
                  </a:lnTo>
                  <a:lnTo>
                    <a:pt x="0" y="50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1547" name="Freeform 43"/>
            <p:cNvSpPr>
              <a:spLocks/>
            </p:cNvSpPr>
            <p:nvPr/>
          </p:nvSpPr>
          <p:spPr bwMode="auto">
            <a:xfrm>
              <a:off x="5258" y="2310"/>
              <a:ext cx="124" cy="149"/>
            </a:xfrm>
            <a:custGeom>
              <a:avLst/>
              <a:gdLst/>
              <a:ahLst/>
              <a:cxnLst>
                <a:cxn ang="0">
                  <a:pos x="124" y="149"/>
                </a:cxn>
                <a:cxn ang="0">
                  <a:pos x="0" y="0"/>
                </a:cxn>
                <a:cxn ang="0">
                  <a:pos x="0" y="149"/>
                </a:cxn>
                <a:cxn ang="0">
                  <a:pos x="124" y="149"/>
                </a:cxn>
              </a:cxnLst>
              <a:rect l="0" t="0" r="r" b="b"/>
              <a:pathLst>
                <a:path w="124" h="149">
                  <a:moveTo>
                    <a:pt x="124" y="149"/>
                  </a:moveTo>
                  <a:lnTo>
                    <a:pt x="0" y="0"/>
                  </a:lnTo>
                  <a:lnTo>
                    <a:pt x="0" y="149"/>
                  </a:lnTo>
                  <a:lnTo>
                    <a:pt x="124" y="149"/>
                  </a:lnTo>
                  <a:close/>
                </a:path>
              </a:pathLst>
            </a:custGeom>
            <a:noFill/>
            <a:ln w="3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1548" name="Freeform 44"/>
            <p:cNvSpPr>
              <a:spLocks/>
            </p:cNvSpPr>
            <p:nvPr/>
          </p:nvSpPr>
          <p:spPr bwMode="auto">
            <a:xfrm>
              <a:off x="3248" y="2310"/>
              <a:ext cx="2134" cy="508"/>
            </a:xfrm>
            <a:custGeom>
              <a:avLst/>
              <a:gdLst/>
              <a:ahLst/>
              <a:cxnLst>
                <a:cxn ang="0">
                  <a:pos x="0" y="508"/>
                </a:cxn>
                <a:cxn ang="0">
                  <a:pos x="2134" y="508"/>
                </a:cxn>
                <a:cxn ang="0">
                  <a:pos x="2134" y="149"/>
                </a:cxn>
                <a:cxn ang="0">
                  <a:pos x="2010" y="149"/>
                </a:cxn>
                <a:cxn ang="0">
                  <a:pos x="2010" y="0"/>
                </a:cxn>
                <a:cxn ang="0">
                  <a:pos x="0" y="0"/>
                </a:cxn>
                <a:cxn ang="0">
                  <a:pos x="0" y="508"/>
                </a:cxn>
              </a:cxnLst>
              <a:rect l="0" t="0" r="r" b="b"/>
              <a:pathLst>
                <a:path w="2134" h="508">
                  <a:moveTo>
                    <a:pt x="0" y="508"/>
                  </a:moveTo>
                  <a:lnTo>
                    <a:pt x="2134" y="508"/>
                  </a:lnTo>
                  <a:lnTo>
                    <a:pt x="2134" y="149"/>
                  </a:lnTo>
                  <a:lnTo>
                    <a:pt x="2010" y="149"/>
                  </a:lnTo>
                  <a:lnTo>
                    <a:pt x="2010" y="0"/>
                  </a:lnTo>
                  <a:lnTo>
                    <a:pt x="0" y="0"/>
                  </a:lnTo>
                  <a:lnTo>
                    <a:pt x="0" y="508"/>
                  </a:lnTo>
                  <a:close/>
                </a:path>
              </a:pathLst>
            </a:custGeom>
            <a:noFill/>
            <a:ln w="3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1549" name="Rectangle 45"/>
            <p:cNvSpPr>
              <a:spLocks noChangeArrowheads="1"/>
            </p:cNvSpPr>
            <p:nvPr/>
          </p:nvSpPr>
          <p:spPr bwMode="auto">
            <a:xfrm>
              <a:off x="3306" y="2362"/>
              <a:ext cx="1550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Вызывает Receive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550" name="Rectangle 46"/>
            <p:cNvSpPr>
              <a:spLocks noChangeArrowheads="1"/>
            </p:cNvSpPr>
            <p:nvPr/>
          </p:nvSpPr>
          <p:spPr bwMode="auto">
            <a:xfrm>
              <a:off x="4753" y="2362"/>
              <a:ext cx="279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()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551" name="Rectangle 47"/>
            <p:cNvSpPr>
              <a:spLocks noChangeArrowheads="1"/>
            </p:cNvSpPr>
            <p:nvPr/>
          </p:nvSpPr>
          <p:spPr bwMode="auto">
            <a:xfrm>
              <a:off x="3306" y="2559"/>
              <a:ext cx="1643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у всех colleagues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552" name="Freeform 48"/>
            <p:cNvSpPr>
              <a:spLocks noEditPoints="1"/>
            </p:cNvSpPr>
            <p:nvPr/>
          </p:nvSpPr>
          <p:spPr bwMode="auto">
            <a:xfrm>
              <a:off x="124" y="2310"/>
              <a:ext cx="1861" cy="508"/>
            </a:xfrm>
            <a:custGeom>
              <a:avLst/>
              <a:gdLst/>
              <a:ahLst/>
              <a:cxnLst>
                <a:cxn ang="0">
                  <a:pos x="1861" y="149"/>
                </a:cxn>
                <a:cxn ang="0">
                  <a:pos x="1737" y="0"/>
                </a:cxn>
                <a:cxn ang="0">
                  <a:pos x="1737" y="149"/>
                </a:cxn>
                <a:cxn ang="0">
                  <a:pos x="1861" y="149"/>
                </a:cxn>
                <a:cxn ang="0">
                  <a:pos x="0" y="508"/>
                </a:cxn>
                <a:cxn ang="0">
                  <a:pos x="1861" y="508"/>
                </a:cxn>
                <a:cxn ang="0">
                  <a:pos x="1861" y="149"/>
                </a:cxn>
                <a:cxn ang="0">
                  <a:pos x="1737" y="149"/>
                </a:cxn>
                <a:cxn ang="0">
                  <a:pos x="1737" y="0"/>
                </a:cxn>
                <a:cxn ang="0">
                  <a:pos x="0" y="0"/>
                </a:cxn>
                <a:cxn ang="0">
                  <a:pos x="0" y="508"/>
                </a:cxn>
              </a:cxnLst>
              <a:rect l="0" t="0" r="r" b="b"/>
              <a:pathLst>
                <a:path w="1861" h="508">
                  <a:moveTo>
                    <a:pt x="1861" y="149"/>
                  </a:moveTo>
                  <a:lnTo>
                    <a:pt x="1737" y="0"/>
                  </a:lnTo>
                  <a:lnTo>
                    <a:pt x="1737" y="149"/>
                  </a:lnTo>
                  <a:lnTo>
                    <a:pt x="1861" y="149"/>
                  </a:lnTo>
                  <a:close/>
                  <a:moveTo>
                    <a:pt x="0" y="508"/>
                  </a:moveTo>
                  <a:lnTo>
                    <a:pt x="1861" y="508"/>
                  </a:lnTo>
                  <a:lnTo>
                    <a:pt x="1861" y="149"/>
                  </a:lnTo>
                  <a:lnTo>
                    <a:pt x="1737" y="149"/>
                  </a:lnTo>
                  <a:lnTo>
                    <a:pt x="1737" y="0"/>
                  </a:lnTo>
                  <a:lnTo>
                    <a:pt x="0" y="0"/>
                  </a:lnTo>
                  <a:lnTo>
                    <a:pt x="0" y="50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1553" name="Freeform 49"/>
            <p:cNvSpPr>
              <a:spLocks/>
            </p:cNvSpPr>
            <p:nvPr/>
          </p:nvSpPr>
          <p:spPr bwMode="auto">
            <a:xfrm>
              <a:off x="1861" y="2310"/>
              <a:ext cx="124" cy="149"/>
            </a:xfrm>
            <a:custGeom>
              <a:avLst/>
              <a:gdLst/>
              <a:ahLst/>
              <a:cxnLst>
                <a:cxn ang="0">
                  <a:pos x="124" y="149"/>
                </a:cxn>
                <a:cxn ang="0">
                  <a:pos x="0" y="0"/>
                </a:cxn>
                <a:cxn ang="0">
                  <a:pos x="0" y="149"/>
                </a:cxn>
                <a:cxn ang="0">
                  <a:pos x="124" y="149"/>
                </a:cxn>
              </a:cxnLst>
              <a:rect l="0" t="0" r="r" b="b"/>
              <a:pathLst>
                <a:path w="124" h="149">
                  <a:moveTo>
                    <a:pt x="124" y="149"/>
                  </a:moveTo>
                  <a:lnTo>
                    <a:pt x="0" y="0"/>
                  </a:lnTo>
                  <a:lnTo>
                    <a:pt x="0" y="149"/>
                  </a:lnTo>
                  <a:lnTo>
                    <a:pt x="124" y="149"/>
                  </a:lnTo>
                  <a:close/>
                </a:path>
              </a:pathLst>
            </a:custGeom>
            <a:noFill/>
            <a:ln w="3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1554" name="Freeform 50"/>
            <p:cNvSpPr>
              <a:spLocks/>
            </p:cNvSpPr>
            <p:nvPr/>
          </p:nvSpPr>
          <p:spPr bwMode="auto">
            <a:xfrm>
              <a:off x="124" y="2310"/>
              <a:ext cx="1861" cy="508"/>
            </a:xfrm>
            <a:custGeom>
              <a:avLst/>
              <a:gdLst/>
              <a:ahLst/>
              <a:cxnLst>
                <a:cxn ang="0">
                  <a:pos x="0" y="508"/>
                </a:cxn>
                <a:cxn ang="0">
                  <a:pos x="1861" y="508"/>
                </a:cxn>
                <a:cxn ang="0">
                  <a:pos x="1861" y="149"/>
                </a:cxn>
                <a:cxn ang="0">
                  <a:pos x="1737" y="149"/>
                </a:cxn>
                <a:cxn ang="0">
                  <a:pos x="1737" y="0"/>
                </a:cxn>
                <a:cxn ang="0">
                  <a:pos x="0" y="0"/>
                </a:cxn>
                <a:cxn ang="0">
                  <a:pos x="0" y="508"/>
                </a:cxn>
              </a:cxnLst>
              <a:rect l="0" t="0" r="r" b="b"/>
              <a:pathLst>
                <a:path w="1861" h="508">
                  <a:moveTo>
                    <a:pt x="0" y="508"/>
                  </a:moveTo>
                  <a:lnTo>
                    <a:pt x="1861" y="508"/>
                  </a:lnTo>
                  <a:lnTo>
                    <a:pt x="1861" y="149"/>
                  </a:lnTo>
                  <a:lnTo>
                    <a:pt x="1737" y="149"/>
                  </a:lnTo>
                  <a:lnTo>
                    <a:pt x="1737" y="0"/>
                  </a:lnTo>
                  <a:lnTo>
                    <a:pt x="0" y="0"/>
                  </a:lnTo>
                  <a:lnTo>
                    <a:pt x="0" y="508"/>
                  </a:lnTo>
                  <a:close/>
                </a:path>
              </a:pathLst>
            </a:custGeom>
            <a:noFill/>
            <a:ln w="3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1555" name="Rectangle 51"/>
            <p:cNvSpPr>
              <a:spLocks noChangeArrowheads="1"/>
            </p:cNvSpPr>
            <p:nvPr/>
          </p:nvSpPr>
          <p:spPr bwMode="auto">
            <a:xfrm>
              <a:off x="175" y="2362"/>
              <a:ext cx="1271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Вызывает Send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556" name="Rectangle 52"/>
            <p:cNvSpPr>
              <a:spLocks noChangeArrowheads="1"/>
            </p:cNvSpPr>
            <p:nvPr/>
          </p:nvSpPr>
          <p:spPr bwMode="auto">
            <a:xfrm>
              <a:off x="1364" y="2362"/>
              <a:ext cx="279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()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557" name="Rectangle 53"/>
            <p:cNvSpPr>
              <a:spLocks noChangeArrowheads="1"/>
            </p:cNvSpPr>
            <p:nvPr/>
          </p:nvSpPr>
          <p:spPr bwMode="auto">
            <a:xfrm>
              <a:off x="175" y="2559"/>
              <a:ext cx="1095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у медиатора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558" name="Line 54"/>
            <p:cNvSpPr>
              <a:spLocks noChangeShapeType="1"/>
            </p:cNvSpPr>
            <p:nvPr/>
          </p:nvSpPr>
          <p:spPr bwMode="auto">
            <a:xfrm>
              <a:off x="2226" y="1355"/>
              <a:ext cx="1022" cy="1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1559" name="Freeform 55"/>
            <p:cNvSpPr>
              <a:spLocks/>
            </p:cNvSpPr>
            <p:nvPr/>
          </p:nvSpPr>
          <p:spPr bwMode="auto">
            <a:xfrm>
              <a:off x="2071" y="1308"/>
              <a:ext cx="155" cy="93"/>
            </a:xfrm>
            <a:custGeom>
              <a:avLst/>
              <a:gdLst/>
              <a:ahLst/>
              <a:cxnLst>
                <a:cxn ang="0">
                  <a:pos x="77" y="93"/>
                </a:cxn>
                <a:cxn ang="0">
                  <a:pos x="0" y="47"/>
                </a:cxn>
                <a:cxn ang="0">
                  <a:pos x="77" y="0"/>
                </a:cxn>
                <a:cxn ang="0">
                  <a:pos x="155" y="47"/>
                </a:cxn>
                <a:cxn ang="0">
                  <a:pos x="77" y="93"/>
                </a:cxn>
              </a:cxnLst>
              <a:rect l="0" t="0" r="r" b="b"/>
              <a:pathLst>
                <a:path w="155" h="93">
                  <a:moveTo>
                    <a:pt x="77" y="93"/>
                  </a:moveTo>
                  <a:lnTo>
                    <a:pt x="0" y="47"/>
                  </a:lnTo>
                  <a:lnTo>
                    <a:pt x="77" y="0"/>
                  </a:lnTo>
                  <a:lnTo>
                    <a:pt x="155" y="47"/>
                  </a:lnTo>
                  <a:lnTo>
                    <a:pt x="77" y="9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1560" name="Freeform 56"/>
            <p:cNvSpPr>
              <a:spLocks/>
            </p:cNvSpPr>
            <p:nvPr/>
          </p:nvSpPr>
          <p:spPr bwMode="auto">
            <a:xfrm>
              <a:off x="2071" y="1308"/>
              <a:ext cx="155" cy="93"/>
            </a:xfrm>
            <a:custGeom>
              <a:avLst/>
              <a:gdLst/>
              <a:ahLst/>
              <a:cxnLst>
                <a:cxn ang="0">
                  <a:pos x="77" y="93"/>
                </a:cxn>
                <a:cxn ang="0">
                  <a:pos x="0" y="47"/>
                </a:cxn>
                <a:cxn ang="0">
                  <a:pos x="77" y="0"/>
                </a:cxn>
                <a:cxn ang="0">
                  <a:pos x="155" y="47"/>
                </a:cxn>
                <a:cxn ang="0">
                  <a:pos x="77" y="93"/>
                </a:cxn>
              </a:cxnLst>
              <a:rect l="0" t="0" r="r" b="b"/>
              <a:pathLst>
                <a:path w="155" h="93">
                  <a:moveTo>
                    <a:pt x="77" y="93"/>
                  </a:moveTo>
                  <a:lnTo>
                    <a:pt x="0" y="47"/>
                  </a:lnTo>
                  <a:lnTo>
                    <a:pt x="77" y="0"/>
                  </a:lnTo>
                  <a:lnTo>
                    <a:pt x="155" y="47"/>
                  </a:lnTo>
                  <a:lnTo>
                    <a:pt x="77" y="93"/>
                  </a:lnTo>
                  <a:close/>
                </a:path>
              </a:pathLst>
            </a:custGeom>
            <a:noFill/>
            <a:ln w="1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1561" name="Line 57"/>
            <p:cNvSpPr>
              <a:spLocks noChangeShapeType="1"/>
            </p:cNvSpPr>
            <p:nvPr/>
          </p:nvSpPr>
          <p:spPr bwMode="auto">
            <a:xfrm flipH="1">
              <a:off x="2071" y="1794"/>
              <a:ext cx="1177" cy="1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1562" name="Freeform 58"/>
            <p:cNvSpPr>
              <a:spLocks/>
            </p:cNvSpPr>
            <p:nvPr/>
          </p:nvSpPr>
          <p:spPr bwMode="auto">
            <a:xfrm>
              <a:off x="2071" y="1733"/>
              <a:ext cx="61" cy="122"/>
            </a:xfrm>
            <a:custGeom>
              <a:avLst/>
              <a:gdLst/>
              <a:ahLst/>
              <a:cxnLst>
                <a:cxn ang="0">
                  <a:pos x="61" y="0"/>
                </a:cxn>
                <a:cxn ang="0">
                  <a:pos x="0" y="61"/>
                </a:cxn>
                <a:cxn ang="0">
                  <a:pos x="61" y="122"/>
                </a:cxn>
              </a:cxnLst>
              <a:rect l="0" t="0" r="r" b="b"/>
              <a:pathLst>
                <a:path w="61" h="122">
                  <a:moveTo>
                    <a:pt x="61" y="0"/>
                  </a:moveTo>
                  <a:lnTo>
                    <a:pt x="0" y="61"/>
                  </a:lnTo>
                  <a:lnTo>
                    <a:pt x="61" y="122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1563" name="Freeform 59"/>
            <p:cNvSpPr>
              <a:spLocks noEditPoints="1"/>
            </p:cNvSpPr>
            <p:nvPr/>
          </p:nvSpPr>
          <p:spPr bwMode="auto">
            <a:xfrm>
              <a:off x="822" y="1913"/>
              <a:ext cx="10" cy="402"/>
            </a:xfrm>
            <a:custGeom>
              <a:avLst/>
              <a:gdLst/>
              <a:ahLst/>
              <a:cxnLst>
                <a:cxn ang="0">
                  <a:pos x="16" y="8"/>
                </a:cxn>
                <a:cxn ang="0">
                  <a:pos x="16" y="120"/>
                </a:cxn>
                <a:cxn ang="0">
                  <a:pos x="8" y="128"/>
                </a:cxn>
                <a:cxn ang="0">
                  <a:pos x="0" y="120"/>
                </a:cxn>
                <a:cxn ang="0">
                  <a:pos x="0" y="8"/>
                </a:cxn>
                <a:cxn ang="0">
                  <a:pos x="8" y="0"/>
                </a:cxn>
                <a:cxn ang="0">
                  <a:pos x="16" y="8"/>
                </a:cxn>
                <a:cxn ang="0">
                  <a:pos x="16" y="200"/>
                </a:cxn>
                <a:cxn ang="0">
                  <a:pos x="16" y="312"/>
                </a:cxn>
                <a:cxn ang="0">
                  <a:pos x="8" y="320"/>
                </a:cxn>
                <a:cxn ang="0">
                  <a:pos x="0" y="312"/>
                </a:cxn>
                <a:cxn ang="0">
                  <a:pos x="0" y="200"/>
                </a:cxn>
                <a:cxn ang="0">
                  <a:pos x="8" y="192"/>
                </a:cxn>
                <a:cxn ang="0">
                  <a:pos x="16" y="200"/>
                </a:cxn>
                <a:cxn ang="0">
                  <a:pos x="16" y="392"/>
                </a:cxn>
                <a:cxn ang="0">
                  <a:pos x="16" y="504"/>
                </a:cxn>
                <a:cxn ang="0">
                  <a:pos x="8" y="512"/>
                </a:cxn>
                <a:cxn ang="0">
                  <a:pos x="0" y="504"/>
                </a:cxn>
                <a:cxn ang="0">
                  <a:pos x="0" y="392"/>
                </a:cxn>
                <a:cxn ang="0">
                  <a:pos x="8" y="384"/>
                </a:cxn>
                <a:cxn ang="0">
                  <a:pos x="16" y="392"/>
                </a:cxn>
                <a:cxn ang="0">
                  <a:pos x="16" y="584"/>
                </a:cxn>
                <a:cxn ang="0">
                  <a:pos x="16" y="613"/>
                </a:cxn>
                <a:cxn ang="0">
                  <a:pos x="8" y="621"/>
                </a:cxn>
                <a:cxn ang="0">
                  <a:pos x="0" y="613"/>
                </a:cxn>
                <a:cxn ang="0">
                  <a:pos x="0" y="584"/>
                </a:cxn>
                <a:cxn ang="0">
                  <a:pos x="8" y="576"/>
                </a:cxn>
                <a:cxn ang="0">
                  <a:pos x="16" y="584"/>
                </a:cxn>
              </a:cxnLst>
              <a:rect l="0" t="0" r="r" b="b"/>
              <a:pathLst>
                <a:path w="16" h="621">
                  <a:moveTo>
                    <a:pt x="16" y="8"/>
                  </a:moveTo>
                  <a:lnTo>
                    <a:pt x="16" y="120"/>
                  </a:lnTo>
                  <a:cubicBezTo>
                    <a:pt x="16" y="124"/>
                    <a:pt x="12" y="128"/>
                    <a:pt x="8" y="128"/>
                  </a:cubicBezTo>
                  <a:cubicBezTo>
                    <a:pt x="3" y="128"/>
                    <a:pt x="0" y="124"/>
                    <a:pt x="0" y="120"/>
                  </a:cubicBezTo>
                  <a:lnTo>
                    <a:pt x="0" y="8"/>
                  </a:lnTo>
                  <a:cubicBezTo>
                    <a:pt x="0" y="4"/>
                    <a:pt x="3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lose/>
                  <a:moveTo>
                    <a:pt x="16" y="200"/>
                  </a:moveTo>
                  <a:lnTo>
                    <a:pt x="16" y="312"/>
                  </a:lnTo>
                  <a:cubicBezTo>
                    <a:pt x="16" y="316"/>
                    <a:pt x="12" y="320"/>
                    <a:pt x="8" y="320"/>
                  </a:cubicBezTo>
                  <a:cubicBezTo>
                    <a:pt x="3" y="320"/>
                    <a:pt x="0" y="316"/>
                    <a:pt x="0" y="312"/>
                  </a:cubicBezTo>
                  <a:lnTo>
                    <a:pt x="0" y="200"/>
                  </a:lnTo>
                  <a:cubicBezTo>
                    <a:pt x="0" y="196"/>
                    <a:pt x="3" y="192"/>
                    <a:pt x="8" y="192"/>
                  </a:cubicBezTo>
                  <a:cubicBezTo>
                    <a:pt x="12" y="192"/>
                    <a:pt x="16" y="196"/>
                    <a:pt x="16" y="200"/>
                  </a:cubicBezTo>
                  <a:close/>
                  <a:moveTo>
                    <a:pt x="16" y="392"/>
                  </a:moveTo>
                  <a:lnTo>
                    <a:pt x="16" y="504"/>
                  </a:lnTo>
                  <a:cubicBezTo>
                    <a:pt x="16" y="508"/>
                    <a:pt x="12" y="512"/>
                    <a:pt x="8" y="512"/>
                  </a:cubicBezTo>
                  <a:cubicBezTo>
                    <a:pt x="3" y="512"/>
                    <a:pt x="0" y="508"/>
                    <a:pt x="0" y="504"/>
                  </a:cubicBezTo>
                  <a:lnTo>
                    <a:pt x="0" y="392"/>
                  </a:lnTo>
                  <a:cubicBezTo>
                    <a:pt x="0" y="388"/>
                    <a:pt x="3" y="384"/>
                    <a:pt x="8" y="384"/>
                  </a:cubicBezTo>
                  <a:cubicBezTo>
                    <a:pt x="12" y="384"/>
                    <a:pt x="16" y="388"/>
                    <a:pt x="16" y="392"/>
                  </a:cubicBezTo>
                  <a:close/>
                  <a:moveTo>
                    <a:pt x="16" y="584"/>
                  </a:moveTo>
                  <a:lnTo>
                    <a:pt x="16" y="613"/>
                  </a:lnTo>
                  <a:cubicBezTo>
                    <a:pt x="16" y="617"/>
                    <a:pt x="12" y="621"/>
                    <a:pt x="8" y="621"/>
                  </a:cubicBezTo>
                  <a:cubicBezTo>
                    <a:pt x="3" y="621"/>
                    <a:pt x="0" y="617"/>
                    <a:pt x="0" y="613"/>
                  </a:cubicBezTo>
                  <a:lnTo>
                    <a:pt x="0" y="584"/>
                  </a:lnTo>
                  <a:cubicBezTo>
                    <a:pt x="0" y="580"/>
                    <a:pt x="3" y="576"/>
                    <a:pt x="8" y="576"/>
                  </a:cubicBezTo>
                  <a:cubicBezTo>
                    <a:pt x="12" y="576"/>
                    <a:pt x="16" y="580"/>
                    <a:pt x="16" y="584"/>
                  </a:cubicBezTo>
                  <a:close/>
                </a:path>
              </a:pathLst>
            </a:custGeom>
            <a:solidFill>
              <a:schemeClr val="tx1"/>
            </a:solidFill>
            <a:ln w="10" cap="flat">
              <a:solidFill>
                <a:schemeClr val="tx1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1564" name="Freeform 60"/>
            <p:cNvSpPr>
              <a:spLocks noEditPoints="1"/>
            </p:cNvSpPr>
            <p:nvPr/>
          </p:nvSpPr>
          <p:spPr bwMode="auto">
            <a:xfrm>
              <a:off x="3946" y="1913"/>
              <a:ext cx="10" cy="402"/>
            </a:xfrm>
            <a:custGeom>
              <a:avLst/>
              <a:gdLst/>
              <a:ahLst/>
              <a:cxnLst>
                <a:cxn ang="0">
                  <a:pos x="16" y="8"/>
                </a:cxn>
                <a:cxn ang="0">
                  <a:pos x="16" y="120"/>
                </a:cxn>
                <a:cxn ang="0">
                  <a:pos x="8" y="128"/>
                </a:cxn>
                <a:cxn ang="0">
                  <a:pos x="0" y="120"/>
                </a:cxn>
                <a:cxn ang="0">
                  <a:pos x="0" y="8"/>
                </a:cxn>
                <a:cxn ang="0">
                  <a:pos x="8" y="0"/>
                </a:cxn>
                <a:cxn ang="0">
                  <a:pos x="16" y="8"/>
                </a:cxn>
                <a:cxn ang="0">
                  <a:pos x="16" y="200"/>
                </a:cxn>
                <a:cxn ang="0">
                  <a:pos x="16" y="312"/>
                </a:cxn>
                <a:cxn ang="0">
                  <a:pos x="8" y="320"/>
                </a:cxn>
                <a:cxn ang="0">
                  <a:pos x="0" y="312"/>
                </a:cxn>
                <a:cxn ang="0">
                  <a:pos x="0" y="200"/>
                </a:cxn>
                <a:cxn ang="0">
                  <a:pos x="8" y="192"/>
                </a:cxn>
                <a:cxn ang="0">
                  <a:pos x="16" y="200"/>
                </a:cxn>
                <a:cxn ang="0">
                  <a:pos x="16" y="392"/>
                </a:cxn>
                <a:cxn ang="0">
                  <a:pos x="16" y="504"/>
                </a:cxn>
                <a:cxn ang="0">
                  <a:pos x="8" y="512"/>
                </a:cxn>
                <a:cxn ang="0">
                  <a:pos x="0" y="504"/>
                </a:cxn>
                <a:cxn ang="0">
                  <a:pos x="0" y="392"/>
                </a:cxn>
                <a:cxn ang="0">
                  <a:pos x="8" y="384"/>
                </a:cxn>
                <a:cxn ang="0">
                  <a:pos x="16" y="392"/>
                </a:cxn>
                <a:cxn ang="0">
                  <a:pos x="16" y="584"/>
                </a:cxn>
                <a:cxn ang="0">
                  <a:pos x="16" y="613"/>
                </a:cxn>
                <a:cxn ang="0">
                  <a:pos x="8" y="621"/>
                </a:cxn>
                <a:cxn ang="0">
                  <a:pos x="0" y="613"/>
                </a:cxn>
                <a:cxn ang="0">
                  <a:pos x="0" y="584"/>
                </a:cxn>
                <a:cxn ang="0">
                  <a:pos x="8" y="576"/>
                </a:cxn>
                <a:cxn ang="0">
                  <a:pos x="16" y="584"/>
                </a:cxn>
              </a:cxnLst>
              <a:rect l="0" t="0" r="r" b="b"/>
              <a:pathLst>
                <a:path w="16" h="621">
                  <a:moveTo>
                    <a:pt x="16" y="8"/>
                  </a:moveTo>
                  <a:lnTo>
                    <a:pt x="16" y="120"/>
                  </a:lnTo>
                  <a:cubicBezTo>
                    <a:pt x="16" y="124"/>
                    <a:pt x="13" y="128"/>
                    <a:pt x="8" y="128"/>
                  </a:cubicBezTo>
                  <a:cubicBezTo>
                    <a:pt x="4" y="128"/>
                    <a:pt x="0" y="124"/>
                    <a:pt x="0" y="120"/>
                  </a:cubicBezTo>
                  <a:lnTo>
                    <a:pt x="0" y="8"/>
                  </a:ln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6" y="4"/>
                    <a:pt x="16" y="8"/>
                  </a:cubicBezTo>
                  <a:close/>
                  <a:moveTo>
                    <a:pt x="16" y="200"/>
                  </a:moveTo>
                  <a:lnTo>
                    <a:pt x="16" y="312"/>
                  </a:lnTo>
                  <a:cubicBezTo>
                    <a:pt x="16" y="316"/>
                    <a:pt x="13" y="320"/>
                    <a:pt x="8" y="320"/>
                  </a:cubicBezTo>
                  <a:cubicBezTo>
                    <a:pt x="4" y="320"/>
                    <a:pt x="0" y="316"/>
                    <a:pt x="0" y="312"/>
                  </a:cubicBezTo>
                  <a:lnTo>
                    <a:pt x="0" y="200"/>
                  </a:lnTo>
                  <a:cubicBezTo>
                    <a:pt x="0" y="196"/>
                    <a:pt x="4" y="192"/>
                    <a:pt x="8" y="192"/>
                  </a:cubicBezTo>
                  <a:cubicBezTo>
                    <a:pt x="13" y="192"/>
                    <a:pt x="16" y="196"/>
                    <a:pt x="16" y="200"/>
                  </a:cubicBezTo>
                  <a:close/>
                  <a:moveTo>
                    <a:pt x="16" y="392"/>
                  </a:moveTo>
                  <a:lnTo>
                    <a:pt x="16" y="504"/>
                  </a:lnTo>
                  <a:cubicBezTo>
                    <a:pt x="16" y="508"/>
                    <a:pt x="13" y="512"/>
                    <a:pt x="8" y="512"/>
                  </a:cubicBezTo>
                  <a:cubicBezTo>
                    <a:pt x="4" y="512"/>
                    <a:pt x="0" y="508"/>
                    <a:pt x="0" y="504"/>
                  </a:cubicBezTo>
                  <a:lnTo>
                    <a:pt x="0" y="392"/>
                  </a:lnTo>
                  <a:cubicBezTo>
                    <a:pt x="0" y="388"/>
                    <a:pt x="4" y="384"/>
                    <a:pt x="8" y="384"/>
                  </a:cubicBezTo>
                  <a:cubicBezTo>
                    <a:pt x="13" y="384"/>
                    <a:pt x="16" y="388"/>
                    <a:pt x="16" y="392"/>
                  </a:cubicBezTo>
                  <a:close/>
                  <a:moveTo>
                    <a:pt x="16" y="584"/>
                  </a:moveTo>
                  <a:lnTo>
                    <a:pt x="16" y="613"/>
                  </a:lnTo>
                  <a:cubicBezTo>
                    <a:pt x="16" y="617"/>
                    <a:pt x="13" y="621"/>
                    <a:pt x="8" y="621"/>
                  </a:cubicBezTo>
                  <a:cubicBezTo>
                    <a:pt x="4" y="621"/>
                    <a:pt x="0" y="617"/>
                    <a:pt x="0" y="613"/>
                  </a:cubicBezTo>
                  <a:lnTo>
                    <a:pt x="0" y="584"/>
                  </a:lnTo>
                  <a:cubicBezTo>
                    <a:pt x="0" y="580"/>
                    <a:pt x="4" y="576"/>
                    <a:pt x="8" y="576"/>
                  </a:cubicBezTo>
                  <a:cubicBezTo>
                    <a:pt x="13" y="576"/>
                    <a:pt x="16" y="580"/>
                    <a:pt x="16" y="584"/>
                  </a:cubicBezTo>
                  <a:close/>
                </a:path>
              </a:pathLst>
            </a:custGeom>
            <a:solidFill>
              <a:srgbClr val="000000"/>
            </a:solidFill>
            <a:ln w="10" cap="flat">
              <a:solidFill>
                <a:schemeClr val="tx1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57158" y="1142984"/>
            <a:ext cx="5849678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sz="2400" smtClean="0"/>
              <a:t>Название и классификация паттерна</a:t>
            </a:r>
            <a:endParaRPr lang="ru-RU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714348" y="1712229"/>
            <a:ext cx="65373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 smtClean="0"/>
              <a:t>Наблюдатель – паттерн поведения объектов.</a:t>
            </a:r>
            <a:endParaRPr lang="ru-RU" sz="2200" dirty="0"/>
          </a:p>
        </p:txBody>
      </p:sp>
      <p:sp>
        <p:nvSpPr>
          <p:cNvPr id="11" name="TextBox 10"/>
          <p:cNvSpPr txBox="1"/>
          <p:nvPr/>
        </p:nvSpPr>
        <p:spPr>
          <a:xfrm>
            <a:off x="357158" y="2376066"/>
            <a:ext cx="1980029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sz="2400" dirty="0" smtClean="0"/>
              <a:t>Назначение</a:t>
            </a:r>
            <a:endParaRPr lang="ru-RU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699789" y="2982582"/>
            <a:ext cx="826059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 smtClean="0"/>
              <a:t>Определяет зависимость типа «один ко многим» между</a:t>
            </a:r>
          </a:p>
          <a:p>
            <a:r>
              <a:rPr lang="ru-RU" sz="2200" dirty="0" smtClean="0"/>
              <a:t>объектами таким образом, что при изменении состояния</a:t>
            </a:r>
          </a:p>
          <a:p>
            <a:r>
              <a:rPr lang="ru-RU" sz="2200" dirty="0" smtClean="0"/>
              <a:t>одного объекта все зависящие от него оповещаются об </a:t>
            </a:r>
          </a:p>
          <a:p>
            <a:r>
              <a:rPr lang="ru-RU" sz="2200" dirty="0" smtClean="0"/>
              <a:t>этом и автоматически обновляются.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6488668"/>
            <a:ext cx="196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Design patterns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2928926" y="714356"/>
            <a:ext cx="6215074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2"/>
          <p:cNvSpPr txBox="1">
            <a:spLocks/>
          </p:cNvSpPr>
          <p:nvPr/>
        </p:nvSpPr>
        <p:spPr>
          <a:xfrm>
            <a:off x="0" y="142852"/>
            <a:ext cx="9144000" cy="857256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5000" endA="300" endPos="455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Observer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7158" y="4572008"/>
            <a:ext cx="4504759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sz="2400" dirty="0" smtClean="0"/>
              <a:t>Известен также под именем</a:t>
            </a:r>
            <a:endParaRPr lang="ru-RU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714348" y="5176549"/>
            <a:ext cx="58737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Dependents (</a:t>
            </a:r>
            <a:r>
              <a:rPr lang="ru-RU" sz="2200" dirty="0" smtClean="0"/>
              <a:t>подчиненные)</a:t>
            </a:r>
          </a:p>
          <a:p>
            <a:r>
              <a:rPr lang="en-US" sz="2200" dirty="0" smtClean="0"/>
              <a:t>Publish-Subscribe (</a:t>
            </a:r>
            <a:r>
              <a:rPr lang="ru-RU" sz="2200" dirty="0" smtClean="0"/>
              <a:t>издатель-подписчик)</a:t>
            </a:r>
            <a:endParaRPr lang="ru-RU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8"/>
          <p:cNvCxnSpPr/>
          <p:nvPr/>
        </p:nvCxnSpPr>
        <p:spPr>
          <a:xfrm>
            <a:off x="2928926" y="714356"/>
            <a:ext cx="6215074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57158" y="1142984"/>
            <a:ext cx="5849678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sz="2400" smtClean="0"/>
              <a:t>Название и классификация паттерна</a:t>
            </a:r>
            <a:endParaRPr lang="ru-RU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714348" y="1712229"/>
            <a:ext cx="74382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smtClean="0"/>
              <a:t>Заместитель – паттерн, структурирующий объекты</a:t>
            </a:r>
            <a:r>
              <a:rPr lang="ru-RU" sz="2200" dirty="0" smtClean="0"/>
              <a:t>.</a:t>
            </a:r>
            <a:endParaRPr lang="ru-RU" sz="2200" dirty="0"/>
          </a:p>
        </p:txBody>
      </p:sp>
      <p:sp>
        <p:nvSpPr>
          <p:cNvPr id="11" name="TextBox 10"/>
          <p:cNvSpPr txBox="1"/>
          <p:nvPr/>
        </p:nvSpPr>
        <p:spPr>
          <a:xfrm>
            <a:off x="357158" y="2500306"/>
            <a:ext cx="1980029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sz="2400" dirty="0" smtClean="0"/>
              <a:t>Назначение</a:t>
            </a:r>
            <a:endParaRPr lang="ru-RU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699789" y="3106822"/>
            <a:ext cx="806983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smtClean="0"/>
              <a:t>Является суррогатом другого объекта и контролирует </a:t>
            </a:r>
            <a:endParaRPr lang="ru-RU" sz="2200" dirty="0" smtClean="0"/>
          </a:p>
          <a:p>
            <a:r>
              <a:rPr lang="ru-RU" sz="2200" smtClean="0"/>
              <a:t>доступ к нему. Позволяет создавать «тяжелые» объекты</a:t>
            </a:r>
            <a:endParaRPr lang="ru-RU" sz="2200" dirty="0" smtClean="0"/>
          </a:p>
          <a:p>
            <a:r>
              <a:rPr lang="ru-RU" sz="2200" i="1" smtClean="0"/>
              <a:t>по требованию</a:t>
            </a:r>
            <a:r>
              <a:rPr lang="ru-RU" sz="2200" dirty="0" smtClean="0"/>
              <a:t>.</a:t>
            </a:r>
            <a:endParaRPr lang="ru-RU" sz="2200" dirty="0"/>
          </a:p>
        </p:txBody>
      </p:sp>
      <p:sp>
        <p:nvSpPr>
          <p:cNvPr id="13" name="TextBox 12"/>
          <p:cNvSpPr txBox="1"/>
          <p:nvPr/>
        </p:nvSpPr>
        <p:spPr>
          <a:xfrm>
            <a:off x="357158" y="4569749"/>
            <a:ext cx="4504759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sz="2400" smtClean="0"/>
              <a:t>Известен также под именем</a:t>
            </a:r>
            <a:endParaRPr lang="ru-RU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714348" y="5143512"/>
            <a:ext cx="30396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smtClean="0"/>
              <a:t>Surrogate (</a:t>
            </a:r>
            <a:r>
              <a:rPr lang="ru-RU" sz="2200" dirty="0" smtClean="0"/>
              <a:t>суррогат</a:t>
            </a:r>
            <a:r>
              <a:rPr lang="en-US" sz="2200" dirty="0" smtClean="0"/>
              <a:t>)</a:t>
            </a:r>
            <a:endParaRPr lang="ru-RU" sz="2200" dirty="0"/>
          </a:p>
        </p:txBody>
      </p:sp>
      <p:sp>
        <p:nvSpPr>
          <p:cNvPr id="15" name="TextBox 14"/>
          <p:cNvSpPr txBox="1"/>
          <p:nvPr/>
        </p:nvSpPr>
        <p:spPr>
          <a:xfrm>
            <a:off x="0" y="6488668"/>
            <a:ext cx="196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Design patterns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8" name="Заголовок 2"/>
          <p:cNvSpPr txBox="1">
            <a:spLocks/>
          </p:cNvSpPr>
          <p:nvPr/>
        </p:nvSpPr>
        <p:spPr>
          <a:xfrm>
            <a:off x="0" y="142852"/>
            <a:ext cx="9144000" cy="857256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5000" endA="300" endPos="455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Proxy</a:t>
            </a:r>
            <a:endParaRPr kumimoji="0" lang="ru-RU" sz="4000" b="1" i="0" u="none" strike="noStrike" kern="1200" cap="none" spc="0" normalizeH="0" baseline="0" noProof="0" dirty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  <a:reflection blurRad="6350" stA="55000" endA="300" endPos="45500" dir="5400000" sy="-10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0" y="6488668"/>
            <a:ext cx="196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Design patterns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2928926" y="714356"/>
            <a:ext cx="6215074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Заголовок 2"/>
          <p:cNvSpPr txBox="1">
            <a:spLocks/>
          </p:cNvSpPr>
          <p:nvPr/>
        </p:nvSpPr>
        <p:spPr>
          <a:xfrm>
            <a:off x="0" y="142852"/>
            <a:ext cx="9144000" cy="857256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5000" endA="300" endPos="455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Observer</a:t>
            </a:r>
          </a:p>
        </p:txBody>
      </p:sp>
      <p:grpSp>
        <p:nvGrpSpPr>
          <p:cNvPr id="22533" name="Group 5"/>
          <p:cNvGrpSpPr>
            <a:grpSpLocks noChangeAspect="1"/>
          </p:cNvGrpSpPr>
          <p:nvPr/>
        </p:nvGrpSpPr>
        <p:grpSpPr bwMode="auto">
          <a:xfrm>
            <a:off x="169863" y="1755775"/>
            <a:ext cx="8839200" cy="3022600"/>
            <a:chOff x="107" y="1106"/>
            <a:chExt cx="5568" cy="1904"/>
          </a:xfrm>
        </p:grpSpPr>
        <p:sp>
          <p:nvSpPr>
            <p:cNvPr id="22534" name="Rectangle 6"/>
            <p:cNvSpPr>
              <a:spLocks noChangeArrowheads="1"/>
            </p:cNvSpPr>
            <p:nvPr/>
          </p:nvSpPr>
          <p:spPr bwMode="auto">
            <a:xfrm>
              <a:off x="2277" y="1543"/>
              <a:ext cx="944" cy="60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2535" name="Rectangle 7"/>
            <p:cNvSpPr>
              <a:spLocks noChangeArrowheads="1"/>
            </p:cNvSpPr>
            <p:nvPr/>
          </p:nvSpPr>
          <p:spPr bwMode="auto">
            <a:xfrm>
              <a:off x="2277" y="1543"/>
              <a:ext cx="944" cy="603"/>
            </a:xfrm>
            <a:prstGeom prst="rect">
              <a:avLst/>
            </a:prstGeom>
            <a:noFill/>
            <a:ln w="9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2536" name="Rectangle 8"/>
            <p:cNvSpPr>
              <a:spLocks noChangeArrowheads="1"/>
            </p:cNvSpPr>
            <p:nvPr/>
          </p:nvSpPr>
          <p:spPr bwMode="auto">
            <a:xfrm>
              <a:off x="2287" y="1550"/>
              <a:ext cx="18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-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537" name="Rectangle 9"/>
            <p:cNvSpPr>
              <a:spLocks noChangeArrowheads="1"/>
            </p:cNvSpPr>
            <p:nvPr/>
          </p:nvSpPr>
          <p:spPr bwMode="auto">
            <a:xfrm>
              <a:off x="2377" y="1550"/>
              <a:ext cx="619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Notify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538" name="Rectangle 10"/>
            <p:cNvSpPr>
              <a:spLocks noChangeArrowheads="1"/>
            </p:cNvSpPr>
            <p:nvPr/>
          </p:nvSpPr>
          <p:spPr bwMode="auto">
            <a:xfrm>
              <a:off x="2906" y="1550"/>
              <a:ext cx="27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()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539" name="Rectangle 11"/>
            <p:cNvSpPr>
              <a:spLocks noChangeArrowheads="1"/>
            </p:cNvSpPr>
            <p:nvPr/>
          </p:nvSpPr>
          <p:spPr bwMode="auto">
            <a:xfrm>
              <a:off x="2287" y="1740"/>
              <a:ext cx="18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+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540" name="Rectangle 12"/>
            <p:cNvSpPr>
              <a:spLocks noChangeArrowheads="1"/>
            </p:cNvSpPr>
            <p:nvPr/>
          </p:nvSpPr>
          <p:spPr bwMode="auto">
            <a:xfrm>
              <a:off x="2377" y="1740"/>
              <a:ext cx="619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Attach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541" name="Rectangle 13"/>
            <p:cNvSpPr>
              <a:spLocks noChangeArrowheads="1"/>
            </p:cNvSpPr>
            <p:nvPr/>
          </p:nvSpPr>
          <p:spPr bwMode="auto">
            <a:xfrm>
              <a:off x="2906" y="1740"/>
              <a:ext cx="27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()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542" name="Rectangle 14"/>
            <p:cNvSpPr>
              <a:spLocks noChangeArrowheads="1"/>
            </p:cNvSpPr>
            <p:nvPr/>
          </p:nvSpPr>
          <p:spPr bwMode="auto">
            <a:xfrm>
              <a:off x="2287" y="1930"/>
              <a:ext cx="18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+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543" name="Rectangle 15"/>
            <p:cNvSpPr>
              <a:spLocks noChangeArrowheads="1"/>
            </p:cNvSpPr>
            <p:nvPr/>
          </p:nvSpPr>
          <p:spPr bwMode="auto">
            <a:xfrm>
              <a:off x="2377" y="1930"/>
              <a:ext cx="619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Detach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544" name="Rectangle 16"/>
            <p:cNvSpPr>
              <a:spLocks noChangeArrowheads="1"/>
            </p:cNvSpPr>
            <p:nvPr/>
          </p:nvSpPr>
          <p:spPr bwMode="auto">
            <a:xfrm>
              <a:off x="2906" y="1930"/>
              <a:ext cx="27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()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545" name="Rectangle 17"/>
            <p:cNvSpPr>
              <a:spLocks noChangeArrowheads="1"/>
            </p:cNvSpPr>
            <p:nvPr/>
          </p:nvSpPr>
          <p:spPr bwMode="auto">
            <a:xfrm>
              <a:off x="2277" y="1324"/>
              <a:ext cx="944" cy="21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2546" name="Rectangle 18"/>
            <p:cNvSpPr>
              <a:spLocks noChangeArrowheads="1"/>
            </p:cNvSpPr>
            <p:nvPr/>
          </p:nvSpPr>
          <p:spPr bwMode="auto">
            <a:xfrm>
              <a:off x="2277" y="1324"/>
              <a:ext cx="944" cy="219"/>
            </a:xfrm>
            <a:prstGeom prst="rect">
              <a:avLst/>
            </a:prstGeom>
            <a:noFill/>
            <a:ln w="9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2547" name="Rectangle 19"/>
            <p:cNvSpPr>
              <a:spLocks noChangeArrowheads="1"/>
            </p:cNvSpPr>
            <p:nvPr/>
          </p:nvSpPr>
          <p:spPr bwMode="auto">
            <a:xfrm>
              <a:off x="2287" y="1330"/>
              <a:ext cx="18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-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548" name="Rectangle 20"/>
            <p:cNvSpPr>
              <a:spLocks noChangeArrowheads="1"/>
            </p:cNvSpPr>
            <p:nvPr/>
          </p:nvSpPr>
          <p:spPr bwMode="auto">
            <a:xfrm>
              <a:off x="2377" y="1330"/>
              <a:ext cx="529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state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549" name="Rectangle 21"/>
            <p:cNvSpPr>
              <a:spLocks noChangeArrowheads="1"/>
            </p:cNvSpPr>
            <p:nvPr/>
          </p:nvSpPr>
          <p:spPr bwMode="auto">
            <a:xfrm>
              <a:off x="2277" y="1106"/>
              <a:ext cx="944" cy="21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2550" name="Rectangle 22"/>
            <p:cNvSpPr>
              <a:spLocks noChangeArrowheads="1"/>
            </p:cNvSpPr>
            <p:nvPr/>
          </p:nvSpPr>
          <p:spPr bwMode="auto">
            <a:xfrm>
              <a:off x="2277" y="1106"/>
              <a:ext cx="944" cy="218"/>
            </a:xfrm>
            <a:prstGeom prst="rect">
              <a:avLst/>
            </a:prstGeom>
            <a:noFill/>
            <a:ln w="9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2551" name="Rectangle 23"/>
            <p:cNvSpPr>
              <a:spLocks noChangeArrowheads="1"/>
            </p:cNvSpPr>
            <p:nvPr/>
          </p:nvSpPr>
          <p:spPr bwMode="auto">
            <a:xfrm>
              <a:off x="2437" y="1110"/>
              <a:ext cx="709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Subject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552" name="Rectangle 24"/>
            <p:cNvSpPr>
              <a:spLocks noChangeArrowheads="1"/>
            </p:cNvSpPr>
            <p:nvPr/>
          </p:nvSpPr>
          <p:spPr bwMode="auto">
            <a:xfrm>
              <a:off x="4259" y="1517"/>
              <a:ext cx="1132" cy="21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2553" name="Rectangle 25"/>
            <p:cNvSpPr>
              <a:spLocks noChangeArrowheads="1"/>
            </p:cNvSpPr>
            <p:nvPr/>
          </p:nvSpPr>
          <p:spPr bwMode="auto">
            <a:xfrm>
              <a:off x="4259" y="1517"/>
              <a:ext cx="1132" cy="219"/>
            </a:xfrm>
            <a:prstGeom prst="rect">
              <a:avLst/>
            </a:prstGeom>
            <a:noFill/>
            <a:ln w="9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2554" name="Rectangle 26"/>
            <p:cNvSpPr>
              <a:spLocks noChangeArrowheads="1"/>
            </p:cNvSpPr>
            <p:nvPr/>
          </p:nvSpPr>
          <p:spPr bwMode="auto">
            <a:xfrm>
              <a:off x="4275" y="1520"/>
              <a:ext cx="18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000" b="0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+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555" name="Rectangle 27"/>
            <p:cNvSpPr>
              <a:spLocks noChangeArrowheads="1"/>
            </p:cNvSpPr>
            <p:nvPr/>
          </p:nvSpPr>
          <p:spPr bwMode="auto">
            <a:xfrm>
              <a:off x="4365" y="1520"/>
              <a:ext cx="619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000" b="0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Update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556" name="Rectangle 28"/>
            <p:cNvSpPr>
              <a:spLocks noChangeArrowheads="1"/>
            </p:cNvSpPr>
            <p:nvPr/>
          </p:nvSpPr>
          <p:spPr bwMode="auto">
            <a:xfrm>
              <a:off x="4884" y="1520"/>
              <a:ext cx="27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000" b="0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()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557" name="Rectangle 29"/>
            <p:cNvSpPr>
              <a:spLocks noChangeArrowheads="1"/>
            </p:cNvSpPr>
            <p:nvPr/>
          </p:nvSpPr>
          <p:spPr bwMode="auto">
            <a:xfrm>
              <a:off x="4259" y="1106"/>
              <a:ext cx="1132" cy="41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2558" name="Rectangle 30"/>
            <p:cNvSpPr>
              <a:spLocks noChangeArrowheads="1"/>
            </p:cNvSpPr>
            <p:nvPr/>
          </p:nvSpPr>
          <p:spPr bwMode="auto">
            <a:xfrm>
              <a:off x="4259" y="1106"/>
              <a:ext cx="1132" cy="411"/>
            </a:xfrm>
            <a:prstGeom prst="rect">
              <a:avLst/>
            </a:prstGeom>
            <a:noFill/>
            <a:ln w="9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2559" name="Rectangle 31"/>
            <p:cNvSpPr>
              <a:spLocks noChangeArrowheads="1"/>
            </p:cNvSpPr>
            <p:nvPr/>
          </p:nvSpPr>
          <p:spPr bwMode="auto">
            <a:xfrm>
              <a:off x="4345" y="1110"/>
              <a:ext cx="1059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«interface»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560" name="Rectangle 32"/>
            <p:cNvSpPr>
              <a:spLocks noChangeArrowheads="1"/>
            </p:cNvSpPr>
            <p:nvPr/>
          </p:nvSpPr>
          <p:spPr bwMode="auto">
            <a:xfrm>
              <a:off x="4434" y="1310"/>
              <a:ext cx="879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IObserver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561" name="Rectangle 33"/>
            <p:cNvSpPr>
              <a:spLocks noChangeArrowheads="1"/>
            </p:cNvSpPr>
            <p:nvPr/>
          </p:nvSpPr>
          <p:spPr bwMode="auto">
            <a:xfrm>
              <a:off x="3969" y="2777"/>
              <a:ext cx="1706" cy="21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2562" name="Rectangle 34"/>
            <p:cNvSpPr>
              <a:spLocks noChangeArrowheads="1"/>
            </p:cNvSpPr>
            <p:nvPr/>
          </p:nvSpPr>
          <p:spPr bwMode="auto">
            <a:xfrm>
              <a:off x="3969" y="2777"/>
              <a:ext cx="1706" cy="219"/>
            </a:xfrm>
            <a:prstGeom prst="rect">
              <a:avLst/>
            </a:prstGeom>
            <a:noFill/>
            <a:ln w="9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2563" name="Rectangle 35"/>
            <p:cNvSpPr>
              <a:spLocks noChangeArrowheads="1"/>
            </p:cNvSpPr>
            <p:nvPr/>
          </p:nvSpPr>
          <p:spPr bwMode="auto">
            <a:xfrm>
              <a:off x="3985" y="2780"/>
              <a:ext cx="18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+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564" name="Rectangle 36"/>
            <p:cNvSpPr>
              <a:spLocks noChangeArrowheads="1"/>
            </p:cNvSpPr>
            <p:nvPr/>
          </p:nvSpPr>
          <p:spPr bwMode="auto">
            <a:xfrm>
              <a:off x="4065" y="2780"/>
              <a:ext cx="619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Update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565" name="Rectangle 37"/>
            <p:cNvSpPr>
              <a:spLocks noChangeArrowheads="1"/>
            </p:cNvSpPr>
            <p:nvPr/>
          </p:nvSpPr>
          <p:spPr bwMode="auto">
            <a:xfrm>
              <a:off x="4594" y="2780"/>
              <a:ext cx="27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()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566" name="Rectangle 38"/>
            <p:cNvSpPr>
              <a:spLocks noChangeArrowheads="1"/>
            </p:cNvSpPr>
            <p:nvPr/>
          </p:nvSpPr>
          <p:spPr bwMode="auto">
            <a:xfrm>
              <a:off x="3969" y="2366"/>
              <a:ext cx="1706" cy="41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2567" name="Rectangle 39"/>
            <p:cNvSpPr>
              <a:spLocks noChangeArrowheads="1"/>
            </p:cNvSpPr>
            <p:nvPr/>
          </p:nvSpPr>
          <p:spPr bwMode="auto">
            <a:xfrm>
              <a:off x="3969" y="2366"/>
              <a:ext cx="1706" cy="411"/>
            </a:xfrm>
            <a:prstGeom prst="rect">
              <a:avLst/>
            </a:prstGeom>
            <a:noFill/>
            <a:ln w="9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2568" name="Rectangle 40"/>
            <p:cNvSpPr>
              <a:spLocks noChangeArrowheads="1"/>
            </p:cNvSpPr>
            <p:nvPr/>
          </p:nvSpPr>
          <p:spPr bwMode="auto">
            <a:xfrm>
              <a:off x="3985" y="2370"/>
              <a:ext cx="18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-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569" name="Rectangle 41"/>
            <p:cNvSpPr>
              <a:spLocks noChangeArrowheads="1"/>
            </p:cNvSpPr>
            <p:nvPr/>
          </p:nvSpPr>
          <p:spPr bwMode="auto">
            <a:xfrm>
              <a:off x="4065" y="2370"/>
              <a:ext cx="789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subject 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570" name="Rectangle 42"/>
            <p:cNvSpPr>
              <a:spLocks noChangeArrowheads="1"/>
            </p:cNvSpPr>
            <p:nvPr/>
          </p:nvSpPr>
          <p:spPr bwMode="auto">
            <a:xfrm>
              <a:off x="4774" y="2370"/>
              <a:ext cx="27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: 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571" name="Rectangle 43"/>
            <p:cNvSpPr>
              <a:spLocks noChangeArrowheads="1"/>
            </p:cNvSpPr>
            <p:nvPr/>
          </p:nvSpPr>
          <p:spPr bwMode="auto">
            <a:xfrm>
              <a:off x="4944" y="2370"/>
              <a:ext cx="709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Subject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572" name="Rectangle 44"/>
            <p:cNvSpPr>
              <a:spLocks noChangeArrowheads="1"/>
            </p:cNvSpPr>
            <p:nvPr/>
          </p:nvSpPr>
          <p:spPr bwMode="auto">
            <a:xfrm>
              <a:off x="3985" y="2570"/>
              <a:ext cx="18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-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573" name="Rectangle 45"/>
            <p:cNvSpPr>
              <a:spLocks noChangeArrowheads="1"/>
            </p:cNvSpPr>
            <p:nvPr/>
          </p:nvSpPr>
          <p:spPr bwMode="auto">
            <a:xfrm>
              <a:off x="4065" y="2570"/>
              <a:ext cx="529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state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574" name="Rectangle 46"/>
            <p:cNvSpPr>
              <a:spLocks noChangeArrowheads="1"/>
            </p:cNvSpPr>
            <p:nvPr/>
          </p:nvSpPr>
          <p:spPr bwMode="auto">
            <a:xfrm>
              <a:off x="3969" y="2147"/>
              <a:ext cx="1706" cy="21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2575" name="Rectangle 47"/>
            <p:cNvSpPr>
              <a:spLocks noChangeArrowheads="1"/>
            </p:cNvSpPr>
            <p:nvPr/>
          </p:nvSpPr>
          <p:spPr bwMode="auto">
            <a:xfrm>
              <a:off x="3969" y="2147"/>
              <a:ext cx="1706" cy="219"/>
            </a:xfrm>
            <a:prstGeom prst="rect">
              <a:avLst/>
            </a:prstGeom>
            <a:noFill/>
            <a:ln w="9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2576" name="Rectangle 48"/>
            <p:cNvSpPr>
              <a:spLocks noChangeArrowheads="1"/>
            </p:cNvSpPr>
            <p:nvPr/>
          </p:nvSpPr>
          <p:spPr bwMode="auto">
            <a:xfrm>
              <a:off x="4474" y="2150"/>
              <a:ext cx="789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Observer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577" name="Line 49"/>
            <p:cNvSpPr>
              <a:spLocks noChangeShapeType="1"/>
            </p:cNvSpPr>
            <p:nvPr/>
          </p:nvSpPr>
          <p:spPr bwMode="auto">
            <a:xfrm flipH="1">
              <a:off x="3221" y="1389"/>
              <a:ext cx="1038" cy="1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2578" name="Freeform 50"/>
            <p:cNvSpPr>
              <a:spLocks/>
            </p:cNvSpPr>
            <p:nvPr/>
          </p:nvSpPr>
          <p:spPr bwMode="auto">
            <a:xfrm>
              <a:off x="2749" y="2146"/>
              <a:ext cx="1070" cy="426"/>
            </a:xfrm>
            <a:custGeom>
              <a:avLst/>
              <a:gdLst/>
              <a:ahLst/>
              <a:cxnLst>
                <a:cxn ang="0">
                  <a:pos x="1070" y="426"/>
                </a:cxn>
                <a:cxn ang="0">
                  <a:pos x="0" y="426"/>
                </a:cxn>
                <a:cxn ang="0">
                  <a:pos x="0" y="0"/>
                </a:cxn>
              </a:cxnLst>
              <a:rect l="0" t="0" r="r" b="b"/>
              <a:pathLst>
                <a:path w="1070" h="426">
                  <a:moveTo>
                    <a:pt x="1070" y="426"/>
                  </a:moveTo>
                  <a:lnTo>
                    <a:pt x="0" y="426"/>
                  </a:lnTo>
                  <a:lnTo>
                    <a:pt x="0" y="0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2579" name="Freeform 51"/>
            <p:cNvSpPr>
              <a:spLocks/>
            </p:cNvSpPr>
            <p:nvPr/>
          </p:nvSpPr>
          <p:spPr bwMode="auto">
            <a:xfrm>
              <a:off x="3819" y="2527"/>
              <a:ext cx="150" cy="90"/>
            </a:xfrm>
            <a:custGeom>
              <a:avLst/>
              <a:gdLst/>
              <a:ahLst/>
              <a:cxnLst>
                <a:cxn ang="0">
                  <a:pos x="75" y="0"/>
                </a:cxn>
                <a:cxn ang="0">
                  <a:pos x="150" y="45"/>
                </a:cxn>
                <a:cxn ang="0">
                  <a:pos x="75" y="90"/>
                </a:cxn>
                <a:cxn ang="0">
                  <a:pos x="0" y="45"/>
                </a:cxn>
                <a:cxn ang="0">
                  <a:pos x="75" y="0"/>
                </a:cxn>
              </a:cxnLst>
              <a:rect l="0" t="0" r="r" b="b"/>
              <a:pathLst>
                <a:path w="150" h="90">
                  <a:moveTo>
                    <a:pt x="75" y="0"/>
                  </a:moveTo>
                  <a:lnTo>
                    <a:pt x="150" y="45"/>
                  </a:lnTo>
                  <a:lnTo>
                    <a:pt x="75" y="90"/>
                  </a:lnTo>
                  <a:lnTo>
                    <a:pt x="0" y="45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2580" name="Freeform 52"/>
            <p:cNvSpPr>
              <a:spLocks/>
            </p:cNvSpPr>
            <p:nvPr/>
          </p:nvSpPr>
          <p:spPr bwMode="auto">
            <a:xfrm>
              <a:off x="3819" y="2527"/>
              <a:ext cx="150" cy="90"/>
            </a:xfrm>
            <a:custGeom>
              <a:avLst/>
              <a:gdLst/>
              <a:ahLst/>
              <a:cxnLst>
                <a:cxn ang="0">
                  <a:pos x="75" y="0"/>
                </a:cxn>
                <a:cxn ang="0">
                  <a:pos x="150" y="45"/>
                </a:cxn>
                <a:cxn ang="0">
                  <a:pos x="75" y="90"/>
                </a:cxn>
                <a:cxn ang="0">
                  <a:pos x="0" y="45"/>
                </a:cxn>
                <a:cxn ang="0">
                  <a:pos x="75" y="0"/>
                </a:cxn>
              </a:cxnLst>
              <a:rect l="0" t="0" r="r" b="b"/>
              <a:pathLst>
                <a:path w="150" h="90">
                  <a:moveTo>
                    <a:pt x="75" y="0"/>
                  </a:moveTo>
                  <a:lnTo>
                    <a:pt x="150" y="45"/>
                  </a:lnTo>
                  <a:lnTo>
                    <a:pt x="75" y="90"/>
                  </a:lnTo>
                  <a:lnTo>
                    <a:pt x="0" y="45"/>
                  </a:lnTo>
                  <a:lnTo>
                    <a:pt x="75" y="0"/>
                  </a:lnTo>
                  <a:close/>
                </a:path>
              </a:pathLst>
            </a:custGeom>
            <a:noFill/>
            <a:ln w="9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2581" name="Freeform 53"/>
            <p:cNvSpPr>
              <a:spLocks noEditPoints="1"/>
            </p:cNvSpPr>
            <p:nvPr/>
          </p:nvSpPr>
          <p:spPr bwMode="auto">
            <a:xfrm>
              <a:off x="4816" y="1851"/>
              <a:ext cx="14" cy="301"/>
            </a:xfrm>
            <a:custGeom>
              <a:avLst/>
              <a:gdLst/>
              <a:ahLst/>
              <a:cxnLst>
                <a:cxn ang="0">
                  <a:pos x="22" y="8"/>
                </a:cxn>
                <a:cxn ang="0">
                  <a:pos x="22" y="42"/>
                </a:cxn>
                <a:cxn ang="0">
                  <a:pos x="14" y="50"/>
                </a:cxn>
                <a:cxn ang="0">
                  <a:pos x="8" y="50"/>
                </a:cxn>
                <a:cxn ang="0">
                  <a:pos x="16" y="42"/>
                </a:cxn>
                <a:cxn ang="0">
                  <a:pos x="16" y="242"/>
                </a:cxn>
                <a:cxn ang="0">
                  <a:pos x="8" y="250"/>
                </a:cxn>
                <a:cxn ang="0">
                  <a:pos x="0" y="242"/>
                </a:cxn>
                <a:cxn ang="0">
                  <a:pos x="0" y="42"/>
                </a:cxn>
                <a:cxn ang="0">
                  <a:pos x="8" y="34"/>
                </a:cxn>
                <a:cxn ang="0">
                  <a:pos x="14" y="34"/>
                </a:cxn>
                <a:cxn ang="0">
                  <a:pos x="6" y="42"/>
                </a:cxn>
                <a:cxn ang="0">
                  <a:pos x="6" y="8"/>
                </a:cxn>
                <a:cxn ang="0">
                  <a:pos x="14" y="0"/>
                </a:cxn>
                <a:cxn ang="0">
                  <a:pos x="22" y="8"/>
                </a:cxn>
                <a:cxn ang="0">
                  <a:pos x="16" y="386"/>
                </a:cxn>
                <a:cxn ang="0">
                  <a:pos x="16" y="475"/>
                </a:cxn>
                <a:cxn ang="0">
                  <a:pos x="8" y="483"/>
                </a:cxn>
                <a:cxn ang="0">
                  <a:pos x="0" y="475"/>
                </a:cxn>
                <a:cxn ang="0">
                  <a:pos x="0" y="386"/>
                </a:cxn>
                <a:cxn ang="0">
                  <a:pos x="8" y="378"/>
                </a:cxn>
                <a:cxn ang="0">
                  <a:pos x="16" y="386"/>
                </a:cxn>
              </a:cxnLst>
              <a:rect l="0" t="0" r="r" b="b"/>
              <a:pathLst>
                <a:path w="22" h="483">
                  <a:moveTo>
                    <a:pt x="22" y="8"/>
                  </a:moveTo>
                  <a:lnTo>
                    <a:pt x="22" y="42"/>
                  </a:lnTo>
                  <a:cubicBezTo>
                    <a:pt x="22" y="47"/>
                    <a:pt x="19" y="50"/>
                    <a:pt x="14" y="50"/>
                  </a:cubicBezTo>
                  <a:lnTo>
                    <a:pt x="8" y="50"/>
                  </a:lnTo>
                  <a:lnTo>
                    <a:pt x="16" y="42"/>
                  </a:lnTo>
                  <a:lnTo>
                    <a:pt x="16" y="242"/>
                  </a:lnTo>
                  <a:cubicBezTo>
                    <a:pt x="16" y="246"/>
                    <a:pt x="13" y="250"/>
                    <a:pt x="8" y="250"/>
                  </a:cubicBezTo>
                  <a:cubicBezTo>
                    <a:pt x="4" y="250"/>
                    <a:pt x="0" y="246"/>
                    <a:pt x="0" y="242"/>
                  </a:cubicBezTo>
                  <a:lnTo>
                    <a:pt x="0" y="42"/>
                  </a:lnTo>
                  <a:cubicBezTo>
                    <a:pt x="0" y="38"/>
                    <a:pt x="4" y="34"/>
                    <a:pt x="8" y="34"/>
                  </a:cubicBezTo>
                  <a:lnTo>
                    <a:pt x="14" y="34"/>
                  </a:lnTo>
                  <a:lnTo>
                    <a:pt x="6" y="42"/>
                  </a:lnTo>
                  <a:lnTo>
                    <a:pt x="6" y="8"/>
                  </a:lnTo>
                  <a:cubicBezTo>
                    <a:pt x="6" y="3"/>
                    <a:pt x="10" y="0"/>
                    <a:pt x="14" y="0"/>
                  </a:cubicBezTo>
                  <a:cubicBezTo>
                    <a:pt x="19" y="0"/>
                    <a:pt x="22" y="3"/>
                    <a:pt x="22" y="8"/>
                  </a:cubicBezTo>
                  <a:close/>
                  <a:moveTo>
                    <a:pt x="16" y="386"/>
                  </a:moveTo>
                  <a:lnTo>
                    <a:pt x="16" y="475"/>
                  </a:lnTo>
                  <a:cubicBezTo>
                    <a:pt x="16" y="479"/>
                    <a:pt x="13" y="483"/>
                    <a:pt x="8" y="483"/>
                  </a:cubicBezTo>
                  <a:cubicBezTo>
                    <a:pt x="4" y="483"/>
                    <a:pt x="0" y="479"/>
                    <a:pt x="0" y="475"/>
                  </a:cubicBezTo>
                  <a:lnTo>
                    <a:pt x="0" y="386"/>
                  </a:lnTo>
                  <a:cubicBezTo>
                    <a:pt x="0" y="381"/>
                    <a:pt x="4" y="378"/>
                    <a:pt x="8" y="378"/>
                  </a:cubicBezTo>
                  <a:cubicBezTo>
                    <a:pt x="13" y="378"/>
                    <a:pt x="16" y="381"/>
                    <a:pt x="16" y="386"/>
                  </a:cubicBezTo>
                  <a:close/>
                </a:path>
              </a:pathLst>
            </a:custGeom>
            <a:solidFill>
              <a:schemeClr val="tx1"/>
            </a:solidFill>
            <a:ln w="10" cap="flat">
              <a:solidFill>
                <a:schemeClr val="tx1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2582" name="Freeform 54"/>
            <p:cNvSpPr>
              <a:spLocks/>
            </p:cNvSpPr>
            <p:nvPr/>
          </p:nvSpPr>
          <p:spPr bwMode="auto">
            <a:xfrm>
              <a:off x="4750" y="1736"/>
              <a:ext cx="150" cy="120"/>
            </a:xfrm>
            <a:custGeom>
              <a:avLst/>
              <a:gdLst/>
              <a:ahLst/>
              <a:cxnLst>
                <a:cxn ang="0">
                  <a:pos x="0" y="120"/>
                </a:cxn>
                <a:cxn ang="0">
                  <a:pos x="150" y="120"/>
                </a:cxn>
                <a:cxn ang="0">
                  <a:pos x="75" y="0"/>
                </a:cxn>
                <a:cxn ang="0">
                  <a:pos x="0" y="120"/>
                </a:cxn>
              </a:cxnLst>
              <a:rect l="0" t="0" r="r" b="b"/>
              <a:pathLst>
                <a:path w="150" h="120">
                  <a:moveTo>
                    <a:pt x="0" y="120"/>
                  </a:moveTo>
                  <a:lnTo>
                    <a:pt x="150" y="120"/>
                  </a:lnTo>
                  <a:lnTo>
                    <a:pt x="75" y="0"/>
                  </a:lnTo>
                  <a:lnTo>
                    <a:pt x="0" y="12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2583" name="Freeform 55"/>
            <p:cNvSpPr>
              <a:spLocks/>
            </p:cNvSpPr>
            <p:nvPr/>
          </p:nvSpPr>
          <p:spPr bwMode="auto">
            <a:xfrm>
              <a:off x="4750" y="1736"/>
              <a:ext cx="150" cy="120"/>
            </a:xfrm>
            <a:custGeom>
              <a:avLst/>
              <a:gdLst/>
              <a:ahLst/>
              <a:cxnLst>
                <a:cxn ang="0">
                  <a:pos x="0" y="120"/>
                </a:cxn>
                <a:cxn ang="0">
                  <a:pos x="150" y="120"/>
                </a:cxn>
                <a:cxn ang="0">
                  <a:pos x="75" y="0"/>
                </a:cxn>
                <a:cxn ang="0">
                  <a:pos x="0" y="120"/>
                </a:cxn>
              </a:cxnLst>
              <a:rect l="0" t="0" r="r" b="b"/>
              <a:pathLst>
                <a:path w="150" h="120">
                  <a:moveTo>
                    <a:pt x="0" y="120"/>
                  </a:moveTo>
                  <a:lnTo>
                    <a:pt x="150" y="120"/>
                  </a:lnTo>
                  <a:lnTo>
                    <a:pt x="75" y="0"/>
                  </a:lnTo>
                  <a:lnTo>
                    <a:pt x="0" y="120"/>
                  </a:lnTo>
                  <a:close/>
                </a:path>
              </a:pathLst>
            </a:custGeom>
            <a:noFill/>
            <a:ln w="9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2584" name="Freeform 56"/>
            <p:cNvSpPr>
              <a:spLocks noEditPoints="1"/>
            </p:cNvSpPr>
            <p:nvPr/>
          </p:nvSpPr>
          <p:spPr bwMode="auto">
            <a:xfrm>
              <a:off x="107" y="1371"/>
              <a:ext cx="1887" cy="491"/>
            </a:xfrm>
            <a:custGeom>
              <a:avLst/>
              <a:gdLst/>
              <a:ahLst/>
              <a:cxnLst>
                <a:cxn ang="0">
                  <a:pos x="1887" y="144"/>
                </a:cxn>
                <a:cxn ang="0">
                  <a:pos x="1767" y="0"/>
                </a:cxn>
                <a:cxn ang="0">
                  <a:pos x="1767" y="144"/>
                </a:cxn>
                <a:cxn ang="0">
                  <a:pos x="1887" y="144"/>
                </a:cxn>
                <a:cxn ang="0">
                  <a:pos x="0" y="491"/>
                </a:cxn>
                <a:cxn ang="0">
                  <a:pos x="1887" y="491"/>
                </a:cxn>
                <a:cxn ang="0">
                  <a:pos x="1887" y="144"/>
                </a:cxn>
                <a:cxn ang="0">
                  <a:pos x="1767" y="144"/>
                </a:cxn>
                <a:cxn ang="0">
                  <a:pos x="1767" y="0"/>
                </a:cxn>
                <a:cxn ang="0">
                  <a:pos x="0" y="0"/>
                </a:cxn>
                <a:cxn ang="0">
                  <a:pos x="0" y="491"/>
                </a:cxn>
              </a:cxnLst>
              <a:rect l="0" t="0" r="r" b="b"/>
              <a:pathLst>
                <a:path w="1887" h="491">
                  <a:moveTo>
                    <a:pt x="1887" y="144"/>
                  </a:moveTo>
                  <a:lnTo>
                    <a:pt x="1767" y="0"/>
                  </a:lnTo>
                  <a:lnTo>
                    <a:pt x="1767" y="144"/>
                  </a:lnTo>
                  <a:lnTo>
                    <a:pt x="1887" y="144"/>
                  </a:lnTo>
                  <a:close/>
                  <a:moveTo>
                    <a:pt x="0" y="491"/>
                  </a:moveTo>
                  <a:lnTo>
                    <a:pt x="1887" y="491"/>
                  </a:lnTo>
                  <a:lnTo>
                    <a:pt x="1887" y="144"/>
                  </a:lnTo>
                  <a:lnTo>
                    <a:pt x="1767" y="144"/>
                  </a:lnTo>
                  <a:lnTo>
                    <a:pt x="1767" y="0"/>
                  </a:lnTo>
                  <a:lnTo>
                    <a:pt x="0" y="0"/>
                  </a:lnTo>
                  <a:lnTo>
                    <a:pt x="0" y="49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2585" name="Freeform 57"/>
            <p:cNvSpPr>
              <a:spLocks/>
            </p:cNvSpPr>
            <p:nvPr/>
          </p:nvSpPr>
          <p:spPr bwMode="auto">
            <a:xfrm>
              <a:off x="1874" y="1371"/>
              <a:ext cx="120" cy="144"/>
            </a:xfrm>
            <a:custGeom>
              <a:avLst/>
              <a:gdLst/>
              <a:ahLst/>
              <a:cxnLst>
                <a:cxn ang="0">
                  <a:pos x="120" y="144"/>
                </a:cxn>
                <a:cxn ang="0">
                  <a:pos x="0" y="0"/>
                </a:cxn>
                <a:cxn ang="0">
                  <a:pos x="0" y="144"/>
                </a:cxn>
                <a:cxn ang="0">
                  <a:pos x="120" y="144"/>
                </a:cxn>
              </a:cxnLst>
              <a:rect l="0" t="0" r="r" b="b"/>
              <a:pathLst>
                <a:path w="120" h="144">
                  <a:moveTo>
                    <a:pt x="120" y="144"/>
                  </a:moveTo>
                  <a:lnTo>
                    <a:pt x="0" y="0"/>
                  </a:lnTo>
                  <a:lnTo>
                    <a:pt x="0" y="144"/>
                  </a:lnTo>
                  <a:lnTo>
                    <a:pt x="120" y="144"/>
                  </a:lnTo>
                  <a:close/>
                </a:path>
              </a:pathLst>
            </a:custGeom>
            <a:noFill/>
            <a:ln w="3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2586" name="Freeform 58"/>
            <p:cNvSpPr>
              <a:spLocks/>
            </p:cNvSpPr>
            <p:nvPr/>
          </p:nvSpPr>
          <p:spPr bwMode="auto">
            <a:xfrm>
              <a:off x="107" y="1371"/>
              <a:ext cx="1887" cy="491"/>
            </a:xfrm>
            <a:custGeom>
              <a:avLst/>
              <a:gdLst/>
              <a:ahLst/>
              <a:cxnLst>
                <a:cxn ang="0">
                  <a:pos x="0" y="491"/>
                </a:cxn>
                <a:cxn ang="0">
                  <a:pos x="1887" y="491"/>
                </a:cxn>
                <a:cxn ang="0">
                  <a:pos x="1887" y="144"/>
                </a:cxn>
                <a:cxn ang="0">
                  <a:pos x="1767" y="144"/>
                </a:cxn>
                <a:cxn ang="0">
                  <a:pos x="1767" y="0"/>
                </a:cxn>
                <a:cxn ang="0">
                  <a:pos x="0" y="0"/>
                </a:cxn>
                <a:cxn ang="0">
                  <a:pos x="0" y="491"/>
                </a:cxn>
              </a:cxnLst>
              <a:rect l="0" t="0" r="r" b="b"/>
              <a:pathLst>
                <a:path w="1887" h="491">
                  <a:moveTo>
                    <a:pt x="0" y="491"/>
                  </a:moveTo>
                  <a:lnTo>
                    <a:pt x="1887" y="491"/>
                  </a:lnTo>
                  <a:lnTo>
                    <a:pt x="1887" y="144"/>
                  </a:lnTo>
                  <a:lnTo>
                    <a:pt x="1767" y="144"/>
                  </a:lnTo>
                  <a:lnTo>
                    <a:pt x="1767" y="0"/>
                  </a:lnTo>
                  <a:lnTo>
                    <a:pt x="0" y="0"/>
                  </a:lnTo>
                  <a:lnTo>
                    <a:pt x="0" y="491"/>
                  </a:lnTo>
                  <a:close/>
                </a:path>
              </a:pathLst>
            </a:custGeom>
            <a:noFill/>
            <a:ln w="3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2587" name="Rectangle 59"/>
            <p:cNvSpPr>
              <a:spLocks noChangeArrowheads="1"/>
            </p:cNvSpPr>
            <p:nvPr/>
          </p:nvSpPr>
          <p:spPr bwMode="auto">
            <a:xfrm>
              <a:off x="160" y="1420"/>
              <a:ext cx="619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Notify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588" name="Rectangle 60"/>
            <p:cNvSpPr>
              <a:spLocks noChangeArrowheads="1"/>
            </p:cNvSpPr>
            <p:nvPr/>
          </p:nvSpPr>
          <p:spPr bwMode="auto">
            <a:xfrm>
              <a:off x="689" y="1420"/>
              <a:ext cx="27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()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589" name="Rectangle 61"/>
            <p:cNvSpPr>
              <a:spLocks noChangeArrowheads="1"/>
            </p:cNvSpPr>
            <p:nvPr/>
          </p:nvSpPr>
          <p:spPr bwMode="auto">
            <a:xfrm>
              <a:off x="160" y="1610"/>
              <a:ext cx="140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вызывает Update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590" name="Rectangle 62"/>
            <p:cNvSpPr>
              <a:spLocks noChangeArrowheads="1"/>
            </p:cNvSpPr>
            <p:nvPr/>
          </p:nvSpPr>
          <p:spPr bwMode="auto">
            <a:xfrm>
              <a:off x="1478" y="1610"/>
              <a:ext cx="27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()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591" name="Freeform 63"/>
            <p:cNvSpPr>
              <a:spLocks noEditPoints="1"/>
            </p:cNvSpPr>
            <p:nvPr/>
          </p:nvSpPr>
          <p:spPr bwMode="auto">
            <a:xfrm>
              <a:off x="1989" y="1621"/>
              <a:ext cx="293" cy="10"/>
            </a:xfrm>
            <a:custGeom>
              <a:avLst/>
              <a:gdLst/>
              <a:ahLst/>
              <a:cxnLst>
                <a:cxn ang="0">
                  <a:pos x="461" y="16"/>
                </a:cxn>
                <a:cxn ang="0">
                  <a:pos x="349" y="16"/>
                </a:cxn>
                <a:cxn ang="0">
                  <a:pos x="341" y="8"/>
                </a:cxn>
                <a:cxn ang="0">
                  <a:pos x="349" y="0"/>
                </a:cxn>
                <a:cxn ang="0">
                  <a:pos x="461" y="0"/>
                </a:cxn>
                <a:cxn ang="0">
                  <a:pos x="469" y="8"/>
                </a:cxn>
                <a:cxn ang="0">
                  <a:pos x="461" y="16"/>
                </a:cxn>
                <a:cxn ang="0">
                  <a:pos x="269" y="16"/>
                </a:cxn>
                <a:cxn ang="0">
                  <a:pos x="157" y="16"/>
                </a:cxn>
                <a:cxn ang="0">
                  <a:pos x="149" y="8"/>
                </a:cxn>
                <a:cxn ang="0">
                  <a:pos x="157" y="0"/>
                </a:cxn>
                <a:cxn ang="0">
                  <a:pos x="269" y="0"/>
                </a:cxn>
                <a:cxn ang="0">
                  <a:pos x="277" y="8"/>
                </a:cxn>
                <a:cxn ang="0">
                  <a:pos x="269" y="16"/>
                </a:cxn>
                <a:cxn ang="0">
                  <a:pos x="77" y="16"/>
                </a:cxn>
                <a:cxn ang="0">
                  <a:pos x="8" y="16"/>
                </a:cxn>
                <a:cxn ang="0">
                  <a:pos x="0" y="8"/>
                </a:cxn>
                <a:cxn ang="0">
                  <a:pos x="8" y="0"/>
                </a:cxn>
                <a:cxn ang="0">
                  <a:pos x="77" y="0"/>
                </a:cxn>
                <a:cxn ang="0">
                  <a:pos x="85" y="8"/>
                </a:cxn>
                <a:cxn ang="0">
                  <a:pos x="77" y="16"/>
                </a:cxn>
              </a:cxnLst>
              <a:rect l="0" t="0" r="r" b="b"/>
              <a:pathLst>
                <a:path w="469" h="16">
                  <a:moveTo>
                    <a:pt x="461" y="16"/>
                  </a:moveTo>
                  <a:lnTo>
                    <a:pt x="349" y="16"/>
                  </a:lnTo>
                  <a:cubicBezTo>
                    <a:pt x="345" y="16"/>
                    <a:pt x="341" y="12"/>
                    <a:pt x="341" y="8"/>
                  </a:cubicBezTo>
                  <a:cubicBezTo>
                    <a:pt x="341" y="3"/>
                    <a:pt x="345" y="0"/>
                    <a:pt x="349" y="0"/>
                  </a:cubicBezTo>
                  <a:lnTo>
                    <a:pt x="461" y="0"/>
                  </a:lnTo>
                  <a:cubicBezTo>
                    <a:pt x="466" y="0"/>
                    <a:pt x="469" y="3"/>
                    <a:pt x="469" y="8"/>
                  </a:cubicBezTo>
                  <a:cubicBezTo>
                    <a:pt x="469" y="12"/>
                    <a:pt x="466" y="16"/>
                    <a:pt x="461" y="16"/>
                  </a:cubicBezTo>
                  <a:close/>
                  <a:moveTo>
                    <a:pt x="269" y="16"/>
                  </a:moveTo>
                  <a:lnTo>
                    <a:pt x="157" y="16"/>
                  </a:lnTo>
                  <a:cubicBezTo>
                    <a:pt x="153" y="16"/>
                    <a:pt x="149" y="12"/>
                    <a:pt x="149" y="8"/>
                  </a:cubicBezTo>
                  <a:cubicBezTo>
                    <a:pt x="149" y="3"/>
                    <a:pt x="153" y="0"/>
                    <a:pt x="157" y="0"/>
                  </a:cubicBezTo>
                  <a:lnTo>
                    <a:pt x="269" y="0"/>
                  </a:lnTo>
                  <a:cubicBezTo>
                    <a:pt x="274" y="0"/>
                    <a:pt x="277" y="3"/>
                    <a:pt x="277" y="8"/>
                  </a:cubicBezTo>
                  <a:cubicBezTo>
                    <a:pt x="277" y="12"/>
                    <a:pt x="274" y="16"/>
                    <a:pt x="269" y="16"/>
                  </a:cubicBezTo>
                  <a:close/>
                  <a:moveTo>
                    <a:pt x="77" y="16"/>
                  </a:moveTo>
                  <a:lnTo>
                    <a:pt x="8" y="16"/>
                  </a:lnTo>
                  <a:cubicBezTo>
                    <a:pt x="3" y="16"/>
                    <a:pt x="0" y="12"/>
                    <a:pt x="0" y="8"/>
                  </a:cubicBezTo>
                  <a:cubicBezTo>
                    <a:pt x="0" y="3"/>
                    <a:pt x="3" y="0"/>
                    <a:pt x="8" y="0"/>
                  </a:cubicBezTo>
                  <a:lnTo>
                    <a:pt x="77" y="0"/>
                  </a:lnTo>
                  <a:cubicBezTo>
                    <a:pt x="82" y="0"/>
                    <a:pt x="85" y="3"/>
                    <a:pt x="85" y="8"/>
                  </a:cubicBezTo>
                  <a:cubicBezTo>
                    <a:pt x="85" y="12"/>
                    <a:pt x="82" y="16"/>
                    <a:pt x="77" y="16"/>
                  </a:cubicBezTo>
                  <a:close/>
                </a:path>
              </a:pathLst>
            </a:custGeom>
            <a:solidFill>
              <a:schemeClr val="tx1"/>
            </a:solidFill>
            <a:ln w="10" cap="flat">
              <a:solidFill>
                <a:schemeClr val="tx1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57158" y="1285860"/>
            <a:ext cx="5849678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sz="2400" dirty="0" smtClean="0"/>
              <a:t>Название и классификация паттерна</a:t>
            </a:r>
            <a:endParaRPr lang="ru-RU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714348" y="1816704"/>
            <a:ext cx="62648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 smtClean="0"/>
              <a:t>Посетитель – паттерн поведения объектов.</a:t>
            </a:r>
            <a:endParaRPr lang="ru-RU" sz="2200" dirty="0"/>
          </a:p>
        </p:txBody>
      </p:sp>
      <p:sp>
        <p:nvSpPr>
          <p:cNvPr id="11" name="TextBox 10"/>
          <p:cNvSpPr txBox="1"/>
          <p:nvPr/>
        </p:nvSpPr>
        <p:spPr>
          <a:xfrm>
            <a:off x="357158" y="2661818"/>
            <a:ext cx="1980029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sz="2400" dirty="0" smtClean="0"/>
              <a:t>Назначение</a:t>
            </a:r>
            <a:endParaRPr lang="ru-RU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699789" y="3268334"/>
            <a:ext cx="818685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 smtClean="0"/>
              <a:t>Описывает операцию, выполняемую с каждым объектом</a:t>
            </a:r>
          </a:p>
          <a:p>
            <a:r>
              <a:rPr lang="ru-RU" sz="2200" dirty="0" smtClean="0"/>
              <a:t>из некоторой структуры. Паттерн посетитель позволяет</a:t>
            </a:r>
          </a:p>
          <a:p>
            <a:r>
              <a:rPr lang="ru-RU" sz="2200" dirty="0" smtClean="0"/>
              <a:t>определить новую операцию, не изменяя классы этих </a:t>
            </a:r>
          </a:p>
          <a:p>
            <a:r>
              <a:rPr lang="ru-RU" sz="2200" dirty="0" smtClean="0"/>
              <a:t>объектов.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6488668"/>
            <a:ext cx="196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Design patterns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2928926" y="714356"/>
            <a:ext cx="6215074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2"/>
          <p:cNvSpPr txBox="1">
            <a:spLocks/>
          </p:cNvSpPr>
          <p:nvPr/>
        </p:nvSpPr>
        <p:spPr>
          <a:xfrm>
            <a:off x="0" y="142852"/>
            <a:ext cx="9144000" cy="857256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5000" endA="300" endPos="455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Visitor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0" y="6488668"/>
            <a:ext cx="196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Design patterns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2928926" y="714356"/>
            <a:ext cx="6215074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Заголовок 2"/>
          <p:cNvSpPr txBox="1">
            <a:spLocks/>
          </p:cNvSpPr>
          <p:nvPr/>
        </p:nvSpPr>
        <p:spPr>
          <a:xfrm>
            <a:off x="0" y="142852"/>
            <a:ext cx="9144000" cy="857256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5000" endA="300" endPos="455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Interpreter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57158" y="1285860"/>
            <a:ext cx="5849678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sz="2400" dirty="0" smtClean="0"/>
              <a:t>Название и классификация паттерна</a:t>
            </a:r>
            <a:endParaRPr lang="ru-RU" sz="2400" dirty="0"/>
          </a:p>
        </p:txBody>
      </p:sp>
      <p:sp>
        <p:nvSpPr>
          <p:cNvPr id="66" name="TextBox 65"/>
          <p:cNvSpPr txBox="1"/>
          <p:nvPr/>
        </p:nvSpPr>
        <p:spPr>
          <a:xfrm>
            <a:off x="714348" y="1816704"/>
            <a:ext cx="62648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 smtClean="0"/>
              <a:t>Посетитель – паттерн поведения объектов.</a:t>
            </a:r>
            <a:endParaRPr lang="ru-RU" sz="2200" dirty="0"/>
          </a:p>
        </p:txBody>
      </p:sp>
      <p:sp>
        <p:nvSpPr>
          <p:cNvPr id="67" name="TextBox 66"/>
          <p:cNvSpPr txBox="1"/>
          <p:nvPr/>
        </p:nvSpPr>
        <p:spPr>
          <a:xfrm>
            <a:off x="357158" y="2661818"/>
            <a:ext cx="1980029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sz="2400" dirty="0" smtClean="0"/>
              <a:t>Назначение</a:t>
            </a:r>
            <a:endParaRPr lang="ru-RU" sz="2400" dirty="0"/>
          </a:p>
        </p:txBody>
      </p:sp>
      <p:sp>
        <p:nvSpPr>
          <p:cNvPr id="68" name="TextBox 67"/>
          <p:cNvSpPr txBox="1"/>
          <p:nvPr/>
        </p:nvSpPr>
        <p:spPr>
          <a:xfrm>
            <a:off x="699789" y="3268334"/>
            <a:ext cx="8462573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 smtClean="0"/>
              <a:t>Для заданного языка определяет</a:t>
            </a:r>
            <a:r>
              <a:rPr lang="en-US" sz="2200" dirty="0" smtClean="0"/>
              <a:t> </a:t>
            </a:r>
            <a:r>
              <a:rPr lang="ru-RU" sz="2200" dirty="0" smtClean="0"/>
              <a:t>представление его</a:t>
            </a:r>
            <a:endParaRPr lang="en-US" sz="2200" dirty="0" smtClean="0"/>
          </a:p>
          <a:p>
            <a:r>
              <a:rPr lang="ru-RU" sz="2200" dirty="0" smtClean="0"/>
              <a:t>грамматики, а также интерпретатор предложений этого </a:t>
            </a:r>
            <a:endParaRPr lang="en-US" sz="2200" dirty="0" smtClean="0"/>
          </a:p>
          <a:p>
            <a:r>
              <a:rPr lang="ru-RU" sz="2200" dirty="0" smtClean="0"/>
              <a:t>языка.</a:t>
            </a:r>
            <a:r>
              <a:rPr lang="en-US" sz="2200" dirty="0" smtClean="0"/>
              <a:t> </a:t>
            </a:r>
            <a:r>
              <a:rPr lang="ru-RU" sz="2400" dirty="0" smtClean="0"/>
              <a:t>Основная идея шаблона – определение класса </a:t>
            </a:r>
            <a:endParaRPr lang="en-US" sz="2400" dirty="0" smtClean="0"/>
          </a:p>
          <a:p>
            <a:r>
              <a:rPr lang="ru-RU" sz="2400" dirty="0" smtClean="0"/>
              <a:t>для каждого символа языка. Вследствие этого</a:t>
            </a:r>
            <a:r>
              <a:rPr lang="en-US" sz="2400" dirty="0" smtClean="0"/>
              <a:t> </a:t>
            </a:r>
            <a:r>
              <a:rPr lang="ru-RU" sz="2400" dirty="0" err="1" smtClean="0"/>
              <a:t>выра</a:t>
            </a:r>
            <a:r>
              <a:rPr lang="en-US" sz="2400" dirty="0" smtClean="0"/>
              <a:t>-</a:t>
            </a:r>
          </a:p>
          <a:p>
            <a:r>
              <a:rPr lang="ru-RU" sz="2400" dirty="0" err="1" smtClean="0"/>
              <a:t>жение</a:t>
            </a:r>
            <a:r>
              <a:rPr lang="ru-RU" sz="2400" dirty="0" smtClean="0"/>
              <a:t> на языке представляется в виде композитной </a:t>
            </a:r>
            <a:endParaRPr lang="en-US" sz="2400" dirty="0" smtClean="0"/>
          </a:p>
          <a:p>
            <a:r>
              <a:rPr lang="ru-RU" sz="2400" dirty="0" smtClean="0"/>
              <a:t>объектной структуры.</a:t>
            </a:r>
            <a:endParaRPr lang="ru-RU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0" y="6488668"/>
            <a:ext cx="196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Design patterns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2928926" y="714356"/>
            <a:ext cx="6215074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Заголовок 2"/>
          <p:cNvSpPr txBox="1">
            <a:spLocks/>
          </p:cNvSpPr>
          <p:nvPr/>
        </p:nvSpPr>
        <p:spPr>
          <a:xfrm>
            <a:off x="0" y="142852"/>
            <a:ext cx="9144000" cy="857256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5000" endA="300" endPos="455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Interpreter</a:t>
            </a:r>
          </a:p>
        </p:txBody>
      </p:sp>
      <p:grpSp>
        <p:nvGrpSpPr>
          <p:cNvPr id="23557" name="Group 5"/>
          <p:cNvGrpSpPr>
            <a:grpSpLocks noChangeAspect="1"/>
          </p:cNvGrpSpPr>
          <p:nvPr/>
        </p:nvGrpSpPr>
        <p:grpSpPr bwMode="auto">
          <a:xfrm>
            <a:off x="242888" y="1322388"/>
            <a:ext cx="8724900" cy="3884613"/>
            <a:chOff x="153" y="833"/>
            <a:chExt cx="5496" cy="2447"/>
          </a:xfrm>
        </p:grpSpPr>
        <p:sp>
          <p:nvSpPr>
            <p:cNvPr id="23558" name="Rectangle 6"/>
            <p:cNvSpPr>
              <a:spLocks noChangeArrowheads="1"/>
            </p:cNvSpPr>
            <p:nvPr/>
          </p:nvSpPr>
          <p:spPr bwMode="auto">
            <a:xfrm>
              <a:off x="348" y="1476"/>
              <a:ext cx="640" cy="19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3559" name="Rectangle 7"/>
            <p:cNvSpPr>
              <a:spLocks noChangeArrowheads="1"/>
            </p:cNvSpPr>
            <p:nvPr/>
          </p:nvSpPr>
          <p:spPr bwMode="auto">
            <a:xfrm>
              <a:off x="348" y="1476"/>
              <a:ext cx="640" cy="195"/>
            </a:xfrm>
            <a:prstGeom prst="rect">
              <a:avLst/>
            </a:prstGeom>
            <a:noFill/>
            <a:ln w="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3560" name="Rectangle 8"/>
            <p:cNvSpPr>
              <a:spLocks noChangeArrowheads="1"/>
            </p:cNvSpPr>
            <p:nvPr/>
          </p:nvSpPr>
          <p:spPr bwMode="auto">
            <a:xfrm>
              <a:off x="348" y="1281"/>
              <a:ext cx="640" cy="19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3561" name="Rectangle 9"/>
            <p:cNvSpPr>
              <a:spLocks noChangeArrowheads="1"/>
            </p:cNvSpPr>
            <p:nvPr/>
          </p:nvSpPr>
          <p:spPr bwMode="auto">
            <a:xfrm>
              <a:off x="348" y="1281"/>
              <a:ext cx="640" cy="195"/>
            </a:xfrm>
            <a:prstGeom prst="rect">
              <a:avLst/>
            </a:prstGeom>
            <a:noFill/>
            <a:ln w="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3562" name="Rectangle 10"/>
            <p:cNvSpPr>
              <a:spLocks noChangeArrowheads="1"/>
            </p:cNvSpPr>
            <p:nvPr/>
          </p:nvSpPr>
          <p:spPr bwMode="auto">
            <a:xfrm>
              <a:off x="348" y="1086"/>
              <a:ext cx="640" cy="19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3563" name="Rectangle 11"/>
            <p:cNvSpPr>
              <a:spLocks noChangeArrowheads="1"/>
            </p:cNvSpPr>
            <p:nvPr/>
          </p:nvSpPr>
          <p:spPr bwMode="auto">
            <a:xfrm>
              <a:off x="348" y="1086"/>
              <a:ext cx="640" cy="195"/>
            </a:xfrm>
            <a:prstGeom prst="rect">
              <a:avLst/>
            </a:prstGeom>
            <a:noFill/>
            <a:ln w="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3564" name="Rectangle 12"/>
            <p:cNvSpPr>
              <a:spLocks noChangeArrowheads="1"/>
            </p:cNvSpPr>
            <p:nvPr/>
          </p:nvSpPr>
          <p:spPr bwMode="auto">
            <a:xfrm>
              <a:off x="429" y="1095"/>
              <a:ext cx="552" cy="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8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Client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565" name="Rectangle 13"/>
            <p:cNvSpPr>
              <a:spLocks noChangeArrowheads="1"/>
            </p:cNvSpPr>
            <p:nvPr/>
          </p:nvSpPr>
          <p:spPr bwMode="auto">
            <a:xfrm>
              <a:off x="1695" y="1223"/>
              <a:ext cx="659" cy="19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3566" name="Rectangle 14"/>
            <p:cNvSpPr>
              <a:spLocks noChangeArrowheads="1"/>
            </p:cNvSpPr>
            <p:nvPr/>
          </p:nvSpPr>
          <p:spPr bwMode="auto">
            <a:xfrm>
              <a:off x="1695" y="1223"/>
              <a:ext cx="659" cy="195"/>
            </a:xfrm>
            <a:prstGeom prst="rect">
              <a:avLst/>
            </a:prstGeom>
            <a:noFill/>
            <a:ln w="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3567" name="Rectangle 15"/>
            <p:cNvSpPr>
              <a:spLocks noChangeArrowheads="1"/>
            </p:cNvSpPr>
            <p:nvPr/>
          </p:nvSpPr>
          <p:spPr bwMode="auto">
            <a:xfrm>
              <a:off x="1695" y="1028"/>
              <a:ext cx="659" cy="19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3568" name="Rectangle 16"/>
            <p:cNvSpPr>
              <a:spLocks noChangeArrowheads="1"/>
            </p:cNvSpPr>
            <p:nvPr/>
          </p:nvSpPr>
          <p:spPr bwMode="auto">
            <a:xfrm>
              <a:off x="1695" y="1028"/>
              <a:ext cx="659" cy="195"/>
            </a:xfrm>
            <a:prstGeom prst="rect">
              <a:avLst/>
            </a:prstGeom>
            <a:noFill/>
            <a:ln w="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3569" name="Rectangle 17"/>
            <p:cNvSpPr>
              <a:spLocks noChangeArrowheads="1"/>
            </p:cNvSpPr>
            <p:nvPr/>
          </p:nvSpPr>
          <p:spPr bwMode="auto">
            <a:xfrm>
              <a:off x="1695" y="833"/>
              <a:ext cx="659" cy="19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3570" name="Rectangle 18"/>
            <p:cNvSpPr>
              <a:spLocks noChangeArrowheads="1"/>
            </p:cNvSpPr>
            <p:nvPr/>
          </p:nvSpPr>
          <p:spPr bwMode="auto">
            <a:xfrm>
              <a:off x="1695" y="833"/>
              <a:ext cx="659" cy="195"/>
            </a:xfrm>
            <a:prstGeom prst="rect">
              <a:avLst/>
            </a:prstGeom>
            <a:noFill/>
            <a:ln w="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3571" name="Rectangle 19"/>
            <p:cNvSpPr>
              <a:spLocks noChangeArrowheads="1"/>
            </p:cNvSpPr>
            <p:nvPr/>
          </p:nvSpPr>
          <p:spPr bwMode="auto">
            <a:xfrm>
              <a:off x="1747" y="837"/>
              <a:ext cx="623" cy="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8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Context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572" name="Rectangle 20"/>
            <p:cNvSpPr>
              <a:spLocks noChangeArrowheads="1"/>
            </p:cNvSpPr>
            <p:nvPr/>
          </p:nvSpPr>
          <p:spPr bwMode="auto">
            <a:xfrm>
              <a:off x="1526" y="1982"/>
              <a:ext cx="2441" cy="19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3573" name="Rectangle 21"/>
            <p:cNvSpPr>
              <a:spLocks noChangeArrowheads="1"/>
            </p:cNvSpPr>
            <p:nvPr/>
          </p:nvSpPr>
          <p:spPr bwMode="auto">
            <a:xfrm>
              <a:off x="1526" y="1982"/>
              <a:ext cx="2441" cy="195"/>
            </a:xfrm>
            <a:prstGeom prst="rect">
              <a:avLst/>
            </a:prstGeom>
            <a:noFill/>
            <a:ln w="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3574" name="Rectangle 22"/>
            <p:cNvSpPr>
              <a:spLocks noChangeArrowheads="1"/>
            </p:cNvSpPr>
            <p:nvPr/>
          </p:nvSpPr>
          <p:spPr bwMode="auto">
            <a:xfrm>
              <a:off x="1542" y="1987"/>
              <a:ext cx="160" cy="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+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575" name="Rectangle 23"/>
            <p:cNvSpPr>
              <a:spLocks noChangeArrowheads="1"/>
            </p:cNvSpPr>
            <p:nvPr/>
          </p:nvSpPr>
          <p:spPr bwMode="auto">
            <a:xfrm>
              <a:off x="1613" y="1987"/>
              <a:ext cx="784" cy="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Interpret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576" name="Rectangle 24"/>
            <p:cNvSpPr>
              <a:spLocks noChangeArrowheads="1"/>
            </p:cNvSpPr>
            <p:nvPr/>
          </p:nvSpPr>
          <p:spPr bwMode="auto">
            <a:xfrm>
              <a:off x="2317" y="1987"/>
              <a:ext cx="160" cy="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(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577" name="Rectangle 25"/>
            <p:cNvSpPr>
              <a:spLocks noChangeArrowheads="1"/>
            </p:cNvSpPr>
            <p:nvPr/>
          </p:nvSpPr>
          <p:spPr bwMode="auto">
            <a:xfrm>
              <a:off x="2397" y="1987"/>
              <a:ext cx="704" cy="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inout c 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578" name="Rectangle 26"/>
            <p:cNvSpPr>
              <a:spLocks noChangeArrowheads="1"/>
            </p:cNvSpPr>
            <p:nvPr/>
          </p:nvSpPr>
          <p:spPr bwMode="auto">
            <a:xfrm>
              <a:off x="3029" y="1987"/>
              <a:ext cx="240" cy="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: 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579" name="Rectangle 27"/>
            <p:cNvSpPr>
              <a:spLocks noChangeArrowheads="1"/>
            </p:cNvSpPr>
            <p:nvPr/>
          </p:nvSpPr>
          <p:spPr bwMode="auto">
            <a:xfrm>
              <a:off x="3181" y="1987"/>
              <a:ext cx="623" cy="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Context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580" name="Rectangle 28"/>
            <p:cNvSpPr>
              <a:spLocks noChangeArrowheads="1"/>
            </p:cNvSpPr>
            <p:nvPr/>
          </p:nvSpPr>
          <p:spPr bwMode="auto">
            <a:xfrm>
              <a:off x="3733" y="1987"/>
              <a:ext cx="160" cy="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)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581" name="Rectangle 29"/>
            <p:cNvSpPr>
              <a:spLocks noChangeArrowheads="1"/>
            </p:cNvSpPr>
            <p:nvPr/>
          </p:nvSpPr>
          <p:spPr bwMode="auto">
            <a:xfrm>
              <a:off x="1526" y="1787"/>
              <a:ext cx="2441" cy="19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3582" name="Rectangle 30"/>
            <p:cNvSpPr>
              <a:spLocks noChangeArrowheads="1"/>
            </p:cNvSpPr>
            <p:nvPr/>
          </p:nvSpPr>
          <p:spPr bwMode="auto">
            <a:xfrm>
              <a:off x="1526" y="1787"/>
              <a:ext cx="2441" cy="195"/>
            </a:xfrm>
            <a:prstGeom prst="rect">
              <a:avLst/>
            </a:prstGeom>
            <a:noFill/>
            <a:ln w="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3583" name="Rectangle 31"/>
            <p:cNvSpPr>
              <a:spLocks noChangeArrowheads="1"/>
            </p:cNvSpPr>
            <p:nvPr/>
          </p:nvSpPr>
          <p:spPr bwMode="auto">
            <a:xfrm>
              <a:off x="1526" y="1592"/>
              <a:ext cx="2441" cy="19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3584" name="Rectangle 32"/>
            <p:cNvSpPr>
              <a:spLocks noChangeArrowheads="1"/>
            </p:cNvSpPr>
            <p:nvPr/>
          </p:nvSpPr>
          <p:spPr bwMode="auto">
            <a:xfrm>
              <a:off x="1526" y="1592"/>
              <a:ext cx="2441" cy="195"/>
            </a:xfrm>
            <a:prstGeom prst="rect">
              <a:avLst/>
            </a:prstGeom>
            <a:noFill/>
            <a:ln w="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3585" name="Rectangle 33"/>
            <p:cNvSpPr>
              <a:spLocks noChangeArrowheads="1"/>
            </p:cNvSpPr>
            <p:nvPr/>
          </p:nvSpPr>
          <p:spPr bwMode="auto">
            <a:xfrm>
              <a:off x="2041" y="1595"/>
              <a:ext cx="1487" cy="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800" b="1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AbstractExpression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586" name="Rectangle 34"/>
            <p:cNvSpPr>
              <a:spLocks noChangeArrowheads="1"/>
            </p:cNvSpPr>
            <p:nvPr/>
          </p:nvSpPr>
          <p:spPr bwMode="auto">
            <a:xfrm>
              <a:off x="153" y="3073"/>
              <a:ext cx="2383" cy="19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3587" name="Rectangle 35"/>
            <p:cNvSpPr>
              <a:spLocks noChangeArrowheads="1"/>
            </p:cNvSpPr>
            <p:nvPr/>
          </p:nvSpPr>
          <p:spPr bwMode="auto">
            <a:xfrm>
              <a:off x="153" y="3073"/>
              <a:ext cx="2383" cy="195"/>
            </a:xfrm>
            <a:prstGeom prst="rect">
              <a:avLst/>
            </a:prstGeom>
            <a:noFill/>
            <a:ln w="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3588" name="Rectangle 36"/>
            <p:cNvSpPr>
              <a:spLocks noChangeArrowheads="1"/>
            </p:cNvSpPr>
            <p:nvPr/>
          </p:nvSpPr>
          <p:spPr bwMode="auto">
            <a:xfrm>
              <a:off x="162" y="3075"/>
              <a:ext cx="160" cy="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+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589" name="Rectangle 37"/>
            <p:cNvSpPr>
              <a:spLocks noChangeArrowheads="1"/>
            </p:cNvSpPr>
            <p:nvPr/>
          </p:nvSpPr>
          <p:spPr bwMode="auto">
            <a:xfrm>
              <a:off x="242" y="3075"/>
              <a:ext cx="784" cy="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Interpret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590" name="Rectangle 38"/>
            <p:cNvSpPr>
              <a:spLocks noChangeArrowheads="1"/>
            </p:cNvSpPr>
            <p:nvPr/>
          </p:nvSpPr>
          <p:spPr bwMode="auto">
            <a:xfrm>
              <a:off x="945" y="3075"/>
              <a:ext cx="160" cy="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(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591" name="Rectangle 39"/>
            <p:cNvSpPr>
              <a:spLocks noChangeArrowheads="1"/>
            </p:cNvSpPr>
            <p:nvPr/>
          </p:nvSpPr>
          <p:spPr bwMode="auto">
            <a:xfrm>
              <a:off x="1026" y="3075"/>
              <a:ext cx="704" cy="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inout c 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592" name="Rectangle 40"/>
            <p:cNvSpPr>
              <a:spLocks noChangeArrowheads="1"/>
            </p:cNvSpPr>
            <p:nvPr/>
          </p:nvSpPr>
          <p:spPr bwMode="auto">
            <a:xfrm>
              <a:off x="1649" y="3075"/>
              <a:ext cx="240" cy="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: 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593" name="Rectangle 41"/>
            <p:cNvSpPr>
              <a:spLocks noChangeArrowheads="1"/>
            </p:cNvSpPr>
            <p:nvPr/>
          </p:nvSpPr>
          <p:spPr bwMode="auto">
            <a:xfrm>
              <a:off x="1809" y="3075"/>
              <a:ext cx="623" cy="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Context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594" name="Rectangle 42"/>
            <p:cNvSpPr>
              <a:spLocks noChangeArrowheads="1"/>
            </p:cNvSpPr>
            <p:nvPr/>
          </p:nvSpPr>
          <p:spPr bwMode="auto">
            <a:xfrm>
              <a:off x="2361" y="3075"/>
              <a:ext cx="160" cy="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)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595" name="Rectangle 43"/>
            <p:cNvSpPr>
              <a:spLocks noChangeArrowheads="1"/>
            </p:cNvSpPr>
            <p:nvPr/>
          </p:nvSpPr>
          <p:spPr bwMode="auto">
            <a:xfrm>
              <a:off x="153" y="2877"/>
              <a:ext cx="2383" cy="19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3596" name="Rectangle 44"/>
            <p:cNvSpPr>
              <a:spLocks noChangeArrowheads="1"/>
            </p:cNvSpPr>
            <p:nvPr/>
          </p:nvSpPr>
          <p:spPr bwMode="auto">
            <a:xfrm>
              <a:off x="153" y="2877"/>
              <a:ext cx="2383" cy="196"/>
            </a:xfrm>
            <a:prstGeom prst="rect">
              <a:avLst/>
            </a:prstGeom>
            <a:noFill/>
            <a:ln w="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3597" name="Rectangle 45"/>
            <p:cNvSpPr>
              <a:spLocks noChangeArrowheads="1"/>
            </p:cNvSpPr>
            <p:nvPr/>
          </p:nvSpPr>
          <p:spPr bwMode="auto">
            <a:xfrm>
              <a:off x="153" y="2682"/>
              <a:ext cx="2383" cy="19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3598" name="Rectangle 46"/>
            <p:cNvSpPr>
              <a:spLocks noChangeArrowheads="1"/>
            </p:cNvSpPr>
            <p:nvPr/>
          </p:nvSpPr>
          <p:spPr bwMode="auto">
            <a:xfrm>
              <a:off x="153" y="2682"/>
              <a:ext cx="2383" cy="195"/>
            </a:xfrm>
            <a:prstGeom prst="rect">
              <a:avLst/>
            </a:prstGeom>
            <a:noFill/>
            <a:ln w="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3599" name="Rectangle 47"/>
            <p:cNvSpPr>
              <a:spLocks noChangeArrowheads="1"/>
            </p:cNvSpPr>
            <p:nvPr/>
          </p:nvSpPr>
          <p:spPr bwMode="auto">
            <a:xfrm>
              <a:off x="643" y="2692"/>
              <a:ext cx="1487" cy="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8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TerminalExpression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600" name="Freeform 48"/>
            <p:cNvSpPr>
              <a:spLocks/>
            </p:cNvSpPr>
            <p:nvPr/>
          </p:nvSpPr>
          <p:spPr bwMode="auto">
            <a:xfrm>
              <a:off x="1344" y="2284"/>
              <a:ext cx="1402" cy="398"/>
            </a:xfrm>
            <a:custGeom>
              <a:avLst/>
              <a:gdLst/>
              <a:ahLst/>
              <a:cxnLst>
                <a:cxn ang="0">
                  <a:pos x="1402" y="0"/>
                </a:cxn>
                <a:cxn ang="0">
                  <a:pos x="1402" y="196"/>
                </a:cxn>
                <a:cxn ang="0">
                  <a:pos x="0" y="196"/>
                </a:cxn>
                <a:cxn ang="0">
                  <a:pos x="0" y="398"/>
                </a:cxn>
              </a:cxnLst>
              <a:rect l="0" t="0" r="r" b="b"/>
              <a:pathLst>
                <a:path w="1402" h="398">
                  <a:moveTo>
                    <a:pt x="1402" y="0"/>
                  </a:moveTo>
                  <a:lnTo>
                    <a:pt x="1402" y="196"/>
                  </a:lnTo>
                  <a:lnTo>
                    <a:pt x="0" y="196"/>
                  </a:lnTo>
                  <a:lnTo>
                    <a:pt x="0" y="398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3601" name="Freeform 49"/>
            <p:cNvSpPr>
              <a:spLocks/>
            </p:cNvSpPr>
            <p:nvPr/>
          </p:nvSpPr>
          <p:spPr bwMode="auto">
            <a:xfrm>
              <a:off x="2679" y="2177"/>
              <a:ext cx="134" cy="107"/>
            </a:xfrm>
            <a:custGeom>
              <a:avLst/>
              <a:gdLst/>
              <a:ahLst/>
              <a:cxnLst>
                <a:cxn ang="0">
                  <a:pos x="0" y="107"/>
                </a:cxn>
                <a:cxn ang="0">
                  <a:pos x="134" y="107"/>
                </a:cxn>
                <a:cxn ang="0">
                  <a:pos x="67" y="0"/>
                </a:cxn>
                <a:cxn ang="0">
                  <a:pos x="0" y="107"/>
                </a:cxn>
              </a:cxnLst>
              <a:rect l="0" t="0" r="r" b="b"/>
              <a:pathLst>
                <a:path w="134" h="107">
                  <a:moveTo>
                    <a:pt x="0" y="107"/>
                  </a:moveTo>
                  <a:lnTo>
                    <a:pt x="134" y="107"/>
                  </a:lnTo>
                  <a:lnTo>
                    <a:pt x="67" y="0"/>
                  </a:lnTo>
                  <a:lnTo>
                    <a:pt x="0" y="10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3602" name="Freeform 50"/>
            <p:cNvSpPr>
              <a:spLocks/>
            </p:cNvSpPr>
            <p:nvPr/>
          </p:nvSpPr>
          <p:spPr bwMode="auto">
            <a:xfrm>
              <a:off x="2679" y="2177"/>
              <a:ext cx="134" cy="107"/>
            </a:xfrm>
            <a:custGeom>
              <a:avLst/>
              <a:gdLst/>
              <a:ahLst/>
              <a:cxnLst>
                <a:cxn ang="0">
                  <a:pos x="0" y="107"/>
                </a:cxn>
                <a:cxn ang="0">
                  <a:pos x="134" y="107"/>
                </a:cxn>
                <a:cxn ang="0">
                  <a:pos x="67" y="0"/>
                </a:cxn>
                <a:cxn ang="0">
                  <a:pos x="0" y="107"/>
                </a:cxn>
              </a:cxnLst>
              <a:rect l="0" t="0" r="r" b="b"/>
              <a:pathLst>
                <a:path w="134" h="107">
                  <a:moveTo>
                    <a:pt x="0" y="107"/>
                  </a:moveTo>
                  <a:lnTo>
                    <a:pt x="134" y="107"/>
                  </a:lnTo>
                  <a:lnTo>
                    <a:pt x="67" y="0"/>
                  </a:lnTo>
                  <a:lnTo>
                    <a:pt x="0" y="107"/>
                  </a:lnTo>
                  <a:close/>
                </a:path>
              </a:pathLst>
            </a:custGeom>
            <a:noFill/>
            <a:ln w="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3603" name="Rectangle 51"/>
            <p:cNvSpPr>
              <a:spLocks noChangeArrowheads="1"/>
            </p:cNvSpPr>
            <p:nvPr/>
          </p:nvSpPr>
          <p:spPr bwMode="auto">
            <a:xfrm>
              <a:off x="2956" y="3073"/>
              <a:ext cx="2384" cy="19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3604" name="Rectangle 52"/>
            <p:cNvSpPr>
              <a:spLocks noChangeArrowheads="1"/>
            </p:cNvSpPr>
            <p:nvPr/>
          </p:nvSpPr>
          <p:spPr bwMode="auto">
            <a:xfrm>
              <a:off x="2956" y="3073"/>
              <a:ext cx="2384" cy="195"/>
            </a:xfrm>
            <a:prstGeom prst="rect">
              <a:avLst/>
            </a:prstGeom>
            <a:noFill/>
            <a:ln w="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3605" name="Rectangle 53"/>
            <p:cNvSpPr>
              <a:spLocks noChangeArrowheads="1"/>
            </p:cNvSpPr>
            <p:nvPr/>
          </p:nvSpPr>
          <p:spPr bwMode="auto">
            <a:xfrm>
              <a:off x="2967" y="3075"/>
              <a:ext cx="160" cy="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+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606" name="Rectangle 54"/>
            <p:cNvSpPr>
              <a:spLocks noChangeArrowheads="1"/>
            </p:cNvSpPr>
            <p:nvPr/>
          </p:nvSpPr>
          <p:spPr bwMode="auto">
            <a:xfrm>
              <a:off x="3047" y="3075"/>
              <a:ext cx="784" cy="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Interpret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607" name="Rectangle 55"/>
            <p:cNvSpPr>
              <a:spLocks noChangeArrowheads="1"/>
            </p:cNvSpPr>
            <p:nvPr/>
          </p:nvSpPr>
          <p:spPr bwMode="auto">
            <a:xfrm>
              <a:off x="3751" y="3075"/>
              <a:ext cx="160" cy="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(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608" name="Rectangle 56"/>
            <p:cNvSpPr>
              <a:spLocks noChangeArrowheads="1"/>
            </p:cNvSpPr>
            <p:nvPr/>
          </p:nvSpPr>
          <p:spPr bwMode="auto">
            <a:xfrm>
              <a:off x="3831" y="3075"/>
              <a:ext cx="704" cy="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inout c 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609" name="Rectangle 57"/>
            <p:cNvSpPr>
              <a:spLocks noChangeArrowheads="1"/>
            </p:cNvSpPr>
            <p:nvPr/>
          </p:nvSpPr>
          <p:spPr bwMode="auto">
            <a:xfrm>
              <a:off x="4454" y="3075"/>
              <a:ext cx="240" cy="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: 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610" name="Rectangle 58"/>
            <p:cNvSpPr>
              <a:spLocks noChangeArrowheads="1"/>
            </p:cNvSpPr>
            <p:nvPr/>
          </p:nvSpPr>
          <p:spPr bwMode="auto">
            <a:xfrm>
              <a:off x="4614" y="3075"/>
              <a:ext cx="623" cy="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Context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611" name="Rectangle 59"/>
            <p:cNvSpPr>
              <a:spLocks noChangeArrowheads="1"/>
            </p:cNvSpPr>
            <p:nvPr/>
          </p:nvSpPr>
          <p:spPr bwMode="auto">
            <a:xfrm>
              <a:off x="5158" y="3075"/>
              <a:ext cx="160" cy="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)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612" name="Rectangle 60"/>
            <p:cNvSpPr>
              <a:spLocks noChangeArrowheads="1"/>
            </p:cNvSpPr>
            <p:nvPr/>
          </p:nvSpPr>
          <p:spPr bwMode="auto">
            <a:xfrm>
              <a:off x="2956" y="2877"/>
              <a:ext cx="2384" cy="19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3613" name="Rectangle 61"/>
            <p:cNvSpPr>
              <a:spLocks noChangeArrowheads="1"/>
            </p:cNvSpPr>
            <p:nvPr/>
          </p:nvSpPr>
          <p:spPr bwMode="auto">
            <a:xfrm>
              <a:off x="2956" y="2877"/>
              <a:ext cx="2384" cy="196"/>
            </a:xfrm>
            <a:prstGeom prst="rect">
              <a:avLst/>
            </a:prstGeom>
            <a:noFill/>
            <a:ln w="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3614" name="Rectangle 62"/>
            <p:cNvSpPr>
              <a:spLocks noChangeArrowheads="1"/>
            </p:cNvSpPr>
            <p:nvPr/>
          </p:nvSpPr>
          <p:spPr bwMode="auto">
            <a:xfrm>
              <a:off x="2956" y="2682"/>
              <a:ext cx="2384" cy="19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3615" name="Rectangle 63"/>
            <p:cNvSpPr>
              <a:spLocks noChangeArrowheads="1"/>
            </p:cNvSpPr>
            <p:nvPr/>
          </p:nvSpPr>
          <p:spPr bwMode="auto">
            <a:xfrm>
              <a:off x="2956" y="2682"/>
              <a:ext cx="2384" cy="195"/>
            </a:xfrm>
            <a:prstGeom prst="rect">
              <a:avLst/>
            </a:prstGeom>
            <a:noFill/>
            <a:ln w="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3616" name="Rectangle 64"/>
            <p:cNvSpPr>
              <a:spLocks noChangeArrowheads="1"/>
            </p:cNvSpPr>
            <p:nvPr/>
          </p:nvSpPr>
          <p:spPr bwMode="auto">
            <a:xfrm>
              <a:off x="3323" y="2692"/>
              <a:ext cx="1719" cy="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8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NonterminalExpression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617" name="Freeform 65"/>
            <p:cNvSpPr>
              <a:spLocks/>
            </p:cNvSpPr>
            <p:nvPr/>
          </p:nvSpPr>
          <p:spPr bwMode="auto">
            <a:xfrm>
              <a:off x="2746" y="2284"/>
              <a:ext cx="1402" cy="3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6"/>
                </a:cxn>
                <a:cxn ang="0">
                  <a:pos x="1402" y="196"/>
                </a:cxn>
                <a:cxn ang="0">
                  <a:pos x="1402" y="398"/>
                </a:cxn>
              </a:cxnLst>
              <a:rect l="0" t="0" r="r" b="b"/>
              <a:pathLst>
                <a:path w="1402" h="398">
                  <a:moveTo>
                    <a:pt x="0" y="0"/>
                  </a:moveTo>
                  <a:lnTo>
                    <a:pt x="0" y="196"/>
                  </a:lnTo>
                  <a:lnTo>
                    <a:pt x="1402" y="196"/>
                  </a:lnTo>
                  <a:lnTo>
                    <a:pt x="1402" y="398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3618" name="Freeform 66"/>
            <p:cNvSpPr>
              <a:spLocks/>
            </p:cNvSpPr>
            <p:nvPr/>
          </p:nvSpPr>
          <p:spPr bwMode="auto">
            <a:xfrm>
              <a:off x="2679" y="2177"/>
              <a:ext cx="134" cy="107"/>
            </a:xfrm>
            <a:custGeom>
              <a:avLst/>
              <a:gdLst/>
              <a:ahLst/>
              <a:cxnLst>
                <a:cxn ang="0">
                  <a:pos x="0" y="107"/>
                </a:cxn>
                <a:cxn ang="0">
                  <a:pos x="134" y="107"/>
                </a:cxn>
                <a:cxn ang="0">
                  <a:pos x="67" y="0"/>
                </a:cxn>
                <a:cxn ang="0">
                  <a:pos x="0" y="107"/>
                </a:cxn>
              </a:cxnLst>
              <a:rect l="0" t="0" r="r" b="b"/>
              <a:pathLst>
                <a:path w="134" h="107">
                  <a:moveTo>
                    <a:pt x="0" y="107"/>
                  </a:moveTo>
                  <a:lnTo>
                    <a:pt x="134" y="107"/>
                  </a:lnTo>
                  <a:lnTo>
                    <a:pt x="67" y="0"/>
                  </a:lnTo>
                  <a:lnTo>
                    <a:pt x="0" y="10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3619" name="Freeform 67"/>
            <p:cNvSpPr>
              <a:spLocks/>
            </p:cNvSpPr>
            <p:nvPr/>
          </p:nvSpPr>
          <p:spPr bwMode="auto">
            <a:xfrm>
              <a:off x="2679" y="2177"/>
              <a:ext cx="134" cy="107"/>
            </a:xfrm>
            <a:custGeom>
              <a:avLst/>
              <a:gdLst/>
              <a:ahLst/>
              <a:cxnLst>
                <a:cxn ang="0">
                  <a:pos x="0" y="107"/>
                </a:cxn>
                <a:cxn ang="0">
                  <a:pos x="134" y="107"/>
                </a:cxn>
                <a:cxn ang="0">
                  <a:pos x="67" y="0"/>
                </a:cxn>
                <a:cxn ang="0">
                  <a:pos x="0" y="107"/>
                </a:cxn>
              </a:cxnLst>
              <a:rect l="0" t="0" r="r" b="b"/>
              <a:pathLst>
                <a:path w="134" h="107">
                  <a:moveTo>
                    <a:pt x="0" y="107"/>
                  </a:moveTo>
                  <a:lnTo>
                    <a:pt x="134" y="107"/>
                  </a:lnTo>
                  <a:lnTo>
                    <a:pt x="67" y="0"/>
                  </a:lnTo>
                  <a:lnTo>
                    <a:pt x="0" y="107"/>
                  </a:lnTo>
                  <a:close/>
                </a:path>
              </a:pathLst>
            </a:custGeom>
            <a:noFill/>
            <a:ln w="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3620" name="Freeform 68"/>
            <p:cNvSpPr>
              <a:spLocks/>
            </p:cNvSpPr>
            <p:nvPr/>
          </p:nvSpPr>
          <p:spPr bwMode="auto">
            <a:xfrm>
              <a:off x="3967" y="1884"/>
              <a:ext cx="1682" cy="1091"/>
            </a:xfrm>
            <a:custGeom>
              <a:avLst/>
              <a:gdLst/>
              <a:ahLst/>
              <a:cxnLst>
                <a:cxn ang="0">
                  <a:pos x="1506" y="1091"/>
                </a:cxn>
                <a:cxn ang="0">
                  <a:pos x="1682" y="1091"/>
                </a:cxn>
                <a:cxn ang="0">
                  <a:pos x="1682" y="0"/>
                </a:cxn>
                <a:cxn ang="0">
                  <a:pos x="0" y="0"/>
                </a:cxn>
              </a:cxnLst>
              <a:rect l="0" t="0" r="r" b="b"/>
              <a:pathLst>
                <a:path w="1682" h="1091">
                  <a:moveTo>
                    <a:pt x="1506" y="1091"/>
                  </a:moveTo>
                  <a:lnTo>
                    <a:pt x="1682" y="1091"/>
                  </a:lnTo>
                  <a:lnTo>
                    <a:pt x="1682" y="0"/>
                  </a:lnTo>
                  <a:lnTo>
                    <a:pt x="0" y="0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3621" name="Freeform 69"/>
            <p:cNvSpPr>
              <a:spLocks/>
            </p:cNvSpPr>
            <p:nvPr/>
          </p:nvSpPr>
          <p:spPr bwMode="auto">
            <a:xfrm>
              <a:off x="5340" y="2935"/>
              <a:ext cx="133" cy="80"/>
            </a:xfrm>
            <a:custGeom>
              <a:avLst/>
              <a:gdLst/>
              <a:ahLst/>
              <a:cxnLst>
                <a:cxn ang="0">
                  <a:pos x="66" y="80"/>
                </a:cxn>
                <a:cxn ang="0">
                  <a:pos x="0" y="40"/>
                </a:cxn>
                <a:cxn ang="0">
                  <a:pos x="66" y="0"/>
                </a:cxn>
                <a:cxn ang="0">
                  <a:pos x="133" y="40"/>
                </a:cxn>
                <a:cxn ang="0">
                  <a:pos x="66" y="80"/>
                </a:cxn>
              </a:cxnLst>
              <a:rect l="0" t="0" r="r" b="b"/>
              <a:pathLst>
                <a:path w="133" h="80">
                  <a:moveTo>
                    <a:pt x="66" y="80"/>
                  </a:moveTo>
                  <a:lnTo>
                    <a:pt x="0" y="40"/>
                  </a:lnTo>
                  <a:lnTo>
                    <a:pt x="66" y="0"/>
                  </a:lnTo>
                  <a:lnTo>
                    <a:pt x="133" y="40"/>
                  </a:lnTo>
                  <a:lnTo>
                    <a:pt x="66" y="8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3622" name="Freeform 70"/>
            <p:cNvSpPr>
              <a:spLocks/>
            </p:cNvSpPr>
            <p:nvPr/>
          </p:nvSpPr>
          <p:spPr bwMode="auto">
            <a:xfrm>
              <a:off x="5340" y="2935"/>
              <a:ext cx="133" cy="80"/>
            </a:xfrm>
            <a:custGeom>
              <a:avLst/>
              <a:gdLst/>
              <a:ahLst/>
              <a:cxnLst>
                <a:cxn ang="0">
                  <a:pos x="66" y="80"/>
                </a:cxn>
                <a:cxn ang="0">
                  <a:pos x="0" y="40"/>
                </a:cxn>
                <a:cxn ang="0">
                  <a:pos x="66" y="0"/>
                </a:cxn>
                <a:cxn ang="0">
                  <a:pos x="133" y="40"/>
                </a:cxn>
                <a:cxn ang="0">
                  <a:pos x="66" y="80"/>
                </a:cxn>
              </a:cxnLst>
              <a:rect l="0" t="0" r="r" b="b"/>
              <a:pathLst>
                <a:path w="133" h="80">
                  <a:moveTo>
                    <a:pt x="66" y="80"/>
                  </a:moveTo>
                  <a:lnTo>
                    <a:pt x="0" y="40"/>
                  </a:lnTo>
                  <a:lnTo>
                    <a:pt x="66" y="0"/>
                  </a:lnTo>
                  <a:lnTo>
                    <a:pt x="133" y="40"/>
                  </a:lnTo>
                  <a:lnTo>
                    <a:pt x="66" y="80"/>
                  </a:lnTo>
                  <a:close/>
                </a:path>
              </a:pathLst>
            </a:custGeom>
            <a:noFill/>
            <a:ln w="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3623" name="Freeform 71"/>
            <p:cNvSpPr>
              <a:spLocks noEditPoints="1"/>
            </p:cNvSpPr>
            <p:nvPr/>
          </p:nvSpPr>
          <p:spPr bwMode="auto">
            <a:xfrm>
              <a:off x="983" y="1121"/>
              <a:ext cx="713" cy="115"/>
            </a:xfrm>
            <a:custGeom>
              <a:avLst/>
              <a:gdLst/>
              <a:ahLst/>
              <a:cxnLst>
                <a:cxn ang="0">
                  <a:pos x="120" y="191"/>
                </a:cxn>
                <a:cxn ang="0">
                  <a:pos x="120" y="207"/>
                </a:cxn>
                <a:cxn ang="0">
                  <a:pos x="0" y="199"/>
                </a:cxn>
                <a:cxn ang="0">
                  <a:pos x="200" y="191"/>
                </a:cxn>
                <a:cxn ang="0">
                  <a:pos x="227" y="199"/>
                </a:cxn>
                <a:cxn ang="0">
                  <a:pos x="235" y="114"/>
                </a:cxn>
                <a:cxn ang="0">
                  <a:pos x="243" y="199"/>
                </a:cxn>
                <a:cxn ang="0">
                  <a:pos x="200" y="207"/>
                </a:cxn>
                <a:cxn ang="0">
                  <a:pos x="200" y="191"/>
                </a:cxn>
                <a:cxn ang="0">
                  <a:pos x="227" y="8"/>
                </a:cxn>
                <a:cxn ang="0">
                  <a:pos x="313" y="0"/>
                </a:cxn>
                <a:cxn ang="0">
                  <a:pos x="313" y="16"/>
                </a:cxn>
                <a:cxn ang="0">
                  <a:pos x="243" y="8"/>
                </a:cxn>
                <a:cxn ang="0">
                  <a:pos x="235" y="50"/>
                </a:cxn>
                <a:cxn ang="0">
                  <a:pos x="393" y="0"/>
                </a:cxn>
                <a:cxn ang="0">
                  <a:pos x="513" y="8"/>
                </a:cxn>
                <a:cxn ang="0">
                  <a:pos x="393" y="16"/>
                </a:cxn>
                <a:cxn ang="0">
                  <a:pos x="393" y="0"/>
                </a:cxn>
                <a:cxn ang="0">
                  <a:pos x="697" y="0"/>
                </a:cxn>
                <a:cxn ang="0">
                  <a:pos x="697" y="16"/>
                </a:cxn>
                <a:cxn ang="0">
                  <a:pos x="577" y="8"/>
                </a:cxn>
                <a:cxn ang="0">
                  <a:pos x="777" y="0"/>
                </a:cxn>
                <a:cxn ang="0">
                  <a:pos x="897" y="8"/>
                </a:cxn>
                <a:cxn ang="0">
                  <a:pos x="777" y="16"/>
                </a:cxn>
                <a:cxn ang="0">
                  <a:pos x="777" y="0"/>
                </a:cxn>
                <a:cxn ang="0">
                  <a:pos x="1081" y="0"/>
                </a:cxn>
                <a:cxn ang="0">
                  <a:pos x="1081" y="16"/>
                </a:cxn>
                <a:cxn ang="0">
                  <a:pos x="961" y="8"/>
                </a:cxn>
                <a:cxn ang="0">
                  <a:pos x="1161" y="0"/>
                </a:cxn>
                <a:cxn ang="0">
                  <a:pos x="1281" y="8"/>
                </a:cxn>
                <a:cxn ang="0">
                  <a:pos x="1161" y="16"/>
                </a:cxn>
                <a:cxn ang="0">
                  <a:pos x="1161" y="0"/>
                </a:cxn>
              </a:cxnLst>
              <a:rect l="0" t="0" r="r" b="b"/>
              <a:pathLst>
                <a:path w="1281" h="207">
                  <a:moveTo>
                    <a:pt x="8" y="191"/>
                  </a:moveTo>
                  <a:lnTo>
                    <a:pt x="120" y="191"/>
                  </a:lnTo>
                  <a:cubicBezTo>
                    <a:pt x="124" y="191"/>
                    <a:pt x="128" y="195"/>
                    <a:pt x="128" y="199"/>
                  </a:cubicBezTo>
                  <a:cubicBezTo>
                    <a:pt x="128" y="204"/>
                    <a:pt x="124" y="207"/>
                    <a:pt x="120" y="207"/>
                  </a:cubicBezTo>
                  <a:lnTo>
                    <a:pt x="8" y="207"/>
                  </a:lnTo>
                  <a:cubicBezTo>
                    <a:pt x="3" y="207"/>
                    <a:pt x="0" y="204"/>
                    <a:pt x="0" y="199"/>
                  </a:cubicBezTo>
                  <a:cubicBezTo>
                    <a:pt x="0" y="195"/>
                    <a:pt x="3" y="191"/>
                    <a:pt x="8" y="191"/>
                  </a:cubicBezTo>
                  <a:close/>
                  <a:moveTo>
                    <a:pt x="200" y="191"/>
                  </a:moveTo>
                  <a:lnTo>
                    <a:pt x="235" y="191"/>
                  </a:lnTo>
                  <a:lnTo>
                    <a:pt x="227" y="199"/>
                  </a:lnTo>
                  <a:lnTo>
                    <a:pt x="227" y="122"/>
                  </a:lnTo>
                  <a:cubicBezTo>
                    <a:pt x="227" y="118"/>
                    <a:pt x="230" y="114"/>
                    <a:pt x="235" y="114"/>
                  </a:cubicBezTo>
                  <a:cubicBezTo>
                    <a:pt x="239" y="114"/>
                    <a:pt x="243" y="118"/>
                    <a:pt x="243" y="122"/>
                  </a:cubicBezTo>
                  <a:lnTo>
                    <a:pt x="243" y="199"/>
                  </a:lnTo>
                  <a:cubicBezTo>
                    <a:pt x="243" y="204"/>
                    <a:pt x="239" y="207"/>
                    <a:pt x="235" y="207"/>
                  </a:cubicBezTo>
                  <a:lnTo>
                    <a:pt x="200" y="207"/>
                  </a:lnTo>
                  <a:cubicBezTo>
                    <a:pt x="195" y="207"/>
                    <a:pt x="192" y="204"/>
                    <a:pt x="192" y="199"/>
                  </a:cubicBezTo>
                  <a:cubicBezTo>
                    <a:pt x="192" y="195"/>
                    <a:pt x="195" y="191"/>
                    <a:pt x="200" y="191"/>
                  </a:cubicBezTo>
                  <a:close/>
                  <a:moveTo>
                    <a:pt x="227" y="42"/>
                  </a:moveTo>
                  <a:lnTo>
                    <a:pt x="227" y="8"/>
                  </a:lnTo>
                  <a:cubicBezTo>
                    <a:pt x="227" y="4"/>
                    <a:pt x="230" y="0"/>
                    <a:pt x="235" y="0"/>
                  </a:cubicBezTo>
                  <a:lnTo>
                    <a:pt x="313" y="0"/>
                  </a:lnTo>
                  <a:cubicBezTo>
                    <a:pt x="317" y="0"/>
                    <a:pt x="321" y="4"/>
                    <a:pt x="321" y="8"/>
                  </a:cubicBezTo>
                  <a:cubicBezTo>
                    <a:pt x="321" y="13"/>
                    <a:pt x="317" y="16"/>
                    <a:pt x="313" y="16"/>
                  </a:cubicBezTo>
                  <a:lnTo>
                    <a:pt x="235" y="16"/>
                  </a:lnTo>
                  <a:lnTo>
                    <a:pt x="243" y="8"/>
                  </a:lnTo>
                  <a:lnTo>
                    <a:pt x="243" y="42"/>
                  </a:lnTo>
                  <a:cubicBezTo>
                    <a:pt x="243" y="47"/>
                    <a:pt x="239" y="50"/>
                    <a:pt x="235" y="50"/>
                  </a:cubicBezTo>
                  <a:cubicBezTo>
                    <a:pt x="230" y="50"/>
                    <a:pt x="227" y="47"/>
                    <a:pt x="227" y="42"/>
                  </a:cubicBezTo>
                  <a:close/>
                  <a:moveTo>
                    <a:pt x="393" y="0"/>
                  </a:moveTo>
                  <a:lnTo>
                    <a:pt x="505" y="0"/>
                  </a:lnTo>
                  <a:cubicBezTo>
                    <a:pt x="509" y="0"/>
                    <a:pt x="513" y="4"/>
                    <a:pt x="513" y="8"/>
                  </a:cubicBezTo>
                  <a:cubicBezTo>
                    <a:pt x="513" y="13"/>
                    <a:pt x="509" y="16"/>
                    <a:pt x="505" y="16"/>
                  </a:cubicBezTo>
                  <a:lnTo>
                    <a:pt x="393" y="16"/>
                  </a:lnTo>
                  <a:cubicBezTo>
                    <a:pt x="388" y="16"/>
                    <a:pt x="385" y="13"/>
                    <a:pt x="385" y="8"/>
                  </a:cubicBezTo>
                  <a:cubicBezTo>
                    <a:pt x="385" y="4"/>
                    <a:pt x="388" y="0"/>
                    <a:pt x="393" y="0"/>
                  </a:cubicBezTo>
                  <a:close/>
                  <a:moveTo>
                    <a:pt x="585" y="0"/>
                  </a:moveTo>
                  <a:lnTo>
                    <a:pt x="697" y="0"/>
                  </a:lnTo>
                  <a:cubicBezTo>
                    <a:pt x="701" y="0"/>
                    <a:pt x="705" y="4"/>
                    <a:pt x="705" y="8"/>
                  </a:cubicBezTo>
                  <a:cubicBezTo>
                    <a:pt x="705" y="13"/>
                    <a:pt x="701" y="16"/>
                    <a:pt x="697" y="16"/>
                  </a:cubicBezTo>
                  <a:lnTo>
                    <a:pt x="585" y="16"/>
                  </a:lnTo>
                  <a:cubicBezTo>
                    <a:pt x="580" y="16"/>
                    <a:pt x="577" y="13"/>
                    <a:pt x="577" y="8"/>
                  </a:cubicBezTo>
                  <a:cubicBezTo>
                    <a:pt x="577" y="4"/>
                    <a:pt x="580" y="0"/>
                    <a:pt x="585" y="0"/>
                  </a:cubicBezTo>
                  <a:close/>
                  <a:moveTo>
                    <a:pt x="777" y="0"/>
                  </a:moveTo>
                  <a:lnTo>
                    <a:pt x="889" y="0"/>
                  </a:lnTo>
                  <a:cubicBezTo>
                    <a:pt x="893" y="0"/>
                    <a:pt x="897" y="4"/>
                    <a:pt x="897" y="8"/>
                  </a:cubicBezTo>
                  <a:cubicBezTo>
                    <a:pt x="897" y="13"/>
                    <a:pt x="893" y="16"/>
                    <a:pt x="889" y="16"/>
                  </a:cubicBezTo>
                  <a:lnTo>
                    <a:pt x="777" y="16"/>
                  </a:lnTo>
                  <a:cubicBezTo>
                    <a:pt x="772" y="16"/>
                    <a:pt x="769" y="13"/>
                    <a:pt x="769" y="8"/>
                  </a:cubicBezTo>
                  <a:cubicBezTo>
                    <a:pt x="769" y="4"/>
                    <a:pt x="772" y="0"/>
                    <a:pt x="777" y="0"/>
                  </a:cubicBezTo>
                  <a:close/>
                  <a:moveTo>
                    <a:pt x="969" y="0"/>
                  </a:moveTo>
                  <a:lnTo>
                    <a:pt x="1081" y="0"/>
                  </a:lnTo>
                  <a:cubicBezTo>
                    <a:pt x="1085" y="0"/>
                    <a:pt x="1089" y="4"/>
                    <a:pt x="1089" y="8"/>
                  </a:cubicBezTo>
                  <a:cubicBezTo>
                    <a:pt x="1089" y="13"/>
                    <a:pt x="1085" y="16"/>
                    <a:pt x="1081" y="16"/>
                  </a:cubicBezTo>
                  <a:lnTo>
                    <a:pt x="969" y="16"/>
                  </a:lnTo>
                  <a:cubicBezTo>
                    <a:pt x="964" y="16"/>
                    <a:pt x="961" y="13"/>
                    <a:pt x="961" y="8"/>
                  </a:cubicBezTo>
                  <a:cubicBezTo>
                    <a:pt x="961" y="4"/>
                    <a:pt x="964" y="0"/>
                    <a:pt x="969" y="0"/>
                  </a:cubicBezTo>
                  <a:close/>
                  <a:moveTo>
                    <a:pt x="1161" y="0"/>
                  </a:moveTo>
                  <a:lnTo>
                    <a:pt x="1273" y="0"/>
                  </a:lnTo>
                  <a:cubicBezTo>
                    <a:pt x="1277" y="0"/>
                    <a:pt x="1281" y="4"/>
                    <a:pt x="1281" y="8"/>
                  </a:cubicBezTo>
                  <a:cubicBezTo>
                    <a:pt x="1281" y="13"/>
                    <a:pt x="1277" y="16"/>
                    <a:pt x="1273" y="16"/>
                  </a:cubicBezTo>
                  <a:lnTo>
                    <a:pt x="1161" y="16"/>
                  </a:lnTo>
                  <a:cubicBezTo>
                    <a:pt x="1156" y="16"/>
                    <a:pt x="1153" y="13"/>
                    <a:pt x="1153" y="8"/>
                  </a:cubicBezTo>
                  <a:cubicBezTo>
                    <a:pt x="1153" y="4"/>
                    <a:pt x="1156" y="0"/>
                    <a:pt x="1161" y="0"/>
                  </a:cubicBezTo>
                  <a:close/>
                </a:path>
              </a:pathLst>
            </a:custGeom>
            <a:solidFill>
              <a:schemeClr val="tx1"/>
            </a:solidFill>
            <a:ln w="9" cap="flat">
              <a:solidFill>
                <a:schemeClr val="tx1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3624" name="Freeform 72"/>
            <p:cNvSpPr>
              <a:spLocks/>
            </p:cNvSpPr>
            <p:nvPr/>
          </p:nvSpPr>
          <p:spPr bwMode="auto">
            <a:xfrm>
              <a:off x="1642" y="1073"/>
              <a:ext cx="53" cy="105"/>
            </a:xfrm>
            <a:custGeom>
              <a:avLst/>
              <a:gdLst/>
              <a:ahLst/>
              <a:cxnLst>
                <a:cxn ang="0">
                  <a:pos x="0" y="105"/>
                </a:cxn>
                <a:cxn ang="0">
                  <a:pos x="53" y="53"/>
                </a:cxn>
                <a:cxn ang="0">
                  <a:pos x="0" y="0"/>
                </a:cxn>
              </a:cxnLst>
              <a:rect l="0" t="0" r="r" b="b"/>
              <a:pathLst>
                <a:path w="53" h="105">
                  <a:moveTo>
                    <a:pt x="0" y="105"/>
                  </a:moveTo>
                  <a:lnTo>
                    <a:pt x="53" y="53"/>
                  </a:lnTo>
                  <a:lnTo>
                    <a:pt x="0" y="0"/>
                  </a:lnTo>
                </a:path>
              </a:pathLst>
            </a:custGeom>
            <a:noFill/>
            <a:ln w="6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3625" name="Freeform 73"/>
            <p:cNvSpPr>
              <a:spLocks noEditPoints="1"/>
            </p:cNvSpPr>
            <p:nvPr/>
          </p:nvSpPr>
          <p:spPr bwMode="auto">
            <a:xfrm>
              <a:off x="983" y="1520"/>
              <a:ext cx="547" cy="369"/>
            </a:xfrm>
            <a:custGeom>
              <a:avLst/>
              <a:gdLst/>
              <a:ahLst/>
              <a:cxnLst>
                <a:cxn ang="0">
                  <a:pos x="120" y="0"/>
                </a:cxn>
                <a:cxn ang="0">
                  <a:pos x="120" y="16"/>
                </a:cxn>
                <a:cxn ang="0">
                  <a:pos x="0" y="8"/>
                </a:cxn>
                <a:cxn ang="0">
                  <a:pos x="200" y="0"/>
                </a:cxn>
                <a:cxn ang="0">
                  <a:pos x="243" y="8"/>
                </a:cxn>
                <a:cxn ang="0">
                  <a:pos x="235" y="94"/>
                </a:cxn>
                <a:cxn ang="0">
                  <a:pos x="227" y="8"/>
                </a:cxn>
                <a:cxn ang="0">
                  <a:pos x="200" y="16"/>
                </a:cxn>
                <a:cxn ang="0">
                  <a:pos x="200" y="0"/>
                </a:cxn>
                <a:cxn ang="0">
                  <a:pos x="243" y="278"/>
                </a:cxn>
                <a:cxn ang="0">
                  <a:pos x="227" y="278"/>
                </a:cxn>
                <a:cxn ang="0">
                  <a:pos x="235" y="158"/>
                </a:cxn>
                <a:cxn ang="0">
                  <a:pos x="243" y="358"/>
                </a:cxn>
                <a:cxn ang="0">
                  <a:pos x="235" y="478"/>
                </a:cxn>
                <a:cxn ang="0">
                  <a:pos x="227" y="358"/>
                </a:cxn>
                <a:cxn ang="0">
                  <a:pos x="243" y="358"/>
                </a:cxn>
                <a:cxn ang="0">
                  <a:pos x="243" y="653"/>
                </a:cxn>
                <a:cxn ang="0">
                  <a:pos x="243" y="645"/>
                </a:cxn>
                <a:cxn ang="0">
                  <a:pos x="243" y="661"/>
                </a:cxn>
                <a:cxn ang="0">
                  <a:pos x="227" y="653"/>
                </a:cxn>
                <a:cxn ang="0">
                  <a:pos x="235" y="542"/>
                </a:cxn>
                <a:cxn ang="0">
                  <a:pos x="323" y="645"/>
                </a:cxn>
                <a:cxn ang="0">
                  <a:pos x="443" y="653"/>
                </a:cxn>
                <a:cxn ang="0">
                  <a:pos x="323" y="661"/>
                </a:cxn>
                <a:cxn ang="0">
                  <a:pos x="323" y="645"/>
                </a:cxn>
                <a:cxn ang="0">
                  <a:pos x="627" y="645"/>
                </a:cxn>
                <a:cxn ang="0">
                  <a:pos x="627" y="661"/>
                </a:cxn>
                <a:cxn ang="0">
                  <a:pos x="507" y="653"/>
                </a:cxn>
                <a:cxn ang="0">
                  <a:pos x="707" y="645"/>
                </a:cxn>
                <a:cxn ang="0">
                  <a:pos x="827" y="653"/>
                </a:cxn>
                <a:cxn ang="0">
                  <a:pos x="707" y="661"/>
                </a:cxn>
                <a:cxn ang="0">
                  <a:pos x="707" y="645"/>
                </a:cxn>
                <a:cxn ang="0">
                  <a:pos x="975" y="645"/>
                </a:cxn>
                <a:cxn ang="0">
                  <a:pos x="975" y="661"/>
                </a:cxn>
                <a:cxn ang="0">
                  <a:pos x="891" y="653"/>
                </a:cxn>
              </a:cxnLst>
              <a:rect l="0" t="0" r="r" b="b"/>
              <a:pathLst>
                <a:path w="983" h="661">
                  <a:moveTo>
                    <a:pt x="8" y="0"/>
                  </a:moveTo>
                  <a:lnTo>
                    <a:pt x="120" y="0"/>
                  </a:lnTo>
                  <a:cubicBezTo>
                    <a:pt x="124" y="0"/>
                    <a:pt x="128" y="4"/>
                    <a:pt x="128" y="8"/>
                  </a:cubicBezTo>
                  <a:cubicBezTo>
                    <a:pt x="128" y="13"/>
                    <a:pt x="124" y="16"/>
                    <a:pt x="120" y="16"/>
                  </a:cubicBezTo>
                  <a:lnTo>
                    <a:pt x="8" y="16"/>
                  </a:lnTo>
                  <a:cubicBezTo>
                    <a:pt x="3" y="16"/>
                    <a:pt x="0" y="13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lose/>
                  <a:moveTo>
                    <a:pt x="200" y="0"/>
                  </a:moveTo>
                  <a:lnTo>
                    <a:pt x="235" y="0"/>
                  </a:lnTo>
                  <a:cubicBezTo>
                    <a:pt x="239" y="0"/>
                    <a:pt x="243" y="4"/>
                    <a:pt x="243" y="8"/>
                  </a:cubicBezTo>
                  <a:lnTo>
                    <a:pt x="243" y="86"/>
                  </a:lnTo>
                  <a:cubicBezTo>
                    <a:pt x="243" y="90"/>
                    <a:pt x="239" y="94"/>
                    <a:pt x="235" y="94"/>
                  </a:cubicBezTo>
                  <a:cubicBezTo>
                    <a:pt x="230" y="94"/>
                    <a:pt x="227" y="90"/>
                    <a:pt x="227" y="86"/>
                  </a:cubicBezTo>
                  <a:lnTo>
                    <a:pt x="227" y="8"/>
                  </a:lnTo>
                  <a:lnTo>
                    <a:pt x="235" y="16"/>
                  </a:lnTo>
                  <a:lnTo>
                    <a:pt x="200" y="16"/>
                  </a:lnTo>
                  <a:cubicBezTo>
                    <a:pt x="195" y="16"/>
                    <a:pt x="192" y="13"/>
                    <a:pt x="192" y="8"/>
                  </a:cubicBezTo>
                  <a:cubicBezTo>
                    <a:pt x="192" y="4"/>
                    <a:pt x="195" y="0"/>
                    <a:pt x="200" y="0"/>
                  </a:cubicBezTo>
                  <a:close/>
                  <a:moveTo>
                    <a:pt x="243" y="166"/>
                  </a:moveTo>
                  <a:lnTo>
                    <a:pt x="243" y="278"/>
                  </a:lnTo>
                  <a:cubicBezTo>
                    <a:pt x="243" y="282"/>
                    <a:pt x="239" y="286"/>
                    <a:pt x="235" y="286"/>
                  </a:cubicBezTo>
                  <a:cubicBezTo>
                    <a:pt x="230" y="286"/>
                    <a:pt x="227" y="282"/>
                    <a:pt x="227" y="278"/>
                  </a:cubicBezTo>
                  <a:lnTo>
                    <a:pt x="227" y="166"/>
                  </a:lnTo>
                  <a:cubicBezTo>
                    <a:pt x="227" y="161"/>
                    <a:pt x="230" y="158"/>
                    <a:pt x="235" y="158"/>
                  </a:cubicBezTo>
                  <a:cubicBezTo>
                    <a:pt x="239" y="158"/>
                    <a:pt x="243" y="161"/>
                    <a:pt x="243" y="166"/>
                  </a:cubicBezTo>
                  <a:close/>
                  <a:moveTo>
                    <a:pt x="243" y="358"/>
                  </a:moveTo>
                  <a:lnTo>
                    <a:pt x="243" y="470"/>
                  </a:lnTo>
                  <a:cubicBezTo>
                    <a:pt x="243" y="474"/>
                    <a:pt x="239" y="478"/>
                    <a:pt x="235" y="478"/>
                  </a:cubicBezTo>
                  <a:cubicBezTo>
                    <a:pt x="230" y="478"/>
                    <a:pt x="227" y="474"/>
                    <a:pt x="227" y="470"/>
                  </a:cubicBezTo>
                  <a:lnTo>
                    <a:pt x="227" y="358"/>
                  </a:lnTo>
                  <a:cubicBezTo>
                    <a:pt x="227" y="353"/>
                    <a:pt x="230" y="350"/>
                    <a:pt x="235" y="350"/>
                  </a:cubicBezTo>
                  <a:cubicBezTo>
                    <a:pt x="239" y="350"/>
                    <a:pt x="243" y="353"/>
                    <a:pt x="243" y="358"/>
                  </a:cubicBezTo>
                  <a:close/>
                  <a:moveTo>
                    <a:pt x="243" y="550"/>
                  </a:moveTo>
                  <a:lnTo>
                    <a:pt x="243" y="653"/>
                  </a:lnTo>
                  <a:lnTo>
                    <a:pt x="235" y="645"/>
                  </a:lnTo>
                  <a:lnTo>
                    <a:pt x="243" y="645"/>
                  </a:lnTo>
                  <a:cubicBezTo>
                    <a:pt x="248" y="645"/>
                    <a:pt x="251" y="649"/>
                    <a:pt x="251" y="653"/>
                  </a:cubicBezTo>
                  <a:cubicBezTo>
                    <a:pt x="251" y="657"/>
                    <a:pt x="248" y="661"/>
                    <a:pt x="243" y="661"/>
                  </a:cubicBezTo>
                  <a:lnTo>
                    <a:pt x="235" y="661"/>
                  </a:lnTo>
                  <a:cubicBezTo>
                    <a:pt x="230" y="661"/>
                    <a:pt x="227" y="657"/>
                    <a:pt x="227" y="653"/>
                  </a:cubicBezTo>
                  <a:lnTo>
                    <a:pt x="227" y="550"/>
                  </a:lnTo>
                  <a:cubicBezTo>
                    <a:pt x="227" y="545"/>
                    <a:pt x="230" y="542"/>
                    <a:pt x="235" y="542"/>
                  </a:cubicBezTo>
                  <a:cubicBezTo>
                    <a:pt x="239" y="542"/>
                    <a:pt x="243" y="545"/>
                    <a:pt x="243" y="550"/>
                  </a:cubicBezTo>
                  <a:close/>
                  <a:moveTo>
                    <a:pt x="323" y="645"/>
                  </a:moveTo>
                  <a:lnTo>
                    <a:pt x="435" y="645"/>
                  </a:lnTo>
                  <a:cubicBezTo>
                    <a:pt x="440" y="645"/>
                    <a:pt x="443" y="649"/>
                    <a:pt x="443" y="653"/>
                  </a:cubicBezTo>
                  <a:cubicBezTo>
                    <a:pt x="443" y="657"/>
                    <a:pt x="440" y="661"/>
                    <a:pt x="435" y="661"/>
                  </a:cubicBezTo>
                  <a:lnTo>
                    <a:pt x="323" y="661"/>
                  </a:lnTo>
                  <a:cubicBezTo>
                    <a:pt x="319" y="661"/>
                    <a:pt x="315" y="657"/>
                    <a:pt x="315" y="653"/>
                  </a:cubicBezTo>
                  <a:cubicBezTo>
                    <a:pt x="315" y="649"/>
                    <a:pt x="319" y="645"/>
                    <a:pt x="323" y="645"/>
                  </a:cubicBezTo>
                  <a:close/>
                  <a:moveTo>
                    <a:pt x="515" y="645"/>
                  </a:moveTo>
                  <a:lnTo>
                    <a:pt x="627" y="645"/>
                  </a:lnTo>
                  <a:cubicBezTo>
                    <a:pt x="632" y="645"/>
                    <a:pt x="635" y="649"/>
                    <a:pt x="635" y="653"/>
                  </a:cubicBezTo>
                  <a:cubicBezTo>
                    <a:pt x="635" y="657"/>
                    <a:pt x="632" y="661"/>
                    <a:pt x="627" y="661"/>
                  </a:cubicBezTo>
                  <a:lnTo>
                    <a:pt x="515" y="661"/>
                  </a:lnTo>
                  <a:cubicBezTo>
                    <a:pt x="511" y="661"/>
                    <a:pt x="507" y="657"/>
                    <a:pt x="507" y="653"/>
                  </a:cubicBezTo>
                  <a:cubicBezTo>
                    <a:pt x="507" y="649"/>
                    <a:pt x="511" y="645"/>
                    <a:pt x="515" y="645"/>
                  </a:cubicBezTo>
                  <a:close/>
                  <a:moveTo>
                    <a:pt x="707" y="645"/>
                  </a:moveTo>
                  <a:lnTo>
                    <a:pt x="819" y="645"/>
                  </a:lnTo>
                  <a:cubicBezTo>
                    <a:pt x="824" y="645"/>
                    <a:pt x="827" y="649"/>
                    <a:pt x="827" y="653"/>
                  </a:cubicBezTo>
                  <a:cubicBezTo>
                    <a:pt x="827" y="657"/>
                    <a:pt x="824" y="661"/>
                    <a:pt x="819" y="661"/>
                  </a:cubicBezTo>
                  <a:lnTo>
                    <a:pt x="707" y="661"/>
                  </a:lnTo>
                  <a:cubicBezTo>
                    <a:pt x="703" y="661"/>
                    <a:pt x="699" y="657"/>
                    <a:pt x="699" y="653"/>
                  </a:cubicBezTo>
                  <a:cubicBezTo>
                    <a:pt x="699" y="649"/>
                    <a:pt x="703" y="645"/>
                    <a:pt x="707" y="645"/>
                  </a:cubicBezTo>
                  <a:close/>
                  <a:moveTo>
                    <a:pt x="899" y="645"/>
                  </a:moveTo>
                  <a:lnTo>
                    <a:pt x="975" y="645"/>
                  </a:lnTo>
                  <a:cubicBezTo>
                    <a:pt x="980" y="645"/>
                    <a:pt x="983" y="649"/>
                    <a:pt x="983" y="653"/>
                  </a:cubicBezTo>
                  <a:cubicBezTo>
                    <a:pt x="983" y="657"/>
                    <a:pt x="980" y="661"/>
                    <a:pt x="975" y="661"/>
                  </a:cubicBezTo>
                  <a:lnTo>
                    <a:pt x="899" y="661"/>
                  </a:lnTo>
                  <a:cubicBezTo>
                    <a:pt x="895" y="661"/>
                    <a:pt x="891" y="657"/>
                    <a:pt x="891" y="653"/>
                  </a:cubicBezTo>
                  <a:cubicBezTo>
                    <a:pt x="891" y="649"/>
                    <a:pt x="895" y="645"/>
                    <a:pt x="899" y="645"/>
                  </a:cubicBezTo>
                  <a:close/>
                </a:path>
              </a:pathLst>
            </a:custGeom>
            <a:solidFill>
              <a:schemeClr val="tx1"/>
            </a:solidFill>
            <a:ln w="9" cap="flat">
              <a:solidFill>
                <a:schemeClr val="tx1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3626" name="Freeform 74"/>
            <p:cNvSpPr>
              <a:spLocks/>
            </p:cNvSpPr>
            <p:nvPr/>
          </p:nvSpPr>
          <p:spPr bwMode="auto">
            <a:xfrm>
              <a:off x="1474" y="1831"/>
              <a:ext cx="52" cy="106"/>
            </a:xfrm>
            <a:custGeom>
              <a:avLst/>
              <a:gdLst/>
              <a:ahLst/>
              <a:cxnLst>
                <a:cxn ang="0">
                  <a:pos x="0" y="106"/>
                </a:cxn>
                <a:cxn ang="0">
                  <a:pos x="52" y="53"/>
                </a:cxn>
                <a:cxn ang="0">
                  <a:pos x="0" y="0"/>
                </a:cxn>
              </a:cxnLst>
              <a:rect l="0" t="0" r="r" b="b"/>
              <a:pathLst>
                <a:path w="52" h="106">
                  <a:moveTo>
                    <a:pt x="0" y="106"/>
                  </a:moveTo>
                  <a:lnTo>
                    <a:pt x="52" y="53"/>
                  </a:lnTo>
                  <a:lnTo>
                    <a:pt x="0" y="0"/>
                  </a:lnTo>
                </a:path>
              </a:pathLst>
            </a:custGeom>
            <a:noFill/>
            <a:ln w="6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0" y="6488668"/>
            <a:ext cx="196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Design patterns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2928926" y="714356"/>
            <a:ext cx="6215074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Заголовок 2"/>
          <p:cNvSpPr txBox="1">
            <a:spLocks/>
          </p:cNvSpPr>
          <p:nvPr/>
        </p:nvSpPr>
        <p:spPr>
          <a:xfrm>
            <a:off x="0" y="142852"/>
            <a:ext cx="9144000" cy="857256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5000" endA="300" endPos="455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Memento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57158" y="1285860"/>
            <a:ext cx="5849678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sz="2400" dirty="0" smtClean="0"/>
              <a:t>Название и классификация паттерна</a:t>
            </a:r>
            <a:endParaRPr lang="ru-RU" sz="2400" dirty="0"/>
          </a:p>
        </p:txBody>
      </p:sp>
      <p:sp>
        <p:nvSpPr>
          <p:cNvPr id="66" name="TextBox 65"/>
          <p:cNvSpPr txBox="1"/>
          <p:nvPr/>
        </p:nvSpPr>
        <p:spPr>
          <a:xfrm>
            <a:off x="714348" y="1816704"/>
            <a:ext cx="613020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 smtClean="0"/>
              <a:t>Хранитель – паттерн поведения объектов.</a:t>
            </a:r>
            <a:endParaRPr lang="ru-RU" sz="2200" dirty="0"/>
          </a:p>
        </p:txBody>
      </p:sp>
      <p:sp>
        <p:nvSpPr>
          <p:cNvPr id="67" name="TextBox 66"/>
          <p:cNvSpPr txBox="1"/>
          <p:nvPr/>
        </p:nvSpPr>
        <p:spPr>
          <a:xfrm>
            <a:off x="357158" y="2500306"/>
            <a:ext cx="1980029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sz="2400" dirty="0" smtClean="0"/>
              <a:t>Назначение</a:t>
            </a:r>
            <a:endParaRPr lang="ru-RU" sz="2400" dirty="0"/>
          </a:p>
        </p:txBody>
      </p:sp>
      <p:sp>
        <p:nvSpPr>
          <p:cNvPr id="68" name="TextBox 67"/>
          <p:cNvSpPr txBox="1"/>
          <p:nvPr/>
        </p:nvSpPr>
        <p:spPr>
          <a:xfrm>
            <a:off x="699789" y="3106822"/>
            <a:ext cx="802495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 smtClean="0"/>
              <a:t>Не нарушая инкапсуляции, фиксирует и выносит за </a:t>
            </a:r>
          </a:p>
          <a:p>
            <a:r>
              <a:rPr lang="ru-RU" sz="2200" dirty="0" smtClean="0"/>
              <a:t>пределы объекта его внутреннее состояние так, чтобы </a:t>
            </a:r>
          </a:p>
          <a:p>
            <a:r>
              <a:rPr lang="ru-RU" sz="2200" dirty="0" smtClean="0"/>
              <a:t>позднее можно было восстановить в нем объект.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7158" y="4500570"/>
            <a:ext cx="4504759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sz="2400" dirty="0" smtClean="0"/>
              <a:t>Известен также под именем</a:t>
            </a:r>
            <a:endParaRPr lang="ru-RU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714348" y="5105111"/>
            <a:ext cx="24416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Token (</a:t>
            </a:r>
            <a:r>
              <a:rPr lang="ru-RU" sz="2200" dirty="0" smtClean="0"/>
              <a:t>лексема)</a:t>
            </a:r>
            <a:endParaRPr lang="ru-RU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0" y="6488668"/>
            <a:ext cx="196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Design patterns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2928926" y="714356"/>
            <a:ext cx="6215074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Заголовок 2"/>
          <p:cNvSpPr txBox="1">
            <a:spLocks/>
          </p:cNvSpPr>
          <p:nvPr/>
        </p:nvSpPr>
        <p:spPr>
          <a:xfrm>
            <a:off x="0" y="142852"/>
            <a:ext cx="9144000" cy="857256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5000" endA="300" endPos="455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Memento</a:t>
            </a:r>
          </a:p>
        </p:txBody>
      </p:sp>
      <p:grpSp>
        <p:nvGrpSpPr>
          <p:cNvPr id="24581" name="Group 5"/>
          <p:cNvGrpSpPr>
            <a:grpSpLocks noChangeAspect="1"/>
          </p:cNvGrpSpPr>
          <p:nvPr/>
        </p:nvGrpSpPr>
        <p:grpSpPr bwMode="auto">
          <a:xfrm>
            <a:off x="241300" y="2535239"/>
            <a:ext cx="8816974" cy="1187450"/>
            <a:chOff x="152" y="1597"/>
            <a:chExt cx="5554" cy="748"/>
          </a:xfrm>
        </p:grpSpPr>
        <p:sp>
          <p:nvSpPr>
            <p:cNvPr id="24582" name="Rectangle 6"/>
            <p:cNvSpPr>
              <a:spLocks noChangeArrowheads="1"/>
            </p:cNvSpPr>
            <p:nvPr/>
          </p:nvSpPr>
          <p:spPr bwMode="auto">
            <a:xfrm>
              <a:off x="152" y="1971"/>
              <a:ext cx="2136" cy="35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4583" name="Rectangle 7"/>
            <p:cNvSpPr>
              <a:spLocks noChangeArrowheads="1"/>
            </p:cNvSpPr>
            <p:nvPr/>
          </p:nvSpPr>
          <p:spPr bwMode="auto">
            <a:xfrm>
              <a:off x="152" y="1971"/>
              <a:ext cx="2136" cy="352"/>
            </a:xfrm>
            <a:prstGeom prst="rect">
              <a:avLst/>
            </a:prstGeom>
            <a:noFill/>
            <a:ln w="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4584" name="Rectangle 8"/>
            <p:cNvSpPr>
              <a:spLocks noChangeArrowheads="1"/>
            </p:cNvSpPr>
            <p:nvPr/>
          </p:nvSpPr>
          <p:spPr bwMode="auto">
            <a:xfrm>
              <a:off x="161" y="1978"/>
              <a:ext cx="154" cy="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+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585" name="Rectangle 9"/>
            <p:cNvSpPr>
              <a:spLocks noChangeArrowheads="1"/>
            </p:cNvSpPr>
            <p:nvPr/>
          </p:nvSpPr>
          <p:spPr bwMode="auto">
            <a:xfrm>
              <a:off x="238" y="1978"/>
              <a:ext cx="1119" cy="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CreateMemento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586" name="Rectangle 10"/>
            <p:cNvSpPr>
              <a:spLocks noChangeArrowheads="1"/>
            </p:cNvSpPr>
            <p:nvPr/>
          </p:nvSpPr>
          <p:spPr bwMode="auto">
            <a:xfrm>
              <a:off x="1211" y="1978"/>
              <a:ext cx="478" cy="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() : 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587" name="Rectangle 11"/>
            <p:cNvSpPr>
              <a:spLocks noChangeArrowheads="1"/>
            </p:cNvSpPr>
            <p:nvPr/>
          </p:nvSpPr>
          <p:spPr bwMode="auto">
            <a:xfrm>
              <a:off x="1587" y="1978"/>
              <a:ext cx="641" cy="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Memento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588" name="Rectangle 12"/>
            <p:cNvSpPr>
              <a:spLocks noChangeArrowheads="1"/>
            </p:cNvSpPr>
            <p:nvPr/>
          </p:nvSpPr>
          <p:spPr bwMode="auto">
            <a:xfrm>
              <a:off x="161" y="2140"/>
              <a:ext cx="154" cy="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+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589" name="Rectangle 13"/>
            <p:cNvSpPr>
              <a:spLocks noChangeArrowheads="1"/>
            </p:cNvSpPr>
            <p:nvPr/>
          </p:nvSpPr>
          <p:spPr bwMode="auto">
            <a:xfrm>
              <a:off x="238" y="2140"/>
              <a:ext cx="880" cy="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SetMemento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590" name="Rectangle 14"/>
            <p:cNvSpPr>
              <a:spLocks noChangeArrowheads="1"/>
            </p:cNvSpPr>
            <p:nvPr/>
          </p:nvSpPr>
          <p:spPr bwMode="auto">
            <a:xfrm>
              <a:off x="989" y="2140"/>
              <a:ext cx="154" cy="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(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591" name="Rectangle 15"/>
            <p:cNvSpPr>
              <a:spLocks noChangeArrowheads="1"/>
            </p:cNvSpPr>
            <p:nvPr/>
          </p:nvSpPr>
          <p:spPr bwMode="auto">
            <a:xfrm>
              <a:off x="1066" y="2140"/>
              <a:ext cx="478" cy="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in m 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592" name="Rectangle 16"/>
            <p:cNvSpPr>
              <a:spLocks noChangeArrowheads="1"/>
            </p:cNvSpPr>
            <p:nvPr/>
          </p:nvSpPr>
          <p:spPr bwMode="auto">
            <a:xfrm>
              <a:off x="1442" y="2140"/>
              <a:ext cx="239" cy="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: 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593" name="Rectangle 17"/>
            <p:cNvSpPr>
              <a:spLocks noChangeArrowheads="1"/>
            </p:cNvSpPr>
            <p:nvPr/>
          </p:nvSpPr>
          <p:spPr bwMode="auto">
            <a:xfrm>
              <a:off x="1587" y="2140"/>
              <a:ext cx="641" cy="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Memento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594" name="Rectangle 18"/>
            <p:cNvSpPr>
              <a:spLocks noChangeArrowheads="1"/>
            </p:cNvSpPr>
            <p:nvPr/>
          </p:nvSpPr>
          <p:spPr bwMode="auto">
            <a:xfrm>
              <a:off x="2117" y="2140"/>
              <a:ext cx="154" cy="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)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595" name="Rectangle 19"/>
            <p:cNvSpPr>
              <a:spLocks noChangeArrowheads="1"/>
            </p:cNvSpPr>
            <p:nvPr/>
          </p:nvSpPr>
          <p:spPr bwMode="auto">
            <a:xfrm>
              <a:off x="152" y="1784"/>
              <a:ext cx="2136" cy="18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4596" name="Rectangle 20"/>
            <p:cNvSpPr>
              <a:spLocks noChangeArrowheads="1"/>
            </p:cNvSpPr>
            <p:nvPr/>
          </p:nvSpPr>
          <p:spPr bwMode="auto">
            <a:xfrm>
              <a:off x="152" y="1784"/>
              <a:ext cx="2136" cy="187"/>
            </a:xfrm>
            <a:prstGeom prst="rect">
              <a:avLst/>
            </a:prstGeom>
            <a:noFill/>
            <a:ln w="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4597" name="Rectangle 21"/>
            <p:cNvSpPr>
              <a:spLocks noChangeArrowheads="1"/>
            </p:cNvSpPr>
            <p:nvPr/>
          </p:nvSpPr>
          <p:spPr bwMode="auto">
            <a:xfrm>
              <a:off x="161" y="1789"/>
              <a:ext cx="154" cy="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-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598" name="Rectangle 22"/>
            <p:cNvSpPr>
              <a:spLocks noChangeArrowheads="1"/>
            </p:cNvSpPr>
            <p:nvPr/>
          </p:nvSpPr>
          <p:spPr bwMode="auto">
            <a:xfrm>
              <a:off x="238" y="1789"/>
              <a:ext cx="478" cy="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state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599" name="Rectangle 23"/>
            <p:cNvSpPr>
              <a:spLocks noChangeArrowheads="1"/>
            </p:cNvSpPr>
            <p:nvPr/>
          </p:nvSpPr>
          <p:spPr bwMode="auto">
            <a:xfrm>
              <a:off x="152" y="1597"/>
              <a:ext cx="2136" cy="18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4600" name="Rectangle 24"/>
            <p:cNvSpPr>
              <a:spLocks noChangeArrowheads="1"/>
            </p:cNvSpPr>
            <p:nvPr/>
          </p:nvSpPr>
          <p:spPr bwMode="auto">
            <a:xfrm>
              <a:off x="152" y="1597"/>
              <a:ext cx="2136" cy="187"/>
            </a:xfrm>
            <a:prstGeom prst="rect">
              <a:avLst/>
            </a:prstGeom>
            <a:noFill/>
            <a:ln w="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4601" name="Rectangle 25"/>
            <p:cNvSpPr>
              <a:spLocks noChangeArrowheads="1"/>
            </p:cNvSpPr>
            <p:nvPr/>
          </p:nvSpPr>
          <p:spPr bwMode="auto">
            <a:xfrm>
              <a:off x="844" y="1601"/>
              <a:ext cx="880" cy="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7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Originator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602" name="Rectangle 26"/>
            <p:cNvSpPr>
              <a:spLocks noChangeArrowheads="1"/>
            </p:cNvSpPr>
            <p:nvPr/>
          </p:nvSpPr>
          <p:spPr bwMode="auto">
            <a:xfrm>
              <a:off x="2891" y="1971"/>
              <a:ext cx="1459" cy="35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4603" name="Rectangle 27"/>
            <p:cNvSpPr>
              <a:spLocks noChangeArrowheads="1"/>
            </p:cNvSpPr>
            <p:nvPr/>
          </p:nvSpPr>
          <p:spPr bwMode="auto">
            <a:xfrm>
              <a:off x="2891" y="1971"/>
              <a:ext cx="1459" cy="352"/>
            </a:xfrm>
            <a:prstGeom prst="rect">
              <a:avLst/>
            </a:prstGeom>
            <a:noFill/>
            <a:ln w="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4604" name="Rectangle 28"/>
            <p:cNvSpPr>
              <a:spLocks noChangeArrowheads="1"/>
            </p:cNvSpPr>
            <p:nvPr/>
          </p:nvSpPr>
          <p:spPr bwMode="auto">
            <a:xfrm>
              <a:off x="2903" y="1978"/>
              <a:ext cx="154" cy="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+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605" name="Rectangle 29"/>
            <p:cNvSpPr>
              <a:spLocks noChangeArrowheads="1"/>
            </p:cNvSpPr>
            <p:nvPr/>
          </p:nvSpPr>
          <p:spPr bwMode="auto">
            <a:xfrm>
              <a:off x="2980" y="1978"/>
              <a:ext cx="641" cy="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Memento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606" name="Rectangle 30"/>
            <p:cNvSpPr>
              <a:spLocks noChangeArrowheads="1"/>
            </p:cNvSpPr>
            <p:nvPr/>
          </p:nvSpPr>
          <p:spPr bwMode="auto">
            <a:xfrm>
              <a:off x="3501" y="1978"/>
              <a:ext cx="154" cy="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(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607" name="Rectangle 31"/>
            <p:cNvSpPr>
              <a:spLocks noChangeArrowheads="1"/>
            </p:cNvSpPr>
            <p:nvPr/>
          </p:nvSpPr>
          <p:spPr bwMode="auto">
            <a:xfrm>
              <a:off x="3578" y="1978"/>
              <a:ext cx="718" cy="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in state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608" name="Rectangle 32"/>
            <p:cNvSpPr>
              <a:spLocks noChangeArrowheads="1"/>
            </p:cNvSpPr>
            <p:nvPr/>
          </p:nvSpPr>
          <p:spPr bwMode="auto">
            <a:xfrm>
              <a:off x="4176" y="1978"/>
              <a:ext cx="154" cy="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)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609" name="Rectangle 33"/>
            <p:cNvSpPr>
              <a:spLocks noChangeArrowheads="1"/>
            </p:cNvSpPr>
            <p:nvPr/>
          </p:nvSpPr>
          <p:spPr bwMode="auto">
            <a:xfrm>
              <a:off x="2903" y="2140"/>
              <a:ext cx="154" cy="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+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610" name="Rectangle 34"/>
            <p:cNvSpPr>
              <a:spLocks noChangeArrowheads="1"/>
            </p:cNvSpPr>
            <p:nvPr/>
          </p:nvSpPr>
          <p:spPr bwMode="auto">
            <a:xfrm>
              <a:off x="2980" y="2140"/>
              <a:ext cx="718" cy="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GetState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611" name="Rectangle 35"/>
            <p:cNvSpPr>
              <a:spLocks noChangeArrowheads="1"/>
            </p:cNvSpPr>
            <p:nvPr/>
          </p:nvSpPr>
          <p:spPr bwMode="auto">
            <a:xfrm>
              <a:off x="3578" y="2140"/>
              <a:ext cx="239" cy="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()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612" name="Rectangle 36"/>
            <p:cNvSpPr>
              <a:spLocks noChangeArrowheads="1"/>
            </p:cNvSpPr>
            <p:nvPr/>
          </p:nvSpPr>
          <p:spPr bwMode="auto">
            <a:xfrm>
              <a:off x="2891" y="1784"/>
              <a:ext cx="1459" cy="18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4613" name="Rectangle 37"/>
            <p:cNvSpPr>
              <a:spLocks noChangeArrowheads="1"/>
            </p:cNvSpPr>
            <p:nvPr/>
          </p:nvSpPr>
          <p:spPr bwMode="auto">
            <a:xfrm>
              <a:off x="2891" y="1784"/>
              <a:ext cx="1459" cy="187"/>
            </a:xfrm>
            <a:prstGeom prst="rect">
              <a:avLst/>
            </a:prstGeom>
            <a:noFill/>
            <a:ln w="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4614" name="Rectangle 38"/>
            <p:cNvSpPr>
              <a:spLocks noChangeArrowheads="1"/>
            </p:cNvSpPr>
            <p:nvPr/>
          </p:nvSpPr>
          <p:spPr bwMode="auto">
            <a:xfrm>
              <a:off x="2903" y="1789"/>
              <a:ext cx="154" cy="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-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615" name="Rectangle 39"/>
            <p:cNvSpPr>
              <a:spLocks noChangeArrowheads="1"/>
            </p:cNvSpPr>
            <p:nvPr/>
          </p:nvSpPr>
          <p:spPr bwMode="auto">
            <a:xfrm>
              <a:off x="2980" y="1789"/>
              <a:ext cx="478" cy="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state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616" name="Rectangle 40"/>
            <p:cNvSpPr>
              <a:spLocks noChangeArrowheads="1"/>
            </p:cNvSpPr>
            <p:nvPr/>
          </p:nvSpPr>
          <p:spPr bwMode="auto">
            <a:xfrm>
              <a:off x="2891" y="1597"/>
              <a:ext cx="1459" cy="18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4617" name="Rectangle 41"/>
            <p:cNvSpPr>
              <a:spLocks noChangeArrowheads="1"/>
            </p:cNvSpPr>
            <p:nvPr/>
          </p:nvSpPr>
          <p:spPr bwMode="auto">
            <a:xfrm>
              <a:off x="2891" y="1597"/>
              <a:ext cx="1459" cy="187"/>
            </a:xfrm>
            <a:prstGeom prst="rect">
              <a:avLst/>
            </a:prstGeom>
            <a:noFill/>
            <a:ln w="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4618" name="Rectangle 42"/>
            <p:cNvSpPr>
              <a:spLocks noChangeArrowheads="1"/>
            </p:cNvSpPr>
            <p:nvPr/>
          </p:nvSpPr>
          <p:spPr bwMode="auto">
            <a:xfrm>
              <a:off x="3356" y="1601"/>
              <a:ext cx="641" cy="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7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Memento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619" name="Rectangle 43"/>
            <p:cNvSpPr>
              <a:spLocks noChangeArrowheads="1"/>
            </p:cNvSpPr>
            <p:nvPr/>
          </p:nvSpPr>
          <p:spPr bwMode="auto">
            <a:xfrm>
              <a:off x="4858" y="2014"/>
              <a:ext cx="783" cy="18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4620" name="Rectangle 44"/>
            <p:cNvSpPr>
              <a:spLocks noChangeArrowheads="1"/>
            </p:cNvSpPr>
            <p:nvPr/>
          </p:nvSpPr>
          <p:spPr bwMode="auto">
            <a:xfrm>
              <a:off x="4858" y="2014"/>
              <a:ext cx="783" cy="187"/>
            </a:xfrm>
            <a:prstGeom prst="rect">
              <a:avLst/>
            </a:prstGeom>
            <a:noFill/>
            <a:ln w="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4621" name="Rectangle 45"/>
            <p:cNvSpPr>
              <a:spLocks noChangeArrowheads="1"/>
            </p:cNvSpPr>
            <p:nvPr/>
          </p:nvSpPr>
          <p:spPr bwMode="auto">
            <a:xfrm>
              <a:off x="4858" y="1827"/>
              <a:ext cx="783" cy="18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4622" name="Rectangle 46"/>
            <p:cNvSpPr>
              <a:spLocks noChangeArrowheads="1"/>
            </p:cNvSpPr>
            <p:nvPr/>
          </p:nvSpPr>
          <p:spPr bwMode="auto">
            <a:xfrm>
              <a:off x="4858" y="1827"/>
              <a:ext cx="783" cy="187"/>
            </a:xfrm>
            <a:prstGeom prst="rect">
              <a:avLst/>
            </a:prstGeom>
            <a:noFill/>
            <a:ln w="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4623" name="Rectangle 47"/>
            <p:cNvSpPr>
              <a:spLocks noChangeArrowheads="1"/>
            </p:cNvSpPr>
            <p:nvPr/>
          </p:nvSpPr>
          <p:spPr bwMode="auto">
            <a:xfrm>
              <a:off x="4868" y="1832"/>
              <a:ext cx="154" cy="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+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624" name="Rectangle 48"/>
            <p:cNvSpPr>
              <a:spLocks noChangeArrowheads="1"/>
            </p:cNvSpPr>
            <p:nvPr/>
          </p:nvSpPr>
          <p:spPr bwMode="auto">
            <a:xfrm>
              <a:off x="4945" y="1832"/>
              <a:ext cx="641" cy="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memento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625" name="Rectangle 49"/>
            <p:cNvSpPr>
              <a:spLocks noChangeArrowheads="1"/>
            </p:cNvSpPr>
            <p:nvPr/>
          </p:nvSpPr>
          <p:spPr bwMode="auto">
            <a:xfrm>
              <a:off x="4858" y="1640"/>
              <a:ext cx="783" cy="18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4626" name="Rectangle 50"/>
            <p:cNvSpPr>
              <a:spLocks noChangeArrowheads="1"/>
            </p:cNvSpPr>
            <p:nvPr/>
          </p:nvSpPr>
          <p:spPr bwMode="auto">
            <a:xfrm>
              <a:off x="4858" y="1640"/>
              <a:ext cx="783" cy="187"/>
            </a:xfrm>
            <a:prstGeom prst="rect">
              <a:avLst/>
            </a:prstGeom>
            <a:noFill/>
            <a:ln w="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4627" name="Rectangle 51"/>
            <p:cNvSpPr>
              <a:spLocks noChangeArrowheads="1"/>
            </p:cNvSpPr>
            <p:nvPr/>
          </p:nvSpPr>
          <p:spPr bwMode="auto">
            <a:xfrm>
              <a:off x="4911" y="1644"/>
              <a:ext cx="795" cy="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7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Caretaker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628" name="Freeform 52"/>
            <p:cNvSpPr>
              <a:spLocks noEditPoints="1"/>
            </p:cNvSpPr>
            <p:nvPr/>
          </p:nvSpPr>
          <p:spPr bwMode="auto">
            <a:xfrm>
              <a:off x="2284" y="1775"/>
              <a:ext cx="581" cy="8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20" y="0"/>
                </a:cxn>
                <a:cxn ang="0">
                  <a:pos x="128" y="8"/>
                </a:cxn>
                <a:cxn ang="0">
                  <a:pos x="120" y="16"/>
                </a:cxn>
                <a:cxn ang="0">
                  <a:pos x="8" y="16"/>
                </a:cxn>
                <a:cxn ang="0">
                  <a:pos x="0" y="8"/>
                </a:cxn>
                <a:cxn ang="0">
                  <a:pos x="8" y="0"/>
                </a:cxn>
                <a:cxn ang="0">
                  <a:pos x="200" y="0"/>
                </a:cxn>
                <a:cxn ang="0">
                  <a:pos x="312" y="0"/>
                </a:cxn>
                <a:cxn ang="0">
                  <a:pos x="320" y="8"/>
                </a:cxn>
                <a:cxn ang="0">
                  <a:pos x="312" y="16"/>
                </a:cxn>
                <a:cxn ang="0">
                  <a:pos x="200" y="16"/>
                </a:cxn>
                <a:cxn ang="0">
                  <a:pos x="192" y="8"/>
                </a:cxn>
                <a:cxn ang="0">
                  <a:pos x="200" y="0"/>
                </a:cxn>
                <a:cxn ang="0">
                  <a:pos x="392" y="0"/>
                </a:cxn>
                <a:cxn ang="0">
                  <a:pos x="504" y="0"/>
                </a:cxn>
                <a:cxn ang="0">
                  <a:pos x="512" y="8"/>
                </a:cxn>
                <a:cxn ang="0">
                  <a:pos x="504" y="16"/>
                </a:cxn>
                <a:cxn ang="0">
                  <a:pos x="392" y="16"/>
                </a:cxn>
                <a:cxn ang="0">
                  <a:pos x="384" y="8"/>
                </a:cxn>
                <a:cxn ang="0">
                  <a:pos x="392" y="0"/>
                </a:cxn>
                <a:cxn ang="0">
                  <a:pos x="584" y="0"/>
                </a:cxn>
                <a:cxn ang="0">
                  <a:pos x="696" y="0"/>
                </a:cxn>
                <a:cxn ang="0">
                  <a:pos x="704" y="8"/>
                </a:cxn>
                <a:cxn ang="0">
                  <a:pos x="696" y="16"/>
                </a:cxn>
                <a:cxn ang="0">
                  <a:pos x="584" y="16"/>
                </a:cxn>
                <a:cxn ang="0">
                  <a:pos x="576" y="8"/>
                </a:cxn>
                <a:cxn ang="0">
                  <a:pos x="584" y="0"/>
                </a:cxn>
                <a:cxn ang="0">
                  <a:pos x="776" y="0"/>
                </a:cxn>
                <a:cxn ang="0">
                  <a:pos x="888" y="0"/>
                </a:cxn>
                <a:cxn ang="0">
                  <a:pos x="896" y="8"/>
                </a:cxn>
                <a:cxn ang="0">
                  <a:pos x="888" y="16"/>
                </a:cxn>
                <a:cxn ang="0">
                  <a:pos x="776" y="16"/>
                </a:cxn>
                <a:cxn ang="0">
                  <a:pos x="768" y="8"/>
                </a:cxn>
                <a:cxn ang="0">
                  <a:pos x="776" y="0"/>
                </a:cxn>
                <a:cxn ang="0">
                  <a:pos x="968" y="0"/>
                </a:cxn>
                <a:cxn ang="0">
                  <a:pos x="1080" y="0"/>
                </a:cxn>
                <a:cxn ang="0">
                  <a:pos x="1088" y="8"/>
                </a:cxn>
                <a:cxn ang="0">
                  <a:pos x="1080" y="16"/>
                </a:cxn>
                <a:cxn ang="0">
                  <a:pos x="968" y="16"/>
                </a:cxn>
                <a:cxn ang="0">
                  <a:pos x="960" y="8"/>
                </a:cxn>
                <a:cxn ang="0">
                  <a:pos x="968" y="0"/>
                </a:cxn>
              </a:cxnLst>
              <a:rect l="0" t="0" r="r" b="b"/>
              <a:pathLst>
                <a:path w="1088" h="16">
                  <a:moveTo>
                    <a:pt x="8" y="0"/>
                  </a:moveTo>
                  <a:lnTo>
                    <a:pt x="120" y="0"/>
                  </a:lnTo>
                  <a:cubicBezTo>
                    <a:pt x="124" y="0"/>
                    <a:pt x="128" y="3"/>
                    <a:pt x="128" y="8"/>
                  </a:cubicBezTo>
                  <a:cubicBezTo>
                    <a:pt x="128" y="12"/>
                    <a:pt x="124" y="16"/>
                    <a:pt x="120" y="16"/>
                  </a:cubicBezTo>
                  <a:lnTo>
                    <a:pt x="8" y="16"/>
                  </a:lnTo>
                  <a:cubicBezTo>
                    <a:pt x="4" y="16"/>
                    <a:pt x="0" y="12"/>
                    <a:pt x="0" y="8"/>
                  </a:cubicBezTo>
                  <a:cubicBezTo>
                    <a:pt x="0" y="3"/>
                    <a:pt x="4" y="0"/>
                    <a:pt x="8" y="0"/>
                  </a:cubicBezTo>
                  <a:close/>
                  <a:moveTo>
                    <a:pt x="200" y="0"/>
                  </a:moveTo>
                  <a:lnTo>
                    <a:pt x="312" y="0"/>
                  </a:lnTo>
                  <a:cubicBezTo>
                    <a:pt x="316" y="0"/>
                    <a:pt x="320" y="3"/>
                    <a:pt x="320" y="8"/>
                  </a:cubicBezTo>
                  <a:cubicBezTo>
                    <a:pt x="320" y="12"/>
                    <a:pt x="316" y="16"/>
                    <a:pt x="312" y="16"/>
                  </a:cubicBezTo>
                  <a:lnTo>
                    <a:pt x="200" y="16"/>
                  </a:lnTo>
                  <a:cubicBezTo>
                    <a:pt x="196" y="16"/>
                    <a:pt x="192" y="12"/>
                    <a:pt x="192" y="8"/>
                  </a:cubicBezTo>
                  <a:cubicBezTo>
                    <a:pt x="192" y="3"/>
                    <a:pt x="196" y="0"/>
                    <a:pt x="200" y="0"/>
                  </a:cubicBezTo>
                  <a:close/>
                  <a:moveTo>
                    <a:pt x="392" y="0"/>
                  </a:moveTo>
                  <a:lnTo>
                    <a:pt x="504" y="0"/>
                  </a:lnTo>
                  <a:cubicBezTo>
                    <a:pt x="508" y="0"/>
                    <a:pt x="512" y="3"/>
                    <a:pt x="512" y="8"/>
                  </a:cubicBezTo>
                  <a:cubicBezTo>
                    <a:pt x="512" y="12"/>
                    <a:pt x="508" y="16"/>
                    <a:pt x="504" y="16"/>
                  </a:cubicBezTo>
                  <a:lnTo>
                    <a:pt x="392" y="16"/>
                  </a:lnTo>
                  <a:cubicBezTo>
                    <a:pt x="388" y="16"/>
                    <a:pt x="384" y="12"/>
                    <a:pt x="384" y="8"/>
                  </a:cubicBezTo>
                  <a:cubicBezTo>
                    <a:pt x="384" y="3"/>
                    <a:pt x="388" y="0"/>
                    <a:pt x="392" y="0"/>
                  </a:cubicBezTo>
                  <a:close/>
                  <a:moveTo>
                    <a:pt x="584" y="0"/>
                  </a:moveTo>
                  <a:lnTo>
                    <a:pt x="696" y="0"/>
                  </a:lnTo>
                  <a:cubicBezTo>
                    <a:pt x="700" y="0"/>
                    <a:pt x="704" y="3"/>
                    <a:pt x="704" y="8"/>
                  </a:cubicBezTo>
                  <a:cubicBezTo>
                    <a:pt x="704" y="12"/>
                    <a:pt x="700" y="16"/>
                    <a:pt x="696" y="16"/>
                  </a:cubicBezTo>
                  <a:lnTo>
                    <a:pt x="584" y="16"/>
                  </a:lnTo>
                  <a:cubicBezTo>
                    <a:pt x="580" y="16"/>
                    <a:pt x="576" y="12"/>
                    <a:pt x="576" y="8"/>
                  </a:cubicBezTo>
                  <a:cubicBezTo>
                    <a:pt x="576" y="3"/>
                    <a:pt x="580" y="0"/>
                    <a:pt x="584" y="0"/>
                  </a:cubicBezTo>
                  <a:close/>
                  <a:moveTo>
                    <a:pt x="776" y="0"/>
                  </a:moveTo>
                  <a:lnTo>
                    <a:pt x="888" y="0"/>
                  </a:lnTo>
                  <a:cubicBezTo>
                    <a:pt x="892" y="0"/>
                    <a:pt x="896" y="3"/>
                    <a:pt x="896" y="8"/>
                  </a:cubicBezTo>
                  <a:cubicBezTo>
                    <a:pt x="896" y="12"/>
                    <a:pt x="892" y="16"/>
                    <a:pt x="888" y="16"/>
                  </a:cubicBezTo>
                  <a:lnTo>
                    <a:pt x="776" y="16"/>
                  </a:lnTo>
                  <a:cubicBezTo>
                    <a:pt x="772" y="16"/>
                    <a:pt x="768" y="12"/>
                    <a:pt x="768" y="8"/>
                  </a:cubicBezTo>
                  <a:cubicBezTo>
                    <a:pt x="768" y="3"/>
                    <a:pt x="772" y="0"/>
                    <a:pt x="776" y="0"/>
                  </a:cubicBezTo>
                  <a:close/>
                  <a:moveTo>
                    <a:pt x="968" y="0"/>
                  </a:moveTo>
                  <a:lnTo>
                    <a:pt x="1080" y="0"/>
                  </a:lnTo>
                  <a:cubicBezTo>
                    <a:pt x="1084" y="0"/>
                    <a:pt x="1088" y="3"/>
                    <a:pt x="1088" y="8"/>
                  </a:cubicBezTo>
                  <a:cubicBezTo>
                    <a:pt x="1088" y="12"/>
                    <a:pt x="1084" y="16"/>
                    <a:pt x="1080" y="16"/>
                  </a:cubicBezTo>
                  <a:lnTo>
                    <a:pt x="968" y="16"/>
                  </a:lnTo>
                  <a:cubicBezTo>
                    <a:pt x="964" y="16"/>
                    <a:pt x="960" y="12"/>
                    <a:pt x="960" y="8"/>
                  </a:cubicBezTo>
                  <a:cubicBezTo>
                    <a:pt x="960" y="3"/>
                    <a:pt x="964" y="0"/>
                    <a:pt x="968" y="0"/>
                  </a:cubicBezTo>
                  <a:close/>
                </a:path>
              </a:pathLst>
            </a:custGeom>
            <a:solidFill>
              <a:srgbClr val="000000"/>
            </a:solidFill>
            <a:ln w="9" cap="flat">
              <a:solidFill>
                <a:schemeClr val="tx1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4629" name="Freeform 53"/>
            <p:cNvSpPr>
              <a:spLocks/>
            </p:cNvSpPr>
            <p:nvPr/>
          </p:nvSpPr>
          <p:spPr bwMode="auto">
            <a:xfrm>
              <a:off x="2840" y="1728"/>
              <a:ext cx="51" cy="101"/>
            </a:xfrm>
            <a:custGeom>
              <a:avLst/>
              <a:gdLst/>
              <a:ahLst/>
              <a:cxnLst>
                <a:cxn ang="0">
                  <a:pos x="0" y="101"/>
                </a:cxn>
                <a:cxn ang="0">
                  <a:pos x="51" y="51"/>
                </a:cxn>
                <a:cxn ang="0">
                  <a:pos x="0" y="0"/>
                </a:cxn>
              </a:cxnLst>
              <a:rect l="0" t="0" r="r" b="b"/>
              <a:pathLst>
                <a:path w="51" h="101">
                  <a:moveTo>
                    <a:pt x="0" y="101"/>
                  </a:moveTo>
                  <a:lnTo>
                    <a:pt x="51" y="51"/>
                  </a:lnTo>
                  <a:lnTo>
                    <a:pt x="0" y="0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4630" name="Freeform 54"/>
            <p:cNvSpPr>
              <a:spLocks/>
            </p:cNvSpPr>
            <p:nvPr/>
          </p:nvSpPr>
          <p:spPr bwMode="auto">
            <a:xfrm>
              <a:off x="4350" y="1779"/>
              <a:ext cx="508" cy="1"/>
            </a:xfrm>
            <a:custGeom>
              <a:avLst/>
              <a:gdLst/>
              <a:ahLst/>
              <a:cxnLst>
                <a:cxn ang="0">
                  <a:pos x="508" y="1"/>
                </a:cxn>
                <a:cxn ang="0">
                  <a:pos x="387" y="1"/>
                </a:cxn>
                <a:cxn ang="0">
                  <a:pos x="387" y="0"/>
                </a:cxn>
                <a:cxn ang="0">
                  <a:pos x="0" y="0"/>
                </a:cxn>
              </a:cxnLst>
              <a:rect l="0" t="0" r="r" b="b"/>
              <a:pathLst>
                <a:path w="508" h="1">
                  <a:moveTo>
                    <a:pt x="508" y="1"/>
                  </a:moveTo>
                  <a:lnTo>
                    <a:pt x="387" y="1"/>
                  </a:lnTo>
                  <a:lnTo>
                    <a:pt x="387" y="0"/>
                  </a:lnTo>
                  <a:lnTo>
                    <a:pt x="0" y="0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4631" name="Freeform 55"/>
            <p:cNvSpPr>
              <a:spLocks/>
            </p:cNvSpPr>
            <p:nvPr/>
          </p:nvSpPr>
          <p:spPr bwMode="auto">
            <a:xfrm>
              <a:off x="4730" y="1742"/>
              <a:ext cx="128" cy="77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128" y="38"/>
                </a:cxn>
                <a:cxn ang="0">
                  <a:pos x="64" y="77"/>
                </a:cxn>
                <a:cxn ang="0">
                  <a:pos x="0" y="38"/>
                </a:cxn>
                <a:cxn ang="0">
                  <a:pos x="64" y="0"/>
                </a:cxn>
              </a:cxnLst>
              <a:rect l="0" t="0" r="r" b="b"/>
              <a:pathLst>
                <a:path w="128" h="77">
                  <a:moveTo>
                    <a:pt x="64" y="0"/>
                  </a:moveTo>
                  <a:lnTo>
                    <a:pt x="128" y="38"/>
                  </a:lnTo>
                  <a:lnTo>
                    <a:pt x="64" y="77"/>
                  </a:lnTo>
                  <a:lnTo>
                    <a:pt x="0" y="38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4632" name="Freeform 56"/>
            <p:cNvSpPr>
              <a:spLocks/>
            </p:cNvSpPr>
            <p:nvPr/>
          </p:nvSpPr>
          <p:spPr bwMode="auto">
            <a:xfrm>
              <a:off x="4730" y="1742"/>
              <a:ext cx="128" cy="77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128" y="38"/>
                </a:cxn>
                <a:cxn ang="0">
                  <a:pos x="64" y="77"/>
                </a:cxn>
                <a:cxn ang="0">
                  <a:pos x="0" y="38"/>
                </a:cxn>
                <a:cxn ang="0">
                  <a:pos x="64" y="0"/>
                </a:cxn>
              </a:cxnLst>
              <a:rect l="0" t="0" r="r" b="b"/>
              <a:pathLst>
                <a:path w="128" h="77">
                  <a:moveTo>
                    <a:pt x="64" y="0"/>
                  </a:moveTo>
                  <a:lnTo>
                    <a:pt x="128" y="38"/>
                  </a:lnTo>
                  <a:lnTo>
                    <a:pt x="64" y="77"/>
                  </a:lnTo>
                  <a:lnTo>
                    <a:pt x="0" y="38"/>
                  </a:lnTo>
                  <a:lnTo>
                    <a:pt x="64" y="0"/>
                  </a:lnTo>
                  <a:close/>
                </a:path>
              </a:pathLst>
            </a:custGeom>
            <a:noFill/>
            <a:ln w="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Прямая соединительная линия 59"/>
          <p:cNvCxnSpPr/>
          <p:nvPr/>
        </p:nvCxnSpPr>
        <p:spPr>
          <a:xfrm>
            <a:off x="2928926" y="714356"/>
            <a:ext cx="6215074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0" y="6488668"/>
            <a:ext cx="196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Design patterns</a:t>
            </a:r>
            <a:endParaRPr lang="ru-RU" dirty="0">
              <a:solidFill>
                <a:schemeClr val="bg1"/>
              </a:solidFill>
            </a:endParaRPr>
          </a:p>
        </p:txBody>
      </p:sp>
      <p:grpSp>
        <p:nvGrpSpPr>
          <p:cNvPr id="2053" name="Group 5"/>
          <p:cNvGrpSpPr>
            <a:grpSpLocks noChangeAspect="1"/>
          </p:cNvGrpSpPr>
          <p:nvPr/>
        </p:nvGrpSpPr>
        <p:grpSpPr bwMode="auto">
          <a:xfrm>
            <a:off x="246063" y="1755775"/>
            <a:ext cx="8642350" cy="3003550"/>
            <a:chOff x="155" y="1106"/>
            <a:chExt cx="5444" cy="1892"/>
          </a:xfrm>
        </p:grpSpPr>
        <p:sp>
          <p:nvSpPr>
            <p:cNvPr id="2085" name="Freeform 37"/>
            <p:cNvSpPr>
              <a:spLocks/>
            </p:cNvSpPr>
            <p:nvPr/>
          </p:nvSpPr>
          <p:spPr bwMode="auto">
            <a:xfrm>
              <a:off x="2142" y="2520"/>
              <a:ext cx="152" cy="92"/>
            </a:xfrm>
            <a:custGeom>
              <a:avLst/>
              <a:gdLst/>
              <a:ahLst/>
              <a:cxnLst>
                <a:cxn ang="0">
                  <a:pos x="76" y="0"/>
                </a:cxn>
                <a:cxn ang="0">
                  <a:pos x="152" y="46"/>
                </a:cxn>
                <a:cxn ang="0">
                  <a:pos x="76" y="92"/>
                </a:cxn>
                <a:cxn ang="0">
                  <a:pos x="0" y="46"/>
                </a:cxn>
                <a:cxn ang="0">
                  <a:pos x="76" y="0"/>
                </a:cxn>
              </a:cxnLst>
              <a:rect l="0" t="0" r="r" b="b"/>
              <a:pathLst>
                <a:path w="152" h="92">
                  <a:moveTo>
                    <a:pt x="76" y="0"/>
                  </a:moveTo>
                  <a:lnTo>
                    <a:pt x="152" y="46"/>
                  </a:lnTo>
                  <a:lnTo>
                    <a:pt x="76" y="92"/>
                  </a:lnTo>
                  <a:lnTo>
                    <a:pt x="0" y="46"/>
                  </a:lnTo>
                  <a:lnTo>
                    <a:pt x="76" y="0"/>
                  </a:lnTo>
                  <a:close/>
                </a:path>
              </a:pathLst>
            </a:custGeom>
            <a:noFill/>
            <a:ln w="9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84" name="Freeform 36"/>
            <p:cNvSpPr>
              <a:spLocks/>
            </p:cNvSpPr>
            <p:nvPr/>
          </p:nvSpPr>
          <p:spPr bwMode="auto">
            <a:xfrm>
              <a:off x="2143" y="2520"/>
              <a:ext cx="152" cy="92"/>
            </a:xfrm>
            <a:custGeom>
              <a:avLst/>
              <a:gdLst/>
              <a:ahLst/>
              <a:cxnLst>
                <a:cxn ang="0">
                  <a:pos x="76" y="0"/>
                </a:cxn>
                <a:cxn ang="0">
                  <a:pos x="152" y="46"/>
                </a:cxn>
                <a:cxn ang="0">
                  <a:pos x="76" y="92"/>
                </a:cxn>
                <a:cxn ang="0">
                  <a:pos x="0" y="46"/>
                </a:cxn>
                <a:cxn ang="0">
                  <a:pos x="76" y="0"/>
                </a:cxn>
              </a:cxnLst>
              <a:rect l="0" t="0" r="r" b="b"/>
              <a:pathLst>
                <a:path w="152" h="92">
                  <a:moveTo>
                    <a:pt x="76" y="0"/>
                  </a:moveTo>
                  <a:lnTo>
                    <a:pt x="152" y="46"/>
                  </a:lnTo>
                  <a:lnTo>
                    <a:pt x="76" y="92"/>
                  </a:lnTo>
                  <a:lnTo>
                    <a:pt x="0" y="46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54" name="Rectangle 6"/>
            <p:cNvSpPr>
              <a:spLocks noChangeArrowheads="1"/>
            </p:cNvSpPr>
            <p:nvPr/>
          </p:nvSpPr>
          <p:spPr bwMode="auto">
            <a:xfrm>
              <a:off x="2109" y="1536"/>
              <a:ext cx="1104" cy="22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55" name="Rectangle 7"/>
            <p:cNvSpPr>
              <a:spLocks noChangeArrowheads="1"/>
            </p:cNvSpPr>
            <p:nvPr/>
          </p:nvSpPr>
          <p:spPr bwMode="auto">
            <a:xfrm>
              <a:off x="2109" y="1536"/>
              <a:ext cx="1104" cy="222"/>
            </a:xfrm>
            <a:prstGeom prst="rect">
              <a:avLst/>
            </a:prstGeom>
            <a:noFill/>
            <a:ln w="9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57" name="Rectangle 9"/>
            <p:cNvSpPr>
              <a:spLocks noChangeArrowheads="1"/>
            </p:cNvSpPr>
            <p:nvPr/>
          </p:nvSpPr>
          <p:spPr bwMode="auto">
            <a:xfrm>
              <a:off x="2148" y="1547"/>
              <a:ext cx="1066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1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+Operation()</a:t>
              </a:r>
              <a:endParaRPr kumimoji="0" 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9" name="Rectangle 11"/>
            <p:cNvSpPr>
              <a:spLocks noChangeArrowheads="1"/>
            </p:cNvSpPr>
            <p:nvPr/>
          </p:nvSpPr>
          <p:spPr bwMode="auto">
            <a:xfrm>
              <a:off x="2109" y="1119"/>
              <a:ext cx="1104" cy="41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60" name="Rectangle 12"/>
            <p:cNvSpPr>
              <a:spLocks noChangeArrowheads="1"/>
            </p:cNvSpPr>
            <p:nvPr/>
          </p:nvSpPr>
          <p:spPr bwMode="auto">
            <a:xfrm>
              <a:off x="2109" y="1119"/>
              <a:ext cx="1104" cy="417"/>
            </a:xfrm>
            <a:prstGeom prst="rect">
              <a:avLst/>
            </a:prstGeom>
            <a:noFill/>
            <a:ln w="9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61" name="Rectangle 13"/>
            <p:cNvSpPr>
              <a:spLocks noChangeArrowheads="1"/>
            </p:cNvSpPr>
            <p:nvPr/>
          </p:nvSpPr>
          <p:spPr bwMode="auto">
            <a:xfrm>
              <a:off x="2177" y="1131"/>
              <a:ext cx="1122" cy="2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«</a:t>
              </a:r>
              <a:r>
                <a:rPr kumimoji="0" lang="ru-RU" sz="20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interface</a:t>
              </a:r>
              <a:r>
                <a:rPr kumimoji="0" lang="ru-RU" sz="2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»</a:t>
              </a:r>
              <a:endParaRPr kumimoji="0" 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62" name="Rectangle 14"/>
            <p:cNvSpPr>
              <a:spLocks noChangeArrowheads="1"/>
            </p:cNvSpPr>
            <p:nvPr/>
          </p:nvSpPr>
          <p:spPr bwMode="auto">
            <a:xfrm>
              <a:off x="2238" y="1305"/>
              <a:ext cx="88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IComponent</a:t>
              </a:r>
              <a:endParaRPr kumimoji="0" 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63" name="Rectangle 15"/>
            <p:cNvSpPr>
              <a:spLocks noChangeArrowheads="1"/>
            </p:cNvSpPr>
            <p:nvPr/>
          </p:nvSpPr>
          <p:spPr bwMode="auto">
            <a:xfrm>
              <a:off x="155" y="1550"/>
              <a:ext cx="726" cy="22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64" name="Rectangle 16"/>
            <p:cNvSpPr>
              <a:spLocks noChangeArrowheads="1"/>
            </p:cNvSpPr>
            <p:nvPr/>
          </p:nvSpPr>
          <p:spPr bwMode="auto">
            <a:xfrm>
              <a:off x="155" y="1550"/>
              <a:ext cx="726" cy="222"/>
            </a:xfrm>
            <a:prstGeom prst="rect">
              <a:avLst/>
            </a:prstGeom>
            <a:noFill/>
            <a:ln w="9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65" name="Rectangle 17"/>
            <p:cNvSpPr>
              <a:spLocks noChangeArrowheads="1"/>
            </p:cNvSpPr>
            <p:nvPr/>
          </p:nvSpPr>
          <p:spPr bwMode="auto">
            <a:xfrm>
              <a:off x="155" y="1328"/>
              <a:ext cx="726" cy="22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66" name="Rectangle 18"/>
            <p:cNvSpPr>
              <a:spLocks noChangeArrowheads="1"/>
            </p:cNvSpPr>
            <p:nvPr/>
          </p:nvSpPr>
          <p:spPr bwMode="auto">
            <a:xfrm>
              <a:off x="155" y="1328"/>
              <a:ext cx="726" cy="222"/>
            </a:xfrm>
            <a:prstGeom prst="rect">
              <a:avLst/>
            </a:prstGeom>
            <a:noFill/>
            <a:ln w="9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67" name="Rectangle 19"/>
            <p:cNvSpPr>
              <a:spLocks noChangeArrowheads="1"/>
            </p:cNvSpPr>
            <p:nvPr/>
          </p:nvSpPr>
          <p:spPr bwMode="auto">
            <a:xfrm>
              <a:off x="155" y="1106"/>
              <a:ext cx="726" cy="22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68" name="Rectangle 20"/>
            <p:cNvSpPr>
              <a:spLocks noChangeArrowheads="1"/>
            </p:cNvSpPr>
            <p:nvPr/>
          </p:nvSpPr>
          <p:spPr bwMode="auto">
            <a:xfrm>
              <a:off x="155" y="1106"/>
              <a:ext cx="726" cy="222"/>
            </a:xfrm>
            <a:prstGeom prst="rect">
              <a:avLst/>
            </a:prstGeom>
            <a:noFill/>
            <a:ln w="9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69" name="Rectangle 21"/>
            <p:cNvSpPr>
              <a:spLocks noChangeArrowheads="1"/>
            </p:cNvSpPr>
            <p:nvPr/>
          </p:nvSpPr>
          <p:spPr bwMode="auto">
            <a:xfrm>
              <a:off x="246" y="1111"/>
              <a:ext cx="657" cy="2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Client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70" name="Rectangle 22"/>
            <p:cNvSpPr>
              <a:spLocks noChangeArrowheads="1"/>
            </p:cNvSpPr>
            <p:nvPr/>
          </p:nvSpPr>
          <p:spPr bwMode="auto">
            <a:xfrm>
              <a:off x="2295" y="2688"/>
              <a:ext cx="1125" cy="22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71" name="Rectangle 23"/>
            <p:cNvSpPr>
              <a:spLocks noChangeArrowheads="1"/>
            </p:cNvSpPr>
            <p:nvPr/>
          </p:nvSpPr>
          <p:spPr bwMode="auto">
            <a:xfrm>
              <a:off x="2295" y="2688"/>
              <a:ext cx="1125" cy="222"/>
            </a:xfrm>
            <a:prstGeom prst="rect">
              <a:avLst/>
            </a:prstGeom>
            <a:noFill/>
            <a:ln w="9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73" name="Rectangle 25"/>
            <p:cNvSpPr>
              <a:spLocks noChangeArrowheads="1"/>
            </p:cNvSpPr>
            <p:nvPr/>
          </p:nvSpPr>
          <p:spPr bwMode="auto">
            <a:xfrm>
              <a:off x="2331" y="2694"/>
              <a:ext cx="1066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 smtClean="0">
                  <a:solidFill>
                    <a:srgbClr val="000000"/>
                  </a:solidFill>
                  <a:latin typeface="Consolas" pitchFamily="49" charset="0"/>
                  <a:cs typeface="Arial" pitchFamily="34" charset="0"/>
                </a:rPr>
                <a:t>+Operation()</a:t>
              </a:r>
              <a:endParaRPr lang="ru-RU" dirty="0" smtClean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75" name="Rectangle 27"/>
            <p:cNvSpPr>
              <a:spLocks noChangeArrowheads="1"/>
            </p:cNvSpPr>
            <p:nvPr/>
          </p:nvSpPr>
          <p:spPr bwMode="auto">
            <a:xfrm>
              <a:off x="2295" y="2467"/>
              <a:ext cx="1125" cy="22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76" name="Rectangle 28"/>
            <p:cNvSpPr>
              <a:spLocks noChangeArrowheads="1"/>
            </p:cNvSpPr>
            <p:nvPr/>
          </p:nvSpPr>
          <p:spPr bwMode="auto">
            <a:xfrm>
              <a:off x="2295" y="2467"/>
              <a:ext cx="1125" cy="221"/>
            </a:xfrm>
            <a:prstGeom prst="rect">
              <a:avLst/>
            </a:prstGeom>
            <a:noFill/>
            <a:ln w="9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77" name="Rectangle 29"/>
            <p:cNvSpPr>
              <a:spLocks noChangeArrowheads="1"/>
            </p:cNvSpPr>
            <p:nvPr/>
          </p:nvSpPr>
          <p:spPr bwMode="auto">
            <a:xfrm>
              <a:off x="2295" y="2245"/>
              <a:ext cx="1125" cy="22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78" name="Rectangle 30"/>
            <p:cNvSpPr>
              <a:spLocks noChangeArrowheads="1"/>
            </p:cNvSpPr>
            <p:nvPr/>
          </p:nvSpPr>
          <p:spPr bwMode="auto">
            <a:xfrm>
              <a:off x="2295" y="2245"/>
              <a:ext cx="1125" cy="222"/>
            </a:xfrm>
            <a:prstGeom prst="rect">
              <a:avLst/>
            </a:prstGeom>
            <a:noFill/>
            <a:ln w="9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79" name="Rectangle 31"/>
            <p:cNvSpPr>
              <a:spLocks noChangeArrowheads="1"/>
            </p:cNvSpPr>
            <p:nvPr/>
          </p:nvSpPr>
          <p:spPr bwMode="auto">
            <a:xfrm>
              <a:off x="2632" y="2248"/>
              <a:ext cx="556" cy="2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Proxy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80" name="Freeform 32"/>
            <p:cNvSpPr>
              <a:spLocks noEditPoints="1"/>
            </p:cNvSpPr>
            <p:nvPr/>
          </p:nvSpPr>
          <p:spPr bwMode="auto">
            <a:xfrm>
              <a:off x="2848" y="1875"/>
              <a:ext cx="10" cy="375"/>
            </a:xfrm>
            <a:custGeom>
              <a:avLst/>
              <a:gdLst/>
              <a:ahLst/>
              <a:cxnLst>
                <a:cxn ang="0">
                  <a:pos x="16" y="8"/>
                </a:cxn>
                <a:cxn ang="0">
                  <a:pos x="16" y="248"/>
                </a:cxn>
                <a:cxn ang="0">
                  <a:pos x="8" y="256"/>
                </a:cxn>
                <a:cxn ang="0">
                  <a:pos x="0" y="248"/>
                </a:cxn>
                <a:cxn ang="0">
                  <a:pos x="0" y="8"/>
                </a:cxn>
                <a:cxn ang="0">
                  <a:pos x="8" y="0"/>
                </a:cxn>
                <a:cxn ang="0">
                  <a:pos x="16" y="8"/>
                </a:cxn>
                <a:cxn ang="0">
                  <a:pos x="16" y="392"/>
                </a:cxn>
                <a:cxn ang="0">
                  <a:pos x="16" y="583"/>
                </a:cxn>
                <a:cxn ang="0">
                  <a:pos x="8" y="591"/>
                </a:cxn>
                <a:cxn ang="0">
                  <a:pos x="0" y="583"/>
                </a:cxn>
                <a:cxn ang="0">
                  <a:pos x="0" y="392"/>
                </a:cxn>
                <a:cxn ang="0">
                  <a:pos x="8" y="384"/>
                </a:cxn>
                <a:cxn ang="0">
                  <a:pos x="16" y="392"/>
                </a:cxn>
              </a:cxnLst>
              <a:rect l="0" t="0" r="r" b="b"/>
              <a:pathLst>
                <a:path w="16" h="591">
                  <a:moveTo>
                    <a:pt x="16" y="8"/>
                  </a:moveTo>
                  <a:lnTo>
                    <a:pt x="16" y="248"/>
                  </a:lnTo>
                  <a:cubicBezTo>
                    <a:pt x="16" y="252"/>
                    <a:pt x="13" y="256"/>
                    <a:pt x="8" y="256"/>
                  </a:cubicBezTo>
                  <a:cubicBezTo>
                    <a:pt x="4" y="256"/>
                    <a:pt x="0" y="252"/>
                    <a:pt x="0" y="248"/>
                  </a:cubicBezTo>
                  <a:lnTo>
                    <a:pt x="0" y="8"/>
                  </a:lnTo>
                  <a:cubicBezTo>
                    <a:pt x="0" y="3"/>
                    <a:pt x="4" y="0"/>
                    <a:pt x="8" y="0"/>
                  </a:cubicBezTo>
                  <a:cubicBezTo>
                    <a:pt x="13" y="0"/>
                    <a:pt x="16" y="3"/>
                    <a:pt x="16" y="8"/>
                  </a:cubicBezTo>
                  <a:close/>
                  <a:moveTo>
                    <a:pt x="16" y="392"/>
                  </a:moveTo>
                  <a:lnTo>
                    <a:pt x="16" y="583"/>
                  </a:lnTo>
                  <a:cubicBezTo>
                    <a:pt x="16" y="587"/>
                    <a:pt x="13" y="591"/>
                    <a:pt x="8" y="591"/>
                  </a:cubicBezTo>
                  <a:cubicBezTo>
                    <a:pt x="4" y="591"/>
                    <a:pt x="0" y="587"/>
                    <a:pt x="0" y="583"/>
                  </a:cubicBezTo>
                  <a:lnTo>
                    <a:pt x="0" y="392"/>
                  </a:lnTo>
                  <a:cubicBezTo>
                    <a:pt x="0" y="387"/>
                    <a:pt x="4" y="384"/>
                    <a:pt x="8" y="384"/>
                  </a:cubicBezTo>
                  <a:cubicBezTo>
                    <a:pt x="13" y="384"/>
                    <a:pt x="16" y="387"/>
                    <a:pt x="16" y="392"/>
                  </a:cubicBezTo>
                  <a:close/>
                </a:path>
              </a:pathLst>
            </a:custGeom>
            <a:solidFill>
              <a:schemeClr val="tx1"/>
            </a:solidFill>
            <a:ln w="10" cap="flat">
              <a:solidFill>
                <a:schemeClr val="tx1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81" name="Freeform 33"/>
            <p:cNvSpPr>
              <a:spLocks/>
            </p:cNvSpPr>
            <p:nvPr/>
          </p:nvSpPr>
          <p:spPr bwMode="auto">
            <a:xfrm>
              <a:off x="2778" y="1758"/>
              <a:ext cx="152" cy="122"/>
            </a:xfrm>
            <a:custGeom>
              <a:avLst/>
              <a:gdLst/>
              <a:ahLst/>
              <a:cxnLst>
                <a:cxn ang="0">
                  <a:pos x="0" y="122"/>
                </a:cxn>
                <a:cxn ang="0">
                  <a:pos x="152" y="122"/>
                </a:cxn>
                <a:cxn ang="0">
                  <a:pos x="76" y="0"/>
                </a:cxn>
                <a:cxn ang="0">
                  <a:pos x="0" y="122"/>
                </a:cxn>
              </a:cxnLst>
              <a:rect l="0" t="0" r="r" b="b"/>
              <a:pathLst>
                <a:path w="152" h="122">
                  <a:moveTo>
                    <a:pt x="0" y="122"/>
                  </a:moveTo>
                  <a:lnTo>
                    <a:pt x="152" y="122"/>
                  </a:lnTo>
                  <a:lnTo>
                    <a:pt x="76" y="0"/>
                  </a:lnTo>
                  <a:lnTo>
                    <a:pt x="0" y="12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82" name="Freeform 34"/>
            <p:cNvSpPr>
              <a:spLocks/>
            </p:cNvSpPr>
            <p:nvPr/>
          </p:nvSpPr>
          <p:spPr bwMode="auto">
            <a:xfrm>
              <a:off x="2777" y="1758"/>
              <a:ext cx="152" cy="122"/>
            </a:xfrm>
            <a:custGeom>
              <a:avLst/>
              <a:gdLst/>
              <a:ahLst/>
              <a:cxnLst>
                <a:cxn ang="0">
                  <a:pos x="0" y="122"/>
                </a:cxn>
                <a:cxn ang="0">
                  <a:pos x="152" y="122"/>
                </a:cxn>
                <a:cxn ang="0">
                  <a:pos x="76" y="0"/>
                </a:cxn>
                <a:cxn ang="0">
                  <a:pos x="0" y="122"/>
                </a:cxn>
              </a:cxnLst>
              <a:rect l="0" t="0" r="r" b="b"/>
              <a:pathLst>
                <a:path w="152" h="122">
                  <a:moveTo>
                    <a:pt x="0" y="122"/>
                  </a:moveTo>
                  <a:lnTo>
                    <a:pt x="152" y="122"/>
                  </a:lnTo>
                  <a:lnTo>
                    <a:pt x="76" y="0"/>
                  </a:lnTo>
                  <a:lnTo>
                    <a:pt x="0" y="122"/>
                  </a:lnTo>
                  <a:close/>
                </a:path>
              </a:pathLst>
            </a:custGeom>
            <a:noFill/>
            <a:ln w="9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83" name="Line 35"/>
            <p:cNvSpPr>
              <a:spLocks noChangeShapeType="1"/>
            </p:cNvSpPr>
            <p:nvPr/>
          </p:nvSpPr>
          <p:spPr bwMode="auto">
            <a:xfrm flipH="1">
              <a:off x="1260" y="2566"/>
              <a:ext cx="893" cy="1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86" name="Freeform 38"/>
            <p:cNvSpPr>
              <a:spLocks/>
            </p:cNvSpPr>
            <p:nvPr/>
          </p:nvSpPr>
          <p:spPr bwMode="auto">
            <a:xfrm>
              <a:off x="884" y="1438"/>
              <a:ext cx="1247" cy="1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44" y="1"/>
                </a:cxn>
                <a:cxn ang="0">
                  <a:pos x="144" y="0"/>
                </a:cxn>
                <a:cxn ang="0">
                  <a:pos x="1420" y="0"/>
                </a:cxn>
              </a:cxnLst>
              <a:rect l="0" t="0" r="r" b="b"/>
              <a:pathLst>
                <a:path w="1420" h="1">
                  <a:moveTo>
                    <a:pt x="0" y="1"/>
                  </a:moveTo>
                  <a:lnTo>
                    <a:pt x="144" y="1"/>
                  </a:lnTo>
                  <a:lnTo>
                    <a:pt x="144" y="0"/>
                  </a:lnTo>
                  <a:lnTo>
                    <a:pt x="1420" y="0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87" name="Freeform 39"/>
            <p:cNvSpPr>
              <a:spLocks/>
            </p:cNvSpPr>
            <p:nvPr/>
          </p:nvSpPr>
          <p:spPr bwMode="auto">
            <a:xfrm>
              <a:off x="881" y="1393"/>
              <a:ext cx="152" cy="92"/>
            </a:xfrm>
            <a:custGeom>
              <a:avLst/>
              <a:gdLst/>
              <a:ahLst/>
              <a:cxnLst>
                <a:cxn ang="0">
                  <a:pos x="76" y="92"/>
                </a:cxn>
                <a:cxn ang="0">
                  <a:pos x="0" y="46"/>
                </a:cxn>
                <a:cxn ang="0">
                  <a:pos x="76" y="0"/>
                </a:cxn>
                <a:cxn ang="0">
                  <a:pos x="152" y="46"/>
                </a:cxn>
                <a:cxn ang="0">
                  <a:pos x="76" y="92"/>
                </a:cxn>
              </a:cxnLst>
              <a:rect l="0" t="0" r="r" b="b"/>
              <a:pathLst>
                <a:path w="152" h="92">
                  <a:moveTo>
                    <a:pt x="76" y="92"/>
                  </a:moveTo>
                  <a:lnTo>
                    <a:pt x="0" y="46"/>
                  </a:lnTo>
                  <a:lnTo>
                    <a:pt x="76" y="0"/>
                  </a:lnTo>
                  <a:lnTo>
                    <a:pt x="152" y="46"/>
                  </a:lnTo>
                  <a:lnTo>
                    <a:pt x="76" y="9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88" name="Freeform 40"/>
            <p:cNvSpPr>
              <a:spLocks/>
            </p:cNvSpPr>
            <p:nvPr/>
          </p:nvSpPr>
          <p:spPr bwMode="auto">
            <a:xfrm>
              <a:off x="881" y="1393"/>
              <a:ext cx="152" cy="92"/>
            </a:xfrm>
            <a:custGeom>
              <a:avLst/>
              <a:gdLst/>
              <a:ahLst/>
              <a:cxnLst>
                <a:cxn ang="0">
                  <a:pos x="76" y="92"/>
                </a:cxn>
                <a:cxn ang="0">
                  <a:pos x="0" y="46"/>
                </a:cxn>
                <a:cxn ang="0">
                  <a:pos x="76" y="0"/>
                </a:cxn>
                <a:cxn ang="0">
                  <a:pos x="152" y="46"/>
                </a:cxn>
                <a:cxn ang="0">
                  <a:pos x="76" y="92"/>
                </a:cxn>
              </a:cxnLst>
              <a:rect l="0" t="0" r="r" b="b"/>
              <a:pathLst>
                <a:path w="152" h="92">
                  <a:moveTo>
                    <a:pt x="76" y="92"/>
                  </a:moveTo>
                  <a:lnTo>
                    <a:pt x="0" y="46"/>
                  </a:lnTo>
                  <a:lnTo>
                    <a:pt x="76" y="0"/>
                  </a:lnTo>
                  <a:lnTo>
                    <a:pt x="152" y="46"/>
                  </a:lnTo>
                  <a:lnTo>
                    <a:pt x="76" y="92"/>
                  </a:lnTo>
                  <a:close/>
                </a:path>
              </a:pathLst>
            </a:custGeom>
            <a:noFill/>
            <a:ln w="9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89" name="Rectangle 41"/>
            <p:cNvSpPr>
              <a:spLocks noChangeArrowheads="1"/>
            </p:cNvSpPr>
            <p:nvPr/>
          </p:nvSpPr>
          <p:spPr bwMode="auto">
            <a:xfrm>
              <a:off x="286" y="2688"/>
              <a:ext cx="1109" cy="22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90" name="Rectangle 42"/>
            <p:cNvSpPr>
              <a:spLocks noChangeArrowheads="1"/>
            </p:cNvSpPr>
            <p:nvPr/>
          </p:nvSpPr>
          <p:spPr bwMode="auto">
            <a:xfrm>
              <a:off x="286" y="2688"/>
              <a:ext cx="1109" cy="222"/>
            </a:xfrm>
            <a:prstGeom prst="rect">
              <a:avLst/>
            </a:prstGeom>
            <a:noFill/>
            <a:ln w="9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92" name="Rectangle 44"/>
            <p:cNvSpPr>
              <a:spLocks noChangeArrowheads="1"/>
            </p:cNvSpPr>
            <p:nvPr/>
          </p:nvSpPr>
          <p:spPr bwMode="auto">
            <a:xfrm>
              <a:off x="315" y="2694"/>
              <a:ext cx="1066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 smtClean="0">
                  <a:solidFill>
                    <a:srgbClr val="000000"/>
                  </a:solidFill>
                  <a:latin typeface="Consolas" pitchFamily="49" charset="0"/>
                  <a:cs typeface="Arial" pitchFamily="34" charset="0"/>
                </a:rPr>
                <a:t>+Operation()</a:t>
              </a:r>
              <a:endParaRPr lang="ru-RU" dirty="0" smtClean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94" name="Rectangle 46"/>
            <p:cNvSpPr>
              <a:spLocks noChangeArrowheads="1"/>
            </p:cNvSpPr>
            <p:nvPr/>
          </p:nvSpPr>
          <p:spPr bwMode="auto">
            <a:xfrm>
              <a:off x="286" y="2467"/>
              <a:ext cx="1109" cy="22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95" name="Rectangle 47"/>
            <p:cNvSpPr>
              <a:spLocks noChangeArrowheads="1"/>
            </p:cNvSpPr>
            <p:nvPr/>
          </p:nvSpPr>
          <p:spPr bwMode="auto">
            <a:xfrm>
              <a:off x="286" y="2467"/>
              <a:ext cx="1109" cy="221"/>
            </a:xfrm>
            <a:prstGeom prst="rect">
              <a:avLst/>
            </a:prstGeom>
            <a:noFill/>
            <a:ln w="9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96" name="Rectangle 48"/>
            <p:cNvSpPr>
              <a:spLocks noChangeArrowheads="1"/>
            </p:cNvSpPr>
            <p:nvPr/>
          </p:nvSpPr>
          <p:spPr bwMode="auto">
            <a:xfrm>
              <a:off x="286" y="2245"/>
              <a:ext cx="1109" cy="22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97" name="Rectangle 49"/>
            <p:cNvSpPr>
              <a:spLocks noChangeArrowheads="1"/>
            </p:cNvSpPr>
            <p:nvPr/>
          </p:nvSpPr>
          <p:spPr bwMode="auto">
            <a:xfrm>
              <a:off x="286" y="2245"/>
              <a:ext cx="1109" cy="222"/>
            </a:xfrm>
            <a:prstGeom prst="rect">
              <a:avLst/>
            </a:prstGeom>
            <a:noFill/>
            <a:ln w="9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98" name="Rectangle 50"/>
            <p:cNvSpPr>
              <a:spLocks noChangeArrowheads="1"/>
            </p:cNvSpPr>
            <p:nvPr/>
          </p:nvSpPr>
          <p:spPr bwMode="auto">
            <a:xfrm>
              <a:off x="405" y="2248"/>
              <a:ext cx="800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 smtClean="0">
                  <a:solidFill>
                    <a:srgbClr val="000000"/>
                  </a:solidFill>
                  <a:latin typeface="Consolas" pitchFamily="49" charset="0"/>
                  <a:cs typeface="Arial" pitchFamily="34" charset="0"/>
                </a:rPr>
                <a:t>Component</a:t>
              </a:r>
              <a:endParaRPr kumimoji="0" 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99" name="Freeform 51"/>
            <p:cNvSpPr>
              <a:spLocks noEditPoints="1"/>
            </p:cNvSpPr>
            <p:nvPr/>
          </p:nvSpPr>
          <p:spPr bwMode="auto">
            <a:xfrm>
              <a:off x="3690" y="2500"/>
              <a:ext cx="1909" cy="498"/>
            </a:xfrm>
            <a:custGeom>
              <a:avLst/>
              <a:gdLst/>
              <a:ahLst/>
              <a:cxnLst>
                <a:cxn ang="0">
                  <a:pos x="1909" y="147"/>
                </a:cxn>
                <a:cxn ang="0">
                  <a:pos x="1788" y="0"/>
                </a:cxn>
                <a:cxn ang="0">
                  <a:pos x="1788" y="147"/>
                </a:cxn>
                <a:cxn ang="0">
                  <a:pos x="1909" y="147"/>
                </a:cxn>
                <a:cxn ang="0">
                  <a:pos x="0" y="498"/>
                </a:cxn>
                <a:cxn ang="0">
                  <a:pos x="1909" y="498"/>
                </a:cxn>
                <a:cxn ang="0">
                  <a:pos x="1909" y="147"/>
                </a:cxn>
                <a:cxn ang="0">
                  <a:pos x="1788" y="147"/>
                </a:cxn>
                <a:cxn ang="0">
                  <a:pos x="1788" y="0"/>
                </a:cxn>
                <a:cxn ang="0">
                  <a:pos x="0" y="0"/>
                </a:cxn>
                <a:cxn ang="0">
                  <a:pos x="0" y="498"/>
                </a:cxn>
              </a:cxnLst>
              <a:rect l="0" t="0" r="r" b="b"/>
              <a:pathLst>
                <a:path w="1909" h="498">
                  <a:moveTo>
                    <a:pt x="1909" y="147"/>
                  </a:moveTo>
                  <a:lnTo>
                    <a:pt x="1788" y="0"/>
                  </a:lnTo>
                  <a:lnTo>
                    <a:pt x="1788" y="147"/>
                  </a:lnTo>
                  <a:lnTo>
                    <a:pt x="1909" y="147"/>
                  </a:lnTo>
                  <a:close/>
                  <a:moveTo>
                    <a:pt x="0" y="498"/>
                  </a:moveTo>
                  <a:lnTo>
                    <a:pt x="1909" y="498"/>
                  </a:lnTo>
                  <a:lnTo>
                    <a:pt x="1909" y="147"/>
                  </a:lnTo>
                  <a:lnTo>
                    <a:pt x="1788" y="147"/>
                  </a:lnTo>
                  <a:lnTo>
                    <a:pt x="1788" y="0"/>
                  </a:lnTo>
                  <a:lnTo>
                    <a:pt x="0" y="0"/>
                  </a:lnTo>
                  <a:lnTo>
                    <a:pt x="0" y="49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100" name="Freeform 52"/>
            <p:cNvSpPr>
              <a:spLocks/>
            </p:cNvSpPr>
            <p:nvPr/>
          </p:nvSpPr>
          <p:spPr bwMode="auto">
            <a:xfrm>
              <a:off x="5478" y="2500"/>
              <a:ext cx="121" cy="147"/>
            </a:xfrm>
            <a:custGeom>
              <a:avLst/>
              <a:gdLst/>
              <a:ahLst/>
              <a:cxnLst>
                <a:cxn ang="0">
                  <a:pos x="121" y="147"/>
                </a:cxn>
                <a:cxn ang="0">
                  <a:pos x="0" y="0"/>
                </a:cxn>
                <a:cxn ang="0">
                  <a:pos x="0" y="147"/>
                </a:cxn>
                <a:cxn ang="0">
                  <a:pos x="121" y="147"/>
                </a:cxn>
              </a:cxnLst>
              <a:rect l="0" t="0" r="r" b="b"/>
              <a:pathLst>
                <a:path w="121" h="147">
                  <a:moveTo>
                    <a:pt x="121" y="147"/>
                  </a:moveTo>
                  <a:lnTo>
                    <a:pt x="0" y="0"/>
                  </a:lnTo>
                  <a:lnTo>
                    <a:pt x="0" y="147"/>
                  </a:lnTo>
                  <a:lnTo>
                    <a:pt x="121" y="147"/>
                  </a:lnTo>
                  <a:close/>
                </a:path>
              </a:pathLst>
            </a:custGeom>
            <a:noFill/>
            <a:ln w="3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101" name="Freeform 53"/>
            <p:cNvSpPr>
              <a:spLocks/>
            </p:cNvSpPr>
            <p:nvPr/>
          </p:nvSpPr>
          <p:spPr bwMode="auto">
            <a:xfrm>
              <a:off x="3690" y="2500"/>
              <a:ext cx="1909" cy="498"/>
            </a:xfrm>
            <a:custGeom>
              <a:avLst/>
              <a:gdLst/>
              <a:ahLst/>
              <a:cxnLst>
                <a:cxn ang="0">
                  <a:pos x="0" y="498"/>
                </a:cxn>
                <a:cxn ang="0">
                  <a:pos x="1909" y="498"/>
                </a:cxn>
                <a:cxn ang="0">
                  <a:pos x="1909" y="147"/>
                </a:cxn>
                <a:cxn ang="0">
                  <a:pos x="1788" y="147"/>
                </a:cxn>
                <a:cxn ang="0">
                  <a:pos x="1788" y="0"/>
                </a:cxn>
                <a:cxn ang="0">
                  <a:pos x="0" y="0"/>
                </a:cxn>
                <a:cxn ang="0">
                  <a:pos x="0" y="498"/>
                </a:cxn>
              </a:cxnLst>
              <a:rect l="0" t="0" r="r" b="b"/>
              <a:pathLst>
                <a:path w="1909" h="498">
                  <a:moveTo>
                    <a:pt x="0" y="498"/>
                  </a:moveTo>
                  <a:lnTo>
                    <a:pt x="1909" y="498"/>
                  </a:lnTo>
                  <a:lnTo>
                    <a:pt x="1909" y="147"/>
                  </a:lnTo>
                  <a:lnTo>
                    <a:pt x="1788" y="147"/>
                  </a:lnTo>
                  <a:lnTo>
                    <a:pt x="1788" y="0"/>
                  </a:lnTo>
                  <a:lnTo>
                    <a:pt x="0" y="0"/>
                  </a:lnTo>
                  <a:lnTo>
                    <a:pt x="0" y="498"/>
                  </a:lnTo>
                  <a:close/>
                </a:path>
              </a:pathLst>
            </a:custGeom>
            <a:noFill/>
            <a:ln w="3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102" name="Rectangle 54"/>
            <p:cNvSpPr>
              <a:spLocks noChangeArrowheads="1"/>
            </p:cNvSpPr>
            <p:nvPr/>
          </p:nvSpPr>
          <p:spPr bwMode="auto">
            <a:xfrm>
              <a:off x="3744" y="2552"/>
              <a:ext cx="1405" cy="2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0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Перенаправляет</a:t>
              </a:r>
              <a:endParaRPr kumimoji="0" 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03" name="Rectangle 55"/>
            <p:cNvSpPr>
              <a:spLocks noChangeArrowheads="1"/>
            </p:cNvSpPr>
            <p:nvPr/>
          </p:nvSpPr>
          <p:spPr bwMode="auto">
            <a:xfrm>
              <a:off x="3744" y="2745"/>
              <a:ext cx="1688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0" lang="ru-RU" sz="2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запросы к </a:t>
              </a:r>
              <a:r>
                <a:rPr lang="en-US" sz="2000" b="1" dirty="0" smtClean="0">
                  <a:solidFill>
                    <a:srgbClr val="000000"/>
                  </a:solidFill>
                  <a:latin typeface="Consolas" pitchFamily="49" charset="0"/>
                  <a:cs typeface="Arial" pitchFamily="34" charset="0"/>
                </a:rPr>
                <a:t>Component</a:t>
              </a:r>
              <a:endParaRPr kumimoji="0" 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04" name="Freeform 56"/>
            <p:cNvSpPr>
              <a:spLocks noEditPoints="1"/>
            </p:cNvSpPr>
            <p:nvPr/>
          </p:nvSpPr>
          <p:spPr bwMode="auto">
            <a:xfrm>
              <a:off x="3420" y="2783"/>
              <a:ext cx="274" cy="29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20" y="0"/>
                </a:cxn>
                <a:cxn ang="0">
                  <a:pos x="128" y="8"/>
                </a:cxn>
                <a:cxn ang="0">
                  <a:pos x="120" y="16"/>
                </a:cxn>
                <a:cxn ang="0">
                  <a:pos x="8" y="16"/>
                </a:cxn>
                <a:cxn ang="0">
                  <a:pos x="0" y="8"/>
                </a:cxn>
                <a:cxn ang="0">
                  <a:pos x="8" y="0"/>
                </a:cxn>
                <a:cxn ang="0">
                  <a:pos x="200" y="0"/>
                </a:cxn>
                <a:cxn ang="0">
                  <a:pos x="312" y="0"/>
                </a:cxn>
                <a:cxn ang="0">
                  <a:pos x="320" y="8"/>
                </a:cxn>
                <a:cxn ang="0">
                  <a:pos x="312" y="16"/>
                </a:cxn>
                <a:cxn ang="0">
                  <a:pos x="200" y="16"/>
                </a:cxn>
                <a:cxn ang="0">
                  <a:pos x="192" y="8"/>
                </a:cxn>
                <a:cxn ang="0">
                  <a:pos x="200" y="0"/>
                </a:cxn>
                <a:cxn ang="0">
                  <a:pos x="392" y="0"/>
                </a:cxn>
                <a:cxn ang="0">
                  <a:pos x="504" y="0"/>
                </a:cxn>
                <a:cxn ang="0">
                  <a:pos x="512" y="8"/>
                </a:cxn>
                <a:cxn ang="0">
                  <a:pos x="504" y="16"/>
                </a:cxn>
                <a:cxn ang="0">
                  <a:pos x="392" y="16"/>
                </a:cxn>
                <a:cxn ang="0">
                  <a:pos x="384" y="8"/>
                </a:cxn>
                <a:cxn ang="0">
                  <a:pos x="392" y="0"/>
                </a:cxn>
                <a:cxn ang="0">
                  <a:pos x="584" y="0"/>
                </a:cxn>
                <a:cxn ang="0">
                  <a:pos x="673" y="0"/>
                </a:cxn>
                <a:cxn ang="0">
                  <a:pos x="681" y="8"/>
                </a:cxn>
                <a:cxn ang="0">
                  <a:pos x="673" y="16"/>
                </a:cxn>
                <a:cxn ang="0">
                  <a:pos x="584" y="16"/>
                </a:cxn>
                <a:cxn ang="0">
                  <a:pos x="576" y="8"/>
                </a:cxn>
                <a:cxn ang="0">
                  <a:pos x="584" y="0"/>
                </a:cxn>
              </a:cxnLst>
              <a:rect l="0" t="0" r="r" b="b"/>
              <a:pathLst>
                <a:path w="681" h="16">
                  <a:moveTo>
                    <a:pt x="8" y="0"/>
                  </a:moveTo>
                  <a:lnTo>
                    <a:pt x="120" y="0"/>
                  </a:lnTo>
                  <a:cubicBezTo>
                    <a:pt x="124" y="0"/>
                    <a:pt x="128" y="3"/>
                    <a:pt x="128" y="8"/>
                  </a:cubicBezTo>
                  <a:cubicBezTo>
                    <a:pt x="128" y="12"/>
                    <a:pt x="124" y="16"/>
                    <a:pt x="120" y="16"/>
                  </a:cubicBezTo>
                  <a:lnTo>
                    <a:pt x="8" y="16"/>
                  </a:lnTo>
                  <a:cubicBezTo>
                    <a:pt x="3" y="16"/>
                    <a:pt x="0" y="12"/>
                    <a:pt x="0" y="8"/>
                  </a:cubicBezTo>
                  <a:cubicBezTo>
                    <a:pt x="0" y="3"/>
                    <a:pt x="3" y="0"/>
                    <a:pt x="8" y="0"/>
                  </a:cubicBezTo>
                  <a:close/>
                  <a:moveTo>
                    <a:pt x="200" y="0"/>
                  </a:moveTo>
                  <a:lnTo>
                    <a:pt x="312" y="0"/>
                  </a:lnTo>
                  <a:cubicBezTo>
                    <a:pt x="316" y="0"/>
                    <a:pt x="320" y="3"/>
                    <a:pt x="320" y="8"/>
                  </a:cubicBezTo>
                  <a:cubicBezTo>
                    <a:pt x="320" y="12"/>
                    <a:pt x="316" y="16"/>
                    <a:pt x="312" y="16"/>
                  </a:cubicBezTo>
                  <a:lnTo>
                    <a:pt x="200" y="16"/>
                  </a:lnTo>
                  <a:cubicBezTo>
                    <a:pt x="195" y="16"/>
                    <a:pt x="192" y="12"/>
                    <a:pt x="192" y="8"/>
                  </a:cubicBezTo>
                  <a:cubicBezTo>
                    <a:pt x="192" y="3"/>
                    <a:pt x="195" y="0"/>
                    <a:pt x="200" y="0"/>
                  </a:cubicBezTo>
                  <a:close/>
                  <a:moveTo>
                    <a:pt x="392" y="0"/>
                  </a:moveTo>
                  <a:lnTo>
                    <a:pt x="504" y="0"/>
                  </a:lnTo>
                  <a:cubicBezTo>
                    <a:pt x="508" y="0"/>
                    <a:pt x="512" y="3"/>
                    <a:pt x="512" y="8"/>
                  </a:cubicBezTo>
                  <a:cubicBezTo>
                    <a:pt x="512" y="12"/>
                    <a:pt x="508" y="16"/>
                    <a:pt x="504" y="16"/>
                  </a:cubicBezTo>
                  <a:lnTo>
                    <a:pt x="392" y="16"/>
                  </a:lnTo>
                  <a:cubicBezTo>
                    <a:pt x="387" y="16"/>
                    <a:pt x="384" y="12"/>
                    <a:pt x="384" y="8"/>
                  </a:cubicBezTo>
                  <a:cubicBezTo>
                    <a:pt x="384" y="3"/>
                    <a:pt x="387" y="0"/>
                    <a:pt x="392" y="0"/>
                  </a:cubicBezTo>
                  <a:close/>
                  <a:moveTo>
                    <a:pt x="584" y="0"/>
                  </a:moveTo>
                  <a:lnTo>
                    <a:pt x="673" y="0"/>
                  </a:lnTo>
                  <a:cubicBezTo>
                    <a:pt x="677" y="0"/>
                    <a:pt x="681" y="3"/>
                    <a:pt x="681" y="8"/>
                  </a:cubicBezTo>
                  <a:cubicBezTo>
                    <a:pt x="681" y="12"/>
                    <a:pt x="677" y="16"/>
                    <a:pt x="673" y="16"/>
                  </a:cubicBezTo>
                  <a:lnTo>
                    <a:pt x="584" y="16"/>
                  </a:lnTo>
                  <a:cubicBezTo>
                    <a:pt x="579" y="16"/>
                    <a:pt x="576" y="12"/>
                    <a:pt x="576" y="8"/>
                  </a:cubicBezTo>
                  <a:cubicBezTo>
                    <a:pt x="576" y="3"/>
                    <a:pt x="579" y="0"/>
                    <a:pt x="584" y="0"/>
                  </a:cubicBezTo>
                  <a:close/>
                </a:path>
              </a:pathLst>
            </a:custGeom>
            <a:ln w="12700"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000" dirty="0"/>
            </a:p>
          </p:txBody>
        </p:sp>
        <p:sp>
          <p:nvSpPr>
            <p:cNvPr id="52" name="Freeform 33"/>
            <p:cNvSpPr>
              <a:spLocks/>
            </p:cNvSpPr>
            <p:nvPr/>
          </p:nvSpPr>
          <p:spPr bwMode="auto">
            <a:xfrm>
              <a:off x="2280" y="1764"/>
              <a:ext cx="152" cy="122"/>
            </a:xfrm>
            <a:custGeom>
              <a:avLst/>
              <a:gdLst/>
              <a:ahLst/>
              <a:cxnLst>
                <a:cxn ang="0">
                  <a:pos x="0" y="122"/>
                </a:cxn>
                <a:cxn ang="0">
                  <a:pos x="152" y="122"/>
                </a:cxn>
                <a:cxn ang="0">
                  <a:pos x="76" y="0"/>
                </a:cxn>
                <a:cxn ang="0">
                  <a:pos x="0" y="122"/>
                </a:cxn>
              </a:cxnLst>
              <a:rect l="0" t="0" r="r" b="b"/>
              <a:pathLst>
                <a:path w="152" h="122">
                  <a:moveTo>
                    <a:pt x="0" y="122"/>
                  </a:moveTo>
                  <a:lnTo>
                    <a:pt x="152" y="122"/>
                  </a:lnTo>
                  <a:lnTo>
                    <a:pt x="76" y="0"/>
                  </a:lnTo>
                  <a:lnTo>
                    <a:pt x="0" y="12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59" name="Заголовок 2"/>
          <p:cNvSpPr txBox="1">
            <a:spLocks/>
          </p:cNvSpPr>
          <p:nvPr/>
        </p:nvSpPr>
        <p:spPr>
          <a:xfrm>
            <a:off x="0" y="142852"/>
            <a:ext cx="9144000" cy="857256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5000" endA="300" endPos="455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Proxy</a:t>
            </a:r>
            <a:endParaRPr kumimoji="0" lang="ru-RU" sz="4000" b="1" i="0" u="none" strike="noStrike" kern="1200" cap="none" spc="0" normalizeH="0" baseline="0" noProof="0" dirty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  <a:reflection blurRad="6350" stA="55000" endA="300" endPos="45500" dir="5400000" sy="-10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6" name="Freeform 117"/>
          <p:cNvSpPr>
            <a:spLocks noEditPoints="1"/>
          </p:cNvSpPr>
          <p:nvPr/>
        </p:nvSpPr>
        <p:spPr bwMode="auto">
          <a:xfrm flipH="1">
            <a:off x="2132807" y="3046414"/>
            <a:ext cx="1606550" cy="534988"/>
          </a:xfrm>
          <a:custGeom>
            <a:avLst/>
            <a:gdLst/>
            <a:ahLst/>
            <a:cxnLst>
              <a:cxn ang="0">
                <a:pos x="16" y="8"/>
              </a:cxn>
              <a:cxn ang="0">
                <a:pos x="16" y="248"/>
              </a:cxn>
              <a:cxn ang="0">
                <a:pos x="8" y="256"/>
              </a:cxn>
              <a:cxn ang="0">
                <a:pos x="0" y="248"/>
              </a:cxn>
              <a:cxn ang="0">
                <a:pos x="0" y="8"/>
              </a:cxn>
              <a:cxn ang="0">
                <a:pos x="8" y="0"/>
              </a:cxn>
              <a:cxn ang="0">
                <a:pos x="16" y="8"/>
              </a:cxn>
              <a:cxn ang="0">
                <a:pos x="76" y="316"/>
              </a:cxn>
              <a:cxn ang="0">
                <a:pos x="316" y="316"/>
              </a:cxn>
              <a:cxn ang="0">
                <a:pos x="324" y="324"/>
              </a:cxn>
              <a:cxn ang="0">
                <a:pos x="316" y="332"/>
              </a:cxn>
              <a:cxn ang="0">
                <a:pos x="76" y="332"/>
              </a:cxn>
              <a:cxn ang="0">
                <a:pos x="68" y="324"/>
              </a:cxn>
              <a:cxn ang="0">
                <a:pos x="76" y="316"/>
              </a:cxn>
              <a:cxn ang="0">
                <a:pos x="460" y="316"/>
              </a:cxn>
              <a:cxn ang="0">
                <a:pos x="700" y="316"/>
              </a:cxn>
              <a:cxn ang="0">
                <a:pos x="708" y="324"/>
              </a:cxn>
              <a:cxn ang="0">
                <a:pos x="700" y="332"/>
              </a:cxn>
              <a:cxn ang="0">
                <a:pos x="460" y="332"/>
              </a:cxn>
              <a:cxn ang="0">
                <a:pos x="452" y="324"/>
              </a:cxn>
              <a:cxn ang="0">
                <a:pos x="460" y="316"/>
              </a:cxn>
              <a:cxn ang="0">
                <a:pos x="844" y="316"/>
              </a:cxn>
              <a:cxn ang="0">
                <a:pos x="1084" y="316"/>
              </a:cxn>
              <a:cxn ang="0">
                <a:pos x="1092" y="324"/>
              </a:cxn>
              <a:cxn ang="0">
                <a:pos x="1084" y="332"/>
              </a:cxn>
              <a:cxn ang="0">
                <a:pos x="844" y="332"/>
              </a:cxn>
              <a:cxn ang="0">
                <a:pos x="836" y="324"/>
              </a:cxn>
              <a:cxn ang="0">
                <a:pos x="844" y="316"/>
              </a:cxn>
              <a:cxn ang="0">
                <a:pos x="1228" y="316"/>
              </a:cxn>
              <a:cxn ang="0">
                <a:pos x="1468" y="316"/>
              </a:cxn>
              <a:cxn ang="0">
                <a:pos x="1476" y="324"/>
              </a:cxn>
              <a:cxn ang="0">
                <a:pos x="1468" y="332"/>
              </a:cxn>
              <a:cxn ang="0">
                <a:pos x="1228" y="332"/>
              </a:cxn>
              <a:cxn ang="0">
                <a:pos x="1220" y="324"/>
              </a:cxn>
              <a:cxn ang="0">
                <a:pos x="1228" y="316"/>
              </a:cxn>
              <a:cxn ang="0">
                <a:pos x="1612" y="316"/>
              </a:cxn>
              <a:cxn ang="0">
                <a:pos x="1852" y="316"/>
              </a:cxn>
              <a:cxn ang="0">
                <a:pos x="1860" y="324"/>
              </a:cxn>
              <a:cxn ang="0">
                <a:pos x="1852" y="332"/>
              </a:cxn>
              <a:cxn ang="0">
                <a:pos x="1612" y="332"/>
              </a:cxn>
              <a:cxn ang="0">
                <a:pos x="1604" y="324"/>
              </a:cxn>
              <a:cxn ang="0">
                <a:pos x="1612" y="316"/>
              </a:cxn>
              <a:cxn ang="0">
                <a:pos x="1939" y="389"/>
              </a:cxn>
              <a:cxn ang="0">
                <a:pos x="1939" y="623"/>
              </a:cxn>
              <a:cxn ang="0">
                <a:pos x="1931" y="631"/>
              </a:cxn>
              <a:cxn ang="0">
                <a:pos x="1923" y="623"/>
              </a:cxn>
              <a:cxn ang="0">
                <a:pos x="1923" y="389"/>
              </a:cxn>
              <a:cxn ang="0">
                <a:pos x="1931" y="381"/>
              </a:cxn>
              <a:cxn ang="0">
                <a:pos x="1939" y="389"/>
              </a:cxn>
            </a:cxnLst>
            <a:rect l="0" t="0" r="r" b="b"/>
            <a:pathLst>
              <a:path w="1939" h="631">
                <a:moveTo>
                  <a:pt x="16" y="8"/>
                </a:moveTo>
                <a:lnTo>
                  <a:pt x="16" y="248"/>
                </a:lnTo>
                <a:cubicBezTo>
                  <a:pt x="16" y="252"/>
                  <a:pt x="13" y="256"/>
                  <a:pt x="8" y="256"/>
                </a:cubicBezTo>
                <a:cubicBezTo>
                  <a:pt x="4" y="256"/>
                  <a:pt x="0" y="252"/>
                  <a:pt x="0" y="248"/>
                </a:cubicBezTo>
                <a:lnTo>
                  <a:pt x="0" y="8"/>
                </a:lnTo>
                <a:cubicBezTo>
                  <a:pt x="0" y="3"/>
                  <a:pt x="4" y="0"/>
                  <a:pt x="8" y="0"/>
                </a:cubicBezTo>
                <a:cubicBezTo>
                  <a:pt x="13" y="0"/>
                  <a:pt x="16" y="3"/>
                  <a:pt x="16" y="8"/>
                </a:cubicBezTo>
                <a:close/>
                <a:moveTo>
                  <a:pt x="76" y="316"/>
                </a:moveTo>
                <a:lnTo>
                  <a:pt x="316" y="316"/>
                </a:lnTo>
                <a:cubicBezTo>
                  <a:pt x="320" y="316"/>
                  <a:pt x="324" y="320"/>
                  <a:pt x="324" y="324"/>
                </a:cubicBezTo>
                <a:cubicBezTo>
                  <a:pt x="324" y="329"/>
                  <a:pt x="320" y="332"/>
                  <a:pt x="316" y="332"/>
                </a:cubicBezTo>
                <a:lnTo>
                  <a:pt x="76" y="332"/>
                </a:lnTo>
                <a:cubicBezTo>
                  <a:pt x="71" y="332"/>
                  <a:pt x="68" y="329"/>
                  <a:pt x="68" y="324"/>
                </a:cubicBezTo>
                <a:cubicBezTo>
                  <a:pt x="68" y="320"/>
                  <a:pt x="71" y="316"/>
                  <a:pt x="76" y="316"/>
                </a:cubicBezTo>
                <a:close/>
                <a:moveTo>
                  <a:pt x="460" y="316"/>
                </a:moveTo>
                <a:lnTo>
                  <a:pt x="700" y="316"/>
                </a:lnTo>
                <a:cubicBezTo>
                  <a:pt x="704" y="316"/>
                  <a:pt x="708" y="320"/>
                  <a:pt x="708" y="324"/>
                </a:cubicBezTo>
                <a:cubicBezTo>
                  <a:pt x="708" y="329"/>
                  <a:pt x="704" y="332"/>
                  <a:pt x="700" y="332"/>
                </a:cubicBezTo>
                <a:lnTo>
                  <a:pt x="460" y="332"/>
                </a:lnTo>
                <a:cubicBezTo>
                  <a:pt x="455" y="332"/>
                  <a:pt x="452" y="329"/>
                  <a:pt x="452" y="324"/>
                </a:cubicBezTo>
                <a:cubicBezTo>
                  <a:pt x="452" y="320"/>
                  <a:pt x="455" y="316"/>
                  <a:pt x="460" y="316"/>
                </a:cubicBezTo>
                <a:close/>
                <a:moveTo>
                  <a:pt x="844" y="316"/>
                </a:moveTo>
                <a:lnTo>
                  <a:pt x="1084" y="316"/>
                </a:lnTo>
                <a:cubicBezTo>
                  <a:pt x="1088" y="316"/>
                  <a:pt x="1092" y="320"/>
                  <a:pt x="1092" y="324"/>
                </a:cubicBezTo>
                <a:cubicBezTo>
                  <a:pt x="1092" y="329"/>
                  <a:pt x="1088" y="332"/>
                  <a:pt x="1084" y="332"/>
                </a:cubicBezTo>
                <a:lnTo>
                  <a:pt x="844" y="332"/>
                </a:lnTo>
                <a:cubicBezTo>
                  <a:pt x="839" y="332"/>
                  <a:pt x="836" y="329"/>
                  <a:pt x="836" y="324"/>
                </a:cubicBezTo>
                <a:cubicBezTo>
                  <a:pt x="836" y="320"/>
                  <a:pt x="839" y="316"/>
                  <a:pt x="844" y="316"/>
                </a:cubicBezTo>
                <a:close/>
                <a:moveTo>
                  <a:pt x="1228" y="316"/>
                </a:moveTo>
                <a:lnTo>
                  <a:pt x="1468" y="316"/>
                </a:lnTo>
                <a:cubicBezTo>
                  <a:pt x="1472" y="316"/>
                  <a:pt x="1476" y="320"/>
                  <a:pt x="1476" y="324"/>
                </a:cubicBezTo>
                <a:cubicBezTo>
                  <a:pt x="1476" y="329"/>
                  <a:pt x="1472" y="332"/>
                  <a:pt x="1468" y="332"/>
                </a:cubicBezTo>
                <a:lnTo>
                  <a:pt x="1228" y="332"/>
                </a:lnTo>
                <a:cubicBezTo>
                  <a:pt x="1223" y="332"/>
                  <a:pt x="1220" y="329"/>
                  <a:pt x="1220" y="324"/>
                </a:cubicBezTo>
                <a:cubicBezTo>
                  <a:pt x="1220" y="320"/>
                  <a:pt x="1223" y="316"/>
                  <a:pt x="1228" y="316"/>
                </a:cubicBezTo>
                <a:close/>
                <a:moveTo>
                  <a:pt x="1612" y="316"/>
                </a:moveTo>
                <a:lnTo>
                  <a:pt x="1852" y="316"/>
                </a:lnTo>
                <a:cubicBezTo>
                  <a:pt x="1856" y="316"/>
                  <a:pt x="1860" y="320"/>
                  <a:pt x="1860" y="324"/>
                </a:cubicBezTo>
                <a:cubicBezTo>
                  <a:pt x="1860" y="329"/>
                  <a:pt x="1856" y="332"/>
                  <a:pt x="1852" y="332"/>
                </a:cubicBezTo>
                <a:lnTo>
                  <a:pt x="1612" y="332"/>
                </a:lnTo>
                <a:cubicBezTo>
                  <a:pt x="1607" y="332"/>
                  <a:pt x="1604" y="329"/>
                  <a:pt x="1604" y="324"/>
                </a:cubicBezTo>
                <a:cubicBezTo>
                  <a:pt x="1604" y="320"/>
                  <a:pt x="1607" y="316"/>
                  <a:pt x="1612" y="316"/>
                </a:cubicBezTo>
                <a:close/>
                <a:moveTo>
                  <a:pt x="1939" y="389"/>
                </a:moveTo>
                <a:lnTo>
                  <a:pt x="1939" y="623"/>
                </a:lnTo>
                <a:cubicBezTo>
                  <a:pt x="1939" y="627"/>
                  <a:pt x="1935" y="631"/>
                  <a:pt x="1931" y="631"/>
                </a:cubicBezTo>
                <a:cubicBezTo>
                  <a:pt x="1926" y="631"/>
                  <a:pt x="1923" y="627"/>
                  <a:pt x="1923" y="623"/>
                </a:cubicBezTo>
                <a:lnTo>
                  <a:pt x="1923" y="389"/>
                </a:lnTo>
                <a:cubicBezTo>
                  <a:pt x="1923" y="385"/>
                  <a:pt x="1926" y="381"/>
                  <a:pt x="1931" y="381"/>
                </a:cubicBezTo>
                <a:cubicBezTo>
                  <a:pt x="1935" y="381"/>
                  <a:pt x="1939" y="385"/>
                  <a:pt x="1939" y="389"/>
                </a:cubicBezTo>
                <a:close/>
              </a:path>
            </a:pathLst>
          </a:custGeom>
          <a:solidFill>
            <a:schemeClr val="tx1"/>
          </a:solidFill>
          <a:ln w="8" cap="flat">
            <a:solidFill>
              <a:schemeClr val="tx1"/>
            </a:solidFill>
            <a:prstDash val="solid"/>
            <a:bevel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8" name="Freeform 34"/>
          <p:cNvSpPr>
            <a:spLocks/>
          </p:cNvSpPr>
          <p:nvPr/>
        </p:nvSpPr>
        <p:spPr bwMode="auto">
          <a:xfrm>
            <a:off x="3615532" y="2798761"/>
            <a:ext cx="241300" cy="193675"/>
          </a:xfrm>
          <a:custGeom>
            <a:avLst/>
            <a:gdLst/>
            <a:ahLst/>
            <a:cxnLst>
              <a:cxn ang="0">
                <a:pos x="0" y="122"/>
              </a:cxn>
              <a:cxn ang="0">
                <a:pos x="152" y="122"/>
              </a:cxn>
              <a:cxn ang="0">
                <a:pos x="76" y="0"/>
              </a:cxn>
              <a:cxn ang="0">
                <a:pos x="0" y="122"/>
              </a:cxn>
            </a:cxnLst>
            <a:rect l="0" t="0" r="r" b="b"/>
            <a:pathLst>
              <a:path w="152" h="122">
                <a:moveTo>
                  <a:pt x="0" y="122"/>
                </a:moveTo>
                <a:lnTo>
                  <a:pt x="152" y="122"/>
                </a:lnTo>
                <a:lnTo>
                  <a:pt x="76" y="0"/>
                </a:lnTo>
                <a:lnTo>
                  <a:pt x="0" y="122"/>
                </a:lnTo>
                <a:close/>
              </a:path>
            </a:pathLst>
          </a:custGeom>
          <a:noFill/>
          <a:ln w="9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Прямая соединительная линия 42"/>
          <p:cNvCxnSpPr/>
          <p:nvPr/>
        </p:nvCxnSpPr>
        <p:spPr>
          <a:xfrm>
            <a:off x="2928926" y="714356"/>
            <a:ext cx="6215074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57158" y="1142984"/>
            <a:ext cx="5849678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sz="2400" smtClean="0"/>
              <a:t>Название и классификация паттерна</a:t>
            </a:r>
            <a:endParaRPr lang="ru-RU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714348" y="1712229"/>
            <a:ext cx="66111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smtClean="0"/>
              <a:t>Одиночка – паттерн, порождающий объекты</a:t>
            </a:r>
            <a:r>
              <a:rPr lang="ru-RU" sz="2200" dirty="0" smtClean="0"/>
              <a:t>.</a:t>
            </a:r>
            <a:endParaRPr lang="ru-RU" sz="2200" dirty="0"/>
          </a:p>
        </p:txBody>
      </p:sp>
      <p:sp>
        <p:nvSpPr>
          <p:cNvPr id="11" name="TextBox 10"/>
          <p:cNvSpPr txBox="1"/>
          <p:nvPr/>
        </p:nvSpPr>
        <p:spPr>
          <a:xfrm>
            <a:off x="357158" y="2624547"/>
            <a:ext cx="1980029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sz="2400" dirty="0" smtClean="0"/>
              <a:t>Назначение</a:t>
            </a:r>
            <a:endParaRPr lang="ru-RU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699789" y="3231063"/>
            <a:ext cx="79704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smtClean="0"/>
              <a:t>Гарантирует, что у класса есть только один экземпляр</a:t>
            </a:r>
            <a:r>
              <a:rPr lang="ru-RU" sz="2200" dirty="0" smtClean="0"/>
              <a:t>,</a:t>
            </a:r>
          </a:p>
          <a:p>
            <a:r>
              <a:rPr lang="ru-RU" sz="2200" smtClean="0"/>
              <a:t>и предоставляет к нему глобальную точку доступа</a:t>
            </a:r>
            <a:r>
              <a:rPr lang="ru-RU" sz="2200" dirty="0" smtClean="0"/>
              <a:t>.</a:t>
            </a:r>
            <a:endParaRPr lang="ru-RU" sz="2200" dirty="0"/>
          </a:p>
        </p:txBody>
      </p:sp>
      <p:sp>
        <p:nvSpPr>
          <p:cNvPr id="15" name="TextBox 14"/>
          <p:cNvSpPr txBox="1"/>
          <p:nvPr/>
        </p:nvSpPr>
        <p:spPr>
          <a:xfrm>
            <a:off x="0" y="6488668"/>
            <a:ext cx="196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Design patterns</a:t>
            </a:r>
            <a:endParaRPr lang="ru-RU" dirty="0">
              <a:solidFill>
                <a:schemeClr val="bg1"/>
              </a:solidFill>
            </a:endParaRPr>
          </a:p>
        </p:txBody>
      </p:sp>
      <p:grpSp>
        <p:nvGrpSpPr>
          <p:cNvPr id="7172" name="Group 4"/>
          <p:cNvGrpSpPr>
            <a:grpSpLocks noChangeAspect="1"/>
          </p:cNvGrpSpPr>
          <p:nvPr/>
        </p:nvGrpSpPr>
        <p:grpSpPr bwMode="auto">
          <a:xfrm>
            <a:off x="214313" y="4214813"/>
            <a:ext cx="8716962" cy="1295400"/>
            <a:chOff x="135" y="2655"/>
            <a:chExt cx="5491" cy="816"/>
          </a:xfrm>
        </p:grpSpPr>
        <p:sp>
          <p:nvSpPr>
            <p:cNvPr id="7171" name="AutoShape 3"/>
            <p:cNvSpPr>
              <a:spLocks noChangeAspect="1" noChangeArrowheads="1" noTextEdit="1"/>
            </p:cNvSpPr>
            <p:nvPr/>
          </p:nvSpPr>
          <p:spPr bwMode="auto">
            <a:xfrm>
              <a:off x="135" y="2655"/>
              <a:ext cx="5491" cy="8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173" name="Rectangle 5"/>
            <p:cNvSpPr>
              <a:spLocks noChangeArrowheads="1"/>
            </p:cNvSpPr>
            <p:nvPr/>
          </p:nvSpPr>
          <p:spPr bwMode="auto">
            <a:xfrm>
              <a:off x="153" y="3249"/>
              <a:ext cx="3615" cy="19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174" name="Rectangle 6"/>
            <p:cNvSpPr>
              <a:spLocks noChangeArrowheads="1"/>
            </p:cNvSpPr>
            <p:nvPr/>
          </p:nvSpPr>
          <p:spPr bwMode="auto">
            <a:xfrm>
              <a:off x="153" y="3249"/>
              <a:ext cx="3615" cy="199"/>
            </a:xfrm>
            <a:prstGeom prst="rect">
              <a:avLst/>
            </a:prstGeom>
            <a:noFill/>
            <a:ln w="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175" name="Rectangle 7"/>
            <p:cNvSpPr>
              <a:spLocks noChangeArrowheads="1"/>
            </p:cNvSpPr>
            <p:nvPr/>
          </p:nvSpPr>
          <p:spPr bwMode="auto">
            <a:xfrm>
              <a:off x="162" y="3253"/>
              <a:ext cx="159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-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176" name="Rectangle 8"/>
            <p:cNvSpPr>
              <a:spLocks noChangeArrowheads="1"/>
            </p:cNvSpPr>
            <p:nvPr/>
          </p:nvSpPr>
          <p:spPr bwMode="auto">
            <a:xfrm>
              <a:off x="241" y="3253"/>
              <a:ext cx="823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Singleton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177" name="Rectangle 9"/>
            <p:cNvSpPr>
              <a:spLocks noChangeArrowheads="1"/>
            </p:cNvSpPr>
            <p:nvPr/>
          </p:nvSpPr>
          <p:spPr bwMode="auto">
            <a:xfrm>
              <a:off x="941" y="3253"/>
              <a:ext cx="248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()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178" name="Rectangle 10"/>
            <p:cNvSpPr>
              <a:spLocks noChangeArrowheads="1"/>
            </p:cNvSpPr>
            <p:nvPr/>
          </p:nvSpPr>
          <p:spPr bwMode="auto">
            <a:xfrm>
              <a:off x="153" y="2877"/>
              <a:ext cx="3615" cy="37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179" name="Rectangle 11"/>
            <p:cNvSpPr>
              <a:spLocks noChangeArrowheads="1"/>
            </p:cNvSpPr>
            <p:nvPr/>
          </p:nvSpPr>
          <p:spPr bwMode="auto">
            <a:xfrm>
              <a:off x="153" y="2877"/>
              <a:ext cx="3615" cy="372"/>
            </a:xfrm>
            <a:prstGeom prst="rect">
              <a:avLst/>
            </a:prstGeom>
            <a:noFill/>
            <a:ln w="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180" name="Rectangle 12"/>
            <p:cNvSpPr>
              <a:spLocks noChangeArrowheads="1"/>
            </p:cNvSpPr>
            <p:nvPr/>
          </p:nvSpPr>
          <p:spPr bwMode="auto">
            <a:xfrm>
              <a:off x="162" y="2882"/>
              <a:ext cx="159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-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181" name="Rectangle 13"/>
            <p:cNvSpPr>
              <a:spLocks noChangeArrowheads="1"/>
            </p:cNvSpPr>
            <p:nvPr/>
          </p:nvSpPr>
          <p:spPr bwMode="auto">
            <a:xfrm>
              <a:off x="241" y="2882"/>
              <a:ext cx="1328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uniqueInstance </a:t>
              </a:r>
              <a:endParaRPr kumimoji="0" 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182" name="Rectangle 14"/>
            <p:cNvSpPr>
              <a:spLocks noChangeArrowheads="1"/>
            </p:cNvSpPr>
            <p:nvPr/>
          </p:nvSpPr>
          <p:spPr bwMode="auto">
            <a:xfrm>
              <a:off x="1410" y="2882"/>
              <a:ext cx="248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: </a:t>
              </a:r>
              <a:endParaRPr kumimoji="0" 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183" name="Rectangle 15"/>
            <p:cNvSpPr>
              <a:spLocks noChangeArrowheads="1"/>
            </p:cNvSpPr>
            <p:nvPr/>
          </p:nvSpPr>
          <p:spPr bwMode="auto">
            <a:xfrm>
              <a:off x="1569" y="2882"/>
              <a:ext cx="912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Singleton </a:t>
              </a:r>
              <a:endParaRPr kumimoji="0" 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184" name="Rectangle 16"/>
            <p:cNvSpPr>
              <a:spLocks noChangeArrowheads="1"/>
            </p:cNvSpPr>
            <p:nvPr/>
          </p:nvSpPr>
          <p:spPr bwMode="auto">
            <a:xfrm>
              <a:off x="2348" y="2882"/>
              <a:ext cx="248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= </a:t>
              </a:r>
              <a:endParaRPr kumimoji="0" 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185" name="Rectangle 17"/>
            <p:cNvSpPr>
              <a:spLocks noChangeArrowheads="1"/>
            </p:cNvSpPr>
            <p:nvPr/>
          </p:nvSpPr>
          <p:spPr bwMode="auto">
            <a:xfrm>
              <a:off x="2499" y="2882"/>
              <a:ext cx="1160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new Singleton</a:t>
              </a:r>
              <a:endParaRPr kumimoji="0" 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186" name="Rectangle 18"/>
            <p:cNvSpPr>
              <a:spLocks noChangeArrowheads="1"/>
            </p:cNvSpPr>
            <p:nvPr/>
          </p:nvSpPr>
          <p:spPr bwMode="auto">
            <a:xfrm>
              <a:off x="3517" y="2882"/>
              <a:ext cx="248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()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187" name="Line 19"/>
            <p:cNvSpPr>
              <a:spLocks noChangeShapeType="1"/>
            </p:cNvSpPr>
            <p:nvPr/>
          </p:nvSpPr>
          <p:spPr bwMode="auto">
            <a:xfrm>
              <a:off x="164" y="3038"/>
              <a:ext cx="3505" cy="1"/>
            </a:xfrm>
            <a:prstGeom prst="line">
              <a:avLst/>
            </a:prstGeom>
            <a:noFill/>
            <a:ln w="1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188" name="Rectangle 20"/>
            <p:cNvSpPr>
              <a:spLocks noChangeArrowheads="1"/>
            </p:cNvSpPr>
            <p:nvPr/>
          </p:nvSpPr>
          <p:spPr bwMode="auto">
            <a:xfrm>
              <a:off x="162" y="3054"/>
              <a:ext cx="159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+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189" name="Rectangle 21"/>
            <p:cNvSpPr>
              <a:spLocks noChangeArrowheads="1"/>
            </p:cNvSpPr>
            <p:nvPr/>
          </p:nvSpPr>
          <p:spPr bwMode="auto">
            <a:xfrm>
              <a:off x="241" y="3054"/>
              <a:ext cx="823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Instance </a:t>
              </a:r>
              <a:endParaRPr kumimoji="0" 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190" name="Rectangle 22"/>
            <p:cNvSpPr>
              <a:spLocks noChangeArrowheads="1"/>
            </p:cNvSpPr>
            <p:nvPr/>
          </p:nvSpPr>
          <p:spPr bwMode="auto">
            <a:xfrm>
              <a:off x="941" y="3054"/>
              <a:ext cx="248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: </a:t>
              </a:r>
              <a:endParaRPr kumimoji="0" 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191" name="Rectangle 23"/>
            <p:cNvSpPr>
              <a:spLocks noChangeArrowheads="1"/>
            </p:cNvSpPr>
            <p:nvPr/>
          </p:nvSpPr>
          <p:spPr bwMode="auto">
            <a:xfrm>
              <a:off x="1100" y="3054"/>
              <a:ext cx="823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Singleton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192" name="Line 24"/>
            <p:cNvSpPr>
              <a:spLocks noChangeShapeType="1"/>
            </p:cNvSpPr>
            <p:nvPr/>
          </p:nvSpPr>
          <p:spPr bwMode="auto">
            <a:xfrm>
              <a:off x="164" y="3212"/>
              <a:ext cx="1636" cy="1"/>
            </a:xfrm>
            <a:prstGeom prst="line">
              <a:avLst/>
            </a:prstGeom>
            <a:noFill/>
            <a:ln w="1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193" name="Rectangle 25"/>
            <p:cNvSpPr>
              <a:spLocks noChangeArrowheads="1"/>
            </p:cNvSpPr>
            <p:nvPr/>
          </p:nvSpPr>
          <p:spPr bwMode="auto">
            <a:xfrm>
              <a:off x="153" y="2678"/>
              <a:ext cx="3615" cy="19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194" name="Rectangle 26"/>
            <p:cNvSpPr>
              <a:spLocks noChangeArrowheads="1"/>
            </p:cNvSpPr>
            <p:nvPr/>
          </p:nvSpPr>
          <p:spPr bwMode="auto">
            <a:xfrm>
              <a:off x="153" y="2678"/>
              <a:ext cx="3615" cy="199"/>
            </a:xfrm>
            <a:prstGeom prst="rect">
              <a:avLst/>
            </a:prstGeom>
            <a:noFill/>
            <a:ln w="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195" name="Rectangle 27"/>
            <p:cNvSpPr>
              <a:spLocks noChangeArrowheads="1"/>
            </p:cNvSpPr>
            <p:nvPr/>
          </p:nvSpPr>
          <p:spPr bwMode="auto">
            <a:xfrm>
              <a:off x="1614" y="2682"/>
              <a:ext cx="823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8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Singleton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196" name="Freeform 28"/>
            <p:cNvSpPr>
              <a:spLocks noEditPoints="1"/>
            </p:cNvSpPr>
            <p:nvPr/>
          </p:nvSpPr>
          <p:spPr bwMode="auto">
            <a:xfrm>
              <a:off x="4173" y="2916"/>
              <a:ext cx="1439" cy="444"/>
            </a:xfrm>
            <a:custGeom>
              <a:avLst/>
              <a:gdLst/>
              <a:ahLst/>
              <a:cxnLst>
                <a:cxn ang="0">
                  <a:pos x="1439" y="130"/>
                </a:cxn>
                <a:cxn ang="0">
                  <a:pos x="1332" y="0"/>
                </a:cxn>
                <a:cxn ang="0">
                  <a:pos x="1332" y="130"/>
                </a:cxn>
                <a:cxn ang="0">
                  <a:pos x="1439" y="130"/>
                </a:cxn>
                <a:cxn ang="0">
                  <a:pos x="0" y="444"/>
                </a:cxn>
                <a:cxn ang="0">
                  <a:pos x="1439" y="444"/>
                </a:cxn>
                <a:cxn ang="0">
                  <a:pos x="1439" y="130"/>
                </a:cxn>
                <a:cxn ang="0">
                  <a:pos x="1332" y="130"/>
                </a:cxn>
                <a:cxn ang="0">
                  <a:pos x="1332" y="0"/>
                </a:cxn>
                <a:cxn ang="0">
                  <a:pos x="0" y="0"/>
                </a:cxn>
                <a:cxn ang="0">
                  <a:pos x="0" y="444"/>
                </a:cxn>
              </a:cxnLst>
              <a:rect l="0" t="0" r="r" b="b"/>
              <a:pathLst>
                <a:path w="1439" h="444">
                  <a:moveTo>
                    <a:pt x="1439" y="130"/>
                  </a:moveTo>
                  <a:lnTo>
                    <a:pt x="1332" y="0"/>
                  </a:lnTo>
                  <a:lnTo>
                    <a:pt x="1332" y="130"/>
                  </a:lnTo>
                  <a:lnTo>
                    <a:pt x="1439" y="130"/>
                  </a:lnTo>
                  <a:close/>
                  <a:moveTo>
                    <a:pt x="0" y="444"/>
                  </a:moveTo>
                  <a:lnTo>
                    <a:pt x="1439" y="444"/>
                  </a:lnTo>
                  <a:lnTo>
                    <a:pt x="1439" y="130"/>
                  </a:lnTo>
                  <a:lnTo>
                    <a:pt x="1332" y="130"/>
                  </a:lnTo>
                  <a:lnTo>
                    <a:pt x="1332" y="0"/>
                  </a:lnTo>
                  <a:lnTo>
                    <a:pt x="0" y="0"/>
                  </a:lnTo>
                  <a:lnTo>
                    <a:pt x="0" y="4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197" name="Freeform 29"/>
            <p:cNvSpPr>
              <a:spLocks/>
            </p:cNvSpPr>
            <p:nvPr/>
          </p:nvSpPr>
          <p:spPr bwMode="auto">
            <a:xfrm>
              <a:off x="5505" y="2916"/>
              <a:ext cx="107" cy="130"/>
            </a:xfrm>
            <a:custGeom>
              <a:avLst/>
              <a:gdLst/>
              <a:ahLst/>
              <a:cxnLst>
                <a:cxn ang="0">
                  <a:pos x="107" y="130"/>
                </a:cxn>
                <a:cxn ang="0">
                  <a:pos x="0" y="0"/>
                </a:cxn>
                <a:cxn ang="0">
                  <a:pos x="0" y="130"/>
                </a:cxn>
                <a:cxn ang="0">
                  <a:pos x="107" y="130"/>
                </a:cxn>
              </a:cxnLst>
              <a:rect l="0" t="0" r="r" b="b"/>
              <a:pathLst>
                <a:path w="107" h="130">
                  <a:moveTo>
                    <a:pt x="107" y="130"/>
                  </a:moveTo>
                  <a:lnTo>
                    <a:pt x="0" y="0"/>
                  </a:lnTo>
                  <a:lnTo>
                    <a:pt x="0" y="130"/>
                  </a:lnTo>
                  <a:lnTo>
                    <a:pt x="107" y="130"/>
                  </a:lnTo>
                  <a:close/>
                </a:path>
              </a:pathLst>
            </a:custGeom>
            <a:noFill/>
            <a:ln w="3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198" name="Freeform 30"/>
            <p:cNvSpPr>
              <a:spLocks/>
            </p:cNvSpPr>
            <p:nvPr/>
          </p:nvSpPr>
          <p:spPr bwMode="auto">
            <a:xfrm>
              <a:off x="4173" y="2916"/>
              <a:ext cx="1439" cy="444"/>
            </a:xfrm>
            <a:custGeom>
              <a:avLst/>
              <a:gdLst/>
              <a:ahLst/>
              <a:cxnLst>
                <a:cxn ang="0">
                  <a:pos x="0" y="444"/>
                </a:cxn>
                <a:cxn ang="0">
                  <a:pos x="1439" y="444"/>
                </a:cxn>
                <a:cxn ang="0">
                  <a:pos x="1439" y="130"/>
                </a:cxn>
                <a:cxn ang="0">
                  <a:pos x="1332" y="130"/>
                </a:cxn>
                <a:cxn ang="0">
                  <a:pos x="1332" y="0"/>
                </a:cxn>
                <a:cxn ang="0">
                  <a:pos x="0" y="0"/>
                </a:cxn>
                <a:cxn ang="0">
                  <a:pos x="0" y="444"/>
                </a:cxn>
              </a:cxnLst>
              <a:rect l="0" t="0" r="r" b="b"/>
              <a:pathLst>
                <a:path w="1439" h="444">
                  <a:moveTo>
                    <a:pt x="0" y="444"/>
                  </a:moveTo>
                  <a:lnTo>
                    <a:pt x="1439" y="444"/>
                  </a:lnTo>
                  <a:lnTo>
                    <a:pt x="1439" y="130"/>
                  </a:lnTo>
                  <a:lnTo>
                    <a:pt x="1332" y="130"/>
                  </a:lnTo>
                  <a:lnTo>
                    <a:pt x="1332" y="0"/>
                  </a:lnTo>
                  <a:lnTo>
                    <a:pt x="0" y="0"/>
                  </a:lnTo>
                  <a:lnTo>
                    <a:pt x="0" y="444"/>
                  </a:lnTo>
                  <a:close/>
                </a:path>
              </a:pathLst>
            </a:custGeom>
            <a:noFill/>
            <a:ln w="3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199" name="Rectangle 31"/>
            <p:cNvSpPr>
              <a:spLocks noChangeArrowheads="1"/>
            </p:cNvSpPr>
            <p:nvPr/>
          </p:nvSpPr>
          <p:spPr bwMode="auto">
            <a:xfrm>
              <a:off x="4217" y="2954"/>
              <a:ext cx="912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возвращает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200" name="Rectangle 32"/>
            <p:cNvSpPr>
              <a:spLocks noChangeArrowheads="1"/>
            </p:cNvSpPr>
            <p:nvPr/>
          </p:nvSpPr>
          <p:spPr bwMode="auto">
            <a:xfrm>
              <a:off x="4217" y="3135"/>
              <a:ext cx="1240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uniqueInstance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201" name="Freeform 33"/>
            <p:cNvSpPr>
              <a:spLocks noEditPoints="1"/>
            </p:cNvSpPr>
            <p:nvPr/>
          </p:nvSpPr>
          <p:spPr bwMode="auto">
            <a:xfrm>
              <a:off x="1980" y="3130"/>
              <a:ext cx="2197" cy="29"/>
            </a:xfrm>
            <a:custGeom>
              <a:avLst/>
              <a:gdLst/>
              <a:ahLst/>
              <a:cxnLst>
                <a:cxn ang="0">
                  <a:pos x="128" y="8"/>
                </a:cxn>
                <a:cxn ang="0">
                  <a:pos x="0" y="8"/>
                </a:cxn>
                <a:cxn ang="0">
                  <a:pos x="312" y="0"/>
                </a:cxn>
                <a:cxn ang="0">
                  <a:pos x="200" y="16"/>
                </a:cxn>
                <a:cxn ang="0">
                  <a:pos x="392" y="0"/>
                </a:cxn>
                <a:cxn ang="0">
                  <a:pos x="504" y="16"/>
                </a:cxn>
                <a:cxn ang="0">
                  <a:pos x="392" y="0"/>
                </a:cxn>
                <a:cxn ang="0">
                  <a:pos x="704" y="8"/>
                </a:cxn>
                <a:cxn ang="0">
                  <a:pos x="576" y="8"/>
                </a:cxn>
                <a:cxn ang="0">
                  <a:pos x="888" y="0"/>
                </a:cxn>
                <a:cxn ang="0">
                  <a:pos x="776" y="16"/>
                </a:cxn>
                <a:cxn ang="0">
                  <a:pos x="968" y="0"/>
                </a:cxn>
                <a:cxn ang="0">
                  <a:pos x="1080" y="16"/>
                </a:cxn>
                <a:cxn ang="0">
                  <a:pos x="968" y="0"/>
                </a:cxn>
                <a:cxn ang="0">
                  <a:pos x="1280" y="8"/>
                </a:cxn>
                <a:cxn ang="0">
                  <a:pos x="1152" y="8"/>
                </a:cxn>
                <a:cxn ang="0">
                  <a:pos x="1464" y="0"/>
                </a:cxn>
                <a:cxn ang="0">
                  <a:pos x="1352" y="16"/>
                </a:cxn>
                <a:cxn ang="0">
                  <a:pos x="1544" y="0"/>
                </a:cxn>
                <a:cxn ang="0">
                  <a:pos x="1656" y="16"/>
                </a:cxn>
                <a:cxn ang="0">
                  <a:pos x="1544" y="0"/>
                </a:cxn>
                <a:cxn ang="0">
                  <a:pos x="1856" y="8"/>
                </a:cxn>
                <a:cxn ang="0">
                  <a:pos x="1728" y="8"/>
                </a:cxn>
                <a:cxn ang="0">
                  <a:pos x="2040" y="0"/>
                </a:cxn>
                <a:cxn ang="0">
                  <a:pos x="1928" y="16"/>
                </a:cxn>
                <a:cxn ang="0">
                  <a:pos x="2120" y="0"/>
                </a:cxn>
                <a:cxn ang="0">
                  <a:pos x="2232" y="16"/>
                </a:cxn>
                <a:cxn ang="0">
                  <a:pos x="2120" y="0"/>
                </a:cxn>
                <a:cxn ang="0">
                  <a:pos x="2432" y="8"/>
                </a:cxn>
                <a:cxn ang="0">
                  <a:pos x="2304" y="8"/>
                </a:cxn>
                <a:cxn ang="0">
                  <a:pos x="2616" y="0"/>
                </a:cxn>
                <a:cxn ang="0">
                  <a:pos x="2504" y="16"/>
                </a:cxn>
                <a:cxn ang="0">
                  <a:pos x="2696" y="0"/>
                </a:cxn>
                <a:cxn ang="0">
                  <a:pos x="2808" y="16"/>
                </a:cxn>
                <a:cxn ang="0">
                  <a:pos x="2696" y="0"/>
                </a:cxn>
                <a:cxn ang="0">
                  <a:pos x="3008" y="8"/>
                </a:cxn>
                <a:cxn ang="0">
                  <a:pos x="2880" y="8"/>
                </a:cxn>
                <a:cxn ang="0">
                  <a:pos x="3192" y="0"/>
                </a:cxn>
                <a:cxn ang="0">
                  <a:pos x="3080" y="16"/>
                </a:cxn>
                <a:cxn ang="0">
                  <a:pos x="3272" y="0"/>
                </a:cxn>
                <a:cxn ang="0">
                  <a:pos x="3384" y="16"/>
                </a:cxn>
                <a:cxn ang="0">
                  <a:pos x="3272" y="0"/>
                </a:cxn>
                <a:cxn ang="0">
                  <a:pos x="3584" y="8"/>
                </a:cxn>
                <a:cxn ang="0">
                  <a:pos x="3456" y="8"/>
                </a:cxn>
                <a:cxn ang="0">
                  <a:pos x="3768" y="0"/>
                </a:cxn>
                <a:cxn ang="0">
                  <a:pos x="3656" y="16"/>
                </a:cxn>
                <a:cxn ang="0">
                  <a:pos x="3848" y="0"/>
                </a:cxn>
                <a:cxn ang="0">
                  <a:pos x="3960" y="16"/>
                </a:cxn>
                <a:cxn ang="0">
                  <a:pos x="3848" y="0"/>
                </a:cxn>
                <a:cxn ang="0">
                  <a:pos x="4128" y="8"/>
                </a:cxn>
                <a:cxn ang="0">
                  <a:pos x="4032" y="8"/>
                </a:cxn>
              </a:cxnLst>
              <a:rect l="0" t="0" r="r" b="b"/>
              <a:pathLst>
                <a:path w="4128" h="16">
                  <a:moveTo>
                    <a:pt x="8" y="0"/>
                  </a:moveTo>
                  <a:lnTo>
                    <a:pt x="120" y="0"/>
                  </a:lnTo>
                  <a:cubicBezTo>
                    <a:pt x="124" y="0"/>
                    <a:pt x="128" y="4"/>
                    <a:pt x="128" y="8"/>
                  </a:cubicBezTo>
                  <a:cubicBezTo>
                    <a:pt x="128" y="13"/>
                    <a:pt x="124" y="16"/>
                    <a:pt x="120" y="16"/>
                  </a:cubicBezTo>
                  <a:lnTo>
                    <a:pt x="8" y="16"/>
                  </a:lnTo>
                  <a:cubicBezTo>
                    <a:pt x="3" y="16"/>
                    <a:pt x="0" y="13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lose/>
                  <a:moveTo>
                    <a:pt x="200" y="0"/>
                  </a:moveTo>
                  <a:lnTo>
                    <a:pt x="312" y="0"/>
                  </a:lnTo>
                  <a:cubicBezTo>
                    <a:pt x="316" y="0"/>
                    <a:pt x="320" y="4"/>
                    <a:pt x="320" y="8"/>
                  </a:cubicBezTo>
                  <a:cubicBezTo>
                    <a:pt x="320" y="13"/>
                    <a:pt x="316" y="16"/>
                    <a:pt x="312" y="16"/>
                  </a:cubicBezTo>
                  <a:lnTo>
                    <a:pt x="200" y="16"/>
                  </a:lnTo>
                  <a:cubicBezTo>
                    <a:pt x="195" y="16"/>
                    <a:pt x="192" y="13"/>
                    <a:pt x="192" y="8"/>
                  </a:cubicBezTo>
                  <a:cubicBezTo>
                    <a:pt x="192" y="4"/>
                    <a:pt x="195" y="0"/>
                    <a:pt x="200" y="0"/>
                  </a:cubicBezTo>
                  <a:close/>
                  <a:moveTo>
                    <a:pt x="392" y="0"/>
                  </a:moveTo>
                  <a:lnTo>
                    <a:pt x="504" y="0"/>
                  </a:lnTo>
                  <a:cubicBezTo>
                    <a:pt x="508" y="0"/>
                    <a:pt x="512" y="4"/>
                    <a:pt x="512" y="8"/>
                  </a:cubicBezTo>
                  <a:cubicBezTo>
                    <a:pt x="512" y="13"/>
                    <a:pt x="508" y="16"/>
                    <a:pt x="504" y="16"/>
                  </a:cubicBezTo>
                  <a:lnTo>
                    <a:pt x="392" y="16"/>
                  </a:lnTo>
                  <a:cubicBezTo>
                    <a:pt x="387" y="16"/>
                    <a:pt x="384" y="13"/>
                    <a:pt x="384" y="8"/>
                  </a:cubicBezTo>
                  <a:cubicBezTo>
                    <a:pt x="384" y="4"/>
                    <a:pt x="387" y="0"/>
                    <a:pt x="392" y="0"/>
                  </a:cubicBezTo>
                  <a:close/>
                  <a:moveTo>
                    <a:pt x="584" y="0"/>
                  </a:moveTo>
                  <a:lnTo>
                    <a:pt x="696" y="0"/>
                  </a:lnTo>
                  <a:cubicBezTo>
                    <a:pt x="700" y="0"/>
                    <a:pt x="704" y="4"/>
                    <a:pt x="704" y="8"/>
                  </a:cubicBezTo>
                  <a:cubicBezTo>
                    <a:pt x="704" y="13"/>
                    <a:pt x="700" y="16"/>
                    <a:pt x="696" y="16"/>
                  </a:cubicBezTo>
                  <a:lnTo>
                    <a:pt x="584" y="16"/>
                  </a:lnTo>
                  <a:cubicBezTo>
                    <a:pt x="579" y="16"/>
                    <a:pt x="576" y="13"/>
                    <a:pt x="576" y="8"/>
                  </a:cubicBezTo>
                  <a:cubicBezTo>
                    <a:pt x="576" y="4"/>
                    <a:pt x="579" y="0"/>
                    <a:pt x="584" y="0"/>
                  </a:cubicBezTo>
                  <a:close/>
                  <a:moveTo>
                    <a:pt x="776" y="0"/>
                  </a:moveTo>
                  <a:lnTo>
                    <a:pt x="888" y="0"/>
                  </a:lnTo>
                  <a:cubicBezTo>
                    <a:pt x="892" y="0"/>
                    <a:pt x="896" y="4"/>
                    <a:pt x="896" y="8"/>
                  </a:cubicBezTo>
                  <a:cubicBezTo>
                    <a:pt x="896" y="13"/>
                    <a:pt x="892" y="16"/>
                    <a:pt x="888" y="16"/>
                  </a:cubicBezTo>
                  <a:lnTo>
                    <a:pt x="776" y="16"/>
                  </a:lnTo>
                  <a:cubicBezTo>
                    <a:pt x="771" y="16"/>
                    <a:pt x="768" y="13"/>
                    <a:pt x="768" y="8"/>
                  </a:cubicBezTo>
                  <a:cubicBezTo>
                    <a:pt x="768" y="4"/>
                    <a:pt x="771" y="0"/>
                    <a:pt x="776" y="0"/>
                  </a:cubicBezTo>
                  <a:close/>
                  <a:moveTo>
                    <a:pt x="968" y="0"/>
                  </a:moveTo>
                  <a:lnTo>
                    <a:pt x="1080" y="0"/>
                  </a:lnTo>
                  <a:cubicBezTo>
                    <a:pt x="1084" y="0"/>
                    <a:pt x="1088" y="4"/>
                    <a:pt x="1088" y="8"/>
                  </a:cubicBezTo>
                  <a:cubicBezTo>
                    <a:pt x="1088" y="13"/>
                    <a:pt x="1084" y="16"/>
                    <a:pt x="1080" y="16"/>
                  </a:cubicBezTo>
                  <a:lnTo>
                    <a:pt x="968" y="16"/>
                  </a:lnTo>
                  <a:cubicBezTo>
                    <a:pt x="963" y="16"/>
                    <a:pt x="960" y="13"/>
                    <a:pt x="960" y="8"/>
                  </a:cubicBezTo>
                  <a:cubicBezTo>
                    <a:pt x="960" y="4"/>
                    <a:pt x="963" y="0"/>
                    <a:pt x="968" y="0"/>
                  </a:cubicBezTo>
                  <a:close/>
                  <a:moveTo>
                    <a:pt x="1160" y="0"/>
                  </a:moveTo>
                  <a:lnTo>
                    <a:pt x="1272" y="0"/>
                  </a:lnTo>
                  <a:cubicBezTo>
                    <a:pt x="1276" y="0"/>
                    <a:pt x="1280" y="4"/>
                    <a:pt x="1280" y="8"/>
                  </a:cubicBezTo>
                  <a:cubicBezTo>
                    <a:pt x="1280" y="13"/>
                    <a:pt x="1276" y="16"/>
                    <a:pt x="1272" y="16"/>
                  </a:cubicBezTo>
                  <a:lnTo>
                    <a:pt x="1160" y="16"/>
                  </a:lnTo>
                  <a:cubicBezTo>
                    <a:pt x="1155" y="16"/>
                    <a:pt x="1152" y="13"/>
                    <a:pt x="1152" y="8"/>
                  </a:cubicBezTo>
                  <a:cubicBezTo>
                    <a:pt x="1152" y="4"/>
                    <a:pt x="1155" y="0"/>
                    <a:pt x="1160" y="0"/>
                  </a:cubicBezTo>
                  <a:close/>
                  <a:moveTo>
                    <a:pt x="1352" y="0"/>
                  </a:moveTo>
                  <a:lnTo>
                    <a:pt x="1464" y="0"/>
                  </a:lnTo>
                  <a:cubicBezTo>
                    <a:pt x="1468" y="0"/>
                    <a:pt x="1472" y="4"/>
                    <a:pt x="1472" y="8"/>
                  </a:cubicBezTo>
                  <a:cubicBezTo>
                    <a:pt x="1472" y="13"/>
                    <a:pt x="1468" y="16"/>
                    <a:pt x="1464" y="16"/>
                  </a:cubicBezTo>
                  <a:lnTo>
                    <a:pt x="1352" y="16"/>
                  </a:lnTo>
                  <a:cubicBezTo>
                    <a:pt x="1347" y="16"/>
                    <a:pt x="1344" y="13"/>
                    <a:pt x="1344" y="8"/>
                  </a:cubicBezTo>
                  <a:cubicBezTo>
                    <a:pt x="1344" y="4"/>
                    <a:pt x="1347" y="0"/>
                    <a:pt x="1352" y="0"/>
                  </a:cubicBezTo>
                  <a:close/>
                  <a:moveTo>
                    <a:pt x="1544" y="0"/>
                  </a:moveTo>
                  <a:lnTo>
                    <a:pt x="1656" y="0"/>
                  </a:lnTo>
                  <a:cubicBezTo>
                    <a:pt x="1660" y="0"/>
                    <a:pt x="1664" y="4"/>
                    <a:pt x="1664" y="8"/>
                  </a:cubicBezTo>
                  <a:cubicBezTo>
                    <a:pt x="1664" y="13"/>
                    <a:pt x="1660" y="16"/>
                    <a:pt x="1656" y="16"/>
                  </a:cubicBezTo>
                  <a:lnTo>
                    <a:pt x="1544" y="16"/>
                  </a:lnTo>
                  <a:cubicBezTo>
                    <a:pt x="1539" y="16"/>
                    <a:pt x="1536" y="13"/>
                    <a:pt x="1536" y="8"/>
                  </a:cubicBezTo>
                  <a:cubicBezTo>
                    <a:pt x="1536" y="4"/>
                    <a:pt x="1539" y="0"/>
                    <a:pt x="1544" y="0"/>
                  </a:cubicBezTo>
                  <a:close/>
                  <a:moveTo>
                    <a:pt x="1736" y="0"/>
                  </a:moveTo>
                  <a:lnTo>
                    <a:pt x="1848" y="0"/>
                  </a:lnTo>
                  <a:cubicBezTo>
                    <a:pt x="1852" y="0"/>
                    <a:pt x="1856" y="4"/>
                    <a:pt x="1856" y="8"/>
                  </a:cubicBezTo>
                  <a:cubicBezTo>
                    <a:pt x="1856" y="13"/>
                    <a:pt x="1852" y="16"/>
                    <a:pt x="1848" y="16"/>
                  </a:cubicBezTo>
                  <a:lnTo>
                    <a:pt x="1736" y="16"/>
                  </a:lnTo>
                  <a:cubicBezTo>
                    <a:pt x="1731" y="16"/>
                    <a:pt x="1728" y="13"/>
                    <a:pt x="1728" y="8"/>
                  </a:cubicBezTo>
                  <a:cubicBezTo>
                    <a:pt x="1728" y="4"/>
                    <a:pt x="1731" y="0"/>
                    <a:pt x="1736" y="0"/>
                  </a:cubicBezTo>
                  <a:close/>
                  <a:moveTo>
                    <a:pt x="1928" y="0"/>
                  </a:moveTo>
                  <a:lnTo>
                    <a:pt x="2040" y="0"/>
                  </a:lnTo>
                  <a:cubicBezTo>
                    <a:pt x="2044" y="0"/>
                    <a:pt x="2048" y="4"/>
                    <a:pt x="2048" y="8"/>
                  </a:cubicBezTo>
                  <a:cubicBezTo>
                    <a:pt x="2048" y="13"/>
                    <a:pt x="2044" y="16"/>
                    <a:pt x="2040" y="16"/>
                  </a:cubicBezTo>
                  <a:lnTo>
                    <a:pt x="1928" y="16"/>
                  </a:lnTo>
                  <a:cubicBezTo>
                    <a:pt x="1923" y="16"/>
                    <a:pt x="1920" y="13"/>
                    <a:pt x="1920" y="8"/>
                  </a:cubicBezTo>
                  <a:cubicBezTo>
                    <a:pt x="1920" y="4"/>
                    <a:pt x="1923" y="0"/>
                    <a:pt x="1928" y="0"/>
                  </a:cubicBezTo>
                  <a:close/>
                  <a:moveTo>
                    <a:pt x="2120" y="0"/>
                  </a:moveTo>
                  <a:lnTo>
                    <a:pt x="2232" y="0"/>
                  </a:lnTo>
                  <a:cubicBezTo>
                    <a:pt x="2236" y="0"/>
                    <a:pt x="2240" y="4"/>
                    <a:pt x="2240" y="8"/>
                  </a:cubicBezTo>
                  <a:cubicBezTo>
                    <a:pt x="2240" y="13"/>
                    <a:pt x="2236" y="16"/>
                    <a:pt x="2232" y="16"/>
                  </a:cubicBezTo>
                  <a:lnTo>
                    <a:pt x="2120" y="16"/>
                  </a:lnTo>
                  <a:cubicBezTo>
                    <a:pt x="2115" y="16"/>
                    <a:pt x="2112" y="13"/>
                    <a:pt x="2112" y="8"/>
                  </a:cubicBezTo>
                  <a:cubicBezTo>
                    <a:pt x="2112" y="4"/>
                    <a:pt x="2115" y="0"/>
                    <a:pt x="2120" y="0"/>
                  </a:cubicBezTo>
                  <a:close/>
                  <a:moveTo>
                    <a:pt x="2312" y="0"/>
                  </a:moveTo>
                  <a:lnTo>
                    <a:pt x="2424" y="0"/>
                  </a:lnTo>
                  <a:cubicBezTo>
                    <a:pt x="2428" y="0"/>
                    <a:pt x="2432" y="4"/>
                    <a:pt x="2432" y="8"/>
                  </a:cubicBezTo>
                  <a:cubicBezTo>
                    <a:pt x="2432" y="13"/>
                    <a:pt x="2428" y="16"/>
                    <a:pt x="2424" y="16"/>
                  </a:cubicBezTo>
                  <a:lnTo>
                    <a:pt x="2312" y="16"/>
                  </a:lnTo>
                  <a:cubicBezTo>
                    <a:pt x="2307" y="16"/>
                    <a:pt x="2304" y="13"/>
                    <a:pt x="2304" y="8"/>
                  </a:cubicBezTo>
                  <a:cubicBezTo>
                    <a:pt x="2304" y="4"/>
                    <a:pt x="2307" y="0"/>
                    <a:pt x="2312" y="0"/>
                  </a:cubicBezTo>
                  <a:close/>
                  <a:moveTo>
                    <a:pt x="2504" y="0"/>
                  </a:moveTo>
                  <a:lnTo>
                    <a:pt x="2616" y="0"/>
                  </a:lnTo>
                  <a:cubicBezTo>
                    <a:pt x="2620" y="0"/>
                    <a:pt x="2624" y="4"/>
                    <a:pt x="2624" y="8"/>
                  </a:cubicBezTo>
                  <a:cubicBezTo>
                    <a:pt x="2624" y="13"/>
                    <a:pt x="2620" y="16"/>
                    <a:pt x="2616" y="16"/>
                  </a:cubicBezTo>
                  <a:lnTo>
                    <a:pt x="2504" y="16"/>
                  </a:lnTo>
                  <a:cubicBezTo>
                    <a:pt x="2499" y="16"/>
                    <a:pt x="2496" y="13"/>
                    <a:pt x="2496" y="8"/>
                  </a:cubicBezTo>
                  <a:cubicBezTo>
                    <a:pt x="2496" y="4"/>
                    <a:pt x="2499" y="0"/>
                    <a:pt x="2504" y="0"/>
                  </a:cubicBezTo>
                  <a:close/>
                  <a:moveTo>
                    <a:pt x="2696" y="0"/>
                  </a:moveTo>
                  <a:lnTo>
                    <a:pt x="2808" y="0"/>
                  </a:lnTo>
                  <a:cubicBezTo>
                    <a:pt x="2812" y="0"/>
                    <a:pt x="2816" y="4"/>
                    <a:pt x="2816" y="8"/>
                  </a:cubicBezTo>
                  <a:cubicBezTo>
                    <a:pt x="2816" y="13"/>
                    <a:pt x="2812" y="16"/>
                    <a:pt x="2808" y="16"/>
                  </a:cubicBezTo>
                  <a:lnTo>
                    <a:pt x="2696" y="16"/>
                  </a:lnTo>
                  <a:cubicBezTo>
                    <a:pt x="2691" y="16"/>
                    <a:pt x="2688" y="13"/>
                    <a:pt x="2688" y="8"/>
                  </a:cubicBezTo>
                  <a:cubicBezTo>
                    <a:pt x="2688" y="4"/>
                    <a:pt x="2691" y="0"/>
                    <a:pt x="2696" y="0"/>
                  </a:cubicBezTo>
                  <a:close/>
                  <a:moveTo>
                    <a:pt x="2888" y="0"/>
                  </a:moveTo>
                  <a:lnTo>
                    <a:pt x="3000" y="0"/>
                  </a:lnTo>
                  <a:cubicBezTo>
                    <a:pt x="3004" y="0"/>
                    <a:pt x="3008" y="4"/>
                    <a:pt x="3008" y="8"/>
                  </a:cubicBezTo>
                  <a:cubicBezTo>
                    <a:pt x="3008" y="13"/>
                    <a:pt x="3004" y="16"/>
                    <a:pt x="3000" y="16"/>
                  </a:cubicBezTo>
                  <a:lnTo>
                    <a:pt x="2888" y="16"/>
                  </a:lnTo>
                  <a:cubicBezTo>
                    <a:pt x="2883" y="16"/>
                    <a:pt x="2880" y="13"/>
                    <a:pt x="2880" y="8"/>
                  </a:cubicBezTo>
                  <a:cubicBezTo>
                    <a:pt x="2880" y="4"/>
                    <a:pt x="2883" y="0"/>
                    <a:pt x="2888" y="0"/>
                  </a:cubicBezTo>
                  <a:close/>
                  <a:moveTo>
                    <a:pt x="3080" y="0"/>
                  </a:moveTo>
                  <a:lnTo>
                    <a:pt x="3192" y="0"/>
                  </a:lnTo>
                  <a:cubicBezTo>
                    <a:pt x="3196" y="0"/>
                    <a:pt x="3200" y="4"/>
                    <a:pt x="3200" y="8"/>
                  </a:cubicBezTo>
                  <a:cubicBezTo>
                    <a:pt x="3200" y="13"/>
                    <a:pt x="3196" y="16"/>
                    <a:pt x="3192" y="16"/>
                  </a:cubicBezTo>
                  <a:lnTo>
                    <a:pt x="3080" y="16"/>
                  </a:lnTo>
                  <a:cubicBezTo>
                    <a:pt x="3075" y="16"/>
                    <a:pt x="3072" y="13"/>
                    <a:pt x="3072" y="8"/>
                  </a:cubicBezTo>
                  <a:cubicBezTo>
                    <a:pt x="3072" y="4"/>
                    <a:pt x="3075" y="0"/>
                    <a:pt x="3080" y="0"/>
                  </a:cubicBezTo>
                  <a:close/>
                  <a:moveTo>
                    <a:pt x="3272" y="0"/>
                  </a:moveTo>
                  <a:lnTo>
                    <a:pt x="3384" y="0"/>
                  </a:lnTo>
                  <a:cubicBezTo>
                    <a:pt x="3388" y="0"/>
                    <a:pt x="3392" y="4"/>
                    <a:pt x="3392" y="8"/>
                  </a:cubicBezTo>
                  <a:cubicBezTo>
                    <a:pt x="3392" y="13"/>
                    <a:pt x="3388" y="16"/>
                    <a:pt x="3384" y="16"/>
                  </a:cubicBezTo>
                  <a:lnTo>
                    <a:pt x="3272" y="16"/>
                  </a:lnTo>
                  <a:cubicBezTo>
                    <a:pt x="3267" y="16"/>
                    <a:pt x="3264" y="13"/>
                    <a:pt x="3264" y="8"/>
                  </a:cubicBezTo>
                  <a:cubicBezTo>
                    <a:pt x="3264" y="4"/>
                    <a:pt x="3267" y="0"/>
                    <a:pt x="3272" y="0"/>
                  </a:cubicBezTo>
                  <a:close/>
                  <a:moveTo>
                    <a:pt x="3464" y="0"/>
                  </a:moveTo>
                  <a:lnTo>
                    <a:pt x="3576" y="0"/>
                  </a:lnTo>
                  <a:cubicBezTo>
                    <a:pt x="3580" y="0"/>
                    <a:pt x="3584" y="4"/>
                    <a:pt x="3584" y="8"/>
                  </a:cubicBezTo>
                  <a:cubicBezTo>
                    <a:pt x="3584" y="13"/>
                    <a:pt x="3580" y="16"/>
                    <a:pt x="3576" y="16"/>
                  </a:cubicBezTo>
                  <a:lnTo>
                    <a:pt x="3464" y="16"/>
                  </a:lnTo>
                  <a:cubicBezTo>
                    <a:pt x="3459" y="16"/>
                    <a:pt x="3456" y="13"/>
                    <a:pt x="3456" y="8"/>
                  </a:cubicBezTo>
                  <a:cubicBezTo>
                    <a:pt x="3456" y="4"/>
                    <a:pt x="3459" y="0"/>
                    <a:pt x="3464" y="0"/>
                  </a:cubicBezTo>
                  <a:close/>
                  <a:moveTo>
                    <a:pt x="3656" y="0"/>
                  </a:moveTo>
                  <a:lnTo>
                    <a:pt x="3768" y="0"/>
                  </a:lnTo>
                  <a:cubicBezTo>
                    <a:pt x="3772" y="0"/>
                    <a:pt x="3776" y="4"/>
                    <a:pt x="3776" y="8"/>
                  </a:cubicBezTo>
                  <a:cubicBezTo>
                    <a:pt x="3776" y="13"/>
                    <a:pt x="3772" y="16"/>
                    <a:pt x="3768" y="16"/>
                  </a:cubicBezTo>
                  <a:lnTo>
                    <a:pt x="3656" y="16"/>
                  </a:lnTo>
                  <a:cubicBezTo>
                    <a:pt x="3651" y="16"/>
                    <a:pt x="3648" y="13"/>
                    <a:pt x="3648" y="8"/>
                  </a:cubicBezTo>
                  <a:cubicBezTo>
                    <a:pt x="3648" y="4"/>
                    <a:pt x="3651" y="0"/>
                    <a:pt x="3656" y="0"/>
                  </a:cubicBezTo>
                  <a:close/>
                  <a:moveTo>
                    <a:pt x="3848" y="0"/>
                  </a:moveTo>
                  <a:lnTo>
                    <a:pt x="3960" y="0"/>
                  </a:lnTo>
                  <a:cubicBezTo>
                    <a:pt x="3964" y="0"/>
                    <a:pt x="3968" y="4"/>
                    <a:pt x="3968" y="8"/>
                  </a:cubicBezTo>
                  <a:cubicBezTo>
                    <a:pt x="3968" y="13"/>
                    <a:pt x="3964" y="16"/>
                    <a:pt x="3960" y="16"/>
                  </a:cubicBezTo>
                  <a:lnTo>
                    <a:pt x="3848" y="16"/>
                  </a:lnTo>
                  <a:cubicBezTo>
                    <a:pt x="3843" y="16"/>
                    <a:pt x="3840" y="13"/>
                    <a:pt x="3840" y="8"/>
                  </a:cubicBezTo>
                  <a:cubicBezTo>
                    <a:pt x="3840" y="4"/>
                    <a:pt x="3843" y="0"/>
                    <a:pt x="3848" y="0"/>
                  </a:cubicBezTo>
                  <a:close/>
                  <a:moveTo>
                    <a:pt x="4040" y="0"/>
                  </a:moveTo>
                  <a:lnTo>
                    <a:pt x="4120" y="0"/>
                  </a:lnTo>
                  <a:cubicBezTo>
                    <a:pt x="4124" y="0"/>
                    <a:pt x="4128" y="4"/>
                    <a:pt x="4128" y="8"/>
                  </a:cubicBezTo>
                  <a:cubicBezTo>
                    <a:pt x="4128" y="13"/>
                    <a:pt x="4124" y="16"/>
                    <a:pt x="4120" y="16"/>
                  </a:cubicBezTo>
                  <a:lnTo>
                    <a:pt x="4040" y="16"/>
                  </a:lnTo>
                  <a:cubicBezTo>
                    <a:pt x="4035" y="16"/>
                    <a:pt x="4032" y="13"/>
                    <a:pt x="4032" y="8"/>
                  </a:cubicBezTo>
                  <a:cubicBezTo>
                    <a:pt x="4032" y="4"/>
                    <a:pt x="4035" y="0"/>
                    <a:pt x="4040" y="0"/>
                  </a:cubicBezTo>
                  <a:close/>
                </a:path>
              </a:pathLst>
            </a:custGeom>
            <a:solidFill>
              <a:srgbClr val="000000"/>
            </a:solidFill>
            <a:ln w="9" cap="flat">
              <a:solidFill>
                <a:schemeClr val="tx1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42" name="Заголовок 2"/>
          <p:cNvSpPr txBox="1">
            <a:spLocks/>
          </p:cNvSpPr>
          <p:nvPr/>
        </p:nvSpPr>
        <p:spPr>
          <a:xfrm>
            <a:off x="0" y="142852"/>
            <a:ext cx="9144000" cy="857256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5000" endA="300" endPos="455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Singleton</a:t>
            </a:r>
            <a:endParaRPr kumimoji="0" lang="ru-RU" sz="4000" b="1" i="0" u="none" strike="noStrike" kern="1200" cap="none" spc="0" normalizeH="0" baseline="0" noProof="0" dirty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  <a:reflection blurRad="6350" stA="55000" endA="300" endPos="45500" dir="5400000" sy="-10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6"/>
          <p:cNvCxnSpPr/>
          <p:nvPr/>
        </p:nvCxnSpPr>
        <p:spPr>
          <a:xfrm>
            <a:off x="2928926" y="714356"/>
            <a:ext cx="6215074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57158" y="1142984"/>
            <a:ext cx="5849678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sz="2400" smtClean="0"/>
              <a:t>Название и классификация паттерна</a:t>
            </a:r>
            <a:endParaRPr lang="ru-RU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714348" y="1712229"/>
            <a:ext cx="64043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smtClean="0"/>
              <a:t>Мост – паттерн, структурирующий объекты</a:t>
            </a:r>
            <a:r>
              <a:rPr lang="ru-RU" sz="2200" dirty="0" smtClean="0"/>
              <a:t>.</a:t>
            </a:r>
            <a:endParaRPr lang="ru-RU" sz="2200" dirty="0"/>
          </a:p>
        </p:txBody>
      </p:sp>
      <p:sp>
        <p:nvSpPr>
          <p:cNvPr id="11" name="TextBox 10"/>
          <p:cNvSpPr txBox="1"/>
          <p:nvPr/>
        </p:nvSpPr>
        <p:spPr>
          <a:xfrm>
            <a:off x="357158" y="2553109"/>
            <a:ext cx="1980029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sz="2400" dirty="0" smtClean="0"/>
              <a:t>Назначение</a:t>
            </a:r>
            <a:endParaRPr lang="ru-RU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699789" y="3159625"/>
            <a:ext cx="74895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smtClean="0"/>
              <a:t>Отделить абстракцию от реализации так, чтобы то </a:t>
            </a:r>
            <a:endParaRPr lang="ru-RU" sz="2200" dirty="0" smtClean="0"/>
          </a:p>
          <a:p>
            <a:r>
              <a:rPr lang="ru-RU" sz="2200" smtClean="0"/>
              <a:t>и другое можно было изменять независимо</a:t>
            </a:r>
            <a:r>
              <a:rPr lang="ru-RU" sz="2200" dirty="0" smtClean="0"/>
              <a:t>.</a:t>
            </a:r>
            <a:endParaRPr lang="ru-RU" sz="2200" dirty="0"/>
          </a:p>
        </p:txBody>
      </p:sp>
      <p:sp>
        <p:nvSpPr>
          <p:cNvPr id="13" name="TextBox 12"/>
          <p:cNvSpPr txBox="1"/>
          <p:nvPr/>
        </p:nvSpPr>
        <p:spPr>
          <a:xfrm>
            <a:off x="357158" y="4569749"/>
            <a:ext cx="4504759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sz="2400" smtClean="0"/>
              <a:t>Известен также под именем</a:t>
            </a:r>
            <a:endParaRPr lang="ru-RU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714348" y="5143512"/>
            <a:ext cx="284084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Handle (</a:t>
            </a:r>
            <a:r>
              <a:rPr lang="ru-RU" sz="2200" dirty="0" smtClean="0"/>
              <a:t>описатель)</a:t>
            </a:r>
          </a:p>
          <a:p>
            <a:r>
              <a:rPr lang="en-US" sz="2200" dirty="0" smtClean="0"/>
              <a:t>Body </a:t>
            </a:r>
            <a:r>
              <a:rPr lang="ru-RU" sz="2200" dirty="0" smtClean="0"/>
              <a:t>(тело</a:t>
            </a:r>
            <a:r>
              <a:rPr lang="en-US" sz="2200" dirty="0" smtClean="0"/>
              <a:t>)</a:t>
            </a:r>
            <a:endParaRPr lang="ru-RU" sz="2200" dirty="0"/>
          </a:p>
        </p:txBody>
      </p:sp>
      <p:sp>
        <p:nvSpPr>
          <p:cNvPr id="15" name="TextBox 14"/>
          <p:cNvSpPr txBox="1"/>
          <p:nvPr/>
        </p:nvSpPr>
        <p:spPr>
          <a:xfrm>
            <a:off x="0" y="6488668"/>
            <a:ext cx="196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Design patterns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6" name="Заголовок 2"/>
          <p:cNvSpPr txBox="1">
            <a:spLocks/>
          </p:cNvSpPr>
          <p:nvPr/>
        </p:nvSpPr>
        <p:spPr>
          <a:xfrm>
            <a:off x="0" y="142852"/>
            <a:ext cx="9144000" cy="857256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5000" endA="300" endPos="455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Bridge</a:t>
            </a:r>
            <a:endParaRPr kumimoji="0" lang="ru-RU" sz="4000" b="1" i="0" u="none" strike="noStrike" kern="1200" cap="none" spc="0" normalizeH="0" baseline="0" noProof="0" dirty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  <a:reflection blurRad="6350" stA="55000" endA="300" endPos="45500" dir="5400000" sy="-10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Прямая соединительная линия 73"/>
          <p:cNvCxnSpPr/>
          <p:nvPr/>
        </p:nvCxnSpPr>
        <p:spPr>
          <a:xfrm>
            <a:off x="2928926" y="714356"/>
            <a:ext cx="6215074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0" y="6488668"/>
            <a:ext cx="196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Design patterns</a:t>
            </a:r>
            <a:endParaRPr lang="ru-RU" dirty="0">
              <a:solidFill>
                <a:schemeClr val="bg1"/>
              </a:solidFill>
            </a:endParaRPr>
          </a:p>
        </p:txBody>
      </p:sp>
      <p:grpSp>
        <p:nvGrpSpPr>
          <p:cNvPr id="4101" name="Group 5"/>
          <p:cNvGrpSpPr>
            <a:grpSpLocks noChangeAspect="1"/>
          </p:cNvGrpSpPr>
          <p:nvPr/>
        </p:nvGrpSpPr>
        <p:grpSpPr bwMode="auto">
          <a:xfrm>
            <a:off x="166688" y="2179637"/>
            <a:ext cx="8824913" cy="2457450"/>
            <a:chOff x="105" y="1373"/>
            <a:chExt cx="5559" cy="1548"/>
          </a:xfrm>
        </p:grpSpPr>
        <p:sp>
          <p:nvSpPr>
            <p:cNvPr id="4102" name="Rectangle 6"/>
            <p:cNvSpPr>
              <a:spLocks noChangeArrowheads="1"/>
            </p:cNvSpPr>
            <p:nvPr/>
          </p:nvSpPr>
          <p:spPr bwMode="auto">
            <a:xfrm>
              <a:off x="3521" y="1736"/>
              <a:ext cx="1274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103" name="Rectangle 7"/>
            <p:cNvSpPr>
              <a:spLocks noChangeArrowheads="1"/>
            </p:cNvSpPr>
            <p:nvPr/>
          </p:nvSpPr>
          <p:spPr bwMode="auto">
            <a:xfrm>
              <a:off x="3521" y="1736"/>
              <a:ext cx="1274" cy="193"/>
            </a:xfrm>
            <a:prstGeom prst="rect">
              <a:avLst/>
            </a:prstGeom>
            <a:noFill/>
            <a:ln w="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104" name="Rectangle 8"/>
            <p:cNvSpPr>
              <a:spLocks noChangeArrowheads="1"/>
            </p:cNvSpPr>
            <p:nvPr/>
          </p:nvSpPr>
          <p:spPr bwMode="auto">
            <a:xfrm>
              <a:off x="3530" y="1739"/>
              <a:ext cx="159" cy="2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800" b="0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+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05" name="Rectangle 9"/>
            <p:cNvSpPr>
              <a:spLocks noChangeArrowheads="1"/>
            </p:cNvSpPr>
            <p:nvPr/>
          </p:nvSpPr>
          <p:spPr bwMode="auto">
            <a:xfrm>
              <a:off x="3609" y="1739"/>
              <a:ext cx="1014" cy="2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800" b="0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OperationImp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06" name="Rectangle 10"/>
            <p:cNvSpPr>
              <a:spLocks noChangeArrowheads="1"/>
            </p:cNvSpPr>
            <p:nvPr/>
          </p:nvSpPr>
          <p:spPr bwMode="auto">
            <a:xfrm>
              <a:off x="4544" y="1739"/>
              <a:ext cx="238" cy="2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800" b="0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()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07" name="Rectangle 11"/>
            <p:cNvSpPr>
              <a:spLocks noChangeArrowheads="1"/>
            </p:cNvSpPr>
            <p:nvPr/>
          </p:nvSpPr>
          <p:spPr bwMode="auto">
            <a:xfrm>
              <a:off x="3521" y="1373"/>
              <a:ext cx="1274" cy="3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108" name="Rectangle 12"/>
            <p:cNvSpPr>
              <a:spLocks noChangeArrowheads="1"/>
            </p:cNvSpPr>
            <p:nvPr/>
          </p:nvSpPr>
          <p:spPr bwMode="auto">
            <a:xfrm>
              <a:off x="3521" y="1373"/>
              <a:ext cx="1274" cy="363"/>
            </a:xfrm>
            <a:prstGeom prst="rect">
              <a:avLst/>
            </a:prstGeom>
            <a:noFill/>
            <a:ln w="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109" name="Rectangle 13"/>
            <p:cNvSpPr>
              <a:spLocks noChangeArrowheads="1"/>
            </p:cNvSpPr>
            <p:nvPr/>
          </p:nvSpPr>
          <p:spPr bwMode="auto">
            <a:xfrm>
              <a:off x="3732" y="1377"/>
              <a:ext cx="935" cy="2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«interface»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10" name="Rectangle 14"/>
            <p:cNvSpPr>
              <a:spLocks noChangeArrowheads="1"/>
            </p:cNvSpPr>
            <p:nvPr/>
          </p:nvSpPr>
          <p:spPr bwMode="auto">
            <a:xfrm>
              <a:off x="3927" y="1553"/>
              <a:ext cx="547" cy="2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8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Bridge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11" name="Rectangle 15"/>
            <p:cNvSpPr>
              <a:spLocks noChangeArrowheads="1"/>
            </p:cNvSpPr>
            <p:nvPr/>
          </p:nvSpPr>
          <p:spPr bwMode="auto">
            <a:xfrm>
              <a:off x="1355" y="1759"/>
              <a:ext cx="1041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112" name="Rectangle 16"/>
            <p:cNvSpPr>
              <a:spLocks noChangeArrowheads="1"/>
            </p:cNvSpPr>
            <p:nvPr/>
          </p:nvSpPr>
          <p:spPr bwMode="auto">
            <a:xfrm>
              <a:off x="1355" y="1759"/>
              <a:ext cx="1041" cy="193"/>
            </a:xfrm>
            <a:prstGeom prst="rect">
              <a:avLst/>
            </a:prstGeom>
            <a:noFill/>
            <a:ln w="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113" name="Rectangle 17"/>
            <p:cNvSpPr>
              <a:spLocks noChangeArrowheads="1"/>
            </p:cNvSpPr>
            <p:nvPr/>
          </p:nvSpPr>
          <p:spPr bwMode="auto">
            <a:xfrm>
              <a:off x="1369" y="1765"/>
              <a:ext cx="159" cy="2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+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14" name="Rectangle 18"/>
            <p:cNvSpPr>
              <a:spLocks noChangeArrowheads="1"/>
            </p:cNvSpPr>
            <p:nvPr/>
          </p:nvSpPr>
          <p:spPr bwMode="auto">
            <a:xfrm>
              <a:off x="1448" y="1765"/>
              <a:ext cx="785" cy="2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Operation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15" name="Rectangle 19"/>
            <p:cNvSpPr>
              <a:spLocks noChangeArrowheads="1"/>
            </p:cNvSpPr>
            <p:nvPr/>
          </p:nvSpPr>
          <p:spPr bwMode="auto">
            <a:xfrm>
              <a:off x="2145" y="1765"/>
              <a:ext cx="238" cy="2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()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16" name="Rectangle 20"/>
            <p:cNvSpPr>
              <a:spLocks noChangeArrowheads="1"/>
            </p:cNvSpPr>
            <p:nvPr/>
          </p:nvSpPr>
          <p:spPr bwMode="auto">
            <a:xfrm>
              <a:off x="1355" y="1566"/>
              <a:ext cx="1041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117" name="Rectangle 21"/>
            <p:cNvSpPr>
              <a:spLocks noChangeArrowheads="1"/>
            </p:cNvSpPr>
            <p:nvPr/>
          </p:nvSpPr>
          <p:spPr bwMode="auto">
            <a:xfrm>
              <a:off x="1355" y="1566"/>
              <a:ext cx="1041" cy="193"/>
            </a:xfrm>
            <a:prstGeom prst="rect">
              <a:avLst/>
            </a:prstGeom>
            <a:noFill/>
            <a:ln w="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118" name="Rectangle 22"/>
            <p:cNvSpPr>
              <a:spLocks noChangeArrowheads="1"/>
            </p:cNvSpPr>
            <p:nvPr/>
          </p:nvSpPr>
          <p:spPr bwMode="auto">
            <a:xfrm>
              <a:off x="1369" y="1571"/>
              <a:ext cx="159" cy="2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-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19" name="Rectangle 23"/>
            <p:cNvSpPr>
              <a:spLocks noChangeArrowheads="1"/>
            </p:cNvSpPr>
            <p:nvPr/>
          </p:nvSpPr>
          <p:spPr bwMode="auto">
            <a:xfrm>
              <a:off x="1448" y="1571"/>
              <a:ext cx="547" cy="2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bridge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20" name="Rectangle 24"/>
            <p:cNvSpPr>
              <a:spLocks noChangeArrowheads="1"/>
            </p:cNvSpPr>
            <p:nvPr/>
          </p:nvSpPr>
          <p:spPr bwMode="auto">
            <a:xfrm>
              <a:off x="1355" y="1373"/>
              <a:ext cx="1041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121" name="Rectangle 25"/>
            <p:cNvSpPr>
              <a:spLocks noChangeArrowheads="1"/>
            </p:cNvSpPr>
            <p:nvPr/>
          </p:nvSpPr>
          <p:spPr bwMode="auto">
            <a:xfrm>
              <a:off x="1355" y="1373"/>
              <a:ext cx="1041" cy="193"/>
            </a:xfrm>
            <a:prstGeom prst="rect">
              <a:avLst/>
            </a:prstGeom>
            <a:noFill/>
            <a:ln w="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122" name="Rectangle 26"/>
            <p:cNvSpPr>
              <a:spLocks noChangeArrowheads="1"/>
            </p:cNvSpPr>
            <p:nvPr/>
          </p:nvSpPr>
          <p:spPr bwMode="auto">
            <a:xfrm>
              <a:off x="1448" y="1377"/>
              <a:ext cx="935" cy="2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8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Abstraction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23" name="Rectangle 27"/>
            <p:cNvSpPr>
              <a:spLocks noChangeArrowheads="1"/>
            </p:cNvSpPr>
            <p:nvPr/>
          </p:nvSpPr>
          <p:spPr bwMode="auto">
            <a:xfrm>
              <a:off x="2718" y="2715"/>
              <a:ext cx="1274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124" name="Rectangle 28"/>
            <p:cNvSpPr>
              <a:spLocks noChangeArrowheads="1"/>
            </p:cNvSpPr>
            <p:nvPr/>
          </p:nvSpPr>
          <p:spPr bwMode="auto">
            <a:xfrm>
              <a:off x="2718" y="2715"/>
              <a:ext cx="1274" cy="193"/>
            </a:xfrm>
            <a:prstGeom prst="rect">
              <a:avLst/>
            </a:prstGeom>
            <a:noFill/>
            <a:ln w="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125" name="Rectangle 29"/>
            <p:cNvSpPr>
              <a:spLocks noChangeArrowheads="1"/>
            </p:cNvSpPr>
            <p:nvPr/>
          </p:nvSpPr>
          <p:spPr bwMode="auto">
            <a:xfrm>
              <a:off x="2727" y="2718"/>
              <a:ext cx="159" cy="2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+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26" name="Rectangle 30"/>
            <p:cNvSpPr>
              <a:spLocks noChangeArrowheads="1"/>
            </p:cNvSpPr>
            <p:nvPr/>
          </p:nvSpPr>
          <p:spPr bwMode="auto">
            <a:xfrm>
              <a:off x="2806" y="2718"/>
              <a:ext cx="1014" cy="2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OperationImp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27" name="Rectangle 31"/>
            <p:cNvSpPr>
              <a:spLocks noChangeArrowheads="1"/>
            </p:cNvSpPr>
            <p:nvPr/>
          </p:nvSpPr>
          <p:spPr bwMode="auto">
            <a:xfrm>
              <a:off x="3741" y="2718"/>
              <a:ext cx="238" cy="2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()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28" name="Rectangle 32"/>
            <p:cNvSpPr>
              <a:spLocks noChangeArrowheads="1"/>
            </p:cNvSpPr>
            <p:nvPr/>
          </p:nvSpPr>
          <p:spPr bwMode="auto">
            <a:xfrm>
              <a:off x="2718" y="2567"/>
              <a:ext cx="1274" cy="14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129" name="Rectangle 33"/>
            <p:cNvSpPr>
              <a:spLocks noChangeArrowheads="1"/>
            </p:cNvSpPr>
            <p:nvPr/>
          </p:nvSpPr>
          <p:spPr bwMode="auto">
            <a:xfrm>
              <a:off x="2718" y="2567"/>
              <a:ext cx="1274" cy="148"/>
            </a:xfrm>
            <a:prstGeom prst="rect">
              <a:avLst/>
            </a:prstGeom>
            <a:noFill/>
            <a:ln w="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130" name="Rectangle 34"/>
            <p:cNvSpPr>
              <a:spLocks noChangeArrowheads="1"/>
            </p:cNvSpPr>
            <p:nvPr/>
          </p:nvSpPr>
          <p:spPr bwMode="auto">
            <a:xfrm>
              <a:off x="2718" y="2374"/>
              <a:ext cx="1274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131" name="Rectangle 35"/>
            <p:cNvSpPr>
              <a:spLocks noChangeArrowheads="1"/>
            </p:cNvSpPr>
            <p:nvPr/>
          </p:nvSpPr>
          <p:spPr bwMode="auto">
            <a:xfrm>
              <a:off x="2718" y="2374"/>
              <a:ext cx="1274" cy="193"/>
            </a:xfrm>
            <a:prstGeom prst="rect">
              <a:avLst/>
            </a:prstGeom>
            <a:noFill/>
            <a:ln w="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132" name="Rectangle 36"/>
            <p:cNvSpPr>
              <a:spLocks noChangeArrowheads="1"/>
            </p:cNvSpPr>
            <p:nvPr/>
          </p:nvSpPr>
          <p:spPr bwMode="auto">
            <a:xfrm>
              <a:off x="2771" y="2383"/>
              <a:ext cx="1252" cy="2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8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ImplementationA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33" name="Freeform 37"/>
            <p:cNvSpPr>
              <a:spLocks noEditPoints="1"/>
            </p:cNvSpPr>
            <p:nvPr/>
          </p:nvSpPr>
          <p:spPr bwMode="auto">
            <a:xfrm>
              <a:off x="3350" y="2030"/>
              <a:ext cx="494" cy="291"/>
            </a:xfrm>
            <a:custGeom>
              <a:avLst/>
              <a:gdLst/>
              <a:ahLst/>
              <a:cxnLst>
                <a:cxn ang="0">
                  <a:pos x="896" y="8"/>
                </a:cxn>
                <a:cxn ang="0">
                  <a:pos x="896" y="219"/>
                </a:cxn>
                <a:cxn ang="0">
                  <a:pos x="888" y="227"/>
                </a:cxn>
                <a:cxn ang="0">
                  <a:pos x="860" y="227"/>
                </a:cxn>
                <a:cxn ang="0">
                  <a:pos x="852" y="219"/>
                </a:cxn>
                <a:cxn ang="0">
                  <a:pos x="860" y="211"/>
                </a:cxn>
                <a:cxn ang="0">
                  <a:pos x="888" y="211"/>
                </a:cxn>
                <a:cxn ang="0">
                  <a:pos x="880" y="219"/>
                </a:cxn>
                <a:cxn ang="0">
                  <a:pos x="880" y="8"/>
                </a:cxn>
                <a:cxn ang="0">
                  <a:pos x="888" y="0"/>
                </a:cxn>
                <a:cxn ang="0">
                  <a:pos x="896" y="8"/>
                </a:cxn>
                <a:cxn ang="0">
                  <a:pos x="716" y="227"/>
                </a:cxn>
                <a:cxn ang="0">
                  <a:pos x="476" y="227"/>
                </a:cxn>
                <a:cxn ang="0">
                  <a:pos x="468" y="219"/>
                </a:cxn>
                <a:cxn ang="0">
                  <a:pos x="476" y="211"/>
                </a:cxn>
                <a:cxn ang="0">
                  <a:pos x="716" y="211"/>
                </a:cxn>
                <a:cxn ang="0">
                  <a:pos x="724" y="219"/>
                </a:cxn>
                <a:cxn ang="0">
                  <a:pos x="716" y="227"/>
                </a:cxn>
                <a:cxn ang="0">
                  <a:pos x="332" y="227"/>
                </a:cxn>
                <a:cxn ang="0">
                  <a:pos x="92" y="227"/>
                </a:cxn>
                <a:cxn ang="0">
                  <a:pos x="84" y="219"/>
                </a:cxn>
                <a:cxn ang="0">
                  <a:pos x="92" y="211"/>
                </a:cxn>
                <a:cxn ang="0">
                  <a:pos x="332" y="211"/>
                </a:cxn>
                <a:cxn ang="0">
                  <a:pos x="340" y="219"/>
                </a:cxn>
                <a:cxn ang="0">
                  <a:pos x="332" y="227"/>
                </a:cxn>
                <a:cxn ang="0">
                  <a:pos x="16" y="280"/>
                </a:cxn>
                <a:cxn ang="0">
                  <a:pos x="16" y="520"/>
                </a:cxn>
                <a:cxn ang="0">
                  <a:pos x="8" y="528"/>
                </a:cxn>
                <a:cxn ang="0">
                  <a:pos x="0" y="520"/>
                </a:cxn>
                <a:cxn ang="0">
                  <a:pos x="0" y="280"/>
                </a:cxn>
                <a:cxn ang="0">
                  <a:pos x="8" y="272"/>
                </a:cxn>
                <a:cxn ang="0">
                  <a:pos x="16" y="280"/>
                </a:cxn>
              </a:cxnLst>
              <a:rect l="0" t="0" r="r" b="b"/>
              <a:pathLst>
                <a:path w="896" h="528">
                  <a:moveTo>
                    <a:pt x="896" y="8"/>
                  </a:moveTo>
                  <a:lnTo>
                    <a:pt x="896" y="219"/>
                  </a:lnTo>
                  <a:cubicBezTo>
                    <a:pt x="896" y="224"/>
                    <a:pt x="893" y="227"/>
                    <a:pt x="888" y="227"/>
                  </a:cubicBezTo>
                  <a:lnTo>
                    <a:pt x="860" y="227"/>
                  </a:lnTo>
                  <a:cubicBezTo>
                    <a:pt x="855" y="227"/>
                    <a:pt x="852" y="224"/>
                    <a:pt x="852" y="219"/>
                  </a:cubicBezTo>
                  <a:cubicBezTo>
                    <a:pt x="852" y="215"/>
                    <a:pt x="855" y="211"/>
                    <a:pt x="860" y="211"/>
                  </a:cubicBezTo>
                  <a:lnTo>
                    <a:pt x="888" y="211"/>
                  </a:lnTo>
                  <a:lnTo>
                    <a:pt x="880" y="219"/>
                  </a:lnTo>
                  <a:lnTo>
                    <a:pt x="880" y="8"/>
                  </a:lnTo>
                  <a:cubicBezTo>
                    <a:pt x="880" y="3"/>
                    <a:pt x="884" y="0"/>
                    <a:pt x="888" y="0"/>
                  </a:cubicBezTo>
                  <a:cubicBezTo>
                    <a:pt x="893" y="0"/>
                    <a:pt x="896" y="3"/>
                    <a:pt x="896" y="8"/>
                  </a:cubicBezTo>
                  <a:close/>
                  <a:moveTo>
                    <a:pt x="716" y="227"/>
                  </a:moveTo>
                  <a:lnTo>
                    <a:pt x="476" y="227"/>
                  </a:lnTo>
                  <a:cubicBezTo>
                    <a:pt x="471" y="227"/>
                    <a:pt x="468" y="224"/>
                    <a:pt x="468" y="219"/>
                  </a:cubicBezTo>
                  <a:cubicBezTo>
                    <a:pt x="468" y="215"/>
                    <a:pt x="471" y="211"/>
                    <a:pt x="476" y="211"/>
                  </a:cubicBezTo>
                  <a:lnTo>
                    <a:pt x="716" y="211"/>
                  </a:lnTo>
                  <a:cubicBezTo>
                    <a:pt x="720" y="211"/>
                    <a:pt x="724" y="215"/>
                    <a:pt x="724" y="219"/>
                  </a:cubicBezTo>
                  <a:cubicBezTo>
                    <a:pt x="724" y="224"/>
                    <a:pt x="720" y="227"/>
                    <a:pt x="716" y="227"/>
                  </a:cubicBezTo>
                  <a:close/>
                  <a:moveTo>
                    <a:pt x="332" y="227"/>
                  </a:moveTo>
                  <a:lnTo>
                    <a:pt x="92" y="227"/>
                  </a:lnTo>
                  <a:cubicBezTo>
                    <a:pt x="87" y="227"/>
                    <a:pt x="84" y="224"/>
                    <a:pt x="84" y="219"/>
                  </a:cubicBezTo>
                  <a:cubicBezTo>
                    <a:pt x="84" y="215"/>
                    <a:pt x="87" y="211"/>
                    <a:pt x="92" y="211"/>
                  </a:cubicBezTo>
                  <a:lnTo>
                    <a:pt x="332" y="211"/>
                  </a:lnTo>
                  <a:cubicBezTo>
                    <a:pt x="336" y="211"/>
                    <a:pt x="340" y="215"/>
                    <a:pt x="340" y="219"/>
                  </a:cubicBezTo>
                  <a:cubicBezTo>
                    <a:pt x="340" y="224"/>
                    <a:pt x="336" y="227"/>
                    <a:pt x="332" y="227"/>
                  </a:cubicBezTo>
                  <a:close/>
                  <a:moveTo>
                    <a:pt x="16" y="280"/>
                  </a:moveTo>
                  <a:lnTo>
                    <a:pt x="16" y="520"/>
                  </a:lnTo>
                  <a:cubicBezTo>
                    <a:pt x="16" y="524"/>
                    <a:pt x="13" y="528"/>
                    <a:pt x="8" y="528"/>
                  </a:cubicBezTo>
                  <a:cubicBezTo>
                    <a:pt x="4" y="528"/>
                    <a:pt x="0" y="524"/>
                    <a:pt x="0" y="520"/>
                  </a:cubicBezTo>
                  <a:lnTo>
                    <a:pt x="0" y="280"/>
                  </a:lnTo>
                  <a:cubicBezTo>
                    <a:pt x="0" y="275"/>
                    <a:pt x="4" y="272"/>
                    <a:pt x="8" y="272"/>
                  </a:cubicBezTo>
                  <a:cubicBezTo>
                    <a:pt x="13" y="272"/>
                    <a:pt x="16" y="275"/>
                    <a:pt x="16" y="280"/>
                  </a:cubicBezTo>
                  <a:close/>
                </a:path>
              </a:pathLst>
            </a:custGeom>
            <a:solidFill>
              <a:schemeClr val="tx1"/>
            </a:solidFill>
            <a:ln w="9" cap="flat">
              <a:solidFill>
                <a:schemeClr val="tx1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134" name="Freeform 38"/>
            <p:cNvSpPr>
              <a:spLocks/>
            </p:cNvSpPr>
            <p:nvPr/>
          </p:nvSpPr>
          <p:spPr bwMode="auto">
            <a:xfrm>
              <a:off x="3774" y="1929"/>
              <a:ext cx="132" cy="105"/>
            </a:xfrm>
            <a:custGeom>
              <a:avLst/>
              <a:gdLst/>
              <a:ahLst/>
              <a:cxnLst>
                <a:cxn ang="0">
                  <a:pos x="0" y="105"/>
                </a:cxn>
                <a:cxn ang="0">
                  <a:pos x="132" y="105"/>
                </a:cxn>
                <a:cxn ang="0">
                  <a:pos x="66" y="0"/>
                </a:cxn>
                <a:cxn ang="0">
                  <a:pos x="0" y="105"/>
                </a:cxn>
              </a:cxnLst>
              <a:rect l="0" t="0" r="r" b="b"/>
              <a:pathLst>
                <a:path w="132" h="105">
                  <a:moveTo>
                    <a:pt x="0" y="105"/>
                  </a:moveTo>
                  <a:lnTo>
                    <a:pt x="132" y="105"/>
                  </a:lnTo>
                  <a:lnTo>
                    <a:pt x="66" y="0"/>
                  </a:lnTo>
                  <a:lnTo>
                    <a:pt x="0" y="10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135" name="Freeform 39"/>
            <p:cNvSpPr>
              <a:spLocks/>
            </p:cNvSpPr>
            <p:nvPr/>
          </p:nvSpPr>
          <p:spPr bwMode="auto">
            <a:xfrm>
              <a:off x="3774" y="1929"/>
              <a:ext cx="132" cy="105"/>
            </a:xfrm>
            <a:custGeom>
              <a:avLst/>
              <a:gdLst/>
              <a:ahLst/>
              <a:cxnLst>
                <a:cxn ang="0">
                  <a:pos x="0" y="105"/>
                </a:cxn>
                <a:cxn ang="0">
                  <a:pos x="132" y="105"/>
                </a:cxn>
                <a:cxn ang="0">
                  <a:pos x="66" y="0"/>
                </a:cxn>
                <a:cxn ang="0">
                  <a:pos x="0" y="105"/>
                </a:cxn>
              </a:cxnLst>
              <a:rect l="0" t="0" r="r" b="b"/>
              <a:pathLst>
                <a:path w="132" h="105">
                  <a:moveTo>
                    <a:pt x="0" y="105"/>
                  </a:moveTo>
                  <a:lnTo>
                    <a:pt x="132" y="105"/>
                  </a:lnTo>
                  <a:lnTo>
                    <a:pt x="66" y="0"/>
                  </a:lnTo>
                  <a:lnTo>
                    <a:pt x="0" y="105"/>
                  </a:lnTo>
                  <a:close/>
                </a:path>
              </a:pathLst>
            </a:custGeom>
            <a:noFill/>
            <a:ln w="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136" name="Line 40"/>
            <p:cNvSpPr>
              <a:spLocks noChangeShapeType="1"/>
            </p:cNvSpPr>
            <p:nvPr/>
          </p:nvSpPr>
          <p:spPr bwMode="auto">
            <a:xfrm>
              <a:off x="2517" y="1661"/>
              <a:ext cx="998" cy="0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137" name="Freeform 41"/>
            <p:cNvSpPr>
              <a:spLocks/>
            </p:cNvSpPr>
            <p:nvPr/>
          </p:nvSpPr>
          <p:spPr bwMode="auto">
            <a:xfrm>
              <a:off x="2396" y="1622"/>
              <a:ext cx="132" cy="79"/>
            </a:xfrm>
            <a:custGeom>
              <a:avLst/>
              <a:gdLst/>
              <a:ahLst/>
              <a:cxnLst>
                <a:cxn ang="0">
                  <a:pos x="66" y="79"/>
                </a:cxn>
                <a:cxn ang="0">
                  <a:pos x="0" y="40"/>
                </a:cxn>
                <a:cxn ang="0">
                  <a:pos x="66" y="0"/>
                </a:cxn>
                <a:cxn ang="0">
                  <a:pos x="132" y="39"/>
                </a:cxn>
                <a:cxn ang="0">
                  <a:pos x="66" y="79"/>
                </a:cxn>
              </a:cxnLst>
              <a:rect l="0" t="0" r="r" b="b"/>
              <a:pathLst>
                <a:path w="132" h="79">
                  <a:moveTo>
                    <a:pt x="66" y="79"/>
                  </a:moveTo>
                  <a:lnTo>
                    <a:pt x="0" y="40"/>
                  </a:lnTo>
                  <a:lnTo>
                    <a:pt x="66" y="0"/>
                  </a:lnTo>
                  <a:lnTo>
                    <a:pt x="132" y="39"/>
                  </a:lnTo>
                  <a:lnTo>
                    <a:pt x="66" y="7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138" name="Freeform 42"/>
            <p:cNvSpPr>
              <a:spLocks/>
            </p:cNvSpPr>
            <p:nvPr/>
          </p:nvSpPr>
          <p:spPr bwMode="auto">
            <a:xfrm>
              <a:off x="2396" y="1622"/>
              <a:ext cx="132" cy="79"/>
            </a:xfrm>
            <a:custGeom>
              <a:avLst/>
              <a:gdLst/>
              <a:ahLst/>
              <a:cxnLst>
                <a:cxn ang="0">
                  <a:pos x="66" y="79"/>
                </a:cxn>
                <a:cxn ang="0">
                  <a:pos x="0" y="40"/>
                </a:cxn>
                <a:cxn ang="0">
                  <a:pos x="66" y="0"/>
                </a:cxn>
                <a:cxn ang="0">
                  <a:pos x="132" y="39"/>
                </a:cxn>
                <a:cxn ang="0">
                  <a:pos x="66" y="79"/>
                </a:cxn>
              </a:cxnLst>
              <a:rect l="0" t="0" r="r" b="b"/>
              <a:pathLst>
                <a:path w="132" h="79">
                  <a:moveTo>
                    <a:pt x="66" y="79"/>
                  </a:moveTo>
                  <a:lnTo>
                    <a:pt x="0" y="40"/>
                  </a:lnTo>
                  <a:lnTo>
                    <a:pt x="66" y="0"/>
                  </a:lnTo>
                  <a:lnTo>
                    <a:pt x="132" y="39"/>
                  </a:lnTo>
                  <a:lnTo>
                    <a:pt x="66" y="79"/>
                  </a:lnTo>
                  <a:close/>
                </a:path>
              </a:pathLst>
            </a:custGeom>
            <a:noFill/>
            <a:ln w="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139" name="Freeform 43"/>
            <p:cNvSpPr>
              <a:spLocks noEditPoints="1"/>
            </p:cNvSpPr>
            <p:nvPr/>
          </p:nvSpPr>
          <p:spPr bwMode="auto">
            <a:xfrm>
              <a:off x="105" y="2290"/>
              <a:ext cx="2209" cy="433"/>
            </a:xfrm>
            <a:custGeom>
              <a:avLst/>
              <a:gdLst/>
              <a:ahLst/>
              <a:cxnLst>
                <a:cxn ang="0">
                  <a:pos x="2209" y="127"/>
                </a:cxn>
                <a:cxn ang="0">
                  <a:pos x="2103" y="0"/>
                </a:cxn>
                <a:cxn ang="0">
                  <a:pos x="2103" y="127"/>
                </a:cxn>
                <a:cxn ang="0">
                  <a:pos x="2209" y="127"/>
                </a:cxn>
                <a:cxn ang="0">
                  <a:pos x="0" y="433"/>
                </a:cxn>
                <a:cxn ang="0">
                  <a:pos x="2209" y="433"/>
                </a:cxn>
                <a:cxn ang="0">
                  <a:pos x="2209" y="127"/>
                </a:cxn>
                <a:cxn ang="0">
                  <a:pos x="2103" y="127"/>
                </a:cxn>
                <a:cxn ang="0">
                  <a:pos x="2103" y="0"/>
                </a:cxn>
                <a:cxn ang="0">
                  <a:pos x="0" y="0"/>
                </a:cxn>
                <a:cxn ang="0">
                  <a:pos x="0" y="433"/>
                </a:cxn>
              </a:cxnLst>
              <a:rect l="0" t="0" r="r" b="b"/>
              <a:pathLst>
                <a:path w="2209" h="433">
                  <a:moveTo>
                    <a:pt x="2209" y="127"/>
                  </a:moveTo>
                  <a:lnTo>
                    <a:pt x="2103" y="0"/>
                  </a:lnTo>
                  <a:lnTo>
                    <a:pt x="2103" y="127"/>
                  </a:lnTo>
                  <a:lnTo>
                    <a:pt x="2209" y="127"/>
                  </a:lnTo>
                  <a:close/>
                  <a:moveTo>
                    <a:pt x="0" y="433"/>
                  </a:moveTo>
                  <a:lnTo>
                    <a:pt x="2209" y="433"/>
                  </a:lnTo>
                  <a:lnTo>
                    <a:pt x="2209" y="127"/>
                  </a:lnTo>
                  <a:lnTo>
                    <a:pt x="2103" y="127"/>
                  </a:lnTo>
                  <a:lnTo>
                    <a:pt x="2103" y="0"/>
                  </a:lnTo>
                  <a:lnTo>
                    <a:pt x="0" y="0"/>
                  </a:lnTo>
                  <a:lnTo>
                    <a:pt x="0" y="43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140" name="Freeform 44"/>
            <p:cNvSpPr>
              <a:spLocks/>
            </p:cNvSpPr>
            <p:nvPr/>
          </p:nvSpPr>
          <p:spPr bwMode="auto">
            <a:xfrm>
              <a:off x="2208" y="2290"/>
              <a:ext cx="106" cy="127"/>
            </a:xfrm>
            <a:custGeom>
              <a:avLst/>
              <a:gdLst/>
              <a:ahLst/>
              <a:cxnLst>
                <a:cxn ang="0">
                  <a:pos x="106" y="127"/>
                </a:cxn>
                <a:cxn ang="0">
                  <a:pos x="0" y="0"/>
                </a:cxn>
                <a:cxn ang="0">
                  <a:pos x="0" y="127"/>
                </a:cxn>
                <a:cxn ang="0">
                  <a:pos x="106" y="127"/>
                </a:cxn>
              </a:cxnLst>
              <a:rect l="0" t="0" r="r" b="b"/>
              <a:pathLst>
                <a:path w="106" h="127">
                  <a:moveTo>
                    <a:pt x="106" y="127"/>
                  </a:moveTo>
                  <a:lnTo>
                    <a:pt x="0" y="0"/>
                  </a:lnTo>
                  <a:lnTo>
                    <a:pt x="0" y="127"/>
                  </a:lnTo>
                  <a:lnTo>
                    <a:pt x="106" y="127"/>
                  </a:lnTo>
                  <a:close/>
                </a:path>
              </a:pathLst>
            </a:custGeom>
            <a:noFill/>
            <a:ln w="3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141" name="Freeform 45"/>
            <p:cNvSpPr>
              <a:spLocks/>
            </p:cNvSpPr>
            <p:nvPr/>
          </p:nvSpPr>
          <p:spPr bwMode="auto">
            <a:xfrm>
              <a:off x="105" y="2290"/>
              <a:ext cx="2209" cy="433"/>
            </a:xfrm>
            <a:custGeom>
              <a:avLst/>
              <a:gdLst/>
              <a:ahLst/>
              <a:cxnLst>
                <a:cxn ang="0">
                  <a:pos x="0" y="433"/>
                </a:cxn>
                <a:cxn ang="0">
                  <a:pos x="2209" y="433"/>
                </a:cxn>
                <a:cxn ang="0">
                  <a:pos x="2209" y="127"/>
                </a:cxn>
                <a:cxn ang="0">
                  <a:pos x="2103" y="127"/>
                </a:cxn>
                <a:cxn ang="0">
                  <a:pos x="2103" y="0"/>
                </a:cxn>
                <a:cxn ang="0">
                  <a:pos x="0" y="0"/>
                </a:cxn>
                <a:cxn ang="0">
                  <a:pos x="0" y="433"/>
                </a:cxn>
              </a:cxnLst>
              <a:rect l="0" t="0" r="r" b="b"/>
              <a:pathLst>
                <a:path w="2209" h="433">
                  <a:moveTo>
                    <a:pt x="0" y="433"/>
                  </a:moveTo>
                  <a:lnTo>
                    <a:pt x="2209" y="433"/>
                  </a:lnTo>
                  <a:lnTo>
                    <a:pt x="2209" y="127"/>
                  </a:lnTo>
                  <a:lnTo>
                    <a:pt x="2103" y="127"/>
                  </a:lnTo>
                  <a:lnTo>
                    <a:pt x="2103" y="0"/>
                  </a:lnTo>
                  <a:lnTo>
                    <a:pt x="0" y="0"/>
                  </a:lnTo>
                  <a:lnTo>
                    <a:pt x="0" y="433"/>
                  </a:lnTo>
                  <a:close/>
                </a:path>
              </a:pathLst>
            </a:custGeom>
            <a:noFill/>
            <a:ln w="3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142" name="Rectangle 46"/>
            <p:cNvSpPr>
              <a:spLocks noChangeArrowheads="1"/>
            </p:cNvSpPr>
            <p:nvPr/>
          </p:nvSpPr>
          <p:spPr bwMode="auto">
            <a:xfrm>
              <a:off x="152" y="2330"/>
              <a:ext cx="1720" cy="2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Вызывает OperationImp</a:t>
              </a:r>
              <a:endParaRPr kumimoji="0" 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43" name="Rectangle 47"/>
            <p:cNvSpPr>
              <a:spLocks noChangeArrowheads="1"/>
            </p:cNvSpPr>
            <p:nvPr/>
          </p:nvSpPr>
          <p:spPr bwMode="auto">
            <a:xfrm>
              <a:off x="1783" y="2330"/>
              <a:ext cx="238" cy="2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()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44" name="Rectangle 48"/>
            <p:cNvSpPr>
              <a:spLocks noChangeArrowheads="1"/>
            </p:cNvSpPr>
            <p:nvPr/>
          </p:nvSpPr>
          <p:spPr bwMode="auto">
            <a:xfrm>
              <a:off x="152" y="2498"/>
              <a:ext cx="706" cy="2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в bridge</a:t>
              </a:r>
              <a:endParaRPr kumimoji="0" 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45" name="Rectangle 49"/>
            <p:cNvSpPr>
              <a:spLocks noChangeArrowheads="1"/>
            </p:cNvSpPr>
            <p:nvPr/>
          </p:nvSpPr>
          <p:spPr bwMode="auto">
            <a:xfrm>
              <a:off x="4355" y="2715"/>
              <a:ext cx="1274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146" name="Rectangle 50"/>
            <p:cNvSpPr>
              <a:spLocks noChangeArrowheads="1"/>
            </p:cNvSpPr>
            <p:nvPr/>
          </p:nvSpPr>
          <p:spPr bwMode="auto">
            <a:xfrm>
              <a:off x="4355" y="2715"/>
              <a:ext cx="1274" cy="193"/>
            </a:xfrm>
            <a:prstGeom prst="rect">
              <a:avLst/>
            </a:prstGeom>
            <a:noFill/>
            <a:ln w="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147" name="Rectangle 51"/>
            <p:cNvSpPr>
              <a:spLocks noChangeArrowheads="1"/>
            </p:cNvSpPr>
            <p:nvPr/>
          </p:nvSpPr>
          <p:spPr bwMode="auto">
            <a:xfrm>
              <a:off x="4368" y="2718"/>
              <a:ext cx="159" cy="2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+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48" name="Rectangle 52"/>
            <p:cNvSpPr>
              <a:spLocks noChangeArrowheads="1"/>
            </p:cNvSpPr>
            <p:nvPr/>
          </p:nvSpPr>
          <p:spPr bwMode="auto">
            <a:xfrm>
              <a:off x="4447" y="2718"/>
              <a:ext cx="1014" cy="2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OperationImp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49" name="Rectangle 53"/>
            <p:cNvSpPr>
              <a:spLocks noChangeArrowheads="1"/>
            </p:cNvSpPr>
            <p:nvPr/>
          </p:nvSpPr>
          <p:spPr bwMode="auto">
            <a:xfrm>
              <a:off x="5373" y="2718"/>
              <a:ext cx="238" cy="2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()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50" name="Rectangle 54"/>
            <p:cNvSpPr>
              <a:spLocks noChangeArrowheads="1"/>
            </p:cNvSpPr>
            <p:nvPr/>
          </p:nvSpPr>
          <p:spPr bwMode="auto">
            <a:xfrm>
              <a:off x="4355" y="2567"/>
              <a:ext cx="1274" cy="14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151" name="Rectangle 55"/>
            <p:cNvSpPr>
              <a:spLocks noChangeArrowheads="1"/>
            </p:cNvSpPr>
            <p:nvPr/>
          </p:nvSpPr>
          <p:spPr bwMode="auto">
            <a:xfrm>
              <a:off x="4355" y="2567"/>
              <a:ext cx="1274" cy="148"/>
            </a:xfrm>
            <a:prstGeom prst="rect">
              <a:avLst/>
            </a:prstGeom>
            <a:noFill/>
            <a:ln w="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152" name="Rectangle 56"/>
            <p:cNvSpPr>
              <a:spLocks noChangeArrowheads="1"/>
            </p:cNvSpPr>
            <p:nvPr/>
          </p:nvSpPr>
          <p:spPr bwMode="auto">
            <a:xfrm>
              <a:off x="4355" y="2374"/>
              <a:ext cx="1274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153" name="Rectangle 57"/>
            <p:cNvSpPr>
              <a:spLocks noChangeArrowheads="1"/>
            </p:cNvSpPr>
            <p:nvPr/>
          </p:nvSpPr>
          <p:spPr bwMode="auto">
            <a:xfrm>
              <a:off x="4355" y="2374"/>
              <a:ext cx="1274" cy="193"/>
            </a:xfrm>
            <a:prstGeom prst="rect">
              <a:avLst/>
            </a:prstGeom>
            <a:noFill/>
            <a:ln w="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154" name="Rectangle 58"/>
            <p:cNvSpPr>
              <a:spLocks noChangeArrowheads="1"/>
            </p:cNvSpPr>
            <p:nvPr/>
          </p:nvSpPr>
          <p:spPr bwMode="auto">
            <a:xfrm>
              <a:off x="4412" y="2383"/>
              <a:ext cx="1252" cy="2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8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ImplementationB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55" name="Rectangle 59"/>
            <p:cNvSpPr>
              <a:spLocks noChangeArrowheads="1"/>
            </p:cNvSpPr>
            <p:nvPr/>
          </p:nvSpPr>
          <p:spPr bwMode="auto">
            <a:xfrm>
              <a:off x="188" y="1759"/>
              <a:ext cx="667" cy="14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156" name="Rectangle 60"/>
            <p:cNvSpPr>
              <a:spLocks noChangeArrowheads="1"/>
            </p:cNvSpPr>
            <p:nvPr/>
          </p:nvSpPr>
          <p:spPr bwMode="auto">
            <a:xfrm>
              <a:off x="188" y="1759"/>
              <a:ext cx="667" cy="148"/>
            </a:xfrm>
            <a:prstGeom prst="rect">
              <a:avLst/>
            </a:prstGeom>
            <a:noFill/>
            <a:ln w="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157" name="Rectangle 61"/>
            <p:cNvSpPr>
              <a:spLocks noChangeArrowheads="1"/>
            </p:cNvSpPr>
            <p:nvPr/>
          </p:nvSpPr>
          <p:spPr bwMode="auto">
            <a:xfrm>
              <a:off x="188" y="1610"/>
              <a:ext cx="667" cy="14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158" name="Rectangle 62"/>
            <p:cNvSpPr>
              <a:spLocks noChangeArrowheads="1"/>
            </p:cNvSpPr>
            <p:nvPr/>
          </p:nvSpPr>
          <p:spPr bwMode="auto">
            <a:xfrm>
              <a:off x="188" y="1610"/>
              <a:ext cx="667" cy="149"/>
            </a:xfrm>
            <a:prstGeom prst="rect">
              <a:avLst/>
            </a:prstGeom>
            <a:noFill/>
            <a:ln w="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159" name="Rectangle 63"/>
            <p:cNvSpPr>
              <a:spLocks noChangeArrowheads="1"/>
            </p:cNvSpPr>
            <p:nvPr/>
          </p:nvSpPr>
          <p:spPr bwMode="auto">
            <a:xfrm>
              <a:off x="188" y="1417"/>
              <a:ext cx="667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160" name="Rectangle 64"/>
            <p:cNvSpPr>
              <a:spLocks noChangeArrowheads="1"/>
            </p:cNvSpPr>
            <p:nvPr/>
          </p:nvSpPr>
          <p:spPr bwMode="auto">
            <a:xfrm>
              <a:off x="188" y="1417"/>
              <a:ext cx="667" cy="193"/>
            </a:xfrm>
            <a:prstGeom prst="rect">
              <a:avLst/>
            </a:prstGeom>
            <a:noFill/>
            <a:ln w="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161" name="Rectangle 65"/>
            <p:cNvSpPr>
              <a:spLocks noChangeArrowheads="1"/>
            </p:cNvSpPr>
            <p:nvPr/>
          </p:nvSpPr>
          <p:spPr bwMode="auto">
            <a:xfrm>
              <a:off x="293" y="1421"/>
              <a:ext cx="547" cy="2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8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Client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62" name="Line 66"/>
            <p:cNvSpPr>
              <a:spLocks noChangeShapeType="1"/>
            </p:cNvSpPr>
            <p:nvPr/>
          </p:nvSpPr>
          <p:spPr bwMode="auto">
            <a:xfrm>
              <a:off x="855" y="1662"/>
              <a:ext cx="500" cy="1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163" name="Freeform 67"/>
            <p:cNvSpPr>
              <a:spLocks noEditPoints="1"/>
            </p:cNvSpPr>
            <p:nvPr/>
          </p:nvSpPr>
          <p:spPr bwMode="auto">
            <a:xfrm>
              <a:off x="4473" y="2030"/>
              <a:ext cx="523" cy="348"/>
            </a:xfrm>
            <a:custGeom>
              <a:avLst/>
              <a:gdLst/>
              <a:ahLst/>
              <a:cxnLst>
                <a:cxn ang="0">
                  <a:pos x="16" y="8"/>
                </a:cxn>
                <a:cxn ang="0">
                  <a:pos x="16" y="219"/>
                </a:cxn>
                <a:cxn ang="0">
                  <a:pos x="8" y="211"/>
                </a:cxn>
                <a:cxn ang="0">
                  <a:pos x="36" y="211"/>
                </a:cxn>
                <a:cxn ang="0">
                  <a:pos x="44" y="219"/>
                </a:cxn>
                <a:cxn ang="0">
                  <a:pos x="36" y="227"/>
                </a:cxn>
                <a:cxn ang="0">
                  <a:pos x="8" y="227"/>
                </a:cxn>
                <a:cxn ang="0">
                  <a:pos x="0" y="219"/>
                </a:cxn>
                <a:cxn ang="0">
                  <a:pos x="0" y="8"/>
                </a:cxn>
                <a:cxn ang="0">
                  <a:pos x="8" y="0"/>
                </a:cxn>
                <a:cxn ang="0">
                  <a:pos x="16" y="8"/>
                </a:cxn>
                <a:cxn ang="0">
                  <a:pos x="180" y="211"/>
                </a:cxn>
                <a:cxn ang="0">
                  <a:pos x="420" y="211"/>
                </a:cxn>
                <a:cxn ang="0">
                  <a:pos x="428" y="219"/>
                </a:cxn>
                <a:cxn ang="0">
                  <a:pos x="420" y="227"/>
                </a:cxn>
                <a:cxn ang="0">
                  <a:pos x="180" y="227"/>
                </a:cxn>
                <a:cxn ang="0">
                  <a:pos x="172" y="219"/>
                </a:cxn>
                <a:cxn ang="0">
                  <a:pos x="180" y="211"/>
                </a:cxn>
                <a:cxn ang="0">
                  <a:pos x="564" y="211"/>
                </a:cxn>
                <a:cxn ang="0">
                  <a:pos x="804" y="211"/>
                </a:cxn>
                <a:cxn ang="0">
                  <a:pos x="812" y="219"/>
                </a:cxn>
                <a:cxn ang="0">
                  <a:pos x="804" y="227"/>
                </a:cxn>
                <a:cxn ang="0">
                  <a:pos x="564" y="227"/>
                </a:cxn>
                <a:cxn ang="0">
                  <a:pos x="556" y="219"/>
                </a:cxn>
                <a:cxn ang="0">
                  <a:pos x="564" y="211"/>
                </a:cxn>
                <a:cxn ang="0">
                  <a:pos x="950" y="225"/>
                </a:cxn>
                <a:cxn ang="0">
                  <a:pos x="950" y="465"/>
                </a:cxn>
                <a:cxn ang="0">
                  <a:pos x="942" y="473"/>
                </a:cxn>
                <a:cxn ang="0">
                  <a:pos x="934" y="465"/>
                </a:cxn>
                <a:cxn ang="0">
                  <a:pos x="934" y="225"/>
                </a:cxn>
                <a:cxn ang="0">
                  <a:pos x="942" y="217"/>
                </a:cxn>
                <a:cxn ang="0">
                  <a:pos x="950" y="225"/>
                </a:cxn>
                <a:cxn ang="0">
                  <a:pos x="950" y="609"/>
                </a:cxn>
                <a:cxn ang="0">
                  <a:pos x="950" y="623"/>
                </a:cxn>
                <a:cxn ang="0">
                  <a:pos x="942" y="631"/>
                </a:cxn>
                <a:cxn ang="0">
                  <a:pos x="934" y="623"/>
                </a:cxn>
                <a:cxn ang="0">
                  <a:pos x="934" y="609"/>
                </a:cxn>
                <a:cxn ang="0">
                  <a:pos x="942" y="601"/>
                </a:cxn>
                <a:cxn ang="0">
                  <a:pos x="950" y="609"/>
                </a:cxn>
              </a:cxnLst>
              <a:rect l="0" t="0" r="r" b="b"/>
              <a:pathLst>
                <a:path w="950" h="631">
                  <a:moveTo>
                    <a:pt x="16" y="8"/>
                  </a:moveTo>
                  <a:lnTo>
                    <a:pt x="16" y="219"/>
                  </a:lnTo>
                  <a:lnTo>
                    <a:pt x="8" y="211"/>
                  </a:lnTo>
                  <a:lnTo>
                    <a:pt x="36" y="211"/>
                  </a:lnTo>
                  <a:cubicBezTo>
                    <a:pt x="40" y="211"/>
                    <a:pt x="44" y="215"/>
                    <a:pt x="44" y="219"/>
                  </a:cubicBezTo>
                  <a:cubicBezTo>
                    <a:pt x="44" y="224"/>
                    <a:pt x="40" y="227"/>
                    <a:pt x="36" y="227"/>
                  </a:cubicBezTo>
                  <a:lnTo>
                    <a:pt x="8" y="227"/>
                  </a:lnTo>
                  <a:cubicBezTo>
                    <a:pt x="3" y="227"/>
                    <a:pt x="0" y="224"/>
                    <a:pt x="0" y="219"/>
                  </a:cubicBezTo>
                  <a:lnTo>
                    <a:pt x="0" y="8"/>
                  </a:lnTo>
                  <a:cubicBezTo>
                    <a:pt x="0" y="3"/>
                    <a:pt x="3" y="0"/>
                    <a:pt x="8" y="0"/>
                  </a:cubicBezTo>
                  <a:cubicBezTo>
                    <a:pt x="12" y="0"/>
                    <a:pt x="16" y="3"/>
                    <a:pt x="16" y="8"/>
                  </a:cubicBezTo>
                  <a:close/>
                  <a:moveTo>
                    <a:pt x="180" y="211"/>
                  </a:moveTo>
                  <a:lnTo>
                    <a:pt x="420" y="211"/>
                  </a:lnTo>
                  <a:cubicBezTo>
                    <a:pt x="424" y="211"/>
                    <a:pt x="428" y="215"/>
                    <a:pt x="428" y="219"/>
                  </a:cubicBezTo>
                  <a:cubicBezTo>
                    <a:pt x="428" y="224"/>
                    <a:pt x="424" y="227"/>
                    <a:pt x="420" y="227"/>
                  </a:cubicBezTo>
                  <a:lnTo>
                    <a:pt x="180" y="227"/>
                  </a:lnTo>
                  <a:cubicBezTo>
                    <a:pt x="176" y="227"/>
                    <a:pt x="172" y="224"/>
                    <a:pt x="172" y="219"/>
                  </a:cubicBezTo>
                  <a:cubicBezTo>
                    <a:pt x="172" y="215"/>
                    <a:pt x="176" y="211"/>
                    <a:pt x="180" y="211"/>
                  </a:cubicBezTo>
                  <a:close/>
                  <a:moveTo>
                    <a:pt x="564" y="211"/>
                  </a:moveTo>
                  <a:lnTo>
                    <a:pt x="804" y="211"/>
                  </a:lnTo>
                  <a:cubicBezTo>
                    <a:pt x="808" y="211"/>
                    <a:pt x="812" y="215"/>
                    <a:pt x="812" y="219"/>
                  </a:cubicBezTo>
                  <a:cubicBezTo>
                    <a:pt x="812" y="224"/>
                    <a:pt x="808" y="227"/>
                    <a:pt x="804" y="227"/>
                  </a:cubicBezTo>
                  <a:lnTo>
                    <a:pt x="564" y="227"/>
                  </a:lnTo>
                  <a:cubicBezTo>
                    <a:pt x="560" y="227"/>
                    <a:pt x="556" y="224"/>
                    <a:pt x="556" y="219"/>
                  </a:cubicBezTo>
                  <a:cubicBezTo>
                    <a:pt x="556" y="215"/>
                    <a:pt x="560" y="211"/>
                    <a:pt x="564" y="211"/>
                  </a:cubicBezTo>
                  <a:close/>
                  <a:moveTo>
                    <a:pt x="950" y="225"/>
                  </a:moveTo>
                  <a:lnTo>
                    <a:pt x="950" y="465"/>
                  </a:lnTo>
                  <a:cubicBezTo>
                    <a:pt x="950" y="470"/>
                    <a:pt x="946" y="473"/>
                    <a:pt x="942" y="473"/>
                  </a:cubicBezTo>
                  <a:cubicBezTo>
                    <a:pt x="937" y="473"/>
                    <a:pt x="934" y="470"/>
                    <a:pt x="934" y="465"/>
                  </a:cubicBezTo>
                  <a:lnTo>
                    <a:pt x="934" y="225"/>
                  </a:lnTo>
                  <a:cubicBezTo>
                    <a:pt x="934" y="221"/>
                    <a:pt x="937" y="217"/>
                    <a:pt x="942" y="217"/>
                  </a:cubicBezTo>
                  <a:cubicBezTo>
                    <a:pt x="946" y="217"/>
                    <a:pt x="950" y="221"/>
                    <a:pt x="950" y="225"/>
                  </a:cubicBezTo>
                  <a:close/>
                  <a:moveTo>
                    <a:pt x="950" y="609"/>
                  </a:moveTo>
                  <a:lnTo>
                    <a:pt x="950" y="623"/>
                  </a:lnTo>
                  <a:cubicBezTo>
                    <a:pt x="950" y="627"/>
                    <a:pt x="946" y="631"/>
                    <a:pt x="942" y="631"/>
                  </a:cubicBezTo>
                  <a:cubicBezTo>
                    <a:pt x="937" y="631"/>
                    <a:pt x="934" y="627"/>
                    <a:pt x="934" y="623"/>
                  </a:cubicBezTo>
                  <a:lnTo>
                    <a:pt x="934" y="609"/>
                  </a:lnTo>
                  <a:cubicBezTo>
                    <a:pt x="934" y="605"/>
                    <a:pt x="937" y="601"/>
                    <a:pt x="942" y="601"/>
                  </a:cubicBezTo>
                  <a:cubicBezTo>
                    <a:pt x="946" y="601"/>
                    <a:pt x="950" y="605"/>
                    <a:pt x="950" y="609"/>
                  </a:cubicBezTo>
                  <a:close/>
                </a:path>
              </a:pathLst>
            </a:custGeom>
            <a:solidFill>
              <a:schemeClr val="tx1"/>
            </a:solidFill>
            <a:ln w="9" cap="flat">
              <a:solidFill>
                <a:schemeClr val="tx1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164" name="Freeform 68"/>
            <p:cNvSpPr>
              <a:spLocks/>
            </p:cNvSpPr>
            <p:nvPr/>
          </p:nvSpPr>
          <p:spPr bwMode="auto">
            <a:xfrm>
              <a:off x="4411" y="1929"/>
              <a:ext cx="132" cy="105"/>
            </a:xfrm>
            <a:custGeom>
              <a:avLst/>
              <a:gdLst/>
              <a:ahLst/>
              <a:cxnLst>
                <a:cxn ang="0">
                  <a:pos x="0" y="105"/>
                </a:cxn>
                <a:cxn ang="0">
                  <a:pos x="132" y="105"/>
                </a:cxn>
                <a:cxn ang="0">
                  <a:pos x="66" y="0"/>
                </a:cxn>
                <a:cxn ang="0">
                  <a:pos x="0" y="105"/>
                </a:cxn>
              </a:cxnLst>
              <a:rect l="0" t="0" r="r" b="b"/>
              <a:pathLst>
                <a:path w="132" h="105">
                  <a:moveTo>
                    <a:pt x="0" y="105"/>
                  </a:moveTo>
                  <a:lnTo>
                    <a:pt x="132" y="105"/>
                  </a:lnTo>
                  <a:lnTo>
                    <a:pt x="66" y="0"/>
                  </a:lnTo>
                  <a:lnTo>
                    <a:pt x="0" y="10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165" name="Freeform 69"/>
            <p:cNvSpPr>
              <a:spLocks/>
            </p:cNvSpPr>
            <p:nvPr/>
          </p:nvSpPr>
          <p:spPr bwMode="auto">
            <a:xfrm>
              <a:off x="4411" y="1929"/>
              <a:ext cx="132" cy="105"/>
            </a:xfrm>
            <a:custGeom>
              <a:avLst/>
              <a:gdLst/>
              <a:ahLst/>
              <a:cxnLst>
                <a:cxn ang="0">
                  <a:pos x="0" y="105"/>
                </a:cxn>
                <a:cxn ang="0">
                  <a:pos x="132" y="105"/>
                </a:cxn>
                <a:cxn ang="0">
                  <a:pos x="66" y="0"/>
                </a:cxn>
                <a:cxn ang="0">
                  <a:pos x="0" y="105"/>
                </a:cxn>
              </a:cxnLst>
              <a:rect l="0" t="0" r="r" b="b"/>
              <a:pathLst>
                <a:path w="132" h="105">
                  <a:moveTo>
                    <a:pt x="0" y="105"/>
                  </a:moveTo>
                  <a:lnTo>
                    <a:pt x="132" y="105"/>
                  </a:lnTo>
                  <a:lnTo>
                    <a:pt x="66" y="0"/>
                  </a:lnTo>
                  <a:lnTo>
                    <a:pt x="0" y="105"/>
                  </a:lnTo>
                  <a:close/>
                </a:path>
              </a:pathLst>
            </a:custGeom>
            <a:noFill/>
            <a:ln w="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166" name="Freeform 70"/>
            <p:cNvSpPr>
              <a:spLocks noEditPoints="1"/>
            </p:cNvSpPr>
            <p:nvPr/>
          </p:nvSpPr>
          <p:spPr bwMode="auto">
            <a:xfrm>
              <a:off x="1684" y="1919"/>
              <a:ext cx="8" cy="375"/>
            </a:xfrm>
            <a:custGeom>
              <a:avLst/>
              <a:gdLst/>
              <a:ahLst/>
              <a:cxnLst>
                <a:cxn ang="0">
                  <a:pos x="16" y="8"/>
                </a:cxn>
                <a:cxn ang="0">
                  <a:pos x="16" y="120"/>
                </a:cxn>
                <a:cxn ang="0">
                  <a:pos x="8" y="128"/>
                </a:cxn>
                <a:cxn ang="0">
                  <a:pos x="0" y="120"/>
                </a:cxn>
                <a:cxn ang="0">
                  <a:pos x="0" y="8"/>
                </a:cxn>
                <a:cxn ang="0">
                  <a:pos x="8" y="0"/>
                </a:cxn>
                <a:cxn ang="0">
                  <a:pos x="16" y="8"/>
                </a:cxn>
                <a:cxn ang="0">
                  <a:pos x="16" y="200"/>
                </a:cxn>
                <a:cxn ang="0">
                  <a:pos x="16" y="312"/>
                </a:cxn>
                <a:cxn ang="0">
                  <a:pos x="8" y="320"/>
                </a:cxn>
                <a:cxn ang="0">
                  <a:pos x="0" y="312"/>
                </a:cxn>
                <a:cxn ang="0">
                  <a:pos x="0" y="200"/>
                </a:cxn>
                <a:cxn ang="0">
                  <a:pos x="8" y="192"/>
                </a:cxn>
                <a:cxn ang="0">
                  <a:pos x="16" y="200"/>
                </a:cxn>
                <a:cxn ang="0">
                  <a:pos x="16" y="392"/>
                </a:cxn>
                <a:cxn ang="0">
                  <a:pos x="16" y="504"/>
                </a:cxn>
                <a:cxn ang="0">
                  <a:pos x="8" y="512"/>
                </a:cxn>
                <a:cxn ang="0">
                  <a:pos x="0" y="504"/>
                </a:cxn>
                <a:cxn ang="0">
                  <a:pos x="0" y="392"/>
                </a:cxn>
                <a:cxn ang="0">
                  <a:pos x="8" y="384"/>
                </a:cxn>
                <a:cxn ang="0">
                  <a:pos x="16" y="392"/>
                </a:cxn>
                <a:cxn ang="0">
                  <a:pos x="16" y="584"/>
                </a:cxn>
                <a:cxn ang="0">
                  <a:pos x="16" y="673"/>
                </a:cxn>
                <a:cxn ang="0">
                  <a:pos x="8" y="681"/>
                </a:cxn>
                <a:cxn ang="0">
                  <a:pos x="0" y="673"/>
                </a:cxn>
                <a:cxn ang="0">
                  <a:pos x="0" y="584"/>
                </a:cxn>
                <a:cxn ang="0">
                  <a:pos x="8" y="576"/>
                </a:cxn>
                <a:cxn ang="0">
                  <a:pos x="16" y="584"/>
                </a:cxn>
              </a:cxnLst>
              <a:rect l="0" t="0" r="r" b="b"/>
              <a:pathLst>
                <a:path w="16" h="681">
                  <a:moveTo>
                    <a:pt x="16" y="8"/>
                  </a:moveTo>
                  <a:lnTo>
                    <a:pt x="16" y="120"/>
                  </a:lnTo>
                  <a:cubicBezTo>
                    <a:pt x="16" y="125"/>
                    <a:pt x="13" y="128"/>
                    <a:pt x="8" y="128"/>
                  </a:cubicBezTo>
                  <a:cubicBezTo>
                    <a:pt x="4" y="128"/>
                    <a:pt x="0" y="125"/>
                    <a:pt x="0" y="120"/>
                  </a:cubicBezTo>
                  <a:lnTo>
                    <a:pt x="0" y="8"/>
                  </a:ln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6" y="4"/>
                    <a:pt x="16" y="8"/>
                  </a:cubicBezTo>
                  <a:close/>
                  <a:moveTo>
                    <a:pt x="16" y="200"/>
                  </a:moveTo>
                  <a:lnTo>
                    <a:pt x="16" y="312"/>
                  </a:lnTo>
                  <a:cubicBezTo>
                    <a:pt x="16" y="317"/>
                    <a:pt x="13" y="320"/>
                    <a:pt x="8" y="320"/>
                  </a:cubicBezTo>
                  <a:cubicBezTo>
                    <a:pt x="4" y="320"/>
                    <a:pt x="0" y="317"/>
                    <a:pt x="0" y="312"/>
                  </a:cubicBezTo>
                  <a:lnTo>
                    <a:pt x="0" y="200"/>
                  </a:lnTo>
                  <a:cubicBezTo>
                    <a:pt x="0" y="196"/>
                    <a:pt x="4" y="192"/>
                    <a:pt x="8" y="192"/>
                  </a:cubicBezTo>
                  <a:cubicBezTo>
                    <a:pt x="13" y="192"/>
                    <a:pt x="16" y="196"/>
                    <a:pt x="16" y="200"/>
                  </a:cubicBezTo>
                  <a:close/>
                  <a:moveTo>
                    <a:pt x="16" y="392"/>
                  </a:moveTo>
                  <a:lnTo>
                    <a:pt x="16" y="504"/>
                  </a:lnTo>
                  <a:cubicBezTo>
                    <a:pt x="16" y="509"/>
                    <a:pt x="13" y="512"/>
                    <a:pt x="8" y="512"/>
                  </a:cubicBezTo>
                  <a:cubicBezTo>
                    <a:pt x="4" y="512"/>
                    <a:pt x="0" y="509"/>
                    <a:pt x="0" y="504"/>
                  </a:cubicBezTo>
                  <a:lnTo>
                    <a:pt x="0" y="392"/>
                  </a:lnTo>
                  <a:cubicBezTo>
                    <a:pt x="0" y="388"/>
                    <a:pt x="4" y="384"/>
                    <a:pt x="8" y="384"/>
                  </a:cubicBezTo>
                  <a:cubicBezTo>
                    <a:pt x="13" y="384"/>
                    <a:pt x="16" y="388"/>
                    <a:pt x="16" y="392"/>
                  </a:cubicBezTo>
                  <a:close/>
                  <a:moveTo>
                    <a:pt x="16" y="584"/>
                  </a:moveTo>
                  <a:lnTo>
                    <a:pt x="16" y="673"/>
                  </a:lnTo>
                  <a:cubicBezTo>
                    <a:pt x="16" y="678"/>
                    <a:pt x="13" y="681"/>
                    <a:pt x="8" y="681"/>
                  </a:cubicBezTo>
                  <a:cubicBezTo>
                    <a:pt x="4" y="681"/>
                    <a:pt x="0" y="678"/>
                    <a:pt x="0" y="673"/>
                  </a:cubicBezTo>
                  <a:lnTo>
                    <a:pt x="0" y="584"/>
                  </a:lnTo>
                  <a:cubicBezTo>
                    <a:pt x="0" y="580"/>
                    <a:pt x="4" y="576"/>
                    <a:pt x="8" y="576"/>
                  </a:cubicBezTo>
                  <a:cubicBezTo>
                    <a:pt x="13" y="576"/>
                    <a:pt x="16" y="580"/>
                    <a:pt x="16" y="584"/>
                  </a:cubicBezTo>
                  <a:close/>
                </a:path>
              </a:pathLst>
            </a:custGeom>
            <a:solidFill>
              <a:srgbClr val="000000"/>
            </a:solidFill>
            <a:ln w="9" cap="flat">
              <a:solidFill>
                <a:schemeClr val="tx1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73" name="Заголовок 2"/>
          <p:cNvSpPr txBox="1">
            <a:spLocks/>
          </p:cNvSpPr>
          <p:nvPr/>
        </p:nvSpPr>
        <p:spPr>
          <a:xfrm>
            <a:off x="0" y="142852"/>
            <a:ext cx="9144000" cy="857256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5000" endA="300" endPos="455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Bridge</a:t>
            </a:r>
            <a:endParaRPr kumimoji="0" lang="ru-RU" sz="4000" b="1" i="0" u="none" strike="noStrike" kern="1200" cap="none" spc="0" normalizeH="0" baseline="0" noProof="0" dirty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  <a:reflection blurRad="6350" stA="55000" endA="300" endPos="45500" dir="5400000" sy="-10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6"/>
          <p:cNvCxnSpPr/>
          <p:nvPr/>
        </p:nvCxnSpPr>
        <p:spPr>
          <a:xfrm>
            <a:off x="2928926" y="714356"/>
            <a:ext cx="6215074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57158" y="1142984"/>
            <a:ext cx="5849678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sz="2400" smtClean="0"/>
              <a:t>Название и классификация паттерна</a:t>
            </a:r>
            <a:endParaRPr lang="ru-RU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714348" y="1712229"/>
            <a:ext cx="767389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smtClean="0"/>
              <a:t>Компоновщик – паттерн, структурирующий объекты</a:t>
            </a:r>
            <a:r>
              <a:rPr lang="ru-RU" sz="2200" dirty="0" smtClean="0"/>
              <a:t>.</a:t>
            </a:r>
            <a:endParaRPr lang="ru-RU" sz="2200" dirty="0"/>
          </a:p>
        </p:txBody>
      </p:sp>
      <p:sp>
        <p:nvSpPr>
          <p:cNvPr id="11" name="TextBox 10"/>
          <p:cNvSpPr txBox="1"/>
          <p:nvPr/>
        </p:nvSpPr>
        <p:spPr>
          <a:xfrm>
            <a:off x="357158" y="2553109"/>
            <a:ext cx="1980029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sz="2400" dirty="0" smtClean="0"/>
              <a:t>Назначение</a:t>
            </a:r>
            <a:endParaRPr lang="ru-RU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699789" y="3159625"/>
            <a:ext cx="771717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smtClean="0"/>
              <a:t>Компонует объекты в древовидные структуры для </a:t>
            </a:r>
            <a:endParaRPr lang="ru-RU" sz="2200" dirty="0" smtClean="0"/>
          </a:p>
          <a:p>
            <a:r>
              <a:rPr lang="ru-RU" sz="2200" smtClean="0"/>
              <a:t>представления иерархий часть-целое. Позволяет </a:t>
            </a:r>
            <a:endParaRPr lang="ru-RU" sz="2200" dirty="0" smtClean="0"/>
          </a:p>
          <a:p>
            <a:r>
              <a:rPr lang="ru-RU" sz="2200" smtClean="0"/>
              <a:t>клиентам единообразно трактовать индивидуальные</a:t>
            </a:r>
            <a:endParaRPr lang="ru-RU" sz="2200" dirty="0" smtClean="0"/>
          </a:p>
          <a:p>
            <a:r>
              <a:rPr lang="ru-RU" sz="2200" smtClean="0"/>
              <a:t>и составные объекты</a:t>
            </a:r>
            <a:r>
              <a:rPr lang="ru-RU" sz="2200" dirty="0" smtClean="0"/>
              <a:t>.</a:t>
            </a:r>
            <a:endParaRPr lang="ru-RU" sz="2200" dirty="0"/>
          </a:p>
        </p:txBody>
      </p:sp>
      <p:sp>
        <p:nvSpPr>
          <p:cNvPr id="15" name="TextBox 14"/>
          <p:cNvSpPr txBox="1"/>
          <p:nvPr/>
        </p:nvSpPr>
        <p:spPr>
          <a:xfrm>
            <a:off x="0" y="6488668"/>
            <a:ext cx="196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Design patterns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6" name="Заголовок 2"/>
          <p:cNvSpPr txBox="1">
            <a:spLocks/>
          </p:cNvSpPr>
          <p:nvPr/>
        </p:nvSpPr>
        <p:spPr>
          <a:xfrm>
            <a:off x="0" y="142852"/>
            <a:ext cx="9144000" cy="857256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5000" endA="300" endPos="455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Composite</a:t>
            </a:r>
            <a:endParaRPr kumimoji="0" lang="ru-RU" sz="4000" b="1" i="0" u="none" strike="noStrike" kern="1200" cap="none" spc="0" normalizeH="0" baseline="0" noProof="0" dirty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  <a:reflection blurRad="6350" stA="55000" endA="300" endPos="45500" dir="5400000" sy="-10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1191</TotalTime>
  <Words>1637</Words>
  <Application>Microsoft Office PowerPoint</Application>
  <PresentationFormat>On-screen Show (4:3)</PresentationFormat>
  <Paragraphs>762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Arial</vt:lpstr>
      <vt:lpstr>Consolas</vt:lpstr>
      <vt:lpstr>Lucida Sans Unicode</vt:lpstr>
      <vt:lpstr>Verdana</vt:lpstr>
      <vt:lpstr>Wingdings 2</vt:lpstr>
      <vt:lpstr>Wingdings 3</vt:lpstr>
      <vt:lpstr>Открытая</vt:lpstr>
      <vt:lpstr>Design patterns</vt:lpstr>
      <vt:lpstr>Decorator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KronGD</dc:creator>
  <cp:lastModifiedBy>Kirill Surkov</cp:lastModifiedBy>
  <cp:revision>85</cp:revision>
  <dcterms:created xsi:type="dcterms:W3CDTF">2010-06-30T16:46:53Z</dcterms:created>
  <dcterms:modified xsi:type="dcterms:W3CDTF">2015-04-16T11:09:41Z</dcterms:modified>
</cp:coreProperties>
</file>