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epadaSriCharan/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1456" y="1044887"/>
            <a:ext cx="9144000" cy="977778"/>
          </a:xfrm>
        </p:spPr>
        <p:txBody>
          <a:bodyPr>
            <a:normAutofit fontScale="90000"/>
          </a:bodyPr>
          <a:lstStyle/>
          <a:p>
            <a:pPr algn="ctr"/>
            <a:r>
              <a:rPr lang="en-US" dirty="0"/>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385273" y="4181897"/>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Vepada Sri Charan</a:t>
            </a:r>
          </a:p>
          <a:p>
            <a:r>
              <a:rPr lang="en-US" sz="2000" b="1" dirty="0">
                <a:solidFill>
                  <a:schemeClr val="accent1">
                    <a:lumMod val="75000"/>
                  </a:schemeClr>
                </a:solidFill>
                <a:latin typeface="Arial"/>
                <a:cs typeface="Arial"/>
              </a:rPr>
              <a:t>College Name &amp; Department : Raghu Engineering College, 					CSE(Cyber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Support for Multiple File Formats – Extend beyond images to hide data in audio, video, and PDFs.</a:t>
            </a:r>
          </a:p>
          <a:p>
            <a:pPr marL="0" indent="0">
              <a:buNone/>
            </a:pPr>
            <a:r>
              <a:rPr lang="en-US" dirty="0"/>
              <a:t>Advanced Encryption Techniques – Implement quantum-resistant cryptographic algorithms for enhanced security.</a:t>
            </a:r>
          </a:p>
          <a:p>
            <a:pPr marL="0" indent="0">
              <a:buNone/>
            </a:pPr>
            <a:r>
              <a:rPr lang="en-US" dirty="0"/>
              <a:t>AI-Based Steganalysis Resistance – Develop methods to evade detection from AI-powered steganalysis tools.</a:t>
            </a:r>
          </a:p>
          <a:p>
            <a:pPr marL="0" indent="0">
              <a:buNone/>
            </a:pPr>
            <a:r>
              <a:rPr lang="en-US" dirty="0"/>
              <a:t>Cloud Integration – Securely encode and decode hidden messages via a cloud-based platform.</a:t>
            </a:r>
          </a:p>
          <a:p>
            <a:pPr marL="0" indent="0">
              <a:buNone/>
            </a:pPr>
            <a:r>
              <a:rPr lang="en-US" dirty="0"/>
              <a:t>Mobile Application – Create a user-friendly mobile app for easy steganography on smartphones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Traditional data hiding techniques lack security and integrity, making hidden information vulnerable to unauthorized access and modifications. This project combines steganography with cryptography to ensure confidentiality and authenticity of hidden messages in images. Additionally, a digital signature mechanism is used to verify message integrity, preventing tampering.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a:t>Programming Language: Python 3.x</a:t>
            </a:r>
          </a:p>
          <a:p>
            <a:r>
              <a:rPr lang="en-IN" dirty="0"/>
              <a:t>Libraries:</a:t>
            </a:r>
          </a:p>
          <a:p>
            <a:pPr lvl="1"/>
            <a:r>
              <a:rPr lang="en-IN" dirty="0"/>
              <a:t>Pillow – Image processing</a:t>
            </a:r>
          </a:p>
          <a:p>
            <a:pPr lvl="1"/>
            <a:r>
              <a:rPr lang="en-IN" dirty="0"/>
              <a:t>Cryptography – AES encryption &amp; decryption</a:t>
            </a:r>
          </a:p>
          <a:p>
            <a:pPr lvl="1"/>
            <a:r>
              <a:rPr lang="en-IN" dirty="0" err="1"/>
              <a:t>Hashlib</a:t>
            </a:r>
            <a:r>
              <a:rPr lang="en-IN" dirty="0"/>
              <a:t> – Digital signature for integrity verification</a:t>
            </a:r>
          </a:p>
          <a:p>
            <a:r>
              <a:rPr lang="en-IN" dirty="0"/>
              <a:t>Platform: Works on Windows, Linux, and macOS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Dual-layer Security: Combines Steganography + AES Encryption for enhanced data protection.</a:t>
            </a:r>
          </a:p>
          <a:p>
            <a:r>
              <a:rPr lang="en-IN" sz="1800" b="1" dirty="0">
                <a:solidFill>
                  <a:srgbClr val="0F0F0F"/>
                </a:solidFill>
              </a:rPr>
              <a:t>Digital Signature Verification: Ensures message integrity, detecting any tampering.</a:t>
            </a:r>
          </a:p>
          <a:p>
            <a:r>
              <a:rPr lang="en-IN" sz="1800" b="1" dirty="0">
                <a:solidFill>
                  <a:srgbClr val="0F0F0F"/>
                </a:solidFill>
              </a:rPr>
              <a:t>User-defined Encryption Key: Allows custom key input, making decryption exclusive to authorized users.</a:t>
            </a:r>
          </a:p>
          <a:p>
            <a:r>
              <a:rPr lang="en-IN" sz="1800" b="1" dirty="0">
                <a:solidFill>
                  <a:srgbClr val="0F0F0F"/>
                </a:solidFill>
              </a:rPr>
              <a:t>Fully Automated Process: Encodes, encrypts, and verifies without manual intervention for seamless security.</a:t>
            </a:r>
          </a:p>
          <a:p>
            <a:r>
              <a:rPr lang="en-IN" sz="1800" b="1" dirty="0">
                <a:solidFill>
                  <a:srgbClr val="0F0F0F"/>
                </a:solidFill>
              </a:rPr>
              <a:t>Cross-Platform Compatibility: Works on Windows, Linux, and macOS without modifications.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b="1" dirty="0"/>
              <a:t>End Users:</a:t>
            </a:r>
          </a:p>
          <a:p>
            <a:r>
              <a:rPr lang="en-US" dirty="0"/>
              <a:t>Cybersecurity Professionals – For secure communication and data protection.  </a:t>
            </a:r>
          </a:p>
          <a:p>
            <a:r>
              <a:rPr lang="en-US" dirty="0"/>
              <a:t>Journalists &amp; Whistleblowers – To hide sensitive information from unauthorized access.  </a:t>
            </a:r>
          </a:p>
          <a:p>
            <a:r>
              <a:rPr lang="en-US" dirty="0"/>
              <a:t>Forensic Experts – For secure evidence storage and transmission.  </a:t>
            </a:r>
          </a:p>
          <a:p>
            <a:r>
              <a:rPr lang="en-US" dirty="0"/>
              <a:t>Government &amp; Defense Agencies – To exchange confidential data securely.  </a:t>
            </a:r>
          </a:p>
          <a:p>
            <a:r>
              <a:rPr lang="en-US" dirty="0"/>
              <a:t>General Users – Anyone needing private and tamper-proof message hiding.</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888CCD29-23E6-763A-A83B-C83AE98C13D2}"/>
              </a:ext>
            </a:extLst>
          </p:cNvPr>
          <p:cNvPicPr>
            <a:picLocks noGrp="1" noChangeAspect="1"/>
          </p:cNvPicPr>
          <p:nvPr>
            <p:ph idx="1"/>
          </p:nvPr>
        </p:nvPicPr>
        <p:blipFill>
          <a:blip r:embed="rId2"/>
          <a:stretch>
            <a:fillRect/>
          </a:stretch>
        </p:blipFill>
        <p:spPr>
          <a:xfrm>
            <a:off x="448208" y="4198063"/>
            <a:ext cx="5510139" cy="1336640"/>
          </a:xfrm>
        </p:spPr>
      </p:pic>
      <p:pic>
        <p:nvPicPr>
          <p:cNvPr id="7" name="Picture 6">
            <a:extLst>
              <a:ext uri="{FF2B5EF4-FFF2-40B4-BE49-F238E27FC236}">
                <a16:creationId xmlns:a16="http://schemas.microsoft.com/office/drawing/2014/main" id="{11E41F45-F630-15A5-C8E9-19E881D5EAAA}"/>
              </a:ext>
            </a:extLst>
          </p:cNvPr>
          <p:cNvPicPr>
            <a:picLocks noChangeAspect="1"/>
          </p:cNvPicPr>
          <p:nvPr/>
        </p:nvPicPr>
        <p:blipFill>
          <a:blip r:embed="rId3"/>
          <a:stretch>
            <a:fillRect/>
          </a:stretch>
        </p:blipFill>
        <p:spPr>
          <a:xfrm>
            <a:off x="448208" y="5665429"/>
            <a:ext cx="5510139" cy="980830"/>
          </a:xfrm>
          <a:prstGeom prst="rect">
            <a:avLst/>
          </a:prstGeom>
        </p:spPr>
      </p:pic>
      <p:sp>
        <p:nvSpPr>
          <p:cNvPr id="8" name="TextBox 7">
            <a:extLst>
              <a:ext uri="{FF2B5EF4-FFF2-40B4-BE49-F238E27FC236}">
                <a16:creationId xmlns:a16="http://schemas.microsoft.com/office/drawing/2014/main" id="{CAE12AF6-7EBA-6B8E-5102-C4EF36AAFFC9}"/>
              </a:ext>
            </a:extLst>
          </p:cNvPr>
          <p:cNvSpPr txBox="1"/>
          <p:nvPr/>
        </p:nvSpPr>
        <p:spPr>
          <a:xfrm>
            <a:off x="6420465" y="4658914"/>
            <a:ext cx="1651818" cy="369332"/>
          </a:xfrm>
          <a:prstGeom prst="rect">
            <a:avLst/>
          </a:prstGeom>
          <a:noFill/>
        </p:spPr>
        <p:txBody>
          <a:bodyPr wrap="square" rtlCol="0">
            <a:spAutoFit/>
          </a:bodyPr>
          <a:lstStyle/>
          <a:p>
            <a:r>
              <a:rPr lang="en-US" dirty="0"/>
              <a:t>Encoding </a:t>
            </a:r>
            <a:endParaRPr lang="en-IN" dirty="0"/>
          </a:p>
        </p:txBody>
      </p:sp>
      <p:sp>
        <p:nvSpPr>
          <p:cNvPr id="9" name="TextBox 8">
            <a:extLst>
              <a:ext uri="{FF2B5EF4-FFF2-40B4-BE49-F238E27FC236}">
                <a16:creationId xmlns:a16="http://schemas.microsoft.com/office/drawing/2014/main" id="{31A2D5E3-A34B-0512-22B5-54947E075486}"/>
              </a:ext>
            </a:extLst>
          </p:cNvPr>
          <p:cNvSpPr txBox="1"/>
          <p:nvPr/>
        </p:nvSpPr>
        <p:spPr>
          <a:xfrm>
            <a:off x="6823587" y="5971178"/>
            <a:ext cx="1258528" cy="369332"/>
          </a:xfrm>
          <a:prstGeom prst="rect">
            <a:avLst/>
          </a:prstGeom>
          <a:noFill/>
        </p:spPr>
        <p:txBody>
          <a:bodyPr wrap="square" rtlCol="0">
            <a:spAutoFit/>
          </a:bodyPr>
          <a:lstStyle/>
          <a:p>
            <a:r>
              <a:rPr lang="en-US" dirty="0"/>
              <a:t>Decoding </a:t>
            </a:r>
            <a:endParaRPr lang="en-IN" dirty="0"/>
          </a:p>
        </p:txBody>
      </p:sp>
      <p:pic>
        <p:nvPicPr>
          <p:cNvPr id="11" name="Picture 10">
            <a:extLst>
              <a:ext uri="{FF2B5EF4-FFF2-40B4-BE49-F238E27FC236}">
                <a16:creationId xmlns:a16="http://schemas.microsoft.com/office/drawing/2014/main" id="{EF5FEAF3-626B-3F6F-9147-6CF417D5760C}"/>
              </a:ext>
            </a:extLst>
          </p:cNvPr>
          <p:cNvPicPr>
            <a:picLocks noChangeAspect="1"/>
          </p:cNvPicPr>
          <p:nvPr/>
        </p:nvPicPr>
        <p:blipFill>
          <a:blip r:embed="rId4"/>
          <a:stretch>
            <a:fillRect/>
          </a:stretch>
        </p:blipFill>
        <p:spPr>
          <a:xfrm>
            <a:off x="2540324" y="523446"/>
            <a:ext cx="3880141" cy="3498286"/>
          </a:xfrm>
          <a:prstGeom prst="rect">
            <a:avLst/>
          </a:prstGeom>
        </p:spPr>
      </p:pic>
      <p:sp>
        <p:nvSpPr>
          <p:cNvPr id="12" name="TextBox 11">
            <a:extLst>
              <a:ext uri="{FF2B5EF4-FFF2-40B4-BE49-F238E27FC236}">
                <a16:creationId xmlns:a16="http://schemas.microsoft.com/office/drawing/2014/main" id="{33370101-2424-5B81-24F1-E148A75BF38A}"/>
              </a:ext>
            </a:extLst>
          </p:cNvPr>
          <p:cNvSpPr txBox="1"/>
          <p:nvPr/>
        </p:nvSpPr>
        <p:spPr>
          <a:xfrm>
            <a:off x="6666270" y="1411162"/>
            <a:ext cx="3647768" cy="369332"/>
          </a:xfrm>
          <a:prstGeom prst="rect">
            <a:avLst/>
          </a:prstGeom>
          <a:noFill/>
        </p:spPr>
        <p:txBody>
          <a:bodyPr wrap="square" rtlCol="0">
            <a:spAutoFit/>
          </a:bodyPr>
          <a:lstStyle/>
          <a:p>
            <a:r>
              <a:rPr lang="en-US" dirty="0"/>
              <a:t>Source code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successfully addresses the security and integrity challenges in data hiding by integrating steganography, encryption, and digital signature verification. By combining AES encryption with LSB-based image steganography, the hidden message remains confidential and tamper-proof. The digital signature mechanism ensures message authenticity, making it a robust and secure approach for covert communication. This solution enhances data protection and can be effectively used in cybersecurity, forensics, and confidential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https://github.com/VepadaSriCharan/Steganography.git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b30265f8-c5e2-4918-b4a1-b977299ca3e2"/>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fadb41d3-f9cb-40fb-903c-8cacaba95bb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126</TotalTime>
  <Words>453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Joji Vepada</cp:lastModifiedBy>
  <cp:revision>34</cp:revision>
  <dcterms:created xsi:type="dcterms:W3CDTF">2021-05-26T16:50:10Z</dcterms:created>
  <dcterms:modified xsi:type="dcterms:W3CDTF">2025-02-25T04:23:13Z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