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84" r:id="rId2"/>
    <p:sldId id="285" r:id="rId3"/>
    <p:sldId id="315" r:id="rId4"/>
    <p:sldId id="316" r:id="rId5"/>
    <p:sldId id="317" r:id="rId6"/>
    <p:sldId id="318" r:id="rId7"/>
    <p:sldId id="319" r:id="rId8"/>
    <p:sldId id="324" r:id="rId9"/>
    <p:sldId id="325" r:id="rId10"/>
    <p:sldId id="326" r:id="rId11"/>
    <p:sldId id="357" r:id="rId12"/>
    <p:sldId id="358" r:id="rId13"/>
    <p:sldId id="327" r:id="rId14"/>
    <p:sldId id="344" r:id="rId15"/>
    <p:sldId id="343" r:id="rId16"/>
    <p:sldId id="329" r:id="rId17"/>
    <p:sldId id="330" r:id="rId18"/>
    <p:sldId id="331" r:id="rId19"/>
    <p:sldId id="332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9" r:id="rId33"/>
    <p:sldId id="360" r:id="rId34"/>
    <p:sldId id="342" r:id="rId35"/>
  </p:sldIdLst>
  <p:sldSz cx="9144000" cy="6858000" type="screen4x3"/>
  <p:notesSz cx="6670675" cy="9929813"/>
  <p:custDataLst>
    <p:tags r:id="rId38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50">
          <p15:clr>
            <a:srgbClr val="A4A3A4"/>
          </p15:clr>
        </p15:guide>
        <p15:guide id="2" pos="15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00FF"/>
    <a:srgbClr val="000000"/>
    <a:srgbClr val="000099"/>
    <a:srgbClr val="FFFF00"/>
    <a:srgbClr val="003399"/>
    <a:srgbClr val="009999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7" autoAdjust="0"/>
    <p:restoredTop sz="97087" autoAdjust="0"/>
  </p:normalViewPr>
  <p:slideViewPr>
    <p:cSldViewPr snapToGrid="0">
      <p:cViewPr varScale="1">
        <p:scale>
          <a:sx n="98" d="100"/>
          <a:sy n="98" d="100"/>
        </p:scale>
        <p:origin x="936" y="84"/>
      </p:cViewPr>
      <p:guideLst>
        <p:guide orient="horz" pos="4050"/>
        <p:guide pos="15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B593B74-0F59-61C4-412F-7D08489E7B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2425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84" tIns="45442" rIns="90884" bIns="45442" numCol="1" anchor="t" anchorCtr="0" compatLnSpc="1">
            <a:prstTxWarp prst="textNoShape">
              <a:avLst/>
            </a:prstTxWarp>
          </a:bodyPr>
          <a:lstStyle>
            <a:lvl1pPr defTabSz="909074">
              <a:defRPr sz="1100"/>
            </a:lvl1pPr>
          </a:lstStyle>
          <a:p>
            <a:pPr>
              <a:defRPr/>
            </a:pPr>
            <a:endParaRPr lang="en-GB" altLang="de-D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EC0CCA3-1395-714E-00F9-8B814F7B35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2425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84" tIns="45442" rIns="90884" bIns="45442" numCol="1" anchor="t" anchorCtr="0" compatLnSpc="1">
            <a:prstTxWarp prst="textNoShape">
              <a:avLst/>
            </a:prstTxWarp>
          </a:bodyPr>
          <a:lstStyle>
            <a:lvl1pPr algn="r" defTabSz="909074">
              <a:defRPr sz="1100"/>
            </a:lvl1pPr>
          </a:lstStyle>
          <a:p>
            <a:pPr>
              <a:defRPr/>
            </a:pPr>
            <a:endParaRPr lang="en-GB" altLang="de-DE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8AFE1DF-265B-B43B-C63F-04F9B7518C0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6100"/>
            <a:ext cx="2892425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84" tIns="45442" rIns="90884" bIns="45442" numCol="1" anchor="b" anchorCtr="0" compatLnSpc="1">
            <a:prstTxWarp prst="textNoShape">
              <a:avLst/>
            </a:prstTxWarp>
          </a:bodyPr>
          <a:lstStyle>
            <a:lvl1pPr defTabSz="909074">
              <a:defRPr sz="1100"/>
            </a:lvl1pPr>
          </a:lstStyle>
          <a:p>
            <a:pPr>
              <a:defRPr/>
            </a:pPr>
            <a:endParaRPr lang="en-GB" altLang="de-DE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1CECCDF-F216-EEB3-0DBA-73B16D224F8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6100"/>
            <a:ext cx="2892425" cy="4937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884" tIns="45442" rIns="90884" bIns="45442" numCol="1" anchor="b" anchorCtr="0" compatLnSpc="1">
            <a:prstTxWarp prst="textNoShape">
              <a:avLst/>
            </a:prstTxWarp>
          </a:bodyPr>
          <a:lstStyle>
            <a:lvl1pPr algn="r" defTabSz="908050">
              <a:defRPr sz="1100"/>
            </a:lvl1pPr>
          </a:lstStyle>
          <a:p>
            <a:pPr>
              <a:defRPr/>
            </a:pPr>
            <a:fld id="{26FAA499-D67A-402C-8CBE-EAD27217576F}" type="slidenum">
              <a:rPr lang="en-GB" altLang="de-DE"/>
              <a:pPr>
                <a:defRPr/>
              </a:pPr>
              <a:t>‹Nr.›</a:t>
            </a:fld>
            <a:endParaRPr lang="en-GB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A169132-B6E4-2347-593D-1D8DB7F802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3338" tIns="31669" rIns="63338" bIns="31669" numCol="1" anchor="t" anchorCtr="0" compatLnSpc="1">
            <a:prstTxWarp prst="textNoShape">
              <a:avLst/>
            </a:prstTxWarp>
          </a:bodyPr>
          <a:lstStyle>
            <a:lvl1pPr defTabSz="633920">
              <a:defRPr sz="8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9A6B3F3-5C70-E63C-3036-1DFFD1B1915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3963" y="0"/>
            <a:ext cx="2890837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3338" tIns="31669" rIns="63338" bIns="31669" numCol="1" anchor="t" anchorCtr="0" compatLnSpc="1">
            <a:prstTxWarp prst="textNoShape">
              <a:avLst/>
            </a:prstTxWarp>
          </a:bodyPr>
          <a:lstStyle>
            <a:lvl1pPr algn="r" defTabSz="633920">
              <a:defRPr sz="8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EAC2533-DA40-3DD5-5D58-E4FC6286606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84238" y="750888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CA74A8D6-A3EA-7242-BB8C-8E3E890CCC2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76300" y="4722813"/>
            <a:ext cx="4899025" cy="44561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3338" tIns="31669" rIns="63338" bIns="316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Klicken Sie, um die Formate des Vorlagentextes zu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E8AA7A77-E24C-316E-759B-696D2A34BF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4038"/>
            <a:ext cx="2887663" cy="4841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3338" tIns="31669" rIns="63338" bIns="31669" numCol="1" anchor="b" anchorCtr="0" compatLnSpc="1">
            <a:prstTxWarp prst="textNoShape">
              <a:avLst/>
            </a:prstTxWarp>
          </a:bodyPr>
          <a:lstStyle>
            <a:lvl1pPr defTabSz="633920">
              <a:defRPr sz="80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5BD4673A-2874-6372-1D55-4BBCAB41C2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3963" y="9444038"/>
            <a:ext cx="2890837" cy="4841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63338" tIns="31669" rIns="63338" bIns="31669" numCol="1" anchor="b" anchorCtr="0" compatLnSpc="1">
            <a:prstTxWarp prst="textNoShape">
              <a:avLst/>
            </a:prstTxWarp>
          </a:bodyPr>
          <a:lstStyle>
            <a:lvl1pPr algn="r" defTabSz="633413">
              <a:defRPr sz="800"/>
            </a:lvl1pPr>
          </a:lstStyle>
          <a:p>
            <a:pPr>
              <a:defRPr/>
            </a:pPr>
            <a:fld id="{79F316A7-D835-4918-920F-1FCA9C81CB8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72F0F709-5D07-E4C7-4F88-DB39FEA9C6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63341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3341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3341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3341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33413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334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334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334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334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DF184C-AAEB-44C0-840E-59557ECD4FA4}" type="slidenum">
              <a:rPr lang="de-DE" altLang="de-DE" sz="800" smtClean="0"/>
              <a:pPr/>
              <a:t>2</a:t>
            </a:fld>
            <a:endParaRPr lang="de-DE" altLang="de-DE" sz="800"/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7A51D0A9-BB07-F635-06C9-B2C436759E1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763963" y="9444038"/>
            <a:ext cx="288925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336" tIns="31667" rIns="63336" bIns="31667" anchor="b"/>
          <a:lstStyle>
            <a:lvl1pPr defTabSz="6619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84225" indent="-301625" defTabSz="6619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06500" indent="-241300" defTabSz="6619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89100" indent="-242888" defTabSz="6619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242888" defTabSz="661988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242888" defTabSz="661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242888" defTabSz="661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242888" defTabSz="661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242888" defTabSz="6619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9CD954B-6DC9-47F7-8FC0-35309B4A5931}" type="slidenum">
              <a:rPr lang="de-DE" altLang="de-DE" sz="800"/>
              <a:pPr algn="r"/>
              <a:t>2</a:t>
            </a:fld>
            <a:endParaRPr lang="de-DE" altLang="de-DE" sz="800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E31B523E-CB97-04A2-0296-E7697B7D1E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6467C621-589C-BC23-7AA4-5D40A49BB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4713" y="4722813"/>
            <a:ext cx="4900612" cy="4456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336" tIns="31667" rIns="63336" bIns="31667"/>
          <a:lstStyle/>
          <a:p>
            <a:pPr eaLnBrk="1" hangingPunct="1"/>
            <a:endParaRPr lang="en-US" alt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B09261E-A802-388F-C58B-EA010F9FA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319087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956E631-898F-24D0-4523-EB51262FF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1718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16E0EE-8564-F8DC-DD8F-32D188C70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C9D400"/>
          </a:solidFill>
          <a:ln>
            <a:noFill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07298CF-12C8-EFD6-CDA3-10B12C1BE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9D400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pic>
        <p:nvPicPr>
          <p:cNvPr id="6" name="Picture 9" descr="tud_logo">
            <a:extLst>
              <a:ext uri="{FF2B5EF4-FFF2-40B4-BE49-F238E27FC236}">
                <a16:creationId xmlns:a16="http://schemas.microsoft.com/office/drawing/2014/main" id="{80610333-8A79-DB0D-9680-DC194768A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solidFill>
            <a:srgbClr val="C9D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1">
            <a:extLst>
              <a:ext uri="{FF2B5EF4-FFF2-40B4-BE49-F238E27FC236}">
                <a16:creationId xmlns:a16="http://schemas.microsoft.com/office/drawing/2014/main" id="{2E0E5F43-A8AF-43B2-F12B-430C69A8A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3" y="6489700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C6F72F3C-2BB0-0EB2-F356-334D605AA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6E72EE2C-1DFE-6067-EA97-A3159B025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4B995EC-DC71-F4FD-E860-F29DCE0B2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488950"/>
            <a:ext cx="6877050" cy="83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lnSpc>
                <a:spcPts val="2600"/>
              </a:lnSpc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lnSpc>
                <a:spcPts val="2600"/>
              </a:lnSpc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lnSpc>
                <a:spcPts val="2600"/>
              </a:lnSpc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lnSpc>
                <a:spcPts val="2600"/>
              </a:lnSpc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lnSpc>
                <a:spcPts val="2600"/>
              </a:lnSpc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alt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1156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9009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4175" y="488950"/>
            <a:ext cx="2159000" cy="589280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2413" y="488950"/>
            <a:ext cx="6329362" cy="5892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86788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079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0385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2413" y="1592263"/>
            <a:ext cx="4243387" cy="47894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592263"/>
            <a:ext cx="4244975" cy="47894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094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80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0027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9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68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0631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>
            <a:extLst>
              <a:ext uri="{FF2B5EF4-FFF2-40B4-BE49-F238E27FC236}">
                <a16:creationId xmlns:a16="http://schemas.microsoft.com/office/drawing/2014/main" id="{9F092AA8-E9FC-4787-71E8-1BEBDB6D2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2925" y="319087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10">
            <a:extLst>
              <a:ext uri="{FF2B5EF4-FFF2-40B4-BE49-F238E27FC236}">
                <a16:creationId xmlns:a16="http://schemas.microsoft.com/office/drawing/2014/main" id="{FC9CBB1B-5603-C9D8-8778-1F31D0899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171825"/>
            <a:ext cx="9144000" cy="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13">
            <a:extLst>
              <a:ext uri="{FF2B5EF4-FFF2-40B4-BE49-F238E27FC236}">
                <a16:creationId xmlns:a16="http://schemas.microsoft.com/office/drawing/2014/main" id="{F14779A8-C315-49E5-25C5-D793503E5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B1DA35F2-39F8-E67B-82D1-32BCBFB5B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C9D400"/>
          </a:solidFill>
          <a:ln>
            <a:noFill/>
          </a:ln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pic>
        <p:nvPicPr>
          <p:cNvPr id="1030" name="Picture 9" descr="tud_logo">
            <a:extLst>
              <a:ext uri="{FF2B5EF4-FFF2-40B4-BE49-F238E27FC236}">
                <a16:creationId xmlns:a16="http://schemas.microsoft.com/office/drawing/2014/main" id="{70B69777-F394-8563-A592-D7F1F5297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4">
            <a:extLst>
              <a:ext uri="{FF2B5EF4-FFF2-40B4-BE49-F238E27FC236}">
                <a16:creationId xmlns:a16="http://schemas.microsoft.com/office/drawing/2014/main" id="{F6512160-F7C8-CD3E-3734-687FD22E2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1032" name="Rectangle 16">
            <a:extLst>
              <a:ext uri="{FF2B5EF4-FFF2-40B4-BE49-F238E27FC236}">
                <a16:creationId xmlns:a16="http://schemas.microsoft.com/office/drawing/2014/main" id="{287C200C-6EE8-5A4C-7EB6-E80386F9D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1033" name="Line 19">
            <a:extLst>
              <a:ext uri="{FF2B5EF4-FFF2-40B4-BE49-F238E27FC236}">
                <a16:creationId xmlns:a16="http://schemas.microsoft.com/office/drawing/2014/main" id="{F93BCD7E-78E4-EEEC-831D-D9C014C76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413" y="6489700"/>
            <a:ext cx="8670925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1034" name="Rectangle 2">
            <a:extLst>
              <a:ext uri="{FF2B5EF4-FFF2-40B4-BE49-F238E27FC236}">
                <a16:creationId xmlns:a16="http://schemas.microsoft.com/office/drawing/2014/main" id="{D41E3837-B69B-7E91-4135-DDEE6A44E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8800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Titelmasterformat durch Klicken bearbeiten</a:t>
            </a:r>
          </a:p>
        </p:txBody>
      </p:sp>
      <p:sp>
        <p:nvSpPr>
          <p:cNvPr id="1035" name="Rectangle 3">
            <a:extLst>
              <a:ext uri="{FF2B5EF4-FFF2-40B4-BE49-F238E27FC236}">
                <a16:creationId xmlns:a16="http://schemas.microsoft.com/office/drawing/2014/main" id="{D88266AE-436F-EA1A-E93D-80516E8D9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2413" y="1592263"/>
            <a:ext cx="8640762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Textmasterformate durch Klicken bearbeiten</a:t>
            </a:r>
          </a:p>
          <a:p>
            <a:pPr lvl="1"/>
            <a:r>
              <a:rPr lang="en-US" altLang="de-DE"/>
              <a:t>Zweite Ebene</a:t>
            </a:r>
          </a:p>
          <a:p>
            <a:pPr lvl="2"/>
            <a:r>
              <a:rPr lang="en-US" altLang="de-DE"/>
              <a:t>Dritte Ebene</a:t>
            </a:r>
          </a:p>
          <a:p>
            <a:pPr lvl="3"/>
            <a:r>
              <a:rPr lang="en-US" altLang="de-DE"/>
              <a:t>Vierte Ebene</a:t>
            </a:r>
          </a:p>
          <a:p>
            <a:pPr lvl="4"/>
            <a:r>
              <a:rPr lang="en-US" altLang="de-DE"/>
              <a:t>Fünfte Ebene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6FED628-AF73-F8E0-C096-E2A79CEEC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6543675"/>
            <a:ext cx="8532813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de-DE" sz="1000" dirty="0"/>
              <a:t>    TU Darmstadt  |  Summer term 20</a:t>
            </a:r>
            <a:r>
              <a:rPr lang="de-DE" altLang="de-DE" sz="1000" dirty="0"/>
              <a:t>25</a:t>
            </a:r>
            <a:r>
              <a:rPr lang="en-US" altLang="de-DE" sz="1000" dirty="0"/>
              <a:t>  |  Henning Puder  |  Adaptive Filters: Lecture 5  |  Page  </a:t>
            </a:r>
            <a:fld id="{865F07B2-DBE4-475D-A493-4778B5D22850}" type="slidenum">
              <a:rPr lang="en-US" altLang="de-DE" sz="1000" smtClean="0"/>
              <a:pPr eaLnBrk="1" hangingPunct="1">
                <a:defRPr/>
              </a:pPr>
              <a:t>‹Nr.›</a:t>
            </a:fld>
            <a:endParaRPr lang="en-US" altLang="de-DE" sz="1000" dirty="0"/>
          </a:p>
          <a:p>
            <a:pPr eaLnBrk="1" hangingPunct="1">
              <a:defRPr/>
            </a:pPr>
            <a:endParaRPr lang="en-US" altLang="de-DE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ct val="30000"/>
        </a:spcBef>
        <a:spcAft>
          <a:spcPct val="0"/>
        </a:spcAft>
        <a:buClr>
          <a:srgbClr val="DF0032"/>
        </a:buClr>
        <a:buFont typeface="Monotype Sorts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F0032"/>
        </a:buClr>
        <a:buFont typeface="Monotype Sorts" pitchFamily="2" charset="2"/>
        <a:buChar char="u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36650" indent="-203200" algn="l" rtl="0" eaLnBrk="0" fontAlgn="base" hangingPunct="0">
        <a:spcBef>
          <a:spcPct val="20000"/>
        </a:spcBef>
        <a:spcAft>
          <a:spcPct val="0"/>
        </a:spcAft>
        <a:buClr>
          <a:srgbClr val="DF0032"/>
        </a:buClr>
        <a:buSzPct val="85000"/>
        <a:buFont typeface="Monotype Sorts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43.xml"/><Relationship Id="rId7" Type="http://schemas.openxmlformats.org/officeDocument/2006/relationships/image" Target="../media/image23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2.png"/><Relationship Id="rId5" Type="http://schemas.openxmlformats.org/officeDocument/2006/relationships/tags" Target="../tags/tag45.xml"/><Relationship Id="rId10" Type="http://schemas.openxmlformats.org/officeDocument/2006/relationships/image" Target="../media/image26.png"/><Relationship Id="rId4" Type="http://schemas.openxmlformats.org/officeDocument/2006/relationships/tags" Target="../tags/tag44.xml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48.xml"/><Relationship Id="rId7" Type="http://schemas.openxmlformats.org/officeDocument/2006/relationships/image" Target="../media/image16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5.png"/><Relationship Id="rId5" Type="http://schemas.openxmlformats.org/officeDocument/2006/relationships/tags" Target="../tags/tag50.xml"/><Relationship Id="rId10" Type="http://schemas.openxmlformats.org/officeDocument/2006/relationships/image" Target="../media/image24.png"/><Relationship Id="rId4" Type="http://schemas.openxmlformats.org/officeDocument/2006/relationships/tags" Target="../tags/tag49.xm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53.xml"/><Relationship Id="rId7" Type="http://schemas.openxmlformats.org/officeDocument/2006/relationships/image" Target="../media/image27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58.xml"/><Relationship Id="rId7" Type="http://schemas.openxmlformats.org/officeDocument/2006/relationships/image" Target="../media/image30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9.xml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6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image" Target="../media/image35.png"/><Relationship Id="rId5" Type="http://schemas.openxmlformats.org/officeDocument/2006/relationships/tags" Target="../tags/tag64.xml"/><Relationship Id="rId10" Type="http://schemas.openxmlformats.org/officeDocument/2006/relationships/image" Target="../media/image34.png"/><Relationship Id="rId4" Type="http://schemas.openxmlformats.org/officeDocument/2006/relationships/tags" Target="../tags/tag63.xml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34.png"/><Relationship Id="rId26" Type="http://schemas.openxmlformats.org/officeDocument/2006/relationships/image" Target="../media/image36.png"/><Relationship Id="rId3" Type="http://schemas.openxmlformats.org/officeDocument/2006/relationships/tags" Target="../tags/tag68.xml"/><Relationship Id="rId21" Type="http://schemas.openxmlformats.org/officeDocument/2006/relationships/image" Target="../media/image41.png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43.png"/><Relationship Id="rId2" Type="http://schemas.openxmlformats.org/officeDocument/2006/relationships/tags" Target="../tags/tag67.xml"/><Relationship Id="rId16" Type="http://schemas.openxmlformats.org/officeDocument/2006/relationships/tags" Target="../tags/tag81.xml"/><Relationship Id="rId20" Type="http://schemas.openxmlformats.org/officeDocument/2006/relationships/image" Target="../media/image40.png"/><Relationship Id="rId29" Type="http://schemas.openxmlformats.org/officeDocument/2006/relationships/image" Target="../media/image46.pn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24" Type="http://schemas.openxmlformats.org/officeDocument/2006/relationships/image" Target="../media/image42.png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23" Type="http://schemas.openxmlformats.org/officeDocument/2006/relationships/image" Target="../media/image35.png"/><Relationship Id="rId28" Type="http://schemas.openxmlformats.org/officeDocument/2006/relationships/image" Target="../media/image45.png"/><Relationship Id="rId10" Type="http://schemas.openxmlformats.org/officeDocument/2006/relationships/tags" Target="../tags/tag75.xml"/><Relationship Id="rId19" Type="http://schemas.openxmlformats.org/officeDocument/2006/relationships/image" Target="../media/image39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image" Target="../media/image37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35.png"/><Relationship Id="rId3" Type="http://schemas.openxmlformats.org/officeDocument/2006/relationships/tags" Target="../tags/tag84.xml"/><Relationship Id="rId21" Type="http://schemas.openxmlformats.org/officeDocument/2006/relationships/image" Target="../media/image49.png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image" Target="../media/image36.png"/><Relationship Id="rId2" Type="http://schemas.openxmlformats.org/officeDocument/2006/relationships/tags" Target="../tags/tag83.xml"/><Relationship Id="rId16" Type="http://schemas.openxmlformats.org/officeDocument/2006/relationships/image" Target="../media/image37.png"/><Relationship Id="rId20" Type="http://schemas.openxmlformats.org/officeDocument/2006/relationships/image" Target="../media/image34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image" Target="../media/image47.png"/><Relationship Id="rId5" Type="http://schemas.openxmlformats.org/officeDocument/2006/relationships/tags" Target="../tags/tag86.xml"/><Relationship Id="rId15" Type="http://schemas.openxmlformats.org/officeDocument/2006/relationships/image" Target="../media/image41.png"/><Relationship Id="rId23" Type="http://schemas.openxmlformats.org/officeDocument/2006/relationships/image" Target="../media/image51.png"/><Relationship Id="rId10" Type="http://schemas.openxmlformats.org/officeDocument/2006/relationships/tags" Target="../tags/tag91.xml"/><Relationship Id="rId19" Type="http://schemas.openxmlformats.org/officeDocument/2006/relationships/image" Target="../media/image48.png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../media/image40.png"/><Relationship Id="rId22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tags" Target="../tags/tag96.xml"/><Relationship Id="rId7" Type="http://schemas.openxmlformats.org/officeDocument/2006/relationships/image" Target="../media/image52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98.xml"/><Relationship Id="rId10" Type="http://schemas.openxmlformats.org/officeDocument/2006/relationships/image" Target="../media/image54.png"/><Relationship Id="rId4" Type="http://schemas.openxmlformats.org/officeDocument/2006/relationships/tags" Target="../tags/tag97.xml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57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image" Target="../media/image30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tags" Target="../tags/tag10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4.png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63.png"/><Relationship Id="rId5" Type="http://schemas.openxmlformats.org/officeDocument/2006/relationships/tags" Target="../tags/tag111.xml"/><Relationship Id="rId10" Type="http://schemas.openxmlformats.org/officeDocument/2006/relationships/image" Target="../media/image62.png"/><Relationship Id="rId4" Type="http://schemas.openxmlformats.org/officeDocument/2006/relationships/tags" Target="../tags/tag110.xml"/><Relationship Id="rId9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15.xml"/><Relationship Id="rId7" Type="http://schemas.openxmlformats.org/officeDocument/2006/relationships/image" Target="../media/image68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tags" Target="../tags/tag118.xml"/><Relationship Id="rId7" Type="http://schemas.openxmlformats.org/officeDocument/2006/relationships/image" Target="../media/image69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73.png"/><Relationship Id="rId5" Type="http://schemas.openxmlformats.org/officeDocument/2006/relationships/tags" Target="../tags/tag120.xml"/><Relationship Id="rId10" Type="http://schemas.openxmlformats.org/officeDocument/2006/relationships/image" Target="../media/image72.png"/><Relationship Id="rId4" Type="http://schemas.openxmlformats.org/officeDocument/2006/relationships/tags" Target="../tags/tag119.xml"/><Relationship Id="rId9" Type="http://schemas.openxmlformats.org/officeDocument/2006/relationships/image" Target="../media/image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tags" Target="../tags/tag123.xml"/><Relationship Id="rId7" Type="http://schemas.openxmlformats.org/officeDocument/2006/relationships/image" Target="../media/image75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7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4.xml"/><Relationship Id="rId9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tags" Target="../tags/tag127.xml"/><Relationship Id="rId7" Type="http://schemas.openxmlformats.org/officeDocument/2006/relationships/image" Target="../media/image79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7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8.xml"/><Relationship Id="rId9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5.png"/><Relationship Id="rId3" Type="http://schemas.openxmlformats.org/officeDocument/2006/relationships/tags" Target="../tags/tag13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4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image" Target="../media/image83.png"/><Relationship Id="rId5" Type="http://schemas.openxmlformats.org/officeDocument/2006/relationships/tags" Target="../tags/tag133.xml"/><Relationship Id="rId10" Type="http://schemas.openxmlformats.org/officeDocument/2006/relationships/image" Target="../media/image73.png"/><Relationship Id="rId4" Type="http://schemas.openxmlformats.org/officeDocument/2006/relationships/tags" Target="../tags/tag132.xml"/><Relationship Id="rId9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tags" Target="../tags/tag137.xml"/><Relationship Id="rId7" Type="http://schemas.openxmlformats.org/officeDocument/2006/relationships/image" Target="../media/image86.png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0.png"/><Relationship Id="rId5" Type="http://schemas.openxmlformats.org/officeDocument/2006/relationships/tags" Target="../tags/tag139.xml"/><Relationship Id="rId10" Type="http://schemas.openxmlformats.org/officeDocument/2006/relationships/image" Target="../media/image89.png"/><Relationship Id="rId4" Type="http://schemas.openxmlformats.org/officeDocument/2006/relationships/tags" Target="../tags/tag138.xml"/><Relationship Id="rId9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tags" Target="../tags/tag142.xml"/><Relationship Id="rId7" Type="http://schemas.openxmlformats.org/officeDocument/2006/relationships/image" Target="../media/image68.png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6" Type="http://schemas.openxmlformats.org/officeDocument/2006/relationships/image" Target="../media/image6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3.xml"/><Relationship Id="rId9" Type="http://schemas.openxmlformats.org/officeDocument/2006/relationships/image" Target="../media/image9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146.xml"/><Relationship Id="rId7" Type="http://schemas.openxmlformats.org/officeDocument/2006/relationships/image" Target="../media/image94.png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image" Target="../media/image9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tags" Target="../tags/tag150.xml"/><Relationship Id="rId7" Type="http://schemas.openxmlformats.org/officeDocument/2006/relationships/image" Target="../media/image98.png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4.png"/><Relationship Id="rId5" Type="http://schemas.openxmlformats.org/officeDocument/2006/relationships/tags" Target="../tags/tag6.xml"/><Relationship Id="rId10" Type="http://schemas.openxmlformats.org/officeDocument/2006/relationships/image" Target="../media/image3.png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tags" Target="../tags/tag22.xml"/><Relationship Id="rId18" Type="http://schemas.openxmlformats.org/officeDocument/2006/relationships/image" Target="../media/image8.png"/><Relationship Id="rId3" Type="http://schemas.openxmlformats.org/officeDocument/2006/relationships/tags" Target="../tags/tag12.xml"/><Relationship Id="rId21" Type="http://schemas.openxmlformats.org/officeDocument/2006/relationships/image" Target="../media/image9.png"/><Relationship Id="rId7" Type="http://schemas.openxmlformats.org/officeDocument/2006/relationships/tags" Target="../tags/tag16.xml"/><Relationship Id="rId12" Type="http://schemas.openxmlformats.org/officeDocument/2006/relationships/tags" Target="../tags/tag21.xml"/><Relationship Id="rId17" Type="http://schemas.openxmlformats.org/officeDocument/2006/relationships/image" Target="../media/image7.png"/><Relationship Id="rId25" Type="http://schemas.openxmlformats.org/officeDocument/2006/relationships/image" Target="../media/image11.png"/><Relationship Id="rId2" Type="http://schemas.openxmlformats.org/officeDocument/2006/relationships/tags" Target="../tags/tag11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6.pn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24" Type="http://schemas.openxmlformats.org/officeDocument/2006/relationships/image" Target="../media/image10.png"/><Relationship Id="rId5" Type="http://schemas.openxmlformats.org/officeDocument/2006/relationships/tags" Target="../tags/tag14.xml"/><Relationship Id="rId15" Type="http://schemas.openxmlformats.org/officeDocument/2006/relationships/tags" Target="../tags/tag24.xml"/><Relationship Id="rId23" Type="http://schemas.openxmlformats.org/officeDocument/2006/relationships/image" Target="../media/image4.png"/><Relationship Id="rId10" Type="http://schemas.openxmlformats.org/officeDocument/2006/relationships/tags" Target="../tags/tag19.xml"/><Relationship Id="rId19" Type="http://schemas.openxmlformats.org/officeDocument/2006/relationships/image" Target="../media/image5.png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tags" Target="../tags/tag23.xml"/><Relationship Id="rId2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3.png"/><Relationship Id="rId3" Type="http://schemas.openxmlformats.org/officeDocument/2006/relationships/tags" Target="../tags/tag2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image" Target="../media/image6.png"/><Relationship Id="rId5" Type="http://schemas.openxmlformats.org/officeDocument/2006/relationships/tags" Target="../tags/tag29.xml"/><Relationship Id="rId10" Type="http://schemas.openxmlformats.org/officeDocument/2006/relationships/image" Target="../media/image5.png"/><Relationship Id="rId4" Type="http://schemas.openxmlformats.org/officeDocument/2006/relationships/tags" Target="../tags/tag28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35.xml"/><Relationship Id="rId7" Type="http://schemas.openxmlformats.org/officeDocument/2006/relationships/image" Target="../media/image16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.xml"/><Relationship Id="rId10" Type="http://schemas.openxmlformats.org/officeDocument/2006/relationships/image" Target="../media/image19.png"/><Relationship Id="rId4" Type="http://schemas.openxmlformats.org/officeDocument/2006/relationships/tags" Target="../tags/tag36.xml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22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Grafik 4" descr="KeyVisual_GSCE_titlefolie.jpg">
            <a:extLst>
              <a:ext uri="{FF2B5EF4-FFF2-40B4-BE49-F238E27FC236}">
                <a16:creationId xmlns:a16="http://schemas.microsoft.com/office/drawing/2014/main" id="{DBFECF53-49A4-B973-E007-DE5B74251F7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465388"/>
            <a:ext cx="8639175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itel 1">
            <a:extLst>
              <a:ext uri="{FF2B5EF4-FFF2-40B4-BE49-F238E27FC236}">
                <a16:creationId xmlns:a16="http://schemas.microsoft.com/office/drawing/2014/main" id="{48E63E82-3F81-6BA2-AFB3-61C891207223}"/>
              </a:ext>
            </a:extLst>
          </p:cNvPr>
          <p:cNvSpPr>
            <a:spLocks/>
          </p:cNvSpPr>
          <p:nvPr/>
        </p:nvSpPr>
        <p:spPr bwMode="auto">
          <a:xfrm>
            <a:off x="358775" y="692150"/>
            <a:ext cx="6734175" cy="950913"/>
          </a:xfrm>
          <a:prstGeom prst="rect">
            <a:avLst/>
          </a:prstGeom>
          <a:solidFill>
            <a:srgbClr val="C9D4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2000" b="1">
                <a:solidFill>
                  <a:schemeClr val="bg1"/>
                </a:solidFill>
              </a:rPr>
              <a:t>Lecture</a:t>
            </a:r>
            <a:br>
              <a:rPr lang="en-US" altLang="de-DE" sz="2000" b="1">
                <a:solidFill>
                  <a:schemeClr val="bg1"/>
                </a:solidFill>
              </a:rPr>
            </a:br>
            <a:r>
              <a:rPr lang="en-US" altLang="de-DE" sz="2400" b="1">
                <a:solidFill>
                  <a:schemeClr val="bg1"/>
                </a:solidFill>
              </a:rPr>
              <a:t>Adaptive Filters</a:t>
            </a:r>
            <a:endParaRPr lang="en-US" altLang="de-DE" sz="1800">
              <a:solidFill>
                <a:schemeClr val="bg1"/>
              </a:solidFill>
            </a:endParaRPr>
          </a:p>
        </p:txBody>
      </p:sp>
      <p:sp>
        <p:nvSpPr>
          <p:cNvPr id="5124" name="Untertitel 2">
            <a:extLst>
              <a:ext uri="{FF2B5EF4-FFF2-40B4-BE49-F238E27FC236}">
                <a16:creationId xmlns:a16="http://schemas.microsoft.com/office/drawing/2014/main" id="{F95D8344-B32D-62CC-3802-83116898CF0B}"/>
              </a:ext>
            </a:extLst>
          </p:cNvPr>
          <p:cNvSpPr>
            <a:spLocks/>
          </p:cNvSpPr>
          <p:nvPr/>
        </p:nvSpPr>
        <p:spPr bwMode="auto">
          <a:xfrm>
            <a:off x="358775" y="1785938"/>
            <a:ext cx="8375650" cy="60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de-DE" b="1" dirty="0">
                <a:solidFill>
                  <a:schemeClr val="bg1"/>
                </a:solidFill>
              </a:rPr>
              <a:t>Lecture 5:  Adaptation procedures (I): The RLS algorithm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3">
            <a:extLst>
              <a:ext uri="{FF2B5EF4-FFF2-40B4-BE49-F238E27FC236}">
                <a16:creationId xmlns:a16="http://schemas.microsoft.com/office/drawing/2014/main" id="{3A7CB7D2-876E-F201-8D41-7115CA63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1689100"/>
            <a:ext cx="3622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Previous matrix-vector equation:     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C2C42AFB-BA12-0A0A-7148-9C7FCB633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0" y="3505200"/>
            <a:ext cx="3740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400"/>
              <a:t> Estimate for the auto-correlation matrix:     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DBCDB186-C071-D1E0-5817-D33C0F3CA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5075" y="4529138"/>
            <a:ext cx="3819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400"/>
              <a:t> Estimate for the cross-correlation vector:     </a:t>
            </a:r>
          </a:p>
        </p:txBody>
      </p:sp>
      <p:pic>
        <p:nvPicPr>
          <p:cNvPr id="15365" name="Picture 15" descr="txp_fig">
            <a:extLst>
              <a:ext uri="{FF2B5EF4-FFF2-40B4-BE49-F238E27FC236}">
                <a16:creationId xmlns:a16="http://schemas.microsoft.com/office/drawing/2014/main" id="{ED88A573-B33C-0385-46EB-AA68865214E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3767138"/>
            <a:ext cx="2898775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17" descr="txp_fig">
            <a:extLst>
              <a:ext uri="{FF2B5EF4-FFF2-40B4-BE49-F238E27FC236}">
                <a16:creationId xmlns:a16="http://schemas.microsoft.com/office/drawing/2014/main" id="{52D8C13E-E8BB-5DE4-064E-04644623838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88" y="4816475"/>
            <a:ext cx="264795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7" name="Text Box 3">
            <a:extLst>
              <a:ext uri="{FF2B5EF4-FFF2-40B4-BE49-F238E27FC236}">
                <a16:creationId xmlns:a16="http://schemas.microsoft.com/office/drawing/2014/main" id="{4343EE15-2B7F-8755-3C0C-15CCC58C3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3194050"/>
            <a:ext cx="36766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The differentiation and matrix-vector</a:t>
            </a:r>
            <a:br>
              <a:rPr lang="en-US" altLang="de-DE" sz="1600"/>
            </a:br>
            <a:r>
              <a:rPr lang="en-US" altLang="de-DE" sz="1600"/>
              <a:t>    settings are defined analog to the</a:t>
            </a:r>
            <a:br>
              <a:rPr lang="en-US" altLang="de-DE" sz="1600"/>
            </a:br>
            <a:r>
              <a:rPr lang="en-US" altLang="de-DE" sz="1600"/>
              <a:t>    derivation for the Wiener filter.      </a:t>
            </a:r>
          </a:p>
        </p:txBody>
      </p:sp>
      <p:sp>
        <p:nvSpPr>
          <p:cNvPr id="15368" name="Rectangle 10">
            <a:extLst>
              <a:ext uri="{FF2B5EF4-FFF2-40B4-BE49-F238E27FC236}">
                <a16:creationId xmlns:a16="http://schemas.microsoft.com/office/drawing/2014/main" id="{625C40E0-BB9A-1236-E98F-599025B24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13" y="5502275"/>
            <a:ext cx="2438400" cy="5969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de-DE" sz="1600"/>
          </a:p>
        </p:txBody>
      </p:sp>
      <p:pic>
        <p:nvPicPr>
          <p:cNvPr id="15369" name="Picture 26" descr="txp_fig">
            <a:extLst>
              <a:ext uri="{FF2B5EF4-FFF2-40B4-BE49-F238E27FC236}">
                <a16:creationId xmlns:a16="http://schemas.microsoft.com/office/drawing/2014/main" id="{DD78D4F2-D447-FF84-F772-A624F0BC4954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5605463"/>
            <a:ext cx="1895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Picture 27" descr="txp_fig">
            <a:extLst>
              <a:ext uri="{FF2B5EF4-FFF2-40B4-BE49-F238E27FC236}">
                <a16:creationId xmlns:a16="http://schemas.microsoft.com/office/drawing/2014/main" id="{698E4C21-C187-FA12-A52E-531CF26238C4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13" y="4991100"/>
            <a:ext cx="1871662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71" name="Text Box 3">
            <a:extLst>
              <a:ext uri="{FF2B5EF4-FFF2-40B4-BE49-F238E27FC236}">
                <a16:creationId xmlns:a16="http://schemas.microsoft.com/office/drawing/2014/main" id="{A2EE46B3-1EEC-CBFC-CEDC-630F9A502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4535488"/>
            <a:ext cx="2797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Least squares solution:     </a:t>
            </a:r>
          </a:p>
        </p:txBody>
      </p:sp>
      <p:sp>
        <p:nvSpPr>
          <p:cNvPr id="15372" name="Text Box 3">
            <a:extLst>
              <a:ext uri="{FF2B5EF4-FFF2-40B4-BE49-F238E27FC236}">
                <a16:creationId xmlns:a16="http://schemas.microsoft.com/office/drawing/2014/main" id="{BC1336AE-314F-01B4-B5A7-BF9107F07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3130550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Definitions:      </a:t>
            </a:r>
          </a:p>
        </p:txBody>
      </p:sp>
      <p:sp>
        <p:nvSpPr>
          <p:cNvPr id="15373" name="Line 30">
            <a:extLst>
              <a:ext uri="{FF2B5EF4-FFF2-40B4-BE49-F238E27FC236}">
                <a16:creationId xmlns:a16="http://schemas.microsoft.com/office/drawing/2014/main" id="{2E3AF623-3053-0988-35AD-7789837FF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75" y="3167063"/>
            <a:ext cx="0" cy="283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pic>
        <p:nvPicPr>
          <p:cNvPr id="15374" name="Picture 31" descr="txp_fig">
            <a:extLst>
              <a:ext uri="{FF2B5EF4-FFF2-40B4-BE49-F238E27FC236}">
                <a16:creationId xmlns:a16="http://schemas.microsoft.com/office/drawing/2014/main" id="{5A7C7348-0FB4-8C67-3D02-BB89E76CD421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675" y="2168525"/>
            <a:ext cx="39004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75" name="Rectangle 32">
            <a:extLst>
              <a:ext uri="{FF2B5EF4-FFF2-40B4-BE49-F238E27FC236}">
                <a16:creationId xmlns:a16="http://schemas.microsoft.com/office/drawing/2014/main" id="{D814261A-9F42-BB11-280B-1CAC7D215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2000">
                <a:solidFill>
                  <a:schemeClr val="tx2"/>
                </a:solidFill>
              </a:rPr>
              <a:t>Least squares solution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218F286-F924-D12D-18FF-4F0E0457B9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Comments about the forgetting factor </a:t>
            </a:r>
          </a:p>
        </p:txBody>
      </p:sp>
      <p:sp>
        <p:nvSpPr>
          <p:cNvPr id="16387" name="Line 14">
            <a:extLst>
              <a:ext uri="{FF2B5EF4-FFF2-40B4-BE49-F238E27FC236}">
                <a16:creationId xmlns:a16="http://schemas.microsoft.com/office/drawing/2014/main" id="{7C3A0724-78B1-CC10-836B-C3B72BF8C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1938" y="2254250"/>
            <a:ext cx="53975" cy="2016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16388" name="Line 15">
            <a:extLst>
              <a:ext uri="{FF2B5EF4-FFF2-40B4-BE49-F238E27FC236}">
                <a16:creationId xmlns:a16="http://schemas.microsoft.com/office/drawing/2014/main" id="{E39036C4-EB7C-635D-285B-9DFF37714F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7050" y="2259013"/>
            <a:ext cx="261938" cy="1920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pic>
        <p:nvPicPr>
          <p:cNvPr id="16389" name="Picture 5" descr="txp_fig">
            <a:extLst>
              <a:ext uri="{FF2B5EF4-FFF2-40B4-BE49-F238E27FC236}">
                <a16:creationId xmlns:a16="http://schemas.microsoft.com/office/drawing/2014/main" id="{35B88F97-80A5-D39B-6CDB-217866867BAC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2251075"/>
            <a:ext cx="3938587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0" name="Line 18">
            <a:extLst>
              <a:ext uri="{FF2B5EF4-FFF2-40B4-BE49-F238E27FC236}">
                <a16:creationId xmlns:a16="http://schemas.microsoft.com/office/drawing/2014/main" id="{80F1D4AA-3E95-DADC-EA94-B54C9B229C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2025" y="2263775"/>
            <a:ext cx="131763" cy="1666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16391" name="Text Box 16">
            <a:extLst>
              <a:ext uri="{FF2B5EF4-FFF2-40B4-BE49-F238E27FC236}">
                <a16:creationId xmlns:a16="http://schemas.microsoft.com/office/drawing/2014/main" id="{9AB6B289-ECF5-FC28-3925-123EE0165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850" y="2092325"/>
            <a:ext cx="174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chemeClr val="accent2"/>
                </a:solidFill>
              </a:rPr>
              <a:t>forgetting factor</a:t>
            </a:r>
          </a:p>
        </p:txBody>
      </p:sp>
      <p:grpSp>
        <p:nvGrpSpPr>
          <p:cNvPr id="16392" name="Group 8">
            <a:extLst>
              <a:ext uri="{FF2B5EF4-FFF2-40B4-BE49-F238E27FC236}">
                <a16:creationId xmlns:a16="http://schemas.microsoft.com/office/drawing/2014/main" id="{09C7C60E-DD28-F7E6-4015-57698B9A9076}"/>
              </a:ext>
            </a:extLst>
          </p:cNvPr>
          <p:cNvGrpSpPr>
            <a:grpSpLocks/>
          </p:cNvGrpSpPr>
          <p:nvPr/>
        </p:nvGrpSpPr>
        <p:grpSpPr bwMode="auto">
          <a:xfrm>
            <a:off x="5270500" y="1989138"/>
            <a:ext cx="3005138" cy="1320800"/>
            <a:chOff x="601" y="2005"/>
            <a:chExt cx="2144" cy="1063"/>
          </a:xfrm>
        </p:grpSpPr>
        <p:sp>
          <p:nvSpPr>
            <p:cNvPr id="16400" name="Freeform 9">
              <a:extLst>
                <a:ext uri="{FF2B5EF4-FFF2-40B4-BE49-F238E27FC236}">
                  <a16:creationId xmlns:a16="http://schemas.microsoft.com/office/drawing/2014/main" id="{E2C2FCFF-BED2-41D7-4EF6-85BAA66D60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898" y="2447"/>
              <a:ext cx="1187" cy="381"/>
            </a:xfrm>
            <a:custGeom>
              <a:avLst/>
              <a:gdLst>
                <a:gd name="T0" fmla="*/ 1 w 1794"/>
                <a:gd name="T1" fmla="*/ 0 h 1312"/>
                <a:gd name="T2" fmla="*/ 3 w 1794"/>
                <a:gd name="T3" fmla="*/ 0 h 1312"/>
                <a:gd name="T4" fmla="*/ 5 w 1794"/>
                <a:gd name="T5" fmla="*/ 0 h 1312"/>
                <a:gd name="T6" fmla="*/ 7 w 1794"/>
                <a:gd name="T7" fmla="*/ 0 h 1312"/>
                <a:gd name="T8" fmla="*/ 9 w 1794"/>
                <a:gd name="T9" fmla="*/ 0 h 1312"/>
                <a:gd name="T10" fmla="*/ 11 w 1794"/>
                <a:gd name="T11" fmla="*/ 0 h 1312"/>
                <a:gd name="T12" fmla="*/ 13 w 1794"/>
                <a:gd name="T13" fmla="*/ 0 h 1312"/>
                <a:gd name="T14" fmla="*/ 15 w 1794"/>
                <a:gd name="T15" fmla="*/ 0 h 1312"/>
                <a:gd name="T16" fmla="*/ 17 w 1794"/>
                <a:gd name="T17" fmla="*/ 0 h 1312"/>
                <a:gd name="T18" fmla="*/ 19 w 1794"/>
                <a:gd name="T19" fmla="*/ 0 h 1312"/>
                <a:gd name="T20" fmla="*/ 21 w 1794"/>
                <a:gd name="T21" fmla="*/ 0 h 1312"/>
                <a:gd name="T22" fmla="*/ 23 w 1794"/>
                <a:gd name="T23" fmla="*/ 0 h 1312"/>
                <a:gd name="T24" fmla="*/ 25 w 1794"/>
                <a:gd name="T25" fmla="*/ 0 h 1312"/>
                <a:gd name="T26" fmla="*/ 27 w 1794"/>
                <a:gd name="T27" fmla="*/ 0 h 1312"/>
                <a:gd name="T28" fmla="*/ 29 w 1794"/>
                <a:gd name="T29" fmla="*/ 0 h 1312"/>
                <a:gd name="T30" fmla="*/ 31 w 1794"/>
                <a:gd name="T31" fmla="*/ 0 h 1312"/>
                <a:gd name="T32" fmla="*/ 33 w 1794"/>
                <a:gd name="T33" fmla="*/ 0 h 1312"/>
                <a:gd name="T34" fmla="*/ 35 w 1794"/>
                <a:gd name="T35" fmla="*/ 0 h 1312"/>
                <a:gd name="T36" fmla="*/ 37 w 1794"/>
                <a:gd name="T37" fmla="*/ 0 h 1312"/>
                <a:gd name="T38" fmla="*/ 39 w 1794"/>
                <a:gd name="T39" fmla="*/ 0 h 1312"/>
                <a:gd name="T40" fmla="*/ 42 w 1794"/>
                <a:gd name="T41" fmla="*/ 0 h 1312"/>
                <a:gd name="T42" fmla="*/ 43 w 1794"/>
                <a:gd name="T43" fmla="*/ 0 h 1312"/>
                <a:gd name="T44" fmla="*/ 45 w 1794"/>
                <a:gd name="T45" fmla="*/ 0 h 1312"/>
                <a:gd name="T46" fmla="*/ 47 w 1794"/>
                <a:gd name="T47" fmla="*/ 0 h 1312"/>
                <a:gd name="T48" fmla="*/ 49 w 1794"/>
                <a:gd name="T49" fmla="*/ 0 h 1312"/>
                <a:gd name="T50" fmla="*/ 51 w 1794"/>
                <a:gd name="T51" fmla="*/ 0 h 1312"/>
                <a:gd name="T52" fmla="*/ 54 w 1794"/>
                <a:gd name="T53" fmla="*/ 0 h 1312"/>
                <a:gd name="T54" fmla="*/ 55 w 1794"/>
                <a:gd name="T55" fmla="*/ 0 h 1312"/>
                <a:gd name="T56" fmla="*/ 57 w 1794"/>
                <a:gd name="T57" fmla="*/ 0 h 1312"/>
                <a:gd name="T58" fmla="*/ 60 w 1794"/>
                <a:gd name="T59" fmla="*/ 0 h 1312"/>
                <a:gd name="T60" fmla="*/ 62 w 1794"/>
                <a:gd name="T61" fmla="*/ 0 h 1312"/>
                <a:gd name="T62" fmla="*/ 63 w 1794"/>
                <a:gd name="T63" fmla="*/ 0 h 1312"/>
                <a:gd name="T64" fmla="*/ 66 w 1794"/>
                <a:gd name="T65" fmla="*/ 0 h 1312"/>
                <a:gd name="T66" fmla="*/ 67 w 1794"/>
                <a:gd name="T67" fmla="*/ 0 h 1312"/>
                <a:gd name="T68" fmla="*/ 69 w 1794"/>
                <a:gd name="T69" fmla="*/ 0 h 1312"/>
                <a:gd name="T70" fmla="*/ 71 w 1794"/>
                <a:gd name="T71" fmla="*/ 0 h 1312"/>
                <a:gd name="T72" fmla="*/ 73 w 1794"/>
                <a:gd name="T73" fmla="*/ 0 h 1312"/>
                <a:gd name="T74" fmla="*/ 75 w 1794"/>
                <a:gd name="T75" fmla="*/ 0 h 1312"/>
                <a:gd name="T76" fmla="*/ 77 w 1794"/>
                <a:gd name="T77" fmla="*/ 0 h 1312"/>
                <a:gd name="T78" fmla="*/ 79 w 1794"/>
                <a:gd name="T79" fmla="*/ 0 h 1312"/>
                <a:gd name="T80" fmla="*/ 81 w 1794"/>
                <a:gd name="T81" fmla="*/ 0 h 1312"/>
                <a:gd name="T82" fmla="*/ 83 w 1794"/>
                <a:gd name="T83" fmla="*/ 0 h 1312"/>
                <a:gd name="T84" fmla="*/ 85 w 1794"/>
                <a:gd name="T85" fmla="*/ 0 h 1312"/>
                <a:gd name="T86" fmla="*/ 87 w 1794"/>
                <a:gd name="T87" fmla="*/ 0 h 1312"/>
                <a:gd name="T88" fmla="*/ 89 w 1794"/>
                <a:gd name="T89" fmla="*/ 0 h 1312"/>
                <a:gd name="T90" fmla="*/ 91 w 1794"/>
                <a:gd name="T91" fmla="*/ 0 h 1312"/>
                <a:gd name="T92" fmla="*/ 93 w 1794"/>
                <a:gd name="T93" fmla="*/ 0 h 1312"/>
                <a:gd name="T94" fmla="*/ 95 w 1794"/>
                <a:gd name="T95" fmla="*/ 0 h 1312"/>
                <a:gd name="T96" fmla="*/ 98 w 1794"/>
                <a:gd name="T97" fmla="*/ 0 h 1312"/>
                <a:gd name="T98" fmla="*/ 99 w 1794"/>
                <a:gd name="T99" fmla="*/ 0 h 131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1794" h="1312">
                  <a:moveTo>
                    <a:pt x="0" y="0"/>
                  </a:moveTo>
                  <a:lnTo>
                    <a:pt x="17" y="42"/>
                  </a:lnTo>
                  <a:lnTo>
                    <a:pt x="38" y="79"/>
                  </a:lnTo>
                  <a:lnTo>
                    <a:pt x="54" y="121"/>
                  </a:lnTo>
                  <a:lnTo>
                    <a:pt x="71" y="158"/>
                  </a:lnTo>
                  <a:lnTo>
                    <a:pt x="92" y="196"/>
                  </a:lnTo>
                  <a:lnTo>
                    <a:pt x="109" y="229"/>
                  </a:lnTo>
                  <a:lnTo>
                    <a:pt x="125" y="262"/>
                  </a:lnTo>
                  <a:lnTo>
                    <a:pt x="146" y="300"/>
                  </a:lnTo>
                  <a:lnTo>
                    <a:pt x="163" y="329"/>
                  </a:lnTo>
                  <a:lnTo>
                    <a:pt x="180" y="362"/>
                  </a:lnTo>
                  <a:lnTo>
                    <a:pt x="200" y="391"/>
                  </a:lnTo>
                  <a:lnTo>
                    <a:pt x="217" y="420"/>
                  </a:lnTo>
                  <a:lnTo>
                    <a:pt x="234" y="450"/>
                  </a:lnTo>
                  <a:lnTo>
                    <a:pt x="255" y="479"/>
                  </a:lnTo>
                  <a:lnTo>
                    <a:pt x="271" y="504"/>
                  </a:lnTo>
                  <a:lnTo>
                    <a:pt x="288" y="533"/>
                  </a:lnTo>
                  <a:lnTo>
                    <a:pt x="309" y="558"/>
                  </a:lnTo>
                  <a:lnTo>
                    <a:pt x="326" y="583"/>
                  </a:lnTo>
                  <a:lnTo>
                    <a:pt x="342" y="608"/>
                  </a:lnTo>
                  <a:lnTo>
                    <a:pt x="363" y="629"/>
                  </a:lnTo>
                  <a:lnTo>
                    <a:pt x="380" y="654"/>
                  </a:lnTo>
                  <a:lnTo>
                    <a:pt x="396" y="675"/>
                  </a:lnTo>
                  <a:lnTo>
                    <a:pt x="417" y="695"/>
                  </a:lnTo>
                  <a:lnTo>
                    <a:pt x="434" y="716"/>
                  </a:lnTo>
                  <a:lnTo>
                    <a:pt x="451" y="737"/>
                  </a:lnTo>
                  <a:lnTo>
                    <a:pt x="472" y="754"/>
                  </a:lnTo>
                  <a:lnTo>
                    <a:pt x="488" y="774"/>
                  </a:lnTo>
                  <a:lnTo>
                    <a:pt x="505" y="791"/>
                  </a:lnTo>
                  <a:lnTo>
                    <a:pt x="526" y="808"/>
                  </a:lnTo>
                  <a:lnTo>
                    <a:pt x="542" y="824"/>
                  </a:lnTo>
                  <a:lnTo>
                    <a:pt x="559" y="841"/>
                  </a:lnTo>
                  <a:lnTo>
                    <a:pt x="580" y="858"/>
                  </a:lnTo>
                  <a:lnTo>
                    <a:pt x="597" y="874"/>
                  </a:lnTo>
                  <a:lnTo>
                    <a:pt x="613" y="891"/>
                  </a:lnTo>
                  <a:lnTo>
                    <a:pt x="634" y="904"/>
                  </a:lnTo>
                  <a:lnTo>
                    <a:pt x="651" y="920"/>
                  </a:lnTo>
                  <a:lnTo>
                    <a:pt x="668" y="933"/>
                  </a:lnTo>
                  <a:lnTo>
                    <a:pt x="688" y="945"/>
                  </a:lnTo>
                  <a:lnTo>
                    <a:pt x="705" y="958"/>
                  </a:lnTo>
                  <a:lnTo>
                    <a:pt x="722" y="970"/>
                  </a:lnTo>
                  <a:lnTo>
                    <a:pt x="743" y="983"/>
                  </a:lnTo>
                  <a:lnTo>
                    <a:pt x="759" y="995"/>
                  </a:lnTo>
                  <a:lnTo>
                    <a:pt x="776" y="1008"/>
                  </a:lnTo>
                  <a:lnTo>
                    <a:pt x="797" y="1020"/>
                  </a:lnTo>
                  <a:lnTo>
                    <a:pt x="814" y="1028"/>
                  </a:lnTo>
                  <a:lnTo>
                    <a:pt x="830" y="1041"/>
                  </a:lnTo>
                  <a:lnTo>
                    <a:pt x="851" y="1049"/>
                  </a:lnTo>
                  <a:lnTo>
                    <a:pt x="868" y="1062"/>
                  </a:lnTo>
                  <a:lnTo>
                    <a:pt x="889" y="1070"/>
                  </a:lnTo>
                  <a:lnTo>
                    <a:pt x="905" y="1078"/>
                  </a:lnTo>
                  <a:lnTo>
                    <a:pt x="922" y="1087"/>
                  </a:lnTo>
                  <a:lnTo>
                    <a:pt x="943" y="1095"/>
                  </a:lnTo>
                  <a:lnTo>
                    <a:pt x="960" y="1103"/>
                  </a:lnTo>
                  <a:lnTo>
                    <a:pt x="976" y="1112"/>
                  </a:lnTo>
                  <a:lnTo>
                    <a:pt x="997" y="1120"/>
                  </a:lnTo>
                  <a:lnTo>
                    <a:pt x="1014" y="1128"/>
                  </a:lnTo>
                  <a:lnTo>
                    <a:pt x="1031" y="1137"/>
                  </a:lnTo>
                  <a:lnTo>
                    <a:pt x="1051" y="1145"/>
                  </a:lnTo>
                  <a:lnTo>
                    <a:pt x="1068" y="1153"/>
                  </a:lnTo>
                  <a:lnTo>
                    <a:pt x="1085" y="1158"/>
                  </a:lnTo>
                  <a:lnTo>
                    <a:pt x="1106" y="1166"/>
                  </a:lnTo>
                  <a:lnTo>
                    <a:pt x="1122" y="1170"/>
                  </a:lnTo>
                  <a:lnTo>
                    <a:pt x="1139" y="1178"/>
                  </a:lnTo>
                  <a:lnTo>
                    <a:pt x="1160" y="1183"/>
                  </a:lnTo>
                  <a:lnTo>
                    <a:pt x="1177" y="1191"/>
                  </a:lnTo>
                  <a:lnTo>
                    <a:pt x="1193" y="1195"/>
                  </a:lnTo>
                  <a:lnTo>
                    <a:pt x="1214" y="1199"/>
                  </a:lnTo>
                  <a:lnTo>
                    <a:pt x="1231" y="1208"/>
                  </a:lnTo>
                  <a:lnTo>
                    <a:pt x="1247" y="1212"/>
                  </a:lnTo>
                  <a:lnTo>
                    <a:pt x="1268" y="1216"/>
                  </a:lnTo>
                  <a:lnTo>
                    <a:pt x="1285" y="1220"/>
                  </a:lnTo>
                  <a:lnTo>
                    <a:pt x="1302" y="1224"/>
                  </a:lnTo>
                  <a:lnTo>
                    <a:pt x="1323" y="1233"/>
                  </a:lnTo>
                  <a:lnTo>
                    <a:pt x="1339" y="1237"/>
                  </a:lnTo>
                  <a:lnTo>
                    <a:pt x="1356" y="1241"/>
                  </a:lnTo>
                  <a:lnTo>
                    <a:pt x="1377" y="1245"/>
                  </a:lnTo>
                  <a:lnTo>
                    <a:pt x="1393" y="1249"/>
                  </a:lnTo>
                  <a:lnTo>
                    <a:pt x="1410" y="1253"/>
                  </a:lnTo>
                  <a:lnTo>
                    <a:pt x="1431" y="1258"/>
                  </a:lnTo>
                  <a:lnTo>
                    <a:pt x="1448" y="1258"/>
                  </a:lnTo>
                  <a:lnTo>
                    <a:pt x="1464" y="1262"/>
                  </a:lnTo>
                  <a:lnTo>
                    <a:pt x="1485" y="1266"/>
                  </a:lnTo>
                  <a:lnTo>
                    <a:pt x="1502" y="1270"/>
                  </a:lnTo>
                  <a:lnTo>
                    <a:pt x="1519" y="1274"/>
                  </a:lnTo>
                  <a:lnTo>
                    <a:pt x="1539" y="1278"/>
                  </a:lnTo>
                  <a:lnTo>
                    <a:pt x="1556" y="1278"/>
                  </a:lnTo>
                  <a:lnTo>
                    <a:pt x="1573" y="1283"/>
                  </a:lnTo>
                  <a:lnTo>
                    <a:pt x="1594" y="1287"/>
                  </a:lnTo>
                  <a:lnTo>
                    <a:pt x="1610" y="1287"/>
                  </a:lnTo>
                  <a:lnTo>
                    <a:pt x="1627" y="1291"/>
                  </a:lnTo>
                  <a:lnTo>
                    <a:pt x="1648" y="1295"/>
                  </a:lnTo>
                  <a:lnTo>
                    <a:pt x="1665" y="1295"/>
                  </a:lnTo>
                  <a:lnTo>
                    <a:pt x="1681" y="1299"/>
                  </a:lnTo>
                  <a:lnTo>
                    <a:pt x="1702" y="1303"/>
                  </a:lnTo>
                  <a:lnTo>
                    <a:pt x="1719" y="1303"/>
                  </a:lnTo>
                  <a:lnTo>
                    <a:pt x="1736" y="1307"/>
                  </a:lnTo>
                  <a:lnTo>
                    <a:pt x="1756" y="1307"/>
                  </a:lnTo>
                  <a:lnTo>
                    <a:pt x="1773" y="1312"/>
                  </a:lnTo>
                  <a:lnTo>
                    <a:pt x="1794" y="131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6401" name="Line 10">
              <a:extLst>
                <a:ext uri="{FF2B5EF4-FFF2-40B4-BE49-F238E27FC236}">
                  <a16:creationId xmlns:a16="http://schemas.microsoft.com/office/drawing/2014/main" id="{21BFBB68-EE61-CA71-960D-E25E27121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4" y="2836"/>
              <a:ext cx="17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6402" name="Line 11">
              <a:extLst>
                <a:ext uri="{FF2B5EF4-FFF2-40B4-BE49-F238E27FC236}">
                  <a16:creationId xmlns:a16="http://schemas.microsoft.com/office/drawing/2014/main" id="{60D61CE3-083D-EFEE-F9E3-D9A2D8F921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1" y="2219"/>
              <a:ext cx="0" cy="7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DE"/>
            </a:p>
          </p:txBody>
        </p:sp>
        <p:pic>
          <p:nvPicPr>
            <p:cNvPr id="16403" name="Picture 12" descr="txp_fig">
              <a:extLst>
                <a:ext uri="{FF2B5EF4-FFF2-40B4-BE49-F238E27FC236}">
                  <a16:creationId xmlns:a16="http://schemas.microsoft.com/office/drawing/2014/main" id="{2F169A04-B07D-C38E-9EA1-8015E72879F8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5" y="2909"/>
              <a:ext cx="103" cy="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404" name="Text Box 13">
              <a:extLst>
                <a:ext uri="{FF2B5EF4-FFF2-40B4-BE49-F238E27FC236}">
                  <a16:creationId xmlns:a16="http://schemas.microsoft.com/office/drawing/2014/main" id="{CFD8A947-EBA6-1729-EC3B-1C5454632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" y="2005"/>
              <a:ext cx="1783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Weighting of the error values:</a:t>
              </a:r>
            </a:p>
          </p:txBody>
        </p:sp>
        <p:sp>
          <p:nvSpPr>
            <p:cNvPr id="16405" name="Text Box 14">
              <a:extLst>
                <a:ext uri="{FF2B5EF4-FFF2-40B4-BE49-F238E27FC236}">
                  <a16:creationId xmlns:a16="http://schemas.microsoft.com/office/drawing/2014/main" id="{64616CC5-5488-1463-2A49-7D32599D4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2" y="2822"/>
              <a:ext cx="413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Time</a:t>
              </a:r>
            </a:p>
          </p:txBody>
        </p:sp>
        <p:sp>
          <p:nvSpPr>
            <p:cNvPr id="16406" name="Line 15">
              <a:extLst>
                <a:ext uri="{FF2B5EF4-FFF2-40B4-BE49-F238E27FC236}">
                  <a16:creationId xmlns:a16="http://schemas.microsoft.com/office/drawing/2014/main" id="{23EFA5DB-29BC-E4B0-2DFB-3968E208D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1" y="2438"/>
              <a:ext cx="0" cy="4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DE"/>
            </a:p>
          </p:txBody>
        </p:sp>
      </p:grpSp>
      <p:sp>
        <p:nvSpPr>
          <p:cNvPr id="16393" name="Text Box 3">
            <a:extLst>
              <a:ext uri="{FF2B5EF4-FFF2-40B4-BE49-F238E27FC236}">
                <a16:creationId xmlns:a16="http://schemas.microsoft.com/office/drawing/2014/main" id="{00E223C0-C1E3-810D-F370-D9D0932F8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581150"/>
            <a:ext cx="5916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	Review: Exponential weighting window of the error signal:     </a:t>
            </a:r>
          </a:p>
        </p:txBody>
      </p:sp>
      <p:pic>
        <p:nvPicPr>
          <p:cNvPr id="16394" name="Picture 17" descr="txp_fig">
            <a:extLst>
              <a:ext uri="{FF2B5EF4-FFF2-40B4-BE49-F238E27FC236}">
                <a16:creationId xmlns:a16="http://schemas.microsoft.com/office/drawing/2014/main" id="{B19B2996-FE61-5AA2-BDF4-9735F8CC3A2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784600"/>
            <a:ext cx="2898775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5" name="Picture 18" descr="txp_fig">
            <a:extLst>
              <a:ext uri="{FF2B5EF4-FFF2-40B4-BE49-F238E27FC236}">
                <a16:creationId xmlns:a16="http://schemas.microsoft.com/office/drawing/2014/main" id="{F5C31E02-DC9F-AA3E-E9E8-5E1A447D73C3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4537075"/>
            <a:ext cx="264795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6" name="Picture 19" descr="txp_fig">
            <a:extLst>
              <a:ext uri="{FF2B5EF4-FFF2-40B4-BE49-F238E27FC236}">
                <a16:creationId xmlns:a16="http://schemas.microsoft.com/office/drawing/2014/main" id="{90D414C5-D549-9A9C-2609-A69092BECF63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4167188"/>
            <a:ext cx="1895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97" name="Text Box 3">
            <a:extLst>
              <a:ext uri="{FF2B5EF4-FFF2-40B4-BE49-F238E27FC236}">
                <a16:creationId xmlns:a16="http://schemas.microsoft.com/office/drawing/2014/main" id="{C9BC72D8-333F-3F1F-205A-331096E81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362325"/>
            <a:ext cx="65611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	The least squares solution is based on the following calculations:     </a:t>
            </a:r>
          </a:p>
        </p:txBody>
      </p:sp>
      <p:sp>
        <p:nvSpPr>
          <p:cNvPr id="16398" name="Text Box 21">
            <a:extLst>
              <a:ext uri="{FF2B5EF4-FFF2-40B4-BE49-F238E27FC236}">
                <a16:creationId xmlns:a16="http://schemas.microsoft.com/office/drawing/2014/main" id="{1B09D64B-B606-B72B-8FAB-DC10775CE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363" y="3922713"/>
            <a:ext cx="549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1400"/>
              <a:t>with:</a:t>
            </a:r>
          </a:p>
        </p:txBody>
      </p:sp>
      <p:sp>
        <p:nvSpPr>
          <p:cNvPr id="1080342" name="Text Box 3">
            <a:extLst>
              <a:ext uri="{FF2B5EF4-FFF2-40B4-BE49-F238E27FC236}">
                <a16:creationId xmlns:a16="http://schemas.microsoft.com/office/drawing/2014/main" id="{6B411BD1-9DE4-95B5-7FF5-E620C5E6B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" y="5281613"/>
            <a:ext cx="72167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	Suppose the linear system which has to be identified is changing over time:</a:t>
            </a:r>
            <a:br>
              <a:rPr lang="en-US" altLang="de-DE" sz="1600"/>
            </a:br>
            <a:r>
              <a:rPr lang="en-US" altLang="de-DE" sz="1600"/>
              <a:t>      =&gt; past components correspond to the previous impulse response of the </a:t>
            </a:r>
            <a:br>
              <a:rPr lang="en-US" altLang="de-DE" sz="1600"/>
            </a:br>
            <a:r>
              <a:rPr lang="en-US" altLang="de-DE" sz="1600"/>
              <a:t>           linear system and the newer ones to the current impulse response.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03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485039A-C628-410C-D825-F70F1CB30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Comments about the forgetting factor 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8B1D3134-A256-3ED0-DD52-C9F8F7347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1616075"/>
            <a:ext cx="8615363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	Suppose the linear system which has to be identified is changing over time</a:t>
            </a:r>
            <a:br>
              <a:rPr lang="en-US" altLang="de-DE" sz="1600"/>
            </a:br>
            <a:r>
              <a:rPr lang="en-US" altLang="de-DE" sz="1600"/>
              <a:t>     at time instance       :</a:t>
            </a:r>
            <a:br>
              <a:rPr lang="en-US" altLang="de-DE" sz="1600"/>
            </a:br>
            <a:br>
              <a:rPr lang="en-US" altLang="de-DE" sz="1600"/>
            </a:br>
            <a:r>
              <a:rPr lang="en-US" altLang="de-DE" sz="1600"/>
              <a:t>      =&gt; Past components of the correlation estimates correspond to the previous impulse </a:t>
            </a:r>
            <a:br>
              <a:rPr lang="en-US" altLang="de-DE" sz="1600"/>
            </a:br>
            <a:r>
              <a:rPr lang="en-US" altLang="de-DE" sz="1600"/>
              <a:t>           response of the linear system and the newer ones to the current impulse response.      </a:t>
            </a:r>
          </a:p>
        </p:txBody>
      </p:sp>
      <p:pic>
        <p:nvPicPr>
          <p:cNvPr id="17412" name="Picture 4" descr="txp_fig">
            <a:extLst>
              <a:ext uri="{FF2B5EF4-FFF2-40B4-BE49-F238E27FC236}">
                <a16:creationId xmlns:a16="http://schemas.microsoft.com/office/drawing/2014/main" id="{F7FB7CA2-7E43-AA7A-8B5A-2D53BDE569C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1968500"/>
            <a:ext cx="304800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7413" name="Group 5">
            <a:extLst>
              <a:ext uri="{FF2B5EF4-FFF2-40B4-BE49-F238E27FC236}">
                <a16:creationId xmlns:a16="http://schemas.microsoft.com/office/drawing/2014/main" id="{A21CE0AB-31F0-197E-3197-8D653C41A6DE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3230563"/>
            <a:ext cx="4902200" cy="2112962"/>
            <a:chOff x="422" y="1795"/>
            <a:chExt cx="3088" cy="1331"/>
          </a:xfrm>
        </p:grpSpPr>
        <p:grpSp>
          <p:nvGrpSpPr>
            <p:cNvPr id="17418" name="Group 6">
              <a:extLst>
                <a:ext uri="{FF2B5EF4-FFF2-40B4-BE49-F238E27FC236}">
                  <a16:creationId xmlns:a16="http://schemas.microsoft.com/office/drawing/2014/main" id="{2B110730-AAF9-B0FD-DDFD-5B4521B220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7" y="1795"/>
              <a:ext cx="2653" cy="832"/>
              <a:chOff x="601" y="2005"/>
              <a:chExt cx="3001" cy="1063"/>
            </a:xfrm>
          </p:grpSpPr>
          <p:sp>
            <p:nvSpPr>
              <p:cNvPr id="17427" name="Freeform 7">
                <a:extLst>
                  <a:ext uri="{FF2B5EF4-FFF2-40B4-BE49-F238E27FC236}">
                    <a16:creationId xmlns:a16="http://schemas.microsoft.com/office/drawing/2014/main" id="{604AAF3A-EC80-DA9A-8499-AADCD8F119A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98" y="2447"/>
                <a:ext cx="1187" cy="381"/>
              </a:xfrm>
              <a:custGeom>
                <a:avLst/>
                <a:gdLst>
                  <a:gd name="T0" fmla="*/ 1 w 1794"/>
                  <a:gd name="T1" fmla="*/ 0 h 1312"/>
                  <a:gd name="T2" fmla="*/ 3 w 1794"/>
                  <a:gd name="T3" fmla="*/ 0 h 1312"/>
                  <a:gd name="T4" fmla="*/ 5 w 1794"/>
                  <a:gd name="T5" fmla="*/ 0 h 1312"/>
                  <a:gd name="T6" fmla="*/ 7 w 1794"/>
                  <a:gd name="T7" fmla="*/ 0 h 1312"/>
                  <a:gd name="T8" fmla="*/ 9 w 1794"/>
                  <a:gd name="T9" fmla="*/ 0 h 1312"/>
                  <a:gd name="T10" fmla="*/ 11 w 1794"/>
                  <a:gd name="T11" fmla="*/ 0 h 1312"/>
                  <a:gd name="T12" fmla="*/ 13 w 1794"/>
                  <a:gd name="T13" fmla="*/ 0 h 1312"/>
                  <a:gd name="T14" fmla="*/ 15 w 1794"/>
                  <a:gd name="T15" fmla="*/ 0 h 1312"/>
                  <a:gd name="T16" fmla="*/ 17 w 1794"/>
                  <a:gd name="T17" fmla="*/ 0 h 1312"/>
                  <a:gd name="T18" fmla="*/ 19 w 1794"/>
                  <a:gd name="T19" fmla="*/ 0 h 1312"/>
                  <a:gd name="T20" fmla="*/ 21 w 1794"/>
                  <a:gd name="T21" fmla="*/ 0 h 1312"/>
                  <a:gd name="T22" fmla="*/ 23 w 1794"/>
                  <a:gd name="T23" fmla="*/ 0 h 1312"/>
                  <a:gd name="T24" fmla="*/ 25 w 1794"/>
                  <a:gd name="T25" fmla="*/ 0 h 1312"/>
                  <a:gd name="T26" fmla="*/ 27 w 1794"/>
                  <a:gd name="T27" fmla="*/ 0 h 1312"/>
                  <a:gd name="T28" fmla="*/ 29 w 1794"/>
                  <a:gd name="T29" fmla="*/ 0 h 1312"/>
                  <a:gd name="T30" fmla="*/ 31 w 1794"/>
                  <a:gd name="T31" fmla="*/ 0 h 1312"/>
                  <a:gd name="T32" fmla="*/ 33 w 1794"/>
                  <a:gd name="T33" fmla="*/ 0 h 1312"/>
                  <a:gd name="T34" fmla="*/ 35 w 1794"/>
                  <a:gd name="T35" fmla="*/ 0 h 1312"/>
                  <a:gd name="T36" fmla="*/ 37 w 1794"/>
                  <a:gd name="T37" fmla="*/ 0 h 1312"/>
                  <a:gd name="T38" fmla="*/ 39 w 1794"/>
                  <a:gd name="T39" fmla="*/ 0 h 1312"/>
                  <a:gd name="T40" fmla="*/ 42 w 1794"/>
                  <a:gd name="T41" fmla="*/ 0 h 1312"/>
                  <a:gd name="T42" fmla="*/ 43 w 1794"/>
                  <a:gd name="T43" fmla="*/ 0 h 1312"/>
                  <a:gd name="T44" fmla="*/ 45 w 1794"/>
                  <a:gd name="T45" fmla="*/ 0 h 1312"/>
                  <a:gd name="T46" fmla="*/ 47 w 1794"/>
                  <a:gd name="T47" fmla="*/ 0 h 1312"/>
                  <a:gd name="T48" fmla="*/ 49 w 1794"/>
                  <a:gd name="T49" fmla="*/ 0 h 1312"/>
                  <a:gd name="T50" fmla="*/ 51 w 1794"/>
                  <a:gd name="T51" fmla="*/ 0 h 1312"/>
                  <a:gd name="T52" fmla="*/ 54 w 1794"/>
                  <a:gd name="T53" fmla="*/ 0 h 1312"/>
                  <a:gd name="T54" fmla="*/ 55 w 1794"/>
                  <a:gd name="T55" fmla="*/ 0 h 1312"/>
                  <a:gd name="T56" fmla="*/ 57 w 1794"/>
                  <a:gd name="T57" fmla="*/ 0 h 1312"/>
                  <a:gd name="T58" fmla="*/ 60 w 1794"/>
                  <a:gd name="T59" fmla="*/ 0 h 1312"/>
                  <a:gd name="T60" fmla="*/ 62 w 1794"/>
                  <a:gd name="T61" fmla="*/ 0 h 1312"/>
                  <a:gd name="T62" fmla="*/ 63 w 1794"/>
                  <a:gd name="T63" fmla="*/ 0 h 1312"/>
                  <a:gd name="T64" fmla="*/ 66 w 1794"/>
                  <a:gd name="T65" fmla="*/ 0 h 1312"/>
                  <a:gd name="T66" fmla="*/ 67 w 1794"/>
                  <a:gd name="T67" fmla="*/ 0 h 1312"/>
                  <a:gd name="T68" fmla="*/ 69 w 1794"/>
                  <a:gd name="T69" fmla="*/ 0 h 1312"/>
                  <a:gd name="T70" fmla="*/ 71 w 1794"/>
                  <a:gd name="T71" fmla="*/ 0 h 1312"/>
                  <a:gd name="T72" fmla="*/ 73 w 1794"/>
                  <a:gd name="T73" fmla="*/ 0 h 1312"/>
                  <a:gd name="T74" fmla="*/ 75 w 1794"/>
                  <a:gd name="T75" fmla="*/ 0 h 1312"/>
                  <a:gd name="T76" fmla="*/ 77 w 1794"/>
                  <a:gd name="T77" fmla="*/ 0 h 1312"/>
                  <a:gd name="T78" fmla="*/ 79 w 1794"/>
                  <a:gd name="T79" fmla="*/ 0 h 1312"/>
                  <a:gd name="T80" fmla="*/ 81 w 1794"/>
                  <a:gd name="T81" fmla="*/ 0 h 1312"/>
                  <a:gd name="T82" fmla="*/ 83 w 1794"/>
                  <a:gd name="T83" fmla="*/ 0 h 1312"/>
                  <a:gd name="T84" fmla="*/ 85 w 1794"/>
                  <a:gd name="T85" fmla="*/ 0 h 1312"/>
                  <a:gd name="T86" fmla="*/ 87 w 1794"/>
                  <a:gd name="T87" fmla="*/ 0 h 1312"/>
                  <a:gd name="T88" fmla="*/ 89 w 1794"/>
                  <a:gd name="T89" fmla="*/ 0 h 1312"/>
                  <a:gd name="T90" fmla="*/ 91 w 1794"/>
                  <a:gd name="T91" fmla="*/ 0 h 1312"/>
                  <a:gd name="T92" fmla="*/ 93 w 1794"/>
                  <a:gd name="T93" fmla="*/ 0 h 1312"/>
                  <a:gd name="T94" fmla="*/ 95 w 1794"/>
                  <a:gd name="T95" fmla="*/ 0 h 1312"/>
                  <a:gd name="T96" fmla="*/ 98 w 1794"/>
                  <a:gd name="T97" fmla="*/ 0 h 1312"/>
                  <a:gd name="T98" fmla="*/ 99 w 1794"/>
                  <a:gd name="T99" fmla="*/ 0 h 1312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1794" h="1312">
                    <a:moveTo>
                      <a:pt x="0" y="0"/>
                    </a:moveTo>
                    <a:lnTo>
                      <a:pt x="17" y="42"/>
                    </a:lnTo>
                    <a:lnTo>
                      <a:pt x="38" y="79"/>
                    </a:lnTo>
                    <a:lnTo>
                      <a:pt x="54" y="121"/>
                    </a:lnTo>
                    <a:lnTo>
                      <a:pt x="71" y="158"/>
                    </a:lnTo>
                    <a:lnTo>
                      <a:pt x="92" y="196"/>
                    </a:lnTo>
                    <a:lnTo>
                      <a:pt x="109" y="229"/>
                    </a:lnTo>
                    <a:lnTo>
                      <a:pt x="125" y="262"/>
                    </a:lnTo>
                    <a:lnTo>
                      <a:pt x="146" y="300"/>
                    </a:lnTo>
                    <a:lnTo>
                      <a:pt x="163" y="329"/>
                    </a:lnTo>
                    <a:lnTo>
                      <a:pt x="180" y="362"/>
                    </a:lnTo>
                    <a:lnTo>
                      <a:pt x="200" y="391"/>
                    </a:lnTo>
                    <a:lnTo>
                      <a:pt x="217" y="420"/>
                    </a:lnTo>
                    <a:lnTo>
                      <a:pt x="234" y="450"/>
                    </a:lnTo>
                    <a:lnTo>
                      <a:pt x="255" y="479"/>
                    </a:lnTo>
                    <a:lnTo>
                      <a:pt x="271" y="504"/>
                    </a:lnTo>
                    <a:lnTo>
                      <a:pt x="288" y="533"/>
                    </a:lnTo>
                    <a:lnTo>
                      <a:pt x="309" y="558"/>
                    </a:lnTo>
                    <a:lnTo>
                      <a:pt x="326" y="583"/>
                    </a:lnTo>
                    <a:lnTo>
                      <a:pt x="342" y="608"/>
                    </a:lnTo>
                    <a:lnTo>
                      <a:pt x="363" y="629"/>
                    </a:lnTo>
                    <a:lnTo>
                      <a:pt x="380" y="654"/>
                    </a:lnTo>
                    <a:lnTo>
                      <a:pt x="396" y="675"/>
                    </a:lnTo>
                    <a:lnTo>
                      <a:pt x="417" y="695"/>
                    </a:lnTo>
                    <a:lnTo>
                      <a:pt x="434" y="716"/>
                    </a:lnTo>
                    <a:lnTo>
                      <a:pt x="451" y="737"/>
                    </a:lnTo>
                    <a:lnTo>
                      <a:pt x="472" y="754"/>
                    </a:lnTo>
                    <a:lnTo>
                      <a:pt x="488" y="774"/>
                    </a:lnTo>
                    <a:lnTo>
                      <a:pt x="505" y="791"/>
                    </a:lnTo>
                    <a:lnTo>
                      <a:pt x="526" y="808"/>
                    </a:lnTo>
                    <a:lnTo>
                      <a:pt x="542" y="824"/>
                    </a:lnTo>
                    <a:lnTo>
                      <a:pt x="559" y="841"/>
                    </a:lnTo>
                    <a:lnTo>
                      <a:pt x="580" y="858"/>
                    </a:lnTo>
                    <a:lnTo>
                      <a:pt x="597" y="874"/>
                    </a:lnTo>
                    <a:lnTo>
                      <a:pt x="613" y="891"/>
                    </a:lnTo>
                    <a:lnTo>
                      <a:pt x="634" y="904"/>
                    </a:lnTo>
                    <a:lnTo>
                      <a:pt x="651" y="920"/>
                    </a:lnTo>
                    <a:lnTo>
                      <a:pt x="668" y="933"/>
                    </a:lnTo>
                    <a:lnTo>
                      <a:pt x="688" y="945"/>
                    </a:lnTo>
                    <a:lnTo>
                      <a:pt x="705" y="958"/>
                    </a:lnTo>
                    <a:lnTo>
                      <a:pt x="722" y="970"/>
                    </a:lnTo>
                    <a:lnTo>
                      <a:pt x="743" y="983"/>
                    </a:lnTo>
                    <a:lnTo>
                      <a:pt x="759" y="995"/>
                    </a:lnTo>
                    <a:lnTo>
                      <a:pt x="776" y="1008"/>
                    </a:lnTo>
                    <a:lnTo>
                      <a:pt x="797" y="1020"/>
                    </a:lnTo>
                    <a:lnTo>
                      <a:pt x="814" y="1028"/>
                    </a:lnTo>
                    <a:lnTo>
                      <a:pt x="830" y="1041"/>
                    </a:lnTo>
                    <a:lnTo>
                      <a:pt x="851" y="1049"/>
                    </a:lnTo>
                    <a:lnTo>
                      <a:pt x="868" y="1062"/>
                    </a:lnTo>
                    <a:lnTo>
                      <a:pt x="889" y="1070"/>
                    </a:lnTo>
                    <a:lnTo>
                      <a:pt x="905" y="1078"/>
                    </a:lnTo>
                    <a:lnTo>
                      <a:pt x="922" y="1087"/>
                    </a:lnTo>
                    <a:lnTo>
                      <a:pt x="943" y="1095"/>
                    </a:lnTo>
                    <a:lnTo>
                      <a:pt x="960" y="1103"/>
                    </a:lnTo>
                    <a:lnTo>
                      <a:pt x="976" y="1112"/>
                    </a:lnTo>
                    <a:lnTo>
                      <a:pt x="997" y="1120"/>
                    </a:lnTo>
                    <a:lnTo>
                      <a:pt x="1014" y="1128"/>
                    </a:lnTo>
                    <a:lnTo>
                      <a:pt x="1031" y="1137"/>
                    </a:lnTo>
                    <a:lnTo>
                      <a:pt x="1051" y="1145"/>
                    </a:lnTo>
                    <a:lnTo>
                      <a:pt x="1068" y="1153"/>
                    </a:lnTo>
                    <a:lnTo>
                      <a:pt x="1085" y="1158"/>
                    </a:lnTo>
                    <a:lnTo>
                      <a:pt x="1106" y="1166"/>
                    </a:lnTo>
                    <a:lnTo>
                      <a:pt x="1122" y="1170"/>
                    </a:lnTo>
                    <a:lnTo>
                      <a:pt x="1139" y="1178"/>
                    </a:lnTo>
                    <a:lnTo>
                      <a:pt x="1160" y="1183"/>
                    </a:lnTo>
                    <a:lnTo>
                      <a:pt x="1177" y="1191"/>
                    </a:lnTo>
                    <a:lnTo>
                      <a:pt x="1193" y="1195"/>
                    </a:lnTo>
                    <a:lnTo>
                      <a:pt x="1214" y="1199"/>
                    </a:lnTo>
                    <a:lnTo>
                      <a:pt x="1231" y="1208"/>
                    </a:lnTo>
                    <a:lnTo>
                      <a:pt x="1247" y="1212"/>
                    </a:lnTo>
                    <a:lnTo>
                      <a:pt x="1268" y="1216"/>
                    </a:lnTo>
                    <a:lnTo>
                      <a:pt x="1285" y="1220"/>
                    </a:lnTo>
                    <a:lnTo>
                      <a:pt x="1302" y="1224"/>
                    </a:lnTo>
                    <a:lnTo>
                      <a:pt x="1323" y="1233"/>
                    </a:lnTo>
                    <a:lnTo>
                      <a:pt x="1339" y="1237"/>
                    </a:lnTo>
                    <a:lnTo>
                      <a:pt x="1356" y="1241"/>
                    </a:lnTo>
                    <a:lnTo>
                      <a:pt x="1377" y="1245"/>
                    </a:lnTo>
                    <a:lnTo>
                      <a:pt x="1393" y="1249"/>
                    </a:lnTo>
                    <a:lnTo>
                      <a:pt x="1410" y="1253"/>
                    </a:lnTo>
                    <a:lnTo>
                      <a:pt x="1431" y="1258"/>
                    </a:lnTo>
                    <a:lnTo>
                      <a:pt x="1448" y="1258"/>
                    </a:lnTo>
                    <a:lnTo>
                      <a:pt x="1464" y="1262"/>
                    </a:lnTo>
                    <a:lnTo>
                      <a:pt x="1485" y="1266"/>
                    </a:lnTo>
                    <a:lnTo>
                      <a:pt x="1502" y="1270"/>
                    </a:lnTo>
                    <a:lnTo>
                      <a:pt x="1519" y="1274"/>
                    </a:lnTo>
                    <a:lnTo>
                      <a:pt x="1539" y="1278"/>
                    </a:lnTo>
                    <a:lnTo>
                      <a:pt x="1556" y="1278"/>
                    </a:lnTo>
                    <a:lnTo>
                      <a:pt x="1573" y="1283"/>
                    </a:lnTo>
                    <a:lnTo>
                      <a:pt x="1594" y="1287"/>
                    </a:lnTo>
                    <a:lnTo>
                      <a:pt x="1610" y="1287"/>
                    </a:lnTo>
                    <a:lnTo>
                      <a:pt x="1627" y="1291"/>
                    </a:lnTo>
                    <a:lnTo>
                      <a:pt x="1648" y="1295"/>
                    </a:lnTo>
                    <a:lnTo>
                      <a:pt x="1665" y="1295"/>
                    </a:lnTo>
                    <a:lnTo>
                      <a:pt x="1681" y="1299"/>
                    </a:lnTo>
                    <a:lnTo>
                      <a:pt x="1702" y="1303"/>
                    </a:lnTo>
                    <a:lnTo>
                      <a:pt x="1719" y="1303"/>
                    </a:lnTo>
                    <a:lnTo>
                      <a:pt x="1736" y="1307"/>
                    </a:lnTo>
                    <a:lnTo>
                      <a:pt x="1756" y="1307"/>
                    </a:lnTo>
                    <a:lnTo>
                      <a:pt x="1773" y="1312"/>
                    </a:lnTo>
                    <a:lnTo>
                      <a:pt x="1794" y="1312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DE"/>
              </a:p>
            </p:txBody>
          </p:sp>
          <p:sp>
            <p:nvSpPr>
              <p:cNvPr id="17428" name="Line 8">
                <a:extLst>
                  <a:ext uri="{FF2B5EF4-FFF2-40B4-BE49-F238E27FC236}">
                    <a16:creationId xmlns:a16="http://schemas.microsoft.com/office/drawing/2014/main" id="{F69720D1-22FD-F448-F35B-14B0AB69E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4" y="2836"/>
                <a:ext cx="17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DE"/>
              </a:p>
            </p:txBody>
          </p:sp>
          <p:sp>
            <p:nvSpPr>
              <p:cNvPr id="17429" name="Line 9">
                <a:extLst>
                  <a:ext uri="{FF2B5EF4-FFF2-40B4-BE49-F238E27FC236}">
                    <a16:creationId xmlns:a16="http://schemas.microsoft.com/office/drawing/2014/main" id="{9826CCE1-6EA2-2DF4-D17C-E011F5D54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1" y="2219"/>
                <a:ext cx="0" cy="7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DE"/>
              </a:p>
            </p:txBody>
          </p:sp>
          <p:pic>
            <p:nvPicPr>
              <p:cNvPr id="17430" name="Picture 10" descr="txp_fig">
                <a:extLst>
                  <a:ext uri="{FF2B5EF4-FFF2-40B4-BE49-F238E27FC236}">
                    <a16:creationId xmlns:a16="http://schemas.microsoft.com/office/drawing/2014/main" id="{AF6CAF1E-E096-4970-C277-FCA690CDBC7B}"/>
                  </a:ext>
                </a:extLst>
              </p:cNvPr>
              <p:cNvPicPr>
                <a:picLocks noChangeAspect="1" noChangeArrowheads="1"/>
              </p:cNvPicPr>
              <p:nvPr>
                <p:custDataLst>
                  <p:tags r:id="rId5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35" y="2909"/>
                <a:ext cx="103" cy="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431" name="Text Box 11">
                <a:extLst>
                  <a:ext uri="{FF2B5EF4-FFF2-40B4-BE49-F238E27FC236}">
                    <a16:creationId xmlns:a16="http://schemas.microsoft.com/office/drawing/2014/main" id="{BDDDEACA-F334-14CF-4EE0-6B86185FD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" y="2005"/>
                <a:ext cx="3001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ts val="2200"/>
                  </a:lnSpc>
                  <a:spcBef>
                    <a:spcPct val="30000"/>
                  </a:spcBef>
                  <a:buClr>
                    <a:srgbClr val="DF0032"/>
                  </a:buClr>
                  <a:buFont typeface="Monotype Sorts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DF0032"/>
                  </a:buClr>
                  <a:buFont typeface="Monotype Sorts" pitchFamily="2" charset="2"/>
                  <a:buChar char="u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DF0032"/>
                  </a:buClr>
                  <a:buSzPct val="8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de-DE" sz="1400"/>
                  <a:t>Weighting of the error and the correlation estimates</a:t>
                </a:r>
              </a:p>
            </p:txBody>
          </p:sp>
          <p:sp>
            <p:nvSpPr>
              <p:cNvPr id="17432" name="Text Box 12">
                <a:extLst>
                  <a:ext uri="{FF2B5EF4-FFF2-40B4-BE49-F238E27FC236}">
                    <a16:creationId xmlns:a16="http://schemas.microsoft.com/office/drawing/2014/main" id="{B039FCB4-F6C3-884A-A5F6-1F1EC4FF97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2" y="2822"/>
                <a:ext cx="413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ts val="2200"/>
                  </a:lnSpc>
                  <a:spcBef>
                    <a:spcPct val="30000"/>
                  </a:spcBef>
                  <a:buClr>
                    <a:srgbClr val="DF0032"/>
                  </a:buClr>
                  <a:buFont typeface="Monotype Sorts" pitchFamily="2" charset="2"/>
                  <a:buChar char="n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DF0032"/>
                  </a:buClr>
                  <a:buFont typeface="Monotype Sorts" pitchFamily="2" charset="2"/>
                  <a:buChar char="u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DF0032"/>
                  </a:buClr>
                  <a:buSzPct val="85000"/>
                  <a:buFont typeface="Monotype Sorts" pitchFamily="2" charset="2"/>
                  <a:buChar char="l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de-DE" sz="1400"/>
                  <a:t>Time</a:t>
                </a:r>
              </a:p>
            </p:txBody>
          </p:sp>
          <p:sp>
            <p:nvSpPr>
              <p:cNvPr id="17433" name="Line 13">
                <a:extLst>
                  <a:ext uri="{FF2B5EF4-FFF2-40B4-BE49-F238E27FC236}">
                    <a16:creationId xmlns:a16="http://schemas.microsoft.com/office/drawing/2014/main" id="{E47CD881-0940-3D58-1DCC-F5FC80827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91" y="2438"/>
                <a:ext cx="0" cy="40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DE"/>
              </a:p>
            </p:txBody>
          </p:sp>
        </p:grpSp>
        <p:sp>
          <p:nvSpPr>
            <p:cNvPr id="17419" name="Line 14">
              <a:extLst>
                <a:ext uri="{FF2B5EF4-FFF2-40B4-BE49-F238E27FC236}">
                  <a16:creationId xmlns:a16="http://schemas.microsoft.com/office/drawing/2014/main" id="{DFBC2B26-7603-8A25-D31F-47D553EC77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4" y="2382"/>
              <a:ext cx="0" cy="3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DE"/>
            </a:p>
          </p:txBody>
        </p:sp>
        <p:pic>
          <p:nvPicPr>
            <p:cNvPr id="17420" name="Picture 15" descr="txp_fig">
              <a:extLst>
                <a:ext uri="{FF2B5EF4-FFF2-40B4-BE49-F238E27FC236}">
                  <a16:creationId xmlns:a16="http://schemas.microsoft.com/office/drawing/2014/main" id="{8BAD181C-9CE0-C872-26C1-349D37971D05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" y="2487"/>
              <a:ext cx="158" cy="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21" name="AutoShape 16">
              <a:extLst>
                <a:ext uri="{FF2B5EF4-FFF2-40B4-BE49-F238E27FC236}">
                  <a16:creationId xmlns:a16="http://schemas.microsoft.com/office/drawing/2014/main" id="{33FEB8A4-7A90-7647-8260-9DF69560806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363" y="2370"/>
              <a:ext cx="104" cy="495"/>
            </a:xfrm>
            <a:prstGeom prst="rightBrace">
              <a:avLst>
                <a:gd name="adj1" fmla="val 396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400"/>
            </a:p>
          </p:txBody>
        </p:sp>
        <p:sp>
          <p:nvSpPr>
            <p:cNvPr id="17422" name="AutoShape 17">
              <a:extLst>
                <a:ext uri="{FF2B5EF4-FFF2-40B4-BE49-F238E27FC236}">
                  <a16:creationId xmlns:a16="http://schemas.microsoft.com/office/drawing/2014/main" id="{C92C12BC-CE19-0920-3E64-D78E6A18E5D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880" y="2376"/>
              <a:ext cx="104" cy="495"/>
            </a:xfrm>
            <a:prstGeom prst="rightBrace">
              <a:avLst>
                <a:gd name="adj1" fmla="val 396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400"/>
            </a:p>
          </p:txBody>
        </p:sp>
        <p:sp>
          <p:nvSpPr>
            <p:cNvPr id="17423" name="Text Box 18">
              <a:extLst>
                <a:ext uri="{FF2B5EF4-FFF2-40B4-BE49-F238E27FC236}">
                  <a16:creationId xmlns:a16="http://schemas.microsoft.com/office/drawing/2014/main" id="{8A3C6E2F-F442-0F4E-2C49-1CD341CBE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" y="2800"/>
              <a:ext cx="113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Weighting of the old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Impulse response</a:t>
              </a:r>
            </a:p>
          </p:txBody>
        </p:sp>
        <p:sp>
          <p:nvSpPr>
            <p:cNvPr id="17424" name="Text Box 19">
              <a:extLst>
                <a:ext uri="{FF2B5EF4-FFF2-40B4-BE49-F238E27FC236}">
                  <a16:creationId xmlns:a16="http://schemas.microsoft.com/office/drawing/2014/main" id="{D4D93C25-8D7E-5B69-7C0D-62DBE530F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1" y="2773"/>
              <a:ext cx="119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Weighting of the new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Impulse response</a:t>
              </a:r>
            </a:p>
          </p:txBody>
        </p:sp>
        <p:sp>
          <p:nvSpPr>
            <p:cNvPr id="17425" name="Line 20">
              <a:extLst>
                <a:ext uri="{FF2B5EF4-FFF2-40B4-BE49-F238E27FC236}">
                  <a16:creationId xmlns:a16="http://schemas.microsoft.com/office/drawing/2014/main" id="{8213339C-76F2-67EB-5F88-0054BA7E7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6" y="2693"/>
              <a:ext cx="397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7426" name="Line 21">
              <a:extLst>
                <a:ext uri="{FF2B5EF4-FFF2-40B4-BE49-F238E27FC236}">
                  <a16:creationId xmlns:a16="http://schemas.microsoft.com/office/drawing/2014/main" id="{3050CD0D-8DEC-7E03-8CF6-50A2792B3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8" y="2691"/>
              <a:ext cx="398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DE"/>
            </a:p>
          </p:txBody>
        </p:sp>
      </p:grpSp>
      <p:sp>
        <p:nvSpPr>
          <p:cNvPr id="1081366" name="Text Box 22">
            <a:extLst>
              <a:ext uri="{FF2B5EF4-FFF2-40B4-BE49-F238E27FC236}">
                <a16:creationId xmlns:a16="http://schemas.microsoft.com/office/drawing/2014/main" id="{8BB6AF3D-4C82-F001-B131-C3F961C98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8238" y="3738563"/>
            <a:ext cx="3227387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1400"/>
              <a:t>=&gt; </a:t>
            </a:r>
            <a:r>
              <a:rPr lang="en-US" altLang="de-DE" sz="1400" b="1"/>
              <a:t>The smaller</a:t>
            </a:r>
            <a:r>
              <a:rPr lang="en-US" altLang="de-DE" sz="1400"/>
              <a:t> the forgetting factor is </a:t>
            </a:r>
            <a:br>
              <a:rPr lang="en-US" altLang="de-DE" sz="1400"/>
            </a:br>
            <a:r>
              <a:rPr lang="en-US" altLang="de-DE" sz="1400"/>
              <a:t>     the faster the system can estimate</a:t>
            </a:r>
            <a:br>
              <a:rPr lang="en-US" altLang="de-DE" sz="1400"/>
            </a:br>
            <a:r>
              <a:rPr lang="en-US" altLang="de-DE" sz="1400"/>
              <a:t>     the new impulse response</a:t>
            </a:r>
            <a:br>
              <a:rPr lang="en-US" altLang="de-DE" sz="1400"/>
            </a:br>
            <a:r>
              <a:rPr lang="en-US" altLang="de-DE" sz="1400"/>
              <a:t>=&gt; </a:t>
            </a:r>
            <a:r>
              <a:rPr lang="en-US" altLang="de-DE" sz="1400" b="1"/>
              <a:t>The faster is the tracking</a:t>
            </a:r>
            <a:endParaRPr lang="en-US" altLang="de-DE" sz="1400"/>
          </a:p>
        </p:txBody>
      </p:sp>
      <p:pic>
        <p:nvPicPr>
          <p:cNvPr id="1081367" name="Picture 23" descr="txp_fig">
            <a:extLst>
              <a:ext uri="{FF2B5EF4-FFF2-40B4-BE49-F238E27FC236}">
                <a16:creationId xmlns:a16="http://schemas.microsoft.com/office/drawing/2014/main" id="{0B1F0BC4-803E-FA36-65F1-9E4777897B4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338" y="3790950"/>
            <a:ext cx="1365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1368" name="Picture 24" descr="txp_fig">
            <a:extLst>
              <a:ext uri="{FF2B5EF4-FFF2-40B4-BE49-F238E27FC236}">
                <a16:creationId xmlns:a16="http://schemas.microsoft.com/office/drawing/2014/main" id="{F1DB867C-7E4B-0F79-A2A3-1F14871829AB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5" y="4852988"/>
            <a:ext cx="136525" cy="18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1369" name="Text Box 25">
            <a:extLst>
              <a:ext uri="{FF2B5EF4-FFF2-40B4-BE49-F238E27FC236}">
                <a16:creationId xmlns:a16="http://schemas.microsoft.com/office/drawing/2014/main" id="{2147FF8F-0A34-EB7F-723F-C61E764FE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975" y="4797425"/>
            <a:ext cx="3433763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1400"/>
              <a:t>=&gt; However, the forgetting factor</a:t>
            </a:r>
            <a:br>
              <a:rPr lang="en-US" altLang="de-DE" sz="1400"/>
            </a:br>
            <a:r>
              <a:rPr lang="en-US" altLang="de-DE" sz="1400"/>
              <a:t>     smoothes the estimate and attenuates</a:t>
            </a:r>
            <a:br>
              <a:rPr lang="en-US" altLang="de-DE" sz="1400"/>
            </a:br>
            <a:r>
              <a:rPr lang="en-US" altLang="de-DE" sz="1400"/>
              <a:t>     disturbing noise components</a:t>
            </a:r>
            <a:br>
              <a:rPr lang="en-US" altLang="de-DE" sz="1400"/>
            </a:br>
            <a:r>
              <a:rPr lang="en-US" altLang="de-DE" sz="1400"/>
              <a:t>=&gt; </a:t>
            </a:r>
            <a:r>
              <a:rPr lang="en-US" altLang="de-DE" sz="1400" b="1"/>
              <a:t>More reliable estimate in stationary</a:t>
            </a:r>
            <a:br>
              <a:rPr lang="en-US" altLang="de-DE" sz="1400" b="1"/>
            </a:br>
            <a:r>
              <a:rPr lang="en-US" altLang="de-DE" sz="1400" b="1"/>
              <a:t>     situations for a large (close to 1) </a:t>
            </a:r>
            <a:br>
              <a:rPr lang="en-US" altLang="de-DE" sz="1400" b="1"/>
            </a:br>
            <a:r>
              <a:rPr lang="en-US" altLang="de-DE" sz="1400" b="1"/>
              <a:t>     forgetting factor.</a:t>
            </a:r>
            <a:r>
              <a:rPr lang="en-US" altLang="de-DE" sz="1400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de-DE" altLang="de-DE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366" grpId="0"/>
      <p:bldP spid="10813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 descr="Zitat Haykin">
            <a:extLst>
              <a:ext uri="{FF2B5EF4-FFF2-40B4-BE49-F238E27FC236}">
                <a16:creationId xmlns:a16="http://schemas.microsoft.com/office/drawing/2014/main" id="{A8929648-B50D-567A-4D10-F288D7AD0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162175"/>
            <a:ext cx="640715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6">
            <a:extLst>
              <a:ext uri="{FF2B5EF4-FFF2-40B4-BE49-F238E27FC236}">
                <a16:creationId xmlns:a16="http://schemas.microsoft.com/office/drawing/2014/main" id="{8DF57530-03FA-E417-E2DE-0B5942B30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866900"/>
            <a:ext cx="6410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de-DE" sz="1400"/>
              <a:t>1) Simon Haykin, „Adaptive Filter Theory“, Prentice Hall, 2002:</a:t>
            </a:r>
          </a:p>
        </p:txBody>
      </p:sp>
      <p:sp>
        <p:nvSpPr>
          <p:cNvPr id="18436" name="Rectangle 8">
            <a:extLst>
              <a:ext uri="{FF2B5EF4-FFF2-40B4-BE49-F238E27FC236}">
                <a16:creationId xmlns:a16="http://schemas.microsoft.com/office/drawing/2014/main" id="{0E4FAD54-31E4-6728-E0A5-A82F73897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5970588"/>
            <a:ext cx="7058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1400"/>
              <a:t>2) The Matrix Cookbook [http://orion.uwaterloo.ca/~hwolkowi/matrixcookbook.pdf]</a:t>
            </a:r>
          </a:p>
        </p:txBody>
      </p:sp>
      <p:sp>
        <p:nvSpPr>
          <p:cNvPr id="18437" name="Text Box 3">
            <a:extLst>
              <a:ext uri="{FF2B5EF4-FFF2-40B4-BE49-F238E27FC236}">
                <a16:creationId xmlns:a16="http://schemas.microsoft.com/office/drawing/2014/main" id="{BC569113-617D-21C8-B00C-EE0CA883E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1504950"/>
            <a:ext cx="6572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The derivation of the least squares equations can be found here:      </a:t>
            </a:r>
          </a:p>
        </p:txBody>
      </p:sp>
      <p:sp>
        <p:nvSpPr>
          <p:cNvPr id="18438" name="Rectangle 9">
            <a:extLst>
              <a:ext uri="{FF2B5EF4-FFF2-40B4-BE49-F238E27FC236}">
                <a16:creationId xmlns:a16="http://schemas.microsoft.com/office/drawing/2014/main" id="{33006900-A74F-7D85-6AB9-C4DE0E105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2000">
                <a:solidFill>
                  <a:schemeClr val="tx2"/>
                </a:solidFill>
              </a:rPr>
              <a:t>Least squares solution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D350B7E-632B-E4A9-C41F-1BC4650EB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Least squares: Going the step to a non-static solution </a:t>
            </a:r>
          </a:p>
        </p:txBody>
      </p:sp>
      <p:pic>
        <p:nvPicPr>
          <p:cNvPr id="19459" name="Picture 5" descr="txp_fig">
            <a:extLst>
              <a:ext uri="{FF2B5EF4-FFF2-40B4-BE49-F238E27FC236}">
                <a16:creationId xmlns:a16="http://schemas.microsoft.com/office/drawing/2014/main" id="{79FB31B3-D7A2-6EC4-2468-6420AACA9FD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2005013"/>
            <a:ext cx="18954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0" name="Text Box 3">
            <a:extLst>
              <a:ext uri="{FF2B5EF4-FFF2-40B4-BE49-F238E27FC236}">
                <a16:creationId xmlns:a16="http://schemas.microsoft.com/office/drawing/2014/main" id="{645B99BC-8540-2DE0-465C-FE45D9FAC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25588"/>
            <a:ext cx="4003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Analyzing the least squares solution:     </a:t>
            </a:r>
          </a:p>
        </p:txBody>
      </p:sp>
      <p:sp>
        <p:nvSpPr>
          <p:cNvPr id="19461" name="Text Box 3">
            <a:extLst>
              <a:ext uri="{FF2B5EF4-FFF2-40B4-BE49-F238E27FC236}">
                <a16:creationId xmlns:a16="http://schemas.microsoft.com/office/drawing/2014/main" id="{6B3D5B2E-741F-981F-2CC2-95217D936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2555875"/>
            <a:ext cx="6572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one can see that in general this solution also offers a tracking of </a:t>
            </a:r>
            <a:br>
              <a:rPr lang="en-US" altLang="de-DE" sz="1600"/>
            </a:br>
            <a:r>
              <a:rPr lang="en-US" altLang="de-DE" sz="1600"/>
              <a:t>  varying systems, since the estimates are updated at each time index: </a:t>
            </a:r>
          </a:p>
        </p:txBody>
      </p:sp>
      <p:pic>
        <p:nvPicPr>
          <p:cNvPr id="19462" name="Picture 10" descr="txp_fig">
            <a:extLst>
              <a:ext uri="{FF2B5EF4-FFF2-40B4-BE49-F238E27FC236}">
                <a16:creationId xmlns:a16="http://schemas.microsoft.com/office/drawing/2014/main" id="{85FAE4F3-D9BB-3D6C-DCA7-122478B31AA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3321050"/>
            <a:ext cx="2214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4971" name="Text Box 3">
            <a:extLst>
              <a:ext uri="{FF2B5EF4-FFF2-40B4-BE49-F238E27FC236}">
                <a16:creationId xmlns:a16="http://schemas.microsoft.com/office/drawing/2014/main" id="{874E18AB-8495-2D17-C131-3F6A1ED0F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3960813"/>
            <a:ext cx="8191500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	However, then at each step a computational complex inversion of the auto-correlation </a:t>
            </a:r>
            <a:br>
              <a:rPr lang="en-US" altLang="de-DE" sz="1600"/>
            </a:br>
            <a:r>
              <a:rPr lang="en-US" altLang="de-DE" sz="1600"/>
              <a:t>	</a:t>
            </a:r>
            <a:br>
              <a:rPr lang="en-US" altLang="de-DE" sz="1600"/>
            </a:br>
            <a:r>
              <a:rPr lang="en-US" altLang="de-DE" sz="1600"/>
              <a:t>	matrix would be necessary where the estimate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	has </a:t>
            </a:r>
            <a:r>
              <a:rPr lang="en-US" altLang="de-DE" sz="1600" b="1"/>
              <a:t>non</a:t>
            </a:r>
            <a:r>
              <a:rPr lang="en-US" altLang="de-DE" sz="1600"/>
              <a:t>-Toeplitz structure.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endParaRPr lang="en-US" altLang="de-DE" sz="16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	Therefore, recursive methods are developed which allow an update of</a:t>
            </a:r>
            <a:br>
              <a:rPr lang="en-US" altLang="de-DE" sz="1600"/>
            </a:br>
            <a:r>
              <a:rPr lang="en-US" altLang="de-DE" sz="1600"/>
              <a:t>	the previous estimate which requires less computational effort.        </a:t>
            </a:r>
          </a:p>
        </p:txBody>
      </p:sp>
      <p:pic>
        <p:nvPicPr>
          <p:cNvPr id="1064973" name="Picture 13" descr="txp_fig">
            <a:extLst>
              <a:ext uri="{FF2B5EF4-FFF2-40B4-BE49-F238E27FC236}">
                <a16:creationId xmlns:a16="http://schemas.microsoft.com/office/drawing/2014/main" id="{8AEA69C1-0989-18BF-DF33-49502AB3E408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5848350"/>
            <a:ext cx="2957512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4974" name="Picture 14" descr="txp_fig">
            <a:extLst>
              <a:ext uri="{FF2B5EF4-FFF2-40B4-BE49-F238E27FC236}">
                <a16:creationId xmlns:a16="http://schemas.microsoft.com/office/drawing/2014/main" id="{949284B1-A46B-119E-291B-66F92AE31B95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344988"/>
            <a:ext cx="2898775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4">
            <a:extLst>
              <a:ext uri="{FF2B5EF4-FFF2-40B4-BE49-F238E27FC236}">
                <a16:creationId xmlns:a16="http://schemas.microsoft.com/office/drawing/2014/main" id="{446F6C40-C4EC-C418-E326-589F37EE0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3" y="3006725"/>
            <a:ext cx="4281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2800"/>
              <a:t>Adaptive filters - Generals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FBF2E43-A533-87A4-6CEC-76F37061C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Adaptive filters</a:t>
            </a:r>
          </a:p>
        </p:txBody>
      </p:sp>
      <p:grpSp>
        <p:nvGrpSpPr>
          <p:cNvPr id="21507" name="Group 16">
            <a:extLst>
              <a:ext uri="{FF2B5EF4-FFF2-40B4-BE49-F238E27FC236}">
                <a16:creationId xmlns:a16="http://schemas.microsoft.com/office/drawing/2014/main" id="{B831783A-43D4-D799-87F4-AC325999A43F}"/>
              </a:ext>
            </a:extLst>
          </p:cNvPr>
          <p:cNvGrpSpPr>
            <a:grpSpLocks/>
          </p:cNvGrpSpPr>
          <p:nvPr/>
        </p:nvGrpSpPr>
        <p:grpSpPr bwMode="auto">
          <a:xfrm>
            <a:off x="1216025" y="2014538"/>
            <a:ext cx="5411788" cy="2692400"/>
            <a:chOff x="696" y="1170"/>
            <a:chExt cx="3741" cy="1861"/>
          </a:xfrm>
        </p:grpSpPr>
        <p:pic>
          <p:nvPicPr>
            <p:cNvPr id="21510" name="Picture 13" descr="Adaptives Filter (Schema)">
              <a:extLst>
                <a:ext uri="{FF2B5EF4-FFF2-40B4-BE49-F238E27FC236}">
                  <a16:creationId xmlns:a16="http://schemas.microsoft.com/office/drawing/2014/main" id="{2B5C7380-B6B8-B6E8-0EBF-CF1CABE02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" y="1257"/>
              <a:ext cx="3011" cy="1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1" name="Text Box 14">
              <a:extLst>
                <a:ext uri="{FF2B5EF4-FFF2-40B4-BE49-F238E27FC236}">
                  <a16:creationId xmlns:a16="http://schemas.microsoft.com/office/drawing/2014/main" id="{9EDAB018-BE80-EA18-57D0-9B86AE770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1" y="2593"/>
              <a:ext cx="107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400"/>
                <a:t>Adaptive </a:t>
              </a:r>
              <a:br>
                <a:rPr lang="en-US" altLang="de-DE" sz="1400"/>
              </a:br>
              <a:r>
                <a:rPr lang="en-US" altLang="de-DE" sz="1400"/>
                <a:t>algorithm</a:t>
              </a:r>
            </a:p>
          </p:txBody>
        </p:sp>
        <p:sp>
          <p:nvSpPr>
            <p:cNvPr id="21512" name="Text Box 15">
              <a:extLst>
                <a:ext uri="{FF2B5EF4-FFF2-40B4-BE49-F238E27FC236}">
                  <a16:creationId xmlns:a16="http://schemas.microsoft.com/office/drawing/2014/main" id="{C3CA7DC7-26D2-2743-FD27-DC7AAE288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5" y="1535"/>
              <a:ext cx="106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400"/>
                <a:t>Adaptive filter</a:t>
              </a:r>
            </a:p>
          </p:txBody>
        </p:sp>
        <p:pic>
          <p:nvPicPr>
            <p:cNvPr id="21513" name="Picture 17" descr="txp_fig">
              <a:extLst>
                <a:ext uri="{FF2B5EF4-FFF2-40B4-BE49-F238E27FC236}">
                  <a16:creationId xmlns:a16="http://schemas.microsoft.com/office/drawing/2014/main" id="{C0BB5951-D467-C608-9E5E-4E2A69D63E43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" y="1749"/>
              <a:ext cx="271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4" name="Picture 20" descr="txp_fig">
              <a:extLst>
                <a:ext uri="{FF2B5EF4-FFF2-40B4-BE49-F238E27FC236}">
                  <a16:creationId xmlns:a16="http://schemas.microsoft.com/office/drawing/2014/main" id="{C5EA32E2-2891-3FED-381F-83481968802B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" y="1538"/>
              <a:ext cx="28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5" name="Picture 22" descr="txp_fig">
              <a:extLst>
                <a:ext uri="{FF2B5EF4-FFF2-40B4-BE49-F238E27FC236}">
                  <a16:creationId xmlns:a16="http://schemas.microsoft.com/office/drawing/2014/main" id="{78794263-AACC-B443-4EB0-A15C28D45F0D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9" y="1568"/>
              <a:ext cx="265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6" name="Picture 24" descr="txp_fig">
              <a:extLst>
                <a:ext uri="{FF2B5EF4-FFF2-40B4-BE49-F238E27FC236}">
                  <a16:creationId xmlns:a16="http://schemas.microsoft.com/office/drawing/2014/main" id="{9D98C83C-6D66-F86C-3992-198308011E09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0" y="1243"/>
              <a:ext cx="28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7" name="Picture 27" descr="txp_fig">
              <a:extLst>
                <a:ext uri="{FF2B5EF4-FFF2-40B4-BE49-F238E27FC236}">
                  <a16:creationId xmlns:a16="http://schemas.microsoft.com/office/drawing/2014/main" id="{51DB927B-4790-56D7-0B12-A822F34ADCC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" y="1560"/>
              <a:ext cx="280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18" name="Text Box 28">
              <a:extLst>
                <a:ext uri="{FF2B5EF4-FFF2-40B4-BE49-F238E27FC236}">
                  <a16:creationId xmlns:a16="http://schemas.microsoft.com/office/drawing/2014/main" id="{93F3D2AE-BD12-56E8-EF31-001E69DFF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0" y="1170"/>
              <a:ext cx="1517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FontTx/>
                <a:buNone/>
              </a:pPr>
              <a:r>
                <a:rPr lang="en-US" altLang="de-DE" sz="1400" b="1">
                  <a:solidFill>
                    <a:schemeClr val="accent2"/>
                  </a:solidFill>
                </a:rPr>
                <a:t>Desired </a:t>
              </a:r>
              <a:br>
                <a:rPr lang="en-US" altLang="de-DE" sz="1400" b="1">
                  <a:solidFill>
                    <a:schemeClr val="accent2"/>
                  </a:solidFill>
                </a:rPr>
              </a:br>
              <a:r>
                <a:rPr lang="en-US" altLang="de-DE" sz="1400" b="1">
                  <a:solidFill>
                    <a:schemeClr val="accent2"/>
                  </a:solidFill>
                </a:rPr>
                <a:t>output signal</a:t>
              </a:r>
            </a:p>
          </p:txBody>
        </p:sp>
      </p:grpSp>
      <p:pic>
        <p:nvPicPr>
          <p:cNvPr id="21508" name="Picture 14" descr="txp_fig">
            <a:extLst>
              <a:ext uri="{FF2B5EF4-FFF2-40B4-BE49-F238E27FC236}">
                <a16:creationId xmlns:a16="http://schemas.microsoft.com/office/drawing/2014/main" id="{4BD1BCF8-E0C0-CF23-79AE-DBB1AADDC0E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4957763"/>
            <a:ext cx="5484813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509" name="Text Box 3">
            <a:extLst>
              <a:ext uri="{FF2B5EF4-FFF2-40B4-BE49-F238E27FC236}">
                <a16:creationId xmlns:a16="http://schemas.microsoft.com/office/drawing/2014/main" id="{63F9AD46-79BC-86B9-DB55-AF38C45F3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1531938"/>
            <a:ext cx="65865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Adaptive filters are necessary in varying environments with changing</a:t>
            </a:r>
            <a:br>
              <a:rPr lang="en-US" altLang="de-DE" sz="1600"/>
            </a:br>
            <a:r>
              <a:rPr lang="en-US" altLang="de-DE" sz="1600"/>
              <a:t>    systems to identify: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CE77946-4298-66CF-C2B5-38CA3D750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Basic adaptation principle</a:t>
            </a:r>
          </a:p>
        </p:txBody>
      </p:sp>
      <p:sp>
        <p:nvSpPr>
          <p:cNvPr id="22531" name="Text Box 6">
            <a:extLst>
              <a:ext uri="{FF2B5EF4-FFF2-40B4-BE49-F238E27FC236}">
                <a16:creationId xmlns:a16="http://schemas.microsoft.com/office/drawing/2014/main" id="{982C66B8-A19F-8B32-5104-2C941B1BD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2017713"/>
            <a:ext cx="5341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de-DE" sz="1800">
                <a:solidFill>
                  <a:srgbClr val="FF0000"/>
                </a:solidFill>
              </a:rPr>
              <a:t>new coefficients = old coefficients + correction</a:t>
            </a:r>
          </a:p>
        </p:txBody>
      </p:sp>
      <p:pic>
        <p:nvPicPr>
          <p:cNvPr id="22532" name="Picture 28" descr="txp_fig">
            <a:extLst>
              <a:ext uri="{FF2B5EF4-FFF2-40B4-BE49-F238E27FC236}">
                <a16:creationId xmlns:a16="http://schemas.microsoft.com/office/drawing/2014/main" id="{73B25174-5247-50AD-F2B2-F19E1017F47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3135313"/>
            <a:ext cx="4460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Line 29">
            <a:extLst>
              <a:ext uri="{FF2B5EF4-FFF2-40B4-BE49-F238E27FC236}">
                <a16:creationId xmlns:a16="http://schemas.microsoft.com/office/drawing/2014/main" id="{424546BC-9EFC-9CE1-E566-7C08C72F95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89588" y="3200400"/>
            <a:ext cx="736600" cy="731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2534" name="Rectangle 30">
            <a:extLst>
              <a:ext uri="{FF2B5EF4-FFF2-40B4-BE49-F238E27FC236}">
                <a16:creationId xmlns:a16="http://schemas.microsoft.com/office/drawing/2014/main" id="{C72D3418-2057-1BD6-15E3-EB420695D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2592388"/>
            <a:ext cx="842963" cy="347662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de-DE" sz="1400"/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de-DE" sz="1400"/>
          </a:p>
        </p:txBody>
      </p:sp>
      <p:sp>
        <p:nvSpPr>
          <p:cNvPr id="22535" name="Line 31">
            <a:extLst>
              <a:ext uri="{FF2B5EF4-FFF2-40B4-BE49-F238E27FC236}">
                <a16:creationId xmlns:a16="http://schemas.microsoft.com/office/drawing/2014/main" id="{BF42538C-3A86-37F9-C3BC-DEF58C1E8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875" y="2763838"/>
            <a:ext cx="8286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2536" name="Line 32">
            <a:extLst>
              <a:ext uri="{FF2B5EF4-FFF2-40B4-BE49-F238E27FC236}">
                <a16:creationId xmlns:a16="http://schemas.microsoft.com/office/drawing/2014/main" id="{C68158AB-84E9-698C-5441-64940AFD8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3175" y="3541713"/>
            <a:ext cx="4603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2537" name="Line 33">
            <a:extLst>
              <a:ext uri="{FF2B5EF4-FFF2-40B4-BE49-F238E27FC236}">
                <a16:creationId xmlns:a16="http://schemas.microsoft.com/office/drawing/2014/main" id="{D5B78170-264A-2A6C-CEA1-0837479AD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3175" y="2763838"/>
            <a:ext cx="1588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2538" name="Line 34">
            <a:extLst>
              <a:ext uri="{FF2B5EF4-FFF2-40B4-BE49-F238E27FC236}">
                <a16:creationId xmlns:a16="http://schemas.microsoft.com/office/drawing/2014/main" id="{C343F655-C333-1B89-D511-C40AA1B26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3638" y="2763838"/>
            <a:ext cx="1587" cy="290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2539" name="Oval 35">
            <a:extLst>
              <a:ext uri="{FF2B5EF4-FFF2-40B4-BE49-F238E27FC236}">
                <a16:creationId xmlns:a16="http://schemas.microsoft.com/office/drawing/2014/main" id="{31A9B097-7176-C6EC-5A89-481806D2B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0" y="3048000"/>
            <a:ext cx="182563" cy="1952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1600"/>
              <a:t>+</a:t>
            </a:r>
          </a:p>
        </p:txBody>
      </p:sp>
      <p:sp>
        <p:nvSpPr>
          <p:cNvPr id="22540" name="Line 36">
            <a:extLst>
              <a:ext uri="{FF2B5EF4-FFF2-40B4-BE49-F238E27FC236}">
                <a16:creationId xmlns:a16="http://schemas.microsoft.com/office/drawing/2014/main" id="{D10D1EF4-5FD2-CCFE-9F5A-DA6C73A3E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575" y="3538538"/>
            <a:ext cx="11493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2541" name="Line 37">
            <a:extLst>
              <a:ext uri="{FF2B5EF4-FFF2-40B4-BE49-F238E27FC236}">
                <a16:creationId xmlns:a16="http://schemas.microsoft.com/office/drawing/2014/main" id="{F2658CD7-A9F0-194E-E5FD-1AEAF56411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13638" y="3243263"/>
            <a:ext cx="6350" cy="292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2542" name="Line 38">
            <a:extLst>
              <a:ext uri="{FF2B5EF4-FFF2-40B4-BE49-F238E27FC236}">
                <a16:creationId xmlns:a16="http://schemas.microsoft.com/office/drawing/2014/main" id="{AD9FE91E-CE34-5714-CC4C-FE4E1A4123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75525" y="3348038"/>
            <a:ext cx="920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2543" name="Line 39">
            <a:extLst>
              <a:ext uri="{FF2B5EF4-FFF2-40B4-BE49-F238E27FC236}">
                <a16:creationId xmlns:a16="http://schemas.microsoft.com/office/drawing/2014/main" id="{D8E4B110-ADCD-64ED-48A2-B8DE21758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5713" y="3152775"/>
            <a:ext cx="2317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2544" name="Line 40">
            <a:extLst>
              <a:ext uri="{FF2B5EF4-FFF2-40B4-BE49-F238E27FC236}">
                <a16:creationId xmlns:a16="http://schemas.microsoft.com/office/drawing/2014/main" id="{93137650-4E51-2CDA-EE03-67446EE55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7488" y="3152775"/>
            <a:ext cx="1587" cy="779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2545" name="Line 41">
            <a:extLst>
              <a:ext uri="{FF2B5EF4-FFF2-40B4-BE49-F238E27FC236}">
                <a16:creationId xmlns:a16="http://schemas.microsoft.com/office/drawing/2014/main" id="{EB96E619-8A15-0610-09E3-19DA307C68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9838" y="3944938"/>
            <a:ext cx="153193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2546" name="Rectangle 43">
            <a:extLst>
              <a:ext uri="{FF2B5EF4-FFF2-40B4-BE49-F238E27FC236}">
                <a16:creationId xmlns:a16="http://schemas.microsoft.com/office/drawing/2014/main" id="{8DE561A1-5E9F-E6B0-54AB-762CAECB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3368675"/>
            <a:ext cx="842963" cy="34607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de-DE" sz="1400"/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de-DE" sz="1400"/>
          </a:p>
        </p:txBody>
      </p:sp>
      <p:pic>
        <p:nvPicPr>
          <p:cNvPr id="22547" name="Picture 44" descr="txp_fig">
            <a:extLst>
              <a:ext uri="{FF2B5EF4-FFF2-40B4-BE49-F238E27FC236}">
                <a16:creationId xmlns:a16="http://schemas.microsoft.com/office/drawing/2014/main" id="{03CCA977-85C9-790F-456B-0CB76917998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575" y="2678113"/>
            <a:ext cx="1333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8" name="Picture 45" descr="txp_fig">
            <a:extLst>
              <a:ext uri="{FF2B5EF4-FFF2-40B4-BE49-F238E27FC236}">
                <a16:creationId xmlns:a16="http://schemas.microsoft.com/office/drawing/2014/main" id="{A5C4A3DD-2214-DBB0-BD67-73F841C93536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3408363"/>
            <a:ext cx="133350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9" name="Picture 47" descr="txp_fig">
            <a:extLst>
              <a:ext uri="{FF2B5EF4-FFF2-40B4-BE49-F238E27FC236}">
                <a16:creationId xmlns:a16="http://schemas.microsoft.com/office/drawing/2014/main" id="{C5EFA203-42AA-AB7C-719D-B480F84ACFD9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8" y="3405188"/>
            <a:ext cx="133350" cy="23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0" name="Picture 48" descr="txp_fig">
            <a:extLst>
              <a:ext uri="{FF2B5EF4-FFF2-40B4-BE49-F238E27FC236}">
                <a16:creationId xmlns:a16="http://schemas.microsoft.com/office/drawing/2014/main" id="{E6DCD207-DDC3-C68B-D77E-382EEBE3D9C6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63" y="3397250"/>
            <a:ext cx="38417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1" name="Picture 49" descr="txp_fig">
            <a:extLst>
              <a:ext uri="{FF2B5EF4-FFF2-40B4-BE49-F238E27FC236}">
                <a16:creationId xmlns:a16="http://schemas.microsoft.com/office/drawing/2014/main" id="{2BA617EE-E57D-D761-BC4D-067895C154CD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2627313"/>
            <a:ext cx="4476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2" name="Picture 50" descr="txp_fig">
            <a:extLst>
              <a:ext uri="{FF2B5EF4-FFF2-40B4-BE49-F238E27FC236}">
                <a16:creationId xmlns:a16="http://schemas.microsoft.com/office/drawing/2014/main" id="{4EFB512D-CC53-7E24-E24E-0F6AF5E39D56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3600450"/>
            <a:ext cx="42703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3" name="Oval 51">
            <a:extLst>
              <a:ext uri="{FF2B5EF4-FFF2-40B4-BE49-F238E27FC236}">
                <a16:creationId xmlns:a16="http://schemas.microsoft.com/office/drawing/2014/main" id="{EB98EA95-B885-DEFA-02CB-81C97EF28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2659063"/>
            <a:ext cx="180975" cy="1936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1600"/>
              <a:t>+</a:t>
            </a:r>
          </a:p>
        </p:txBody>
      </p:sp>
      <p:sp>
        <p:nvSpPr>
          <p:cNvPr id="22554" name="Line 53">
            <a:extLst>
              <a:ext uri="{FF2B5EF4-FFF2-40B4-BE49-F238E27FC236}">
                <a16:creationId xmlns:a16="http://schemas.microsoft.com/office/drawing/2014/main" id="{D10479C4-EBE6-D92F-3262-9C1F48244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2119313"/>
            <a:ext cx="1587" cy="525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pic>
        <p:nvPicPr>
          <p:cNvPr id="22555" name="Picture 54" descr="txp_fig">
            <a:extLst>
              <a:ext uri="{FF2B5EF4-FFF2-40B4-BE49-F238E27FC236}">
                <a16:creationId xmlns:a16="http://schemas.microsoft.com/office/drawing/2014/main" id="{043CC0D3-FCAF-19AE-27F4-242E236B8384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2098675"/>
            <a:ext cx="39846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6" name="Picture 55" descr="txp_fig">
            <a:extLst>
              <a:ext uri="{FF2B5EF4-FFF2-40B4-BE49-F238E27FC236}">
                <a16:creationId xmlns:a16="http://schemas.microsoft.com/office/drawing/2014/main" id="{E57DC112-69F5-8973-22D0-1031202FC06E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13" y="2617788"/>
            <a:ext cx="4460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7" name="Picture 56" descr="txp_fig">
            <a:extLst>
              <a:ext uri="{FF2B5EF4-FFF2-40B4-BE49-F238E27FC236}">
                <a16:creationId xmlns:a16="http://schemas.microsoft.com/office/drawing/2014/main" id="{A71C68B0-4B80-55F0-1AC1-C2DEB968EFB5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2432050"/>
            <a:ext cx="4445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8" name="Text Box 65">
            <a:extLst>
              <a:ext uri="{FF2B5EF4-FFF2-40B4-BE49-F238E27FC236}">
                <a16:creationId xmlns:a16="http://schemas.microsoft.com/office/drawing/2014/main" id="{BF272F00-3ED7-6696-AD11-8AF0E1203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0" y="1719263"/>
            <a:ext cx="1443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de-DE" sz="1400" b="1">
                <a:solidFill>
                  <a:schemeClr val="accent2"/>
                </a:solidFill>
              </a:rPr>
              <a:t>Local noise</a:t>
            </a:r>
          </a:p>
        </p:txBody>
      </p:sp>
      <p:sp>
        <p:nvSpPr>
          <p:cNvPr id="1049640" name="Text Box 67">
            <a:extLst>
              <a:ext uri="{FF2B5EF4-FFF2-40B4-BE49-F238E27FC236}">
                <a16:creationId xmlns:a16="http://schemas.microsoft.com/office/drawing/2014/main" id="{708FA7FC-C396-616C-AF9E-0D1A0F166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3363" y="5821363"/>
            <a:ext cx="193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de-DE" sz="1600">
                <a:solidFill>
                  <a:schemeClr val="accent2"/>
                </a:solidFill>
              </a:rPr>
              <a:t>Step size</a:t>
            </a:r>
          </a:p>
        </p:txBody>
      </p:sp>
      <p:sp>
        <p:nvSpPr>
          <p:cNvPr id="22560" name="Text Box 3">
            <a:extLst>
              <a:ext uri="{FF2B5EF4-FFF2-40B4-BE49-F238E27FC236}">
                <a16:creationId xmlns:a16="http://schemas.microsoft.com/office/drawing/2014/main" id="{0525C42D-D7EF-5529-8EFF-78E0878E1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1595438"/>
            <a:ext cx="284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Basic adaptation principle: </a:t>
            </a:r>
          </a:p>
        </p:txBody>
      </p:sp>
      <p:sp>
        <p:nvSpPr>
          <p:cNvPr id="22561" name="Line 31">
            <a:extLst>
              <a:ext uri="{FF2B5EF4-FFF2-40B4-BE49-F238E27FC236}">
                <a16:creationId xmlns:a16="http://schemas.microsoft.com/office/drawing/2014/main" id="{5A71FD65-B4B2-C659-0CE7-9A88915B8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9213" y="2757488"/>
            <a:ext cx="6445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2562" name="Line 31">
            <a:extLst>
              <a:ext uri="{FF2B5EF4-FFF2-40B4-BE49-F238E27FC236}">
                <a16:creationId xmlns:a16="http://schemas.microsoft.com/office/drawing/2014/main" id="{312DB2A8-67A3-4591-672B-7357533DD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4713" y="2751138"/>
            <a:ext cx="7651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1049645" name="Text Box 3">
            <a:extLst>
              <a:ext uri="{FF2B5EF4-FFF2-40B4-BE49-F238E27FC236}">
                <a16:creationId xmlns:a16="http://schemas.microsoft.com/office/drawing/2014/main" id="{418BFF1E-9575-DE88-4DCB-9618986D7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3771900"/>
            <a:ext cx="6713537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Properties: </a:t>
            </a:r>
            <a:br>
              <a:rPr lang="en-US" altLang="de-DE" sz="1600"/>
            </a:br>
            <a:endParaRPr lang="en-US" altLang="de-DE" sz="1600"/>
          </a:p>
          <a:p>
            <a:pPr lvl="1" eaLnBrk="1" hangingPunct="1"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„Correction“ depends on the input signal          and the error signal </a:t>
            </a:r>
            <a:r>
              <a:rPr lang="en-US" altLang="de-DE" sz="800"/>
              <a:t> </a:t>
            </a:r>
            <a:br>
              <a:rPr lang="en-US" altLang="de-DE" sz="800"/>
            </a:br>
            <a:r>
              <a:rPr lang="en-US" altLang="de-DE" sz="800"/>
              <a:t> </a:t>
            </a:r>
            <a:r>
              <a:rPr lang="en-US" altLang="de-DE" sz="1600"/>
              <a:t>       </a:t>
            </a:r>
          </a:p>
          <a:p>
            <a:pPr lvl="1" eaLnBrk="1" hangingPunct="1"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Procedures differ by the functions               and               .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endParaRPr lang="en-US" altLang="de-DE" sz="1600"/>
          </a:p>
        </p:txBody>
      </p:sp>
      <p:pic>
        <p:nvPicPr>
          <p:cNvPr id="1049646" name="Picture 49" descr="txp_fig">
            <a:extLst>
              <a:ext uri="{FF2B5EF4-FFF2-40B4-BE49-F238E27FC236}">
                <a16:creationId xmlns:a16="http://schemas.microsoft.com/office/drawing/2014/main" id="{8D2C018C-54BA-BD04-5A8E-E992DB3B39CC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4305300"/>
            <a:ext cx="4476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647" name="Picture 50" descr="txp_fig">
            <a:extLst>
              <a:ext uri="{FF2B5EF4-FFF2-40B4-BE49-F238E27FC236}">
                <a16:creationId xmlns:a16="http://schemas.microsoft.com/office/drawing/2014/main" id="{92F80BE1-7DAD-A4B6-DC68-EB0D144AAAFE}"/>
              </a:ext>
            </a:extLst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63" y="4316413"/>
            <a:ext cx="427037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657" name="Picture 57" descr="txp_fig">
            <a:extLst>
              <a:ext uri="{FF2B5EF4-FFF2-40B4-BE49-F238E27FC236}">
                <a16:creationId xmlns:a16="http://schemas.microsoft.com/office/drawing/2014/main" id="{573972EC-ED38-7DE3-7D7E-95A1B8FA0D9A}"/>
              </a:ext>
            </a:extLst>
          </p:cNvPr>
          <p:cNvPicPr>
            <a:picLocks noChangeAspect="1" noChangeArrowheads="1"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838" y="5314950"/>
            <a:ext cx="4830762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658" name="Picture 58" descr="txp_fig">
            <a:extLst>
              <a:ext uri="{FF2B5EF4-FFF2-40B4-BE49-F238E27FC236}">
                <a16:creationId xmlns:a16="http://schemas.microsoft.com/office/drawing/2014/main" id="{BB3C07C9-0B7E-0937-35BA-385CAB1A878A}"/>
              </a:ext>
            </a:extLst>
          </p:cNvPr>
          <p:cNvPicPr>
            <a:picLocks noChangeAspect="1" noChangeArrowheads="1"/>
          </p:cNvPicPr>
          <p:nvPr>
            <p:custDataLst>
              <p:tags r:id="rId14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788" y="4776788"/>
            <a:ext cx="785812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9659" name="Picture 59" descr="txp_fig">
            <a:extLst>
              <a:ext uri="{FF2B5EF4-FFF2-40B4-BE49-F238E27FC236}">
                <a16:creationId xmlns:a16="http://schemas.microsoft.com/office/drawing/2014/main" id="{1BC553DE-3550-03B3-743E-97E80A80CE35}"/>
              </a:ext>
            </a:extLst>
          </p:cNvPr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4778375"/>
            <a:ext cx="739775" cy="30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69" name="Picture 60" descr="txp_fig">
            <a:extLst>
              <a:ext uri="{FF2B5EF4-FFF2-40B4-BE49-F238E27FC236}">
                <a16:creationId xmlns:a16="http://schemas.microsoft.com/office/drawing/2014/main" id="{1E6A184E-05EA-C1EE-9C8F-F44A768B2BA0}"/>
              </a:ext>
            </a:extLst>
          </p:cNvPr>
          <p:cNvPicPr>
            <a:picLocks noChangeAspect="1" noChangeArrowheads="1"/>
          </p:cNvPicPr>
          <p:nvPr>
            <p:custDataLst>
              <p:tags r:id="rId1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275" y="2663825"/>
            <a:ext cx="3810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9661" name="Rectangle 20">
            <a:extLst>
              <a:ext uri="{FF2B5EF4-FFF2-40B4-BE49-F238E27FC236}">
                <a16:creationId xmlns:a16="http://schemas.microsoft.com/office/drawing/2014/main" id="{5B6E995D-B800-357A-ECCA-66385071B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5194300"/>
            <a:ext cx="5461000" cy="5603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de-DE" sz="1600"/>
          </a:p>
        </p:txBody>
      </p:sp>
      <p:sp>
        <p:nvSpPr>
          <p:cNvPr id="1049607" name="Line 15">
            <a:extLst>
              <a:ext uri="{FF2B5EF4-FFF2-40B4-BE49-F238E27FC236}">
                <a16:creationId xmlns:a16="http://schemas.microsoft.com/office/drawing/2014/main" id="{71204F16-C48A-EA5D-768E-F2EAE920DB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0475" y="5640388"/>
            <a:ext cx="280988" cy="3587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9640" grpId="0"/>
      <p:bldP spid="1049645" grpId="0"/>
      <p:bldP spid="104966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13">
            <a:extLst>
              <a:ext uri="{FF2B5EF4-FFF2-40B4-BE49-F238E27FC236}">
                <a16:creationId xmlns:a16="http://schemas.microsoft.com/office/drawing/2014/main" id="{BD7414D5-66DE-9C69-9F8F-A34A1C3605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4500" y="3135313"/>
            <a:ext cx="758825" cy="74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3555" name="Rectangle 14">
            <a:extLst>
              <a:ext uri="{FF2B5EF4-FFF2-40B4-BE49-F238E27FC236}">
                <a16:creationId xmlns:a16="http://schemas.microsoft.com/office/drawing/2014/main" id="{28145B50-CDF9-787A-2AA5-8573ED552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2514600"/>
            <a:ext cx="868363" cy="35401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de-DE" sz="1400"/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de-DE" sz="1400"/>
          </a:p>
        </p:txBody>
      </p:sp>
      <p:sp>
        <p:nvSpPr>
          <p:cNvPr id="23556" name="Line 15">
            <a:extLst>
              <a:ext uri="{FF2B5EF4-FFF2-40B4-BE49-F238E27FC236}">
                <a16:creationId xmlns:a16="http://schemas.microsoft.com/office/drawing/2014/main" id="{440B4D7B-86D3-A303-58D0-F2190A2D6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2800" y="2689225"/>
            <a:ext cx="8540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3557" name="Line 16">
            <a:extLst>
              <a:ext uri="{FF2B5EF4-FFF2-40B4-BE49-F238E27FC236}">
                <a16:creationId xmlns:a16="http://schemas.microsoft.com/office/drawing/2014/main" id="{D5274C00-DB1C-3602-2FA8-8152FA81B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2213" y="3482975"/>
            <a:ext cx="47466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3558" name="Line 17">
            <a:extLst>
              <a:ext uri="{FF2B5EF4-FFF2-40B4-BE49-F238E27FC236}">
                <a16:creationId xmlns:a16="http://schemas.microsoft.com/office/drawing/2014/main" id="{1F702388-732C-52C0-CFF8-11C233306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2213" y="2689225"/>
            <a:ext cx="1587" cy="793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3559" name="Line 18">
            <a:extLst>
              <a:ext uri="{FF2B5EF4-FFF2-40B4-BE49-F238E27FC236}">
                <a16:creationId xmlns:a16="http://schemas.microsoft.com/office/drawing/2014/main" id="{86288FEE-BBC6-4E50-0ACB-FF8F462B8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7238" y="2689225"/>
            <a:ext cx="1587" cy="296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3560" name="Oval 19">
            <a:extLst>
              <a:ext uri="{FF2B5EF4-FFF2-40B4-BE49-F238E27FC236}">
                <a16:creationId xmlns:a16="http://schemas.microsoft.com/office/drawing/2014/main" id="{7843A984-554F-CE7F-32C7-E04D12135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575" y="2979738"/>
            <a:ext cx="187325" cy="19843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1600"/>
              <a:t>+</a:t>
            </a:r>
          </a:p>
        </p:txBody>
      </p:sp>
      <p:sp>
        <p:nvSpPr>
          <p:cNvPr id="23561" name="Line 20">
            <a:extLst>
              <a:ext uri="{FF2B5EF4-FFF2-40B4-BE49-F238E27FC236}">
                <a16:creationId xmlns:a16="http://schemas.microsoft.com/office/drawing/2014/main" id="{DFC10D46-8657-F1A5-7DBF-7C40526BE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8725" y="3479800"/>
            <a:ext cx="8064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3562" name="Line 21">
            <a:extLst>
              <a:ext uri="{FF2B5EF4-FFF2-40B4-BE49-F238E27FC236}">
                <a16:creationId xmlns:a16="http://schemas.microsoft.com/office/drawing/2014/main" id="{2FE210A8-701B-B632-4EBA-677CC933C7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7238" y="3178175"/>
            <a:ext cx="6350" cy="298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3563" name="Line 22">
            <a:extLst>
              <a:ext uri="{FF2B5EF4-FFF2-40B4-BE49-F238E27FC236}">
                <a16:creationId xmlns:a16="http://schemas.microsoft.com/office/drawing/2014/main" id="{36832102-B3B1-5B82-5F62-1BC5F805C5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4363" y="3284538"/>
            <a:ext cx="952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3564" name="Line 23">
            <a:extLst>
              <a:ext uri="{FF2B5EF4-FFF2-40B4-BE49-F238E27FC236}">
                <a16:creationId xmlns:a16="http://schemas.microsoft.com/office/drawing/2014/main" id="{29D14262-5C1D-96FD-9870-E70A6A4BB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0900" y="3086100"/>
            <a:ext cx="2397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3565" name="Line 24">
            <a:extLst>
              <a:ext uri="{FF2B5EF4-FFF2-40B4-BE49-F238E27FC236}">
                <a16:creationId xmlns:a16="http://schemas.microsoft.com/office/drawing/2014/main" id="{A03FB997-BE30-BD8E-DC9B-495890BD4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0613" y="3086100"/>
            <a:ext cx="1587" cy="795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3566" name="Line 25">
            <a:extLst>
              <a:ext uri="{FF2B5EF4-FFF2-40B4-BE49-F238E27FC236}">
                <a16:creationId xmlns:a16="http://schemas.microsoft.com/office/drawing/2014/main" id="{6649F03A-EF3A-C4F9-B2CB-ADD60E7B03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6975" y="3894138"/>
            <a:ext cx="11715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3567" name="Line 26">
            <a:extLst>
              <a:ext uri="{FF2B5EF4-FFF2-40B4-BE49-F238E27FC236}">
                <a16:creationId xmlns:a16="http://schemas.microsoft.com/office/drawing/2014/main" id="{4269FAB9-EBC5-03D9-9BA4-1FF37AA81F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3175" y="2674938"/>
            <a:ext cx="1528763" cy="14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3568" name="Rectangle 27">
            <a:extLst>
              <a:ext uri="{FF2B5EF4-FFF2-40B4-BE49-F238E27FC236}">
                <a16:creationId xmlns:a16="http://schemas.microsoft.com/office/drawing/2014/main" id="{D8922C39-57ED-0E08-6A14-D1EFE8B36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3306763"/>
            <a:ext cx="868363" cy="352425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de-DE" sz="1400"/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de-DE" sz="1400"/>
          </a:p>
        </p:txBody>
      </p:sp>
      <p:pic>
        <p:nvPicPr>
          <p:cNvPr id="23569" name="Picture 29" descr="txp_fig">
            <a:extLst>
              <a:ext uri="{FF2B5EF4-FFF2-40B4-BE49-F238E27FC236}">
                <a16:creationId xmlns:a16="http://schemas.microsoft.com/office/drawing/2014/main" id="{C861A869-2E8B-7D6E-F7F2-FAA22534BFB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3346450"/>
            <a:ext cx="138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0" name="Picture 31" descr="txp_fig">
            <a:extLst>
              <a:ext uri="{FF2B5EF4-FFF2-40B4-BE49-F238E27FC236}">
                <a16:creationId xmlns:a16="http://schemas.microsoft.com/office/drawing/2014/main" id="{531E6FB7-B988-60FA-99FE-00E68408119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188" y="3343275"/>
            <a:ext cx="1381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1" name="Picture 32" descr="txp_fig">
            <a:extLst>
              <a:ext uri="{FF2B5EF4-FFF2-40B4-BE49-F238E27FC236}">
                <a16:creationId xmlns:a16="http://schemas.microsoft.com/office/drawing/2014/main" id="{D5B3F73C-66A6-4C82-2004-459DCD664F75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75" y="3335338"/>
            <a:ext cx="395288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2" name="Picture 33" descr="txp_fig">
            <a:extLst>
              <a:ext uri="{FF2B5EF4-FFF2-40B4-BE49-F238E27FC236}">
                <a16:creationId xmlns:a16="http://schemas.microsoft.com/office/drawing/2014/main" id="{A9449F57-D2C1-9795-F8C5-F74FEFA232BE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75" y="2554288"/>
            <a:ext cx="484188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3" name="Picture 34" descr="txp_fig">
            <a:extLst>
              <a:ext uri="{FF2B5EF4-FFF2-40B4-BE49-F238E27FC236}">
                <a16:creationId xmlns:a16="http://schemas.microsoft.com/office/drawing/2014/main" id="{7A373321-4672-A25D-7488-EE04E22E411A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913" y="2546350"/>
            <a:ext cx="484187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4" name="Picture 37" descr="txp_fig">
            <a:extLst>
              <a:ext uri="{FF2B5EF4-FFF2-40B4-BE49-F238E27FC236}">
                <a16:creationId xmlns:a16="http://schemas.microsoft.com/office/drawing/2014/main" id="{60844098-E568-6133-EE73-93FB32E75707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3" y="3392488"/>
            <a:ext cx="460375" cy="26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5" name="Picture 44" descr="txp_fig">
            <a:extLst>
              <a:ext uri="{FF2B5EF4-FFF2-40B4-BE49-F238E27FC236}">
                <a16:creationId xmlns:a16="http://schemas.microsoft.com/office/drawing/2014/main" id="{AC06BD09-C6D3-1E87-D9B8-890F10BE06E8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217988"/>
            <a:ext cx="3846513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6" name="Picture 45" descr="txp_fig">
            <a:extLst>
              <a:ext uri="{FF2B5EF4-FFF2-40B4-BE49-F238E27FC236}">
                <a16:creationId xmlns:a16="http://schemas.microsoft.com/office/drawing/2014/main" id="{8FAD1E1C-145A-1D7D-7C33-4D0E789F8318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975" y="3098800"/>
            <a:ext cx="4857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7" name="Text Box 46">
            <a:extLst>
              <a:ext uri="{FF2B5EF4-FFF2-40B4-BE49-F238E27FC236}">
                <a16:creationId xmlns:a16="http://schemas.microsoft.com/office/drawing/2014/main" id="{F163CC4A-1012-F98D-A6A2-56E1AB70A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138" y="1993900"/>
            <a:ext cx="1924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chemeClr val="accent2"/>
                </a:solidFill>
              </a:rPr>
              <a:t>No local noise</a:t>
            </a:r>
          </a:p>
        </p:txBody>
      </p:sp>
      <p:sp>
        <p:nvSpPr>
          <p:cNvPr id="23578" name="Line 47">
            <a:extLst>
              <a:ext uri="{FF2B5EF4-FFF2-40B4-BE49-F238E27FC236}">
                <a16:creationId xmlns:a16="http://schemas.microsoft.com/office/drawing/2014/main" id="{66FA80FE-8BB4-6D3D-764F-5D1274843A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588" y="2289175"/>
            <a:ext cx="200025" cy="2762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3579" name="Text Box 3">
            <a:extLst>
              <a:ext uri="{FF2B5EF4-FFF2-40B4-BE49-F238E27FC236}">
                <a16:creationId xmlns:a16="http://schemas.microsoft.com/office/drawing/2014/main" id="{E596E1C6-7E22-7824-A71F-BEF8B1BE7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3810000"/>
            <a:ext cx="3275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Mean square (signal) error :      </a:t>
            </a:r>
          </a:p>
        </p:txBody>
      </p:sp>
      <p:sp>
        <p:nvSpPr>
          <p:cNvPr id="1050658" name="Text Box 3">
            <a:extLst>
              <a:ext uri="{FF2B5EF4-FFF2-40B4-BE49-F238E27FC236}">
                <a16:creationId xmlns:a16="http://schemas.microsoft.com/office/drawing/2014/main" id="{9684BA0E-7EDE-EA49-EEE8-83788F9A6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4897438"/>
            <a:ext cx="1970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System distance:</a:t>
            </a:r>
          </a:p>
        </p:txBody>
      </p:sp>
      <p:pic>
        <p:nvPicPr>
          <p:cNvPr id="1050663" name="Picture 39" descr="txp_fig">
            <a:extLst>
              <a:ext uri="{FF2B5EF4-FFF2-40B4-BE49-F238E27FC236}">
                <a16:creationId xmlns:a16="http://schemas.microsoft.com/office/drawing/2014/main" id="{AD6D48CC-D21B-68BE-2198-F90AA7FBCDFA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5294313"/>
            <a:ext cx="936625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667" name="Picture 43" descr="txp_fig">
            <a:extLst>
              <a:ext uri="{FF2B5EF4-FFF2-40B4-BE49-F238E27FC236}">
                <a16:creationId xmlns:a16="http://schemas.microsoft.com/office/drawing/2014/main" id="{CEF33C3E-45A5-2A90-3C23-B7AF0FBFB627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0" y="5772150"/>
            <a:ext cx="3381375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0668" name="Picture 44" descr="txp_fig">
            <a:extLst>
              <a:ext uri="{FF2B5EF4-FFF2-40B4-BE49-F238E27FC236}">
                <a16:creationId xmlns:a16="http://schemas.microsoft.com/office/drawing/2014/main" id="{1A4EF3F1-BFBD-BA7A-9F3E-AA02A47C76C7}"/>
              </a:ext>
            </a:extLst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013" y="5278438"/>
            <a:ext cx="166846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84" name="Text Box 3">
            <a:extLst>
              <a:ext uri="{FF2B5EF4-FFF2-40B4-BE49-F238E27FC236}">
                <a16:creationId xmlns:a16="http://schemas.microsoft.com/office/drawing/2014/main" id="{1F7464BE-B65D-678F-32CA-2E5768557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1670050"/>
            <a:ext cx="490378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	Error measures are important when analyzing the</a:t>
            </a:r>
            <a:br>
              <a:rPr lang="en-US" altLang="de-DE" sz="1600"/>
            </a:br>
            <a:r>
              <a:rPr lang="en-US" altLang="de-DE" sz="1600"/>
              <a:t>   	performance of adaptive filters and designing </a:t>
            </a:r>
            <a:br>
              <a:rPr lang="en-US" altLang="de-DE" sz="1600"/>
            </a:br>
            <a:r>
              <a:rPr lang="en-US" altLang="de-DE" sz="1600"/>
              <a:t>  	adaptation control methods</a:t>
            </a:r>
          </a:p>
        </p:txBody>
      </p:sp>
      <p:sp>
        <p:nvSpPr>
          <p:cNvPr id="23585" name="Rectangle 47">
            <a:extLst>
              <a:ext uri="{FF2B5EF4-FFF2-40B4-BE49-F238E27FC236}">
                <a16:creationId xmlns:a16="http://schemas.microsoft.com/office/drawing/2014/main" id="{FD4F9BEB-5921-7F0C-0CA6-FC52BE6B6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2000">
                <a:solidFill>
                  <a:schemeClr val="tx2"/>
                </a:solidFill>
              </a:rPr>
              <a:t>Error measures</a:t>
            </a:r>
          </a:p>
        </p:txBody>
      </p:sp>
      <p:pic>
        <p:nvPicPr>
          <p:cNvPr id="23586" name="Picture 48" descr="txp_fig">
            <a:extLst>
              <a:ext uri="{FF2B5EF4-FFF2-40B4-BE49-F238E27FC236}">
                <a16:creationId xmlns:a16="http://schemas.microsoft.com/office/drawing/2014/main" id="{D4AC8724-E4FB-B108-4A1A-A4DD5B27E838}"/>
              </a:ext>
            </a:extLst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713" y="2608263"/>
            <a:ext cx="381000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06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 descr="txp_fig">
            <a:extLst>
              <a:ext uri="{FF2B5EF4-FFF2-40B4-BE49-F238E27FC236}">
                <a16:creationId xmlns:a16="http://schemas.microsoft.com/office/drawing/2014/main" id="{6DB61CF4-92E4-2467-388E-6A9211BCFD7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50" y="2693988"/>
            <a:ext cx="61214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1654" name="Picture 6" descr="txp_fig">
            <a:extLst>
              <a:ext uri="{FF2B5EF4-FFF2-40B4-BE49-F238E27FC236}">
                <a16:creationId xmlns:a16="http://schemas.microsoft.com/office/drawing/2014/main" id="{6F13D2EA-AC3D-CC95-3A66-BEBC599145B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862513"/>
            <a:ext cx="4710112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0" name="Text Box 3 1">
            <a:extLst>
              <a:ext uri="{FF2B5EF4-FFF2-40B4-BE49-F238E27FC236}">
                <a16:creationId xmlns:a16="http://schemas.microsoft.com/office/drawing/2014/main" id="{826E1054-443F-05F9-F44C-923A32BC5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1619250"/>
            <a:ext cx="515461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Relation of the </a:t>
            </a:r>
          </a:p>
          <a:p>
            <a:pPr lvl="1" eaLnBrk="1" hangingPunct="1"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“normalized mean square (signal) error power” and </a:t>
            </a:r>
            <a:br>
              <a:rPr lang="en-US" altLang="de-DE" sz="1600"/>
            </a:br>
            <a:r>
              <a:rPr lang="en-US" altLang="de-DE" sz="1600"/>
              <a:t> “the system distance”. </a:t>
            </a:r>
          </a:p>
        </p:txBody>
      </p:sp>
      <p:sp>
        <p:nvSpPr>
          <p:cNvPr id="1051657" name="Text Box 3 2">
            <a:extLst>
              <a:ext uri="{FF2B5EF4-FFF2-40B4-BE49-F238E27FC236}">
                <a16:creationId xmlns:a16="http://schemas.microsoft.com/office/drawing/2014/main" id="{C618C804-B495-A0A0-4EF9-B2D863190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4302125"/>
            <a:ext cx="2687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Let          be white noise: </a:t>
            </a:r>
          </a:p>
        </p:txBody>
      </p:sp>
      <p:pic>
        <p:nvPicPr>
          <p:cNvPr id="1051658" name="Picture 33 1" descr="txp_fig">
            <a:extLst>
              <a:ext uri="{FF2B5EF4-FFF2-40B4-BE49-F238E27FC236}">
                <a16:creationId xmlns:a16="http://schemas.microsoft.com/office/drawing/2014/main" id="{F4D3E840-43C4-380F-0894-C690F68D0E9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365625"/>
            <a:ext cx="419100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664" name="Picture 16" descr="txp_fig">
            <a:extLst>
              <a:ext uri="{FF2B5EF4-FFF2-40B4-BE49-F238E27FC236}">
                <a16:creationId xmlns:a16="http://schemas.microsoft.com/office/drawing/2014/main" id="{C5DB5DAC-6932-F499-03FD-8F0874B8F7BD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5311775"/>
            <a:ext cx="30353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1665" name="Text Box 17">
            <a:extLst>
              <a:ext uri="{FF2B5EF4-FFF2-40B4-BE49-F238E27FC236}">
                <a16:creationId xmlns:a16="http://schemas.microsoft.com/office/drawing/2014/main" id="{95145002-529F-DFC2-DA87-25D9CFDFF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3" y="5441950"/>
            <a:ext cx="43878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de-DE" sz="1600"/>
              <a:t>=&gt; The </a:t>
            </a:r>
            <a:r>
              <a:rPr lang="en-US" altLang="de-DE" sz="1600" i="1"/>
              <a:t>normalized mean square (signal) error</a:t>
            </a:r>
            <a:r>
              <a:rPr lang="en-US" altLang="de-DE" sz="1600"/>
              <a:t> </a:t>
            </a:r>
            <a:br>
              <a:rPr lang="en-US" altLang="de-DE" sz="1600"/>
            </a:br>
            <a:r>
              <a:rPr lang="en-US" altLang="de-DE" sz="1600"/>
              <a:t>      and the </a:t>
            </a:r>
            <a:r>
              <a:rPr lang="en-US" altLang="de-DE" sz="1600" i="1"/>
              <a:t>system distance</a:t>
            </a:r>
            <a:r>
              <a:rPr lang="en-US" altLang="de-DE" sz="1600"/>
              <a:t> are identical </a:t>
            </a:r>
            <a:br>
              <a:rPr lang="en-US" altLang="de-DE" sz="1600"/>
            </a:br>
            <a:r>
              <a:rPr lang="en-US" altLang="de-DE" sz="1600"/>
              <a:t>      for white noise as input signal         .</a:t>
            </a:r>
          </a:p>
        </p:txBody>
      </p:sp>
      <p:sp>
        <p:nvSpPr>
          <p:cNvPr id="24585" name="Rectangle 18">
            <a:extLst>
              <a:ext uri="{FF2B5EF4-FFF2-40B4-BE49-F238E27FC236}">
                <a16:creationId xmlns:a16="http://schemas.microsoft.com/office/drawing/2014/main" id="{B9E6CB8E-4418-6789-0832-C97E81135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2000">
                <a:solidFill>
                  <a:schemeClr val="tx2"/>
                </a:solidFill>
              </a:rPr>
              <a:t>Error measures</a:t>
            </a:r>
          </a:p>
        </p:txBody>
      </p:sp>
      <p:pic>
        <p:nvPicPr>
          <p:cNvPr id="1051667" name="Picture 33 2" descr="txp_fig">
            <a:extLst>
              <a:ext uri="{FF2B5EF4-FFF2-40B4-BE49-F238E27FC236}">
                <a16:creationId xmlns:a16="http://schemas.microsoft.com/office/drawing/2014/main" id="{49804BA6-BE2D-4A90-5AAD-771A7C9CB181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738" y="5981700"/>
            <a:ext cx="44450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1657" grpId="0"/>
      <p:bldP spid="10516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7FD6E7BF-C1B1-977B-3481-98702CFA2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2000">
                <a:solidFill>
                  <a:schemeClr val="tx2"/>
                </a:solidFill>
              </a:rPr>
              <a:t>Adaptive algorithms: today and in the next lectures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52E6973A-8F86-787D-FD52-3ACF2C9D4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2057400"/>
            <a:ext cx="572135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800"/>
              <a:t> Introductory remarks</a:t>
            </a:r>
            <a:br>
              <a:rPr lang="en-US" altLang="de-DE" sz="1800"/>
            </a:br>
            <a:endParaRPr lang="en-US" altLang="de-DE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800"/>
              <a:t> Recursive Least Squares Algorithm (RLS Algorithm)</a:t>
            </a:r>
            <a:br>
              <a:rPr lang="en-US" altLang="de-DE" sz="1800"/>
            </a:br>
            <a:endParaRPr lang="en-US" altLang="de-DE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800"/>
              <a:t> </a:t>
            </a:r>
            <a:r>
              <a:rPr lang="en-US" altLang="de-DE" sz="1800">
                <a:solidFill>
                  <a:schemeClr val="bg2"/>
                </a:solidFill>
              </a:rPr>
              <a:t>Least Mean Squares Algorithm (LMS Algorithm)</a:t>
            </a:r>
            <a:br>
              <a:rPr lang="en-US" altLang="de-DE" sz="1800">
                <a:solidFill>
                  <a:schemeClr val="bg2"/>
                </a:solidFill>
              </a:rPr>
            </a:br>
            <a:endParaRPr lang="en-US" altLang="de-DE" sz="180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800">
                <a:solidFill>
                  <a:schemeClr val="bg2"/>
                </a:solidFill>
              </a:rPr>
              <a:t> The filtered-x LMS algorithm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endParaRPr lang="en-US" altLang="de-DE" sz="180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800">
                <a:solidFill>
                  <a:schemeClr val="bg2"/>
                </a:solidFill>
              </a:rPr>
              <a:t> Affine Projection Algorithm (AP Algorithm)</a:t>
            </a:r>
            <a:br>
              <a:rPr lang="en-US" altLang="de-DE" sz="1800">
                <a:solidFill>
                  <a:schemeClr val="bg2"/>
                </a:solidFill>
              </a:rPr>
            </a:br>
            <a:endParaRPr lang="en-US" altLang="de-DE" sz="180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800">
                <a:solidFill>
                  <a:schemeClr val="bg2"/>
                </a:solidFill>
              </a:rPr>
              <a:t> Kalman Filter</a:t>
            </a:r>
            <a:br>
              <a:rPr lang="en-US" altLang="de-DE" sz="1800">
                <a:solidFill>
                  <a:schemeClr val="bg2"/>
                </a:solidFill>
              </a:rPr>
            </a:br>
            <a:endParaRPr lang="en-US" altLang="de-DE" sz="1800">
              <a:solidFill>
                <a:schemeClr val="bg2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800">
                <a:solidFill>
                  <a:schemeClr val="bg2"/>
                </a:solidFill>
              </a:rPr>
              <a:t> Particle Filter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>
            <a:extLst>
              <a:ext uri="{FF2B5EF4-FFF2-40B4-BE49-F238E27FC236}">
                <a16:creationId xmlns:a16="http://schemas.microsoft.com/office/drawing/2014/main" id="{DA8FA622-CD34-52CB-458C-4A55112F9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88" y="1830388"/>
            <a:ext cx="6164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Different error measures are considered during the adaptation:  </a:t>
            </a:r>
          </a:p>
        </p:txBody>
      </p:sp>
      <p:sp>
        <p:nvSpPr>
          <p:cNvPr id="25603" name="Rectangle 9">
            <a:extLst>
              <a:ext uri="{FF2B5EF4-FFF2-40B4-BE49-F238E27FC236}">
                <a16:creationId xmlns:a16="http://schemas.microsoft.com/office/drawing/2014/main" id="{741FC8C5-1E56-DDC8-558A-4232BEC9E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488950"/>
            <a:ext cx="68770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ts val="26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2000">
                <a:solidFill>
                  <a:schemeClr val="tx2"/>
                </a:solidFill>
              </a:rPr>
              <a:t>Error measures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70E85F6A-9D78-75FD-063C-157ECAB09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2381250"/>
            <a:ext cx="2695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System distance vector:  </a:t>
            </a:r>
          </a:p>
        </p:txBody>
      </p:sp>
      <p:pic>
        <p:nvPicPr>
          <p:cNvPr id="25605" name="Picture 15" descr="txp_fig">
            <a:extLst>
              <a:ext uri="{FF2B5EF4-FFF2-40B4-BE49-F238E27FC236}">
                <a16:creationId xmlns:a16="http://schemas.microsoft.com/office/drawing/2014/main" id="{B5FA5029-E942-574A-B8FE-C451767A259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2820988"/>
            <a:ext cx="2060575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6000" name="Text Box 3">
            <a:extLst>
              <a:ext uri="{FF2B5EF4-FFF2-40B4-BE49-F238E27FC236}">
                <a16:creationId xmlns:a16="http://schemas.microsoft.com/office/drawing/2014/main" id="{99C12FF9-89D8-4E31-1F54-B416C489F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3" y="3467100"/>
            <a:ext cx="5191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A posteriori error, i.e., error used for the adaptation:  </a:t>
            </a:r>
          </a:p>
        </p:txBody>
      </p:sp>
      <p:pic>
        <p:nvPicPr>
          <p:cNvPr id="1066002" name="Picture 18" descr="txp_fig">
            <a:extLst>
              <a:ext uri="{FF2B5EF4-FFF2-40B4-BE49-F238E27FC236}">
                <a16:creationId xmlns:a16="http://schemas.microsoft.com/office/drawing/2014/main" id="{D3DD156E-02A7-F421-D03D-81066F1956B9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3960813"/>
            <a:ext cx="3346450" cy="28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6003" name="Text Box 3">
            <a:extLst>
              <a:ext uri="{FF2B5EF4-FFF2-40B4-BE49-F238E27FC236}">
                <a16:creationId xmlns:a16="http://schemas.microsoft.com/office/drawing/2014/main" id="{775AAD63-6C9D-A7A8-C3B7-5A1AF054D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8375" y="4573588"/>
            <a:ext cx="5397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A priori error, error based on the previous coefficients:  </a:t>
            </a:r>
          </a:p>
        </p:txBody>
      </p:sp>
      <p:sp>
        <p:nvSpPr>
          <p:cNvPr id="1066006" name="Line 22">
            <a:extLst>
              <a:ext uri="{FF2B5EF4-FFF2-40B4-BE49-F238E27FC236}">
                <a16:creationId xmlns:a16="http://schemas.microsoft.com/office/drawing/2014/main" id="{3E8E1C72-CC58-321E-0DE2-A0DDDC2F3D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60475" y="5475288"/>
            <a:ext cx="412750" cy="446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1066007" name="Line 23">
            <a:extLst>
              <a:ext uri="{FF2B5EF4-FFF2-40B4-BE49-F238E27FC236}">
                <a16:creationId xmlns:a16="http://schemas.microsoft.com/office/drawing/2014/main" id="{E1510B56-E2EE-DB8C-FB88-E6D171406B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19313" y="5475288"/>
            <a:ext cx="322262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1066008" name="Text Box 24">
            <a:extLst>
              <a:ext uri="{FF2B5EF4-FFF2-40B4-BE49-F238E27FC236}">
                <a16:creationId xmlns:a16="http://schemas.microsoft.com/office/drawing/2014/main" id="{C0F8A1B3-02F4-28A4-7540-376748B7C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8" y="5972175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1400" i="1"/>
              <a:t>Data index</a:t>
            </a:r>
          </a:p>
        </p:txBody>
      </p:sp>
      <p:sp>
        <p:nvSpPr>
          <p:cNvPr id="1066010" name="Text Box 26">
            <a:extLst>
              <a:ext uri="{FF2B5EF4-FFF2-40B4-BE49-F238E27FC236}">
                <a16:creationId xmlns:a16="http://schemas.microsoft.com/office/drawing/2014/main" id="{697A4A60-7D70-5E54-0948-17C13B708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5988050"/>
            <a:ext cx="1050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1400" i="1"/>
              <a:t>Filter index</a:t>
            </a:r>
          </a:p>
        </p:txBody>
      </p:sp>
      <p:pic>
        <p:nvPicPr>
          <p:cNvPr id="1066011" name="Picture 27" descr="txp_fig">
            <a:extLst>
              <a:ext uri="{FF2B5EF4-FFF2-40B4-BE49-F238E27FC236}">
                <a16:creationId xmlns:a16="http://schemas.microsoft.com/office/drawing/2014/main" id="{8F95371C-1382-DCFD-EA24-E9307F1F32EC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5175250"/>
            <a:ext cx="3413125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6000" grpId="0"/>
      <p:bldP spid="1066003" grpId="0"/>
      <p:bldP spid="1066008" grpId="0"/>
      <p:bldP spid="10660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>
            <a:extLst>
              <a:ext uri="{FF2B5EF4-FFF2-40B4-BE49-F238E27FC236}">
                <a16:creationId xmlns:a16="http://schemas.microsoft.com/office/drawing/2014/main" id="{435F9DA1-1B35-F422-4C63-E5C5D376B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2982913"/>
            <a:ext cx="66436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2800"/>
              <a:t>Recursive least squares (RLS) algorithm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9AF2D662-3CBE-401E-7190-158D83F13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The Recursive Least Squares (RLS) algorithm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FC5FAF45-8EFC-17B1-4523-CE01EC9E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2398713"/>
            <a:ext cx="3740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400"/>
              <a:t> Estimate for the auto-correlation matrix:     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DB7CFDCB-CF54-50D7-A29B-2E6B63D09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738" y="3422650"/>
            <a:ext cx="3819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400"/>
              <a:t> Estimate for the cross-correlation vector:     </a:t>
            </a:r>
          </a:p>
        </p:txBody>
      </p:sp>
      <p:pic>
        <p:nvPicPr>
          <p:cNvPr id="27653" name="Picture 6" descr="txp_fig">
            <a:extLst>
              <a:ext uri="{FF2B5EF4-FFF2-40B4-BE49-F238E27FC236}">
                <a16:creationId xmlns:a16="http://schemas.microsoft.com/office/drawing/2014/main" id="{9AF92E57-0958-5F04-8823-D87B886A3AF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475" y="2660650"/>
            <a:ext cx="2898775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7" descr="txp_fig">
            <a:extLst>
              <a:ext uri="{FF2B5EF4-FFF2-40B4-BE49-F238E27FC236}">
                <a16:creationId xmlns:a16="http://schemas.microsoft.com/office/drawing/2014/main" id="{67E109FD-407A-35C7-633C-71A58B555BB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3709988"/>
            <a:ext cx="2647950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5" name="Text Box 3">
            <a:extLst>
              <a:ext uri="{FF2B5EF4-FFF2-40B4-BE49-F238E27FC236}">
                <a16:creationId xmlns:a16="http://schemas.microsoft.com/office/drawing/2014/main" id="{29D9B017-B968-1461-06AD-585647C64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970088"/>
            <a:ext cx="3660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Analyzing the least squares solution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sp>
        <p:nvSpPr>
          <p:cNvPr id="27656" name="Text Box 3">
            <a:extLst>
              <a:ext uri="{FF2B5EF4-FFF2-40B4-BE49-F238E27FC236}">
                <a16:creationId xmlns:a16="http://schemas.microsoft.com/office/drawing/2014/main" id="{E9E2B16D-776D-C5E6-834A-29884C37B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50" y="2024063"/>
            <a:ext cx="1768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Definitions:      </a:t>
            </a:r>
          </a:p>
        </p:txBody>
      </p:sp>
      <p:sp>
        <p:nvSpPr>
          <p:cNvPr id="27657" name="Line 14">
            <a:extLst>
              <a:ext uri="{FF2B5EF4-FFF2-40B4-BE49-F238E27FC236}">
                <a16:creationId xmlns:a16="http://schemas.microsoft.com/office/drawing/2014/main" id="{9BAC08CC-59F1-182E-BE7D-2D847B180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75" y="2095500"/>
            <a:ext cx="0" cy="2393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27658" name="Text Box 3">
            <a:extLst>
              <a:ext uri="{FF2B5EF4-FFF2-40B4-BE49-F238E27FC236}">
                <a16:creationId xmlns:a16="http://schemas.microsoft.com/office/drawing/2014/main" id="{102AFF24-D96C-6565-67FA-687A8ABCE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489325"/>
            <a:ext cx="34163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a computational efficient solution </a:t>
            </a:r>
            <a:br>
              <a:rPr lang="en-US" altLang="de-DE" sz="1600"/>
            </a:br>
            <a:r>
              <a:rPr lang="en-US" altLang="de-DE" sz="1600"/>
              <a:t>    would be nice where a recursive</a:t>
            </a:r>
            <a:br>
              <a:rPr lang="en-US" altLang="de-DE" sz="1600"/>
            </a:br>
            <a:r>
              <a:rPr lang="en-US" altLang="de-DE" sz="1600"/>
              <a:t>    calculation of the inverse auto-</a:t>
            </a:r>
            <a:br>
              <a:rPr lang="en-US" altLang="de-DE" sz="1600"/>
            </a:br>
            <a:r>
              <a:rPr lang="en-US" altLang="de-DE" sz="1600"/>
              <a:t>    correlation matrix and the cross-</a:t>
            </a:r>
            <a:br>
              <a:rPr lang="en-US" altLang="de-DE" sz="1600"/>
            </a:br>
            <a:r>
              <a:rPr lang="en-US" altLang="de-DE" sz="1600"/>
              <a:t>    correlation vector could be used.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pic>
        <p:nvPicPr>
          <p:cNvPr id="27659" name="Picture 17" descr="txp_fig">
            <a:extLst>
              <a:ext uri="{FF2B5EF4-FFF2-40B4-BE49-F238E27FC236}">
                <a16:creationId xmlns:a16="http://schemas.microsoft.com/office/drawing/2014/main" id="{79930798-2ACC-B47E-E26F-CF58F734FABB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2560638"/>
            <a:ext cx="22145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77929CD-7C01-D25F-5FAB-1FBC2FF0F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Recursion – vector and matrix recursion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B67F7B9C-BB79-0212-B4E2-FC11AF6F1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684338"/>
            <a:ext cx="5080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Recursion of the cross-correlation vector over time: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grpSp>
        <p:nvGrpSpPr>
          <p:cNvPr id="28676" name="Group 15">
            <a:extLst>
              <a:ext uri="{FF2B5EF4-FFF2-40B4-BE49-F238E27FC236}">
                <a16:creationId xmlns:a16="http://schemas.microsoft.com/office/drawing/2014/main" id="{466E33AF-16B6-ECDA-7C6C-2191595DF961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992313"/>
            <a:ext cx="5246688" cy="1720850"/>
            <a:chOff x="548" y="1371"/>
            <a:chExt cx="3561" cy="1168"/>
          </a:xfrm>
        </p:grpSpPr>
        <p:pic>
          <p:nvPicPr>
            <p:cNvPr id="28682" name="Picture 9" descr="txp_fig">
              <a:extLst>
                <a:ext uri="{FF2B5EF4-FFF2-40B4-BE49-F238E27FC236}">
                  <a16:creationId xmlns:a16="http://schemas.microsoft.com/office/drawing/2014/main" id="{2A52EB25-39A7-E7CE-1FE4-93DF241FDE71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" y="1371"/>
              <a:ext cx="3509" cy="1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683" name="Rectangle 10">
              <a:extLst>
                <a:ext uri="{FF2B5EF4-FFF2-40B4-BE49-F238E27FC236}">
                  <a16:creationId xmlns:a16="http://schemas.microsoft.com/office/drawing/2014/main" id="{F7DFFBF8-859F-5B63-3459-F85AF62A1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" y="2303"/>
              <a:ext cx="2944" cy="2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de-DE" sz="1600"/>
            </a:p>
          </p:txBody>
        </p:sp>
      </p:grpSp>
      <p:grpSp>
        <p:nvGrpSpPr>
          <p:cNvPr id="1069072" name="Group 16">
            <a:extLst>
              <a:ext uri="{FF2B5EF4-FFF2-40B4-BE49-F238E27FC236}">
                <a16:creationId xmlns:a16="http://schemas.microsoft.com/office/drawing/2014/main" id="{C7D62AF3-CC48-6752-33FF-8086C9EA3576}"/>
              </a:ext>
            </a:extLst>
          </p:cNvPr>
          <p:cNvGrpSpPr>
            <a:grpSpLocks/>
          </p:cNvGrpSpPr>
          <p:nvPr/>
        </p:nvGrpSpPr>
        <p:grpSpPr bwMode="auto">
          <a:xfrm>
            <a:off x="917575" y="4386263"/>
            <a:ext cx="5583238" cy="1771650"/>
            <a:chOff x="492" y="2721"/>
            <a:chExt cx="3831" cy="1216"/>
          </a:xfrm>
        </p:grpSpPr>
        <p:pic>
          <p:nvPicPr>
            <p:cNvPr id="28680" name="Picture 13" descr="txp_fig">
              <a:extLst>
                <a:ext uri="{FF2B5EF4-FFF2-40B4-BE49-F238E27FC236}">
                  <a16:creationId xmlns:a16="http://schemas.microsoft.com/office/drawing/2014/main" id="{35D1A09A-7E4E-CD11-4986-72C4718AB7A1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" y="2721"/>
              <a:ext cx="3782" cy="1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681" name="Rectangle 10">
              <a:extLst>
                <a:ext uri="{FF2B5EF4-FFF2-40B4-BE49-F238E27FC236}">
                  <a16:creationId xmlns:a16="http://schemas.microsoft.com/office/drawing/2014/main" id="{DBE2C607-617B-A715-6EAE-080AC2F8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3660"/>
              <a:ext cx="3165" cy="2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de-DE" sz="1600"/>
            </a:p>
          </p:txBody>
        </p:sp>
      </p:grpSp>
      <p:sp>
        <p:nvSpPr>
          <p:cNvPr id="1069073" name="Text Box 3">
            <a:extLst>
              <a:ext uri="{FF2B5EF4-FFF2-40B4-BE49-F238E27FC236}">
                <a16:creationId xmlns:a16="http://schemas.microsoft.com/office/drawing/2014/main" id="{6AF218EC-71AF-4BC0-3B27-44A2625D8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3984625"/>
            <a:ext cx="49895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Recursion of the auto-correlation matrix over time: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sp>
        <p:nvSpPr>
          <p:cNvPr id="1069074" name="Text Box 18">
            <a:extLst>
              <a:ext uri="{FF2B5EF4-FFF2-40B4-BE49-F238E27FC236}">
                <a16:creationId xmlns:a16="http://schemas.microsoft.com/office/drawing/2014/main" id="{52E91538-03D4-B7E9-8CC1-ECF67C176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9313" y="5702300"/>
            <a:ext cx="245903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1400"/>
              <a:t>However, a recursion for the </a:t>
            </a:r>
            <a:br>
              <a:rPr lang="en-US" altLang="de-DE" sz="1400"/>
            </a:br>
            <a:r>
              <a:rPr lang="en-US" altLang="de-DE" sz="1400"/>
              <a:t>inverse is necessary!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073" grpId="0"/>
      <p:bldP spid="106907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9C7A30B-A833-3970-F380-D709B8C4B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Recursion – inverse matrix recursion 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10721BA4-F21F-67BE-8CA5-B7E7E2637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1601788"/>
            <a:ext cx="49895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Recursion of the auto-correlation matrix over time: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pic>
        <p:nvPicPr>
          <p:cNvPr id="29700" name="Picture 12" descr="txp_fig">
            <a:extLst>
              <a:ext uri="{FF2B5EF4-FFF2-40B4-BE49-F238E27FC236}">
                <a16:creationId xmlns:a16="http://schemas.microsoft.com/office/drawing/2014/main" id="{E9A72D46-D3AC-AD58-611D-2D56D7C7530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2089150"/>
            <a:ext cx="4422775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0093" name="Text Box 3">
            <a:extLst>
              <a:ext uri="{FF2B5EF4-FFF2-40B4-BE49-F238E27FC236}">
                <a16:creationId xmlns:a16="http://schemas.microsoft.com/office/drawing/2014/main" id="{945679A1-0B19-FEC1-D459-D9E5088F2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2806700"/>
            <a:ext cx="36861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Using the matrix inversion lemma…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pic>
        <p:nvPicPr>
          <p:cNvPr id="1070098" name="Picture 18" descr="txp_fig">
            <a:extLst>
              <a:ext uri="{FF2B5EF4-FFF2-40B4-BE49-F238E27FC236}">
                <a16:creationId xmlns:a16="http://schemas.microsoft.com/office/drawing/2014/main" id="{CD358355-9BF7-FB81-57EA-0DE9CCDFE42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3290888"/>
            <a:ext cx="3521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0099" name="Text Box 3">
            <a:extLst>
              <a:ext uri="{FF2B5EF4-FFF2-40B4-BE49-F238E27FC236}">
                <a16:creationId xmlns:a16="http://schemas.microsoft.com/office/drawing/2014/main" id="{D7C245D2-709C-B58D-B627-05A92107A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4362450"/>
            <a:ext cx="6073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one obtains a recursion for the inverse auto-correlation matrix: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pic>
        <p:nvPicPr>
          <p:cNvPr id="1070100" name="Picture 20" descr="txp_fig">
            <a:extLst>
              <a:ext uri="{FF2B5EF4-FFF2-40B4-BE49-F238E27FC236}">
                <a16:creationId xmlns:a16="http://schemas.microsoft.com/office/drawing/2014/main" id="{4259FA11-10AD-3D67-8BB2-70CB5C92F23F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4868863"/>
            <a:ext cx="5616575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0102" name="Picture 22" descr="txp_fig">
            <a:extLst>
              <a:ext uri="{FF2B5EF4-FFF2-40B4-BE49-F238E27FC236}">
                <a16:creationId xmlns:a16="http://schemas.microsoft.com/office/drawing/2014/main" id="{8EB0F035-CAC7-3A84-DB70-9237B5D6CBDF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2543175"/>
            <a:ext cx="188913" cy="16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0104" name="Picture 24" descr="txp_fig">
            <a:extLst>
              <a:ext uri="{FF2B5EF4-FFF2-40B4-BE49-F238E27FC236}">
                <a16:creationId xmlns:a16="http://schemas.microsoft.com/office/drawing/2014/main" id="{8B1109B4-A93C-F7B8-CE13-D9D6D18A53D7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38" y="2562225"/>
            <a:ext cx="146050" cy="1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0106" name="Picture 26" descr="txp_fig">
            <a:extLst>
              <a:ext uri="{FF2B5EF4-FFF2-40B4-BE49-F238E27FC236}">
                <a16:creationId xmlns:a16="http://schemas.microsoft.com/office/drawing/2014/main" id="{792A6A83-1324-EFDD-1286-7A7EE40E576E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825" y="2511425"/>
            <a:ext cx="2508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0107" name="AutoShape 27">
            <a:extLst>
              <a:ext uri="{FF2B5EF4-FFF2-40B4-BE49-F238E27FC236}">
                <a16:creationId xmlns:a16="http://schemas.microsoft.com/office/drawing/2014/main" id="{9980168D-C7C0-5DD9-3C1D-9542EA3D675F}"/>
              </a:ext>
            </a:extLst>
          </p:cNvPr>
          <p:cNvSpPr>
            <a:spLocks/>
          </p:cNvSpPr>
          <p:nvPr/>
        </p:nvSpPr>
        <p:spPr bwMode="auto">
          <a:xfrm rot="-5400000">
            <a:off x="2958307" y="2070893"/>
            <a:ext cx="127000" cy="785813"/>
          </a:xfrm>
          <a:prstGeom prst="leftBrace">
            <a:avLst>
              <a:gd name="adj1" fmla="val 515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400"/>
          </a:p>
        </p:txBody>
      </p:sp>
      <p:sp>
        <p:nvSpPr>
          <p:cNvPr id="1070110" name="AutoShape 30">
            <a:extLst>
              <a:ext uri="{FF2B5EF4-FFF2-40B4-BE49-F238E27FC236}">
                <a16:creationId xmlns:a16="http://schemas.microsoft.com/office/drawing/2014/main" id="{05985E7D-8A37-26D2-0D68-5713D6440512}"/>
              </a:ext>
            </a:extLst>
          </p:cNvPr>
          <p:cNvSpPr>
            <a:spLocks/>
          </p:cNvSpPr>
          <p:nvPr/>
        </p:nvSpPr>
        <p:spPr bwMode="auto">
          <a:xfrm rot="-5400000">
            <a:off x="3985419" y="2055019"/>
            <a:ext cx="127000" cy="785812"/>
          </a:xfrm>
          <a:prstGeom prst="leftBrace">
            <a:avLst>
              <a:gd name="adj1" fmla="val 515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400"/>
          </a:p>
        </p:txBody>
      </p:sp>
      <p:sp>
        <p:nvSpPr>
          <p:cNvPr id="1070111" name="AutoShape 31">
            <a:extLst>
              <a:ext uri="{FF2B5EF4-FFF2-40B4-BE49-F238E27FC236}">
                <a16:creationId xmlns:a16="http://schemas.microsoft.com/office/drawing/2014/main" id="{E7D12BE6-68B8-EF74-449E-16AD0C6C1AF6}"/>
              </a:ext>
            </a:extLst>
          </p:cNvPr>
          <p:cNvSpPr>
            <a:spLocks/>
          </p:cNvSpPr>
          <p:nvPr/>
        </p:nvSpPr>
        <p:spPr bwMode="auto">
          <a:xfrm rot="-5400000">
            <a:off x="4871244" y="2089944"/>
            <a:ext cx="127000" cy="785812"/>
          </a:xfrm>
          <a:prstGeom prst="leftBrace">
            <a:avLst>
              <a:gd name="adj1" fmla="val 515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93" grpId="0"/>
      <p:bldP spid="10700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5" descr="txp_fig">
            <a:extLst>
              <a:ext uri="{FF2B5EF4-FFF2-40B4-BE49-F238E27FC236}">
                <a16:creationId xmlns:a16="http://schemas.microsoft.com/office/drawing/2014/main" id="{24F459E3-A0B1-A6C4-F7B0-B831F26D5C1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052638"/>
            <a:ext cx="5932488" cy="1068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3" name="Rectangle 2">
            <a:extLst>
              <a:ext uri="{FF2B5EF4-FFF2-40B4-BE49-F238E27FC236}">
                <a16:creationId xmlns:a16="http://schemas.microsoft.com/office/drawing/2014/main" id="{56C40935-3C4F-87CB-3482-E363350BFD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Recursion – inverse matrix recursion </a:t>
            </a:r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B38B7591-CFB1-F509-4B88-1C3802616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1601788"/>
            <a:ext cx="2908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Repetition of the recursion: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sp>
        <p:nvSpPr>
          <p:cNvPr id="30725" name="Text Box 3">
            <a:extLst>
              <a:ext uri="{FF2B5EF4-FFF2-40B4-BE49-F238E27FC236}">
                <a16:creationId xmlns:a16="http://schemas.microsoft.com/office/drawing/2014/main" id="{545D43FE-2578-39AF-01A6-0847FCFE4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3409950"/>
            <a:ext cx="31353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One can define a gain vector: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sp>
        <p:nvSpPr>
          <p:cNvPr id="1071113" name="Text Box 3">
            <a:extLst>
              <a:ext uri="{FF2B5EF4-FFF2-40B4-BE49-F238E27FC236}">
                <a16:creationId xmlns:a16="http://schemas.microsoft.com/office/drawing/2014/main" id="{8557035A-231B-64F9-44AC-30F3A4DB0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4873625"/>
            <a:ext cx="43767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And one can simplify the recursion formula: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pic>
        <p:nvPicPr>
          <p:cNvPr id="30727" name="Picture 14" descr="txp_fig">
            <a:extLst>
              <a:ext uri="{FF2B5EF4-FFF2-40B4-BE49-F238E27FC236}">
                <a16:creationId xmlns:a16="http://schemas.microsoft.com/office/drawing/2014/main" id="{71F3DBB7-51FC-0E0E-54E6-4A8949BB912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843338"/>
            <a:ext cx="461010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1120" name="Picture 16" descr="txp_fig">
            <a:extLst>
              <a:ext uri="{FF2B5EF4-FFF2-40B4-BE49-F238E27FC236}">
                <a16:creationId xmlns:a16="http://schemas.microsoft.com/office/drawing/2014/main" id="{726C89C7-C3E7-D355-2339-0DBC3A83544A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5478463"/>
            <a:ext cx="5805488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9" name="Line 17">
            <a:extLst>
              <a:ext uri="{FF2B5EF4-FFF2-40B4-BE49-F238E27FC236}">
                <a16:creationId xmlns:a16="http://schemas.microsoft.com/office/drawing/2014/main" id="{B443D884-4A67-8E43-DEA8-4C4549F62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0188" y="2436813"/>
            <a:ext cx="2041525" cy="0"/>
          </a:xfrm>
          <a:prstGeom prst="line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30730" name="Line 18">
            <a:extLst>
              <a:ext uri="{FF2B5EF4-FFF2-40B4-BE49-F238E27FC236}">
                <a16:creationId xmlns:a16="http://schemas.microsoft.com/office/drawing/2014/main" id="{E7013060-D6FD-0608-3584-D98E369EC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428875"/>
            <a:ext cx="0" cy="711200"/>
          </a:xfrm>
          <a:prstGeom prst="line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30731" name="Line 19">
            <a:extLst>
              <a:ext uri="{FF2B5EF4-FFF2-40B4-BE49-F238E27FC236}">
                <a16:creationId xmlns:a16="http://schemas.microsoft.com/office/drawing/2014/main" id="{44993A54-2E80-D11E-ACEA-3262C6FB9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3149600"/>
            <a:ext cx="3981450" cy="0"/>
          </a:xfrm>
          <a:prstGeom prst="line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30732" name="Line 20">
            <a:extLst>
              <a:ext uri="{FF2B5EF4-FFF2-40B4-BE49-F238E27FC236}">
                <a16:creationId xmlns:a16="http://schemas.microsoft.com/office/drawing/2014/main" id="{0DA9D941-2397-CD43-A466-3A601FD73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7988" y="2779713"/>
            <a:ext cx="0" cy="369887"/>
          </a:xfrm>
          <a:prstGeom prst="line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30733" name="Line 21">
            <a:extLst>
              <a:ext uri="{FF2B5EF4-FFF2-40B4-BE49-F238E27FC236}">
                <a16:creationId xmlns:a16="http://schemas.microsoft.com/office/drawing/2014/main" id="{2421CC07-8C4B-AC38-F548-91C9DE09C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5" y="2428875"/>
            <a:ext cx="0" cy="360363"/>
          </a:xfrm>
          <a:prstGeom prst="line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30734" name="Line 22">
            <a:extLst>
              <a:ext uri="{FF2B5EF4-FFF2-40B4-BE49-F238E27FC236}">
                <a16:creationId xmlns:a16="http://schemas.microsoft.com/office/drawing/2014/main" id="{5D3D8E9D-1A01-5AFB-0E09-69FA1DD69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0125" y="2789238"/>
            <a:ext cx="1939925" cy="0"/>
          </a:xfrm>
          <a:prstGeom prst="line">
            <a:avLst/>
          </a:prstGeom>
          <a:noFill/>
          <a:ln w="15875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11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B553D89-78C6-5F2A-6073-5615BE45F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Recursion – gain factor reformulation 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D26B78D5-92C1-B469-6277-3E69F4AC9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1558925"/>
            <a:ext cx="29416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Definition of the gain vector: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C9133E7C-A2BE-4162-F07E-3C09CFAA7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2592388"/>
            <a:ext cx="4419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Multiplication with the denominator leads to: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pic>
        <p:nvPicPr>
          <p:cNvPr id="31749" name="Picture 7" descr="txp_fig">
            <a:extLst>
              <a:ext uri="{FF2B5EF4-FFF2-40B4-BE49-F238E27FC236}">
                <a16:creationId xmlns:a16="http://schemas.microsoft.com/office/drawing/2014/main" id="{1E877A47-E15C-936B-2F8E-C84CCAF94DB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1858963"/>
            <a:ext cx="4387850" cy="65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50" name="Picture 17" descr="txp_fig">
            <a:extLst>
              <a:ext uri="{FF2B5EF4-FFF2-40B4-BE49-F238E27FC236}">
                <a16:creationId xmlns:a16="http://schemas.microsoft.com/office/drawing/2014/main" id="{52A51556-BE20-EF43-52B6-499BB1695365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5" y="3008313"/>
            <a:ext cx="608171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2150" name="Picture 22" descr="txp_fig">
            <a:extLst>
              <a:ext uri="{FF2B5EF4-FFF2-40B4-BE49-F238E27FC236}">
                <a16:creationId xmlns:a16="http://schemas.microsoft.com/office/drawing/2014/main" id="{02A8AE40-B180-9049-E1AE-39EBB3BE365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3884613"/>
            <a:ext cx="4945063" cy="67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2152" name="Picture 24" descr="txp_fig">
            <a:extLst>
              <a:ext uri="{FF2B5EF4-FFF2-40B4-BE49-F238E27FC236}">
                <a16:creationId xmlns:a16="http://schemas.microsoft.com/office/drawing/2014/main" id="{AB2B934D-E270-477E-932D-EEAB41F98D8D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8" y="4749800"/>
            <a:ext cx="6340475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2153" name="Text Box 3">
            <a:extLst>
              <a:ext uri="{FF2B5EF4-FFF2-40B4-BE49-F238E27FC236}">
                <a16:creationId xmlns:a16="http://schemas.microsoft.com/office/drawing/2014/main" id="{FE738782-7C07-7D96-D8C6-186C09CA3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3505200"/>
            <a:ext cx="3228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Rewriting (2. term to the right):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sp>
        <p:nvSpPr>
          <p:cNvPr id="1072155" name="Rectangle 20">
            <a:extLst>
              <a:ext uri="{FF2B5EF4-FFF2-40B4-BE49-F238E27FC236}">
                <a16:creationId xmlns:a16="http://schemas.microsoft.com/office/drawing/2014/main" id="{51E27508-F675-DFC3-3D86-03CEC6EC2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63" y="5730875"/>
            <a:ext cx="3706812" cy="431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de-DE" sz="1600"/>
          </a:p>
        </p:txBody>
      </p:sp>
      <p:pic>
        <p:nvPicPr>
          <p:cNvPr id="1072158" name="Picture 30" descr="txp_fig">
            <a:extLst>
              <a:ext uri="{FF2B5EF4-FFF2-40B4-BE49-F238E27FC236}">
                <a16:creationId xmlns:a16="http://schemas.microsoft.com/office/drawing/2014/main" id="{EBAE782A-C965-2BA0-9518-5143D997F60D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743575"/>
            <a:ext cx="322738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2159" name="Text Box 31">
            <a:extLst>
              <a:ext uri="{FF2B5EF4-FFF2-40B4-BE49-F238E27FC236}">
                <a16:creationId xmlns:a16="http://schemas.microsoft.com/office/drawing/2014/main" id="{0943C493-0110-DA42-ABBD-040D71E48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5345113"/>
            <a:ext cx="165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de-DE" altLang="de-DE" sz="1400"/>
              <a:t>(s. previous page)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53" grpId="0"/>
      <p:bldP spid="1072155" grpId="0" animBg="1"/>
      <p:bldP spid="107215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C14339D-EB9C-40B4-C2E8-0C2FE3712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Recursion – filter coefficient recursion (I)  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A900CCFC-19A5-B3ED-1104-EB58F9145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1558925"/>
            <a:ext cx="40846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Recursion of the filter coefficients vector: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25A16D08-2AE9-1F1C-F47B-47BC2DA60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2592388"/>
            <a:ext cx="22177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Step from </a:t>
            </a:r>
            <a:r>
              <a:rPr lang="en-US" altLang="de-DE" sz="1600" i="1"/>
              <a:t>n</a:t>
            </a:r>
            <a:r>
              <a:rPr lang="en-US" altLang="de-DE" sz="1600"/>
              <a:t> to </a:t>
            </a:r>
            <a:r>
              <a:rPr lang="en-US" altLang="de-DE" sz="1600" i="1"/>
              <a:t>n+1</a:t>
            </a:r>
            <a:r>
              <a:rPr lang="en-US" altLang="de-DE" sz="1600"/>
              <a:t>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sp>
        <p:nvSpPr>
          <p:cNvPr id="1073161" name="Text Box 3">
            <a:extLst>
              <a:ext uri="{FF2B5EF4-FFF2-40B4-BE49-F238E27FC236}">
                <a16:creationId xmlns:a16="http://schemas.microsoft.com/office/drawing/2014/main" id="{B2A0B16B-3282-7D42-0814-C1EE02767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3810000"/>
            <a:ext cx="347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Replacing the right-hand side by: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sp>
        <p:nvSpPr>
          <p:cNvPr id="1073175" name="Text Box 3">
            <a:extLst>
              <a:ext uri="{FF2B5EF4-FFF2-40B4-BE49-F238E27FC236}">
                <a16:creationId xmlns:a16="http://schemas.microsoft.com/office/drawing/2014/main" id="{E1D89DCB-9938-D252-0A82-72BFEBB1A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5046663"/>
            <a:ext cx="58118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one obtains the following recursion for the filter coefficients: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pic>
        <p:nvPicPr>
          <p:cNvPr id="1073176" name="Picture 24" descr="txp_fig">
            <a:extLst>
              <a:ext uri="{FF2B5EF4-FFF2-40B4-BE49-F238E27FC236}">
                <a16:creationId xmlns:a16="http://schemas.microsoft.com/office/drawing/2014/main" id="{03873CEE-97F2-50BE-807F-7AE282A0E4B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4416425"/>
            <a:ext cx="46132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3177" name="Picture 25" descr="txp_fig">
            <a:extLst>
              <a:ext uri="{FF2B5EF4-FFF2-40B4-BE49-F238E27FC236}">
                <a16:creationId xmlns:a16="http://schemas.microsoft.com/office/drawing/2014/main" id="{D7119699-30AC-737D-328E-9C812978B125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5545138"/>
            <a:ext cx="68389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7" name="Picture 26" descr="txp_fig">
            <a:extLst>
              <a:ext uri="{FF2B5EF4-FFF2-40B4-BE49-F238E27FC236}">
                <a16:creationId xmlns:a16="http://schemas.microsoft.com/office/drawing/2014/main" id="{E6F82531-1FE4-F08E-9100-719BA626A929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3025775"/>
            <a:ext cx="38163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8" name="Picture 27" descr="txp_fig">
            <a:extLst>
              <a:ext uri="{FF2B5EF4-FFF2-40B4-BE49-F238E27FC236}">
                <a16:creationId xmlns:a16="http://schemas.microsoft.com/office/drawing/2014/main" id="{791C7CAE-97F3-1886-C362-F303300172C2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75" y="2047875"/>
            <a:ext cx="260032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3161" grpId="0"/>
      <p:bldP spid="107317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203" name="Picture 27" descr="txp_fig">
            <a:extLst>
              <a:ext uri="{FF2B5EF4-FFF2-40B4-BE49-F238E27FC236}">
                <a16:creationId xmlns:a16="http://schemas.microsoft.com/office/drawing/2014/main" id="{D938935B-D518-826D-3351-12A5DE7F52F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5232400"/>
            <a:ext cx="489426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4205" name="Picture 29" descr="txp_fig">
            <a:extLst>
              <a:ext uri="{FF2B5EF4-FFF2-40B4-BE49-F238E27FC236}">
                <a16:creationId xmlns:a16="http://schemas.microsoft.com/office/drawing/2014/main" id="{2D273D7B-D313-0A9F-8964-D6981276E1F4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4314825"/>
            <a:ext cx="6745287" cy="79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6" name="Rectangle 2">
            <a:extLst>
              <a:ext uri="{FF2B5EF4-FFF2-40B4-BE49-F238E27FC236}">
                <a16:creationId xmlns:a16="http://schemas.microsoft.com/office/drawing/2014/main" id="{9965E65F-54A6-C677-4CBB-5BC4942599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Recursion </a:t>
            </a:r>
            <a:r>
              <a:rPr lang="en-US" altLang="de-DE"/>
              <a:t>– filter coefficient recursion (II)</a:t>
            </a:r>
            <a:endParaRPr lang="de-DE" altLang="de-DE"/>
          </a:p>
        </p:txBody>
      </p:sp>
      <p:sp>
        <p:nvSpPr>
          <p:cNvPr id="33797" name="Text Box 3">
            <a:extLst>
              <a:ext uri="{FF2B5EF4-FFF2-40B4-BE49-F238E27FC236}">
                <a16:creationId xmlns:a16="http://schemas.microsoft.com/office/drawing/2014/main" id="{B23D8732-28B2-68E1-80E7-4303AB316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1558925"/>
            <a:ext cx="1898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So far, we have: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sp>
        <p:nvSpPr>
          <p:cNvPr id="1074181" name="Text Box 3">
            <a:extLst>
              <a:ext uri="{FF2B5EF4-FFF2-40B4-BE49-F238E27FC236}">
                <a16:creationId xmlns:a16="http://schemas.microsoft.com/office/drawing/2014/main" id="{2C0036F9-F01C-FF3C-291A-E6CBD2B01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3810000"/>
            <a:ext cx="1484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and obtain: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pic>
        <p:nvPicPr>
          <p:cNvPr id="33799" name="Picture 11" descr="txp_fig">
            <a:extLst>
              <a:ext uri="{FF2B5EF4-FFF2-40B4-BE49-F238E27FC236}">
                <a16:creationId xmlns:a16="http://schemas.microsoft.com/office/drawing/2014/main" id="{4685382A-CA82-D840-F586-0F9DB55BB2A1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1979613"/>
            <a:ext cx="68389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4190" name="Rectangle 12">
            <a:extLst>
              <a:ext uri="{FF2B5EF4-FFF2-40B4-BE49-F238E27FC236}">
                <a16:creationId xmlns:a16="http://schemas.microsoft.com/office/drawing/2014/main" id="{9D706E70-6783-7E35-5C9D-15C45749C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4279900"/>
            <a:ext cx="1490662" cy="4699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de-DE" sz="1600"/>
          </a:p>
        </p:txBody>
      </p:sp>
      <p:sp>
        <p:nvSpPr>
          <p:cNvPr id="1074191" name="Line 13">
            <a:extLst>
              <a:ext uri="{FF2B5EF4-FFF2-40B4-BE49-F238E27FC236}">
                <a16:creationId xmlns:a16="http://schemas.microsoft.com/office/drawing/2014/main" id="{173F450C-6394-F0B4-3BBF-A02827FCF0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876800"/>
            <a:ext cx="406400" cy="304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1074192" name="Rectangle 14">
            <a:extLst>
              <a:ext uri="{FF2B5EF4-FFF2-40B4-BE49-F238E27FC236}">
                <a16:creationId xmlns:a16="http://schemas.microsoft.com/office/drawing/2014/main" id="{F6163CBD-7DA9-A600-2664-87A0BFD60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4289425"/>
            <a:ext cx="1514475" cy="4699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de-DE" sz="1600"/>
          </a:p>
        </p:txBody>
      </p:sp>
      <p:sp>
        <p:nvSpPr>
          <p:cNvPr id="1074193" name="Line 15">
            <a:extLst>
              <a:ext uri="{FF2B5EF4-FFF2-40B4-BE49-F238E27FC236}">
                <a16:creationId xmlns:a16="http://schemas.microsoft.com/office/drawing/2014/main" id="{3848ECF8-20D2-F226-D03A-37C36B0C70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61038" y="5078413"/>
            <a:ext cx="1406525" cy="2428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pic>
        <p:nvPicPr>
          <p:cNvPr id="1074196" name="Picture 20" descr="txp_fig">
            <a:extLst>
              <a:ext uri="{FF2B5EF4-FFF2-40B4-BE49-F238E27FC236}">
                <a16:creationId xmlns:a16="http://schemas.microsoft.com/office/drawing/2014/main" id="{5E3DBA66-275F-F2E6-F783-945E18A81885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38" y="3130550"/>
            <a:ext cx="61356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4197" name="Rectangle 12">
            <a:extLst>
              <a:ext uri="{FF2B5EF4-FFF2-40B4-BE49-F238E27FC236}">
                <a16:creationId xmlns:a16="http://schemas.microsoft.com/office/drawing/2014/main" id="{FDC48CE7-518E-4D70-E93E-71EFFBC04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1973263"/>
            <a:ext cx="1192213" cy="4699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de-DE" sz="1600"/>
          </a:p>
        </p:txBody>
      </p:sp>
      <p:sp>
        <p:nvSpPr>
          <p:cNvPr id="1074198" name="Line 13">
            <a:extLst>
              <a:ext uri="{FF2B5EF4-FFF2-40B4-BE49-F238E27FC236}">
                <a16:creationId xmlns:a16="http://schemas.microsoft.com/office/drawing/2014/main" id="{E844CC52-242E-3FD2-A2CB-500438F34C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49425" y="2498725"/>
            <a:ext cx="1206500" cy="682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1074180" name="Text Box 3">
            <a:extLst>
              <a:ext uri="{FF2B5EF4-FFF2-40B4-BE49-F238E27FC236}">
                <a16:creationId xmlns:a16="http://schemas.microsoft.com/office/drawing/2014/main" id="{BD699BD2-F07F-F506-C280-A0CCCC725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2592388"/>
            <a:ext cx="3630612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We insert the recursive calculation: </a:t>
            </a:r>
          </a:p>
        </p:txBody>
      </p:sp>
      <p:sp>
        <p:nvSpPr>
          <p:cNvPr id="1074201" name="Line 15">
            <a:extLst>
              <a:ext uri="{FF2B5EF4-FFF2-40B4-BE49-F238E27FC236}">
                <a16:creationId xmlns:a16="http://schemas.microsoft.com/office/drawing/2014/main" id="{80B75121-6DDE-0AEE-F84D-A8BD2A56A9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9625" y="4748213"/>
            <a:ext cx="139700" cy="3270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4181" grpId="0"/>
      <p:bldP spid="1074190" grpId="0" animBg="1"/>
      <p:bldP spid="1074192" grpId="0" animBg="1"/>
      <p:bldP spid="1074197" grpId="0" animBg="1"/>
      <p:bldP spid="107418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867E8D02-1633-501C-75F2-E715328DF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Recursion – filter coefficient recursion (III) 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33E9B9B0-E11D-C937-574F-DA883F7D5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1558925"/>
            <a:ext cx="5867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So far, we have (first formulation with a recursion for          ):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sp>
        <p:nvSpPr>
          <p:cNvPr id="1075205" name="Text Box 3">
            <a:extLst>
              <a:ext uri="{FF2B5EF4-FFF2-40B4-BE49-F238E27FC236}">
                <a16:creationId xmlns:a16="http://schemas.microsoft.com/office/drawing/2014/main" id="{8CDE650B-6ED4-EF66-4372-E3820D1CD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3922713"/>
            <a:ext cx="14843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and obtain: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sp>
        <p:nvSpPr>
          <p:cNvPr id="1075214" name="Text Box 3">
            <a:extLst>
              <a:ext uri="{FF2B5EF4-FFF2-40B4-BE49-F238E27FC236}">
                <a16:creationId xmlns:a16="http://schemas.microsoft.com/office/drawing/2014/main" id="{BDAB657A-EB6D-52BB-57D7-548FB91E2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2833688"/>
            <a:ext cx="3770312" cy="336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We insert the gain factor                  : </a:t>
            </a:r>
          </a:p>
        </p:txBody>
      </p:sp>
      <p:pic>
        <p:nvPicPr>
          <p:cNvPr id="34822" name="Picture 16" descr="txp_fig">
            <a:extLst>
              <a:ext uri="{FF2B5EF4-FFF2-40B4-BE49-F238E27FC236}">
                <a16:creationId xmlns:a16="http://schemas.microsoft.com/office/drawing/2014/main" id="{A9B8C433-8874-9D28-0343-93585E41DA8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47863"/>
            <a:ext cx="60198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19" name="Text Box 27">
            <a:extLst>
              <a:ext uri="{FF2B5EF4-FFF2-40B4-BE49-F238E27FC236}">
                <a16:creationId xmlns:a16="http://schemas.microsoft.com/office/drawing/2014/main" id="{1564C997-2BFC-CADA-8B52-7D8DEB085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1788" y="5092700"/>
            <a:ext cx="1930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de-DE" sz="1600">
                <a:solidFill>
                  <a:schemeClr val="accent2"/>
                </a:solidFill>
              </a:rPr>
              <a:t>Gain vector</a:t>
            </a:r>
          </a:p>
        </p:txBody>
      </p:sp>
      <p:sp>
        <p:nvSpPr>
          <p:cNvPr id="1075220" name="Text Box 28">
            <a:extLst>
              <a:ext uri="{FF2B5EF4-FFF2-40B4-BE49-F238E27FC236}">
                <a16:creationId xmlns:a16="http://schemas.microsoft.com/office/drawing/2014/main" id="{532D12DE-E9A3-4755-DB47-FB1118D35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588" y="5092700"/>
            <a:ext cx="3035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de-DE" sz="1600">
                <a:solidFill>
                  <a:schemeClr val="accent2"/>
                </a:solidFill>
              </a:rPr>
              <a:t>Error: old filter with new data</a:t>
            </a:r>
          </a:p>
        </p:txBody>
      </p:sp>
      <p:sp>
        <p:nvSpPr>
          <p:cNvPr id="1075222" name="Line 31">
            <a:extLst>
              <a:ext uri="{FF2B5EF4-FFF2-40B4-BE49-F238E27FC236}">
                <a16:creationId xmlns:a16="http://schemas.microsoft.com/office/drawing/2014/main" id="{ACB6CC06-A857-A909-606A-120022CDA5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16600" y="4899025"/>
            <a:ext cx="319088" cy="21907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pic>
        <p:nvPicPr>
          <p:cNvPr id="1075227" name="Picture 27" descr="txp_fig">
            <a:extLst>
              <a:ext uri="{FF2B5EF4-FFF2-40B4-BE49-F238E27FC236}">
                <a16:creationId xmlns:a16="http://schemas.microsoft.com/office/drawing/2014/main" id="{4F62CB00-0950-9C84-E7AE-A620CF415EE3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838" y="2895600"/>
            <a:ext cx="842962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32" name="Picture 32" descr="txp_fig">
            <a:extLst>
              <a:ext uri="{FF2B5EF4-FFF2-40B4-BE49-F238E27FC236}">
                <a16:creationId xmlns:a16="http://schemas.microsoft.com/office/drawing/2014/main" id="{1499B7C4-D0A1-F637-A112-9F34F09BD83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3248025"/>
            <a:ext cx="36068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233" name="Picture 33" descr="txp_fig">
            <a:extLst>
              <a:ext uri="{FF2B5EF4-FFF2-40B4-BE49-F238E27FC236}">
                <a16:creationId xmlns:a16="http://schemas.microsoft.com/office/drawing/2014/main" id="{4C097E12-C44C-7462-13AB-0FDC8E6479EB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4291013"/>
            <a:ext cx="618331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21" name="Line 29">
            <a:extLst>
              <a:ext uri="{FF2B5EF4-FFF2-40B4-BE49-F238E27FC236}">
                <a16:creationId xmlns:a16="http://schemas.microsoft.com/office/drawing/2014/main" id="{6A2F330A-9F41-91E6-DA5D-1061422CA6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5388" y="4800600"/>
            <a:ext cx="139700" cy="2667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pic>
        <p:nvPicPr>
          <p:cNvPr id="1075235" name="Picture 35" descr="txp_fig">
            <a:extLst>
              <a:ext uri="{FF2B5EF4-FFF2-40B4-BE49-F238E27FC236}">
                <a16:creationId xmlns:a16="http://schemas.microsoft.com/office/drawing/2014/main" id="{053E89FB-1522-A534-6089-B08BA6C0A167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838" y="5580063"/>
            <a:ext cx="3833812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31" name="Picture 37" descr="txp_fig">
            <a:extLst>
              <a:ext uri="{FF2B5EF4-FFF2-40B4-BE49-F238E27FC236}">
                <a16:creationId xmlns:a16="http://schemas.microsoft.com/office/drawing/2014/main" id="{561762BA-566E-75E8-7CFC-802A3F004425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1558925"/>
            <a:ext cx="450850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5238" name="AutoShape 38">
            <a:extLst>
              <a:ext uri="{FF2B5EF4-FFF2-40B4-BE49-F238E27FC236}">
                <a16:creationId xmlns:a16="http://schemas.microsoft.com/office/drawing/2014/main" id="{EB03CC8D-986C-0A0F-3D66-725D9C3A4AB7}"/>
              </a:ext>
            </a:extLst>
          </p:cNvPr>
          <p:cNvSpPr>
            <a:spLocks/>
          </p:cNvSpPr>
          <p:nvPr/>
        </p:nvSpPr>
        <p:spPr bwMode="auto">
          <a:xfrm rot="-5400000">
            <a:off x="5109369" y="1762919"/>
            <a:ext cx="217487" cy="2047875"/>
          </a:xfrm>
          <a:prstGeom prst="leftBrace">
            <a:avLst>
              <a:gd name="adj1" fmla="val 784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400"/>
          </a:p>
        </p:txBody>
      </p:sp>
      <p:sp>
        <p:nvSpPr>
          <p:cNvPr id="1075239" name="Line 39">
            <a:extLst>
              <a:ext uri="{FF2B5EF4-FFF2-40B4-BE49-F238E27FC236}">
                <a16:creationId xmlns:a16="http://schemas.microsoft.com/office/drawing/2014/main" id="{BD403CB1-258A-6D50-ACEE-69E63CE65F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32263" y="2922588"/>
            <a:ext cx="1055687" cy="103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05" grpId="0"/>
      <p:bldP spid="1075214" grpId="0" animBg="1"/>
      <p:bldP spid="1075219" grpId="0"/>
      <p:bldP spid="10752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DEA8BA5-3A4E-FF24-0702-9100AE483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Content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4A10CFB9-86C2-9B89-2861-CFC2D7381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2166938"/>
            <a:ext cx="77898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800"/>
              <a:t> 	Repetition of the Wiener filter solution with its main property:</a:t>
            </a:r>
            <a:br>
              <a:rPr lang="en-US" altLang="de-DE" sz="1800"/>
            </a:br>
            <a:r>
              <a:rPr lang="en-US" altLang="de-DE" sz="1800"/>
              <a:t>	The identification of a static optimum filter. </a:t>
            </a:r>
            <a:br>
              <a:rPr lang="en-US" altLang="de-DE" sz="1800"/>
            </a:br>
            <a:r>
              <a:rPr lang="en-US" altLang="de-DE" sz="1800"/>
              <a:t>	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800"/>
              <a:t> Derivation of the Least Squares (LS) solution based on the minimization </a:t>
            </a:r>
            <a:br>
              <a:rPr lang="en-US" altLang="de-DE" sz="1800"/>
            </a:br>
            <a:r>
              <a:rPr lang="en-US" altLang="de-DE" sz="1800"/>
              <a:t>	of a deterministic error criterion.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endParaRPr lang="en-US" altLang="de-DE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800"/>
              <a:t> Generalized concept of adaptation rules and error criteria.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endParaRPr lang="en-US" altLang="de-DE" sz="18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800"/>
              <a:t> The derivation of the Recursive Least Squares (RLS) adaptation </a:t>
            </a:r>
            <a:br>
              <a:rPr lang="en-US" altLang="de-DE" sz="1800"/>
            </a:br>
            <a:r>
              <a:rPr lang="en-US" altLang="de-DE" sz="1800"/>
              <a:t>	procedure.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328D831-67F3-6ADF-A9C2-AA73EE914D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Recursion </a:t>
            </a:r>
            <a:r>
              <a:rPr lang="en-US" altLang="de-DE"/>
              <a:t>– filter coefficient recursion (IV)</a:t>
            </a:r>
            <a:endParaRPr lang="de-DE" altLang="de-DE"/>
          </a:p>
        </p:txBody>
      </p:sp>
      <p:pic>
        <p:nvPicPr>
          <p:cNvPr id="1076232" name="Picture 8" descr="txp_fig">
            <a:extLst>
              <a:ext uri="{FF2B5EF4-FFF2-40B4-BE49-F238E27FC236}">
                <a16:creationId xmlns:a16="http://schemas.microsoft.com/office/drawing/2014/main" id="{6A474313-D3A7-E90D-6A80-290C22A47D7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2243138"/>
            <a:ext cx="32781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6236" name="Picture 12" descr="txp_fig">
            <a:extLst>
              <a:ext uri="{FF2B5EF4-FFF2-40B4-BE49-F238E27FC236}">
                <a16:creationId xmlns:a16="http://schemas.microsoft.com/office/drawing/2014/main" id="{29CC49F5-5990-891A-483A-0706CF135BF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3502025"/>
            <a:ext cx="400367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5" name="Text Box 3">
            <a:extLst>
              <a:ext uri="{FF2B5EF4-FFF2-40B4-BE49-F238E27FC236}">
                <a16:creationId xmlns:a16="http://schemas.microsoft.com/office/drawing/2014/main" id="{71B9250F-191B-E948-C377-2DF30935E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1706563"/>
            <a:ext cx="32242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Inserting the previous results…</a:t>
            </a:r>
          </a:p>
        </p:txBody>
      </p:sp>
      <p:sp>
        <p:nvSpPr>
          <p:cNvPr id="1076239" name="Text Box 3">
            <a:extLst>
              <a:ext uri="{FF2B5EF4-FFF2-40B4-BE49-F238E27FC236}">
                <a16:creationId xmlns:a16="http://schemas.microsoft.com/office/drawing/2014/main" id="{DFB380EA-495B-10F4-677E-99784EED2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4132263"/>
            <a:ext cx="4035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…leads to the following adaptation rule: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     </a:t>
            </a:r>
          </a:p>
        </p:txBody>
      </p:sp>
      <p:pic>
        <p:nvPicPr>
          <p:cNvPr id="1076242" name="Picture 18" descr="txp_fig">
            <a:extLst>
              <a:ext uri="{FF2B5EF4-FFF2-40B4-BE49-F238E27FC236}">
                <a16:creationId xmlns:a16="http://schemas.microsoft.com/office/drawing/2014/main" id="{A81ED388-1D7D-FA9D-739F-431E7F7A6852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4730750"/>
            <a:ext cx="5478463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848" name="Picture 22" descr="txp_fig">
            <a:extLst>
              <a:ext uri="{FF2B5EF4-FFF2-40B4-BE49-F238E27FC236}">
                <a16:creationId xmlns:a16="http://schemas.microsoft.com/office/drawing/2014/main" id="{5AEE531F-D7A8-44E7-DDBA-F8407271CF85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2741613"/>
            <a:ext cx="6183312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6247" name="Picture 23" descr="txp_fig">
            <a:extLst>
              <a:ext uri="{FF2B5EF4-FFF2-40B4-BE49-F238E27FC236}">
                <a16:creationId xmlns:a16="http://schemas.microsoft.com/office/drawing/2014/main" id="{DE11E94D-5994-E633-5771-E558DA864FB4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5324475"/>
            <a:ext cx="679450" cy="32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62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33E743C-10FC-1C33-40A4-B66F05A9F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Summary of the Recursive Least Squares Algorithm (RLS)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705B4CFD-ADF1-F67E-4D55-E91329ACB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1573213"/>
            <a:ext cx="5307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1) Computation of a gain vector (complexity prop. to N²): </a:t>
            </a:r>
          </a:p>
        </p:txBody>
      </p:sp>
      <p:pic>
        <p:nvPicPr>
          <p:cNvPr id="36868" name="Picture 10" descr="txp_fig">
            <a:extLst>
              <a:ext uri="{FF2B5EF4-FFF2-40B4-BE49-F238E27FC236}">
                <a16:creationId xmlns:a16="http://schemas.microsoft.com/office/drawing/2014/main" id="{2EFC6AE6-F719-B974-8FAC-3E029CCCCE5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1908175"/>
            <a:ext cx="4387850" cy="65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9" name="Picture 11" descr="txp_fig">
            <a:extLst>
              <a:ext uri="{FF2B5EF4-FFF2-40B4-BE49-F238E27FC236}">
                <a16:creationId xmlns:a16="http://schemas.microsoft.com/office/drawing/2014/main" id="{C75EB88D-77FB-328C-B59D-1AACFA9A56E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3268663"/>
            <a:ext cx="5805487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13" descr="txp_fig">
            <a:extLst>
              <a:ext uri="{FF2B5EF4-FFF2-40B4-BE49-F238E27FC236}">
                <a16:creationId xmlns:a16="http://schemas.microsoft.com/office/drawing/2014/main" id="{A50E3D34-903E-C67F-C9A5-6723EA51FBA7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4243388"/>
            <a:ext cx="4144962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1" name="Picture 19" descr="txp_fig">
            <a:extLst>
              <a:ext uri="{FF2B5EF4-FFF2-40B4-BE49-F238E27FC236}">
                <a16:creationId xmlns:a16="http://schemas.microsoft.com/office/drawing/2014/main" id="{D7042487-64F0-BCF2-53B5-45A7E7D11EC0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5410200"/>
            <a:ext cx="56419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2" name="Text Box 3">
            <a:extLst>
              <a:ext uri="{FF2B5EF4-FFF2-40B4-BE49-F238E27FC236}">
                <a16:creationId xmlns:a16="http://schemas.microsoft.com/office/drawing/2014/main" id="{F23756F9-DEBE-5BB0-9B38-DEAEB9DE8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2795588"/>
            <a:ext cx="671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2) Update of the inverse auto-correlation matrix (complexity prop. to N²): </a:t>
            </a:r>
          </a:p>
        </p:txBody>
      </p:sp>
      <p:sp>
        <p:nvSpPr>
          <p:cNvPr id="36873" name="Text Box 3">
            <a:extLst>
              <a:ext uri="{FF2B5EF4-FFF2-40B4-BE49-F238E27FC236}">
                <a16:creationId xmlns:a16="http://schemas.microsoft.com/office/drawing/2014/main" id="{1BD8125C-CEDB-0E98-9894-416668A29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3876675"/>
            <a:ext cx="54308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3) Computation of the error signal (complexity prop. to N): </a:t>
            </a:r>
          </a:p>
        </p:txBody>
      </p:sp>
      <p:sp>
        <p:nvSpPr>
          <p:cNvPr id="36874" name="Text Box 3">
            <a:extLst>
              <a:ext uri="{FF2B5EF4-FFF2-40B4-BE49-F238E27FC236}">
                <a16:creationId xmlns:a16="http://schemas.microsoft.com/office/drawing/2014/main" id="{8213442B-9BB7-D932-E605-C0DBFBD52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4972050"/>
            <a:ext cx="4913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de-DE" sz="1600"/>
              <a:t>4) Update of the filter vector (complexity prop. to N): </a:t>
            </a:r>
          </a:p>
        </p:txBody>
      </p:sp>
      <p:sp>
        <p:nvSpPr>
          <p:cNvPr id="1077271" name="Text Box 27">
            <a:extLst>
              <a:ext uri="{FF2B5EF4-FFF2-40B4-BE49-F238E27FC236}">
                <a16:creationId xmlns:a16="http://schemas.microsoft.com/office/drawing/2014/main" id="{F563CC02-CC50-3A91-4418-7D3E60EDA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963" y="5081588"/>
            <a:ext cx="25304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de-DE" sz="1600">
                <a:solidFill>
                  <a:schemeClr val="accent2"/>
                </a:solidFill>
              </a:rPr>
              <a:t>Step size (0 … 1) </a:t>
            </a:r>
            <a:br>
              <a:rPr lang="en-US" altLang="de-DE" sz="1600">
                <a:solidFill>
                  <a:schemeClr val="accent2"/>
                </a:solidFill>
              </a:rPr>
            </a:br>
            <a:r>
              <a:rPr lang="en-US" altLang="de-DE" sz="1600">
                <a:solidFill>
                  <a:schemeClr val="accent2"/>
                </a:solidFill>
              </a:rPr>
              <a:t>will be considered later </a:t>
            </a:r>
          </a:p>
        </p:txBody>
      </p:sp>
      <p:sp>
        <p:nvSpPr>
          <p:cNvPr id="1077272" name="Line 29">
            <a:extLst>
              <a:ext uri="{FF2B5EF4-FFF2-40B4-BE49-F238E27FC236}">
                <a16:creationId xmlns:a16="http://schemas.microsoft.com/office/drawing/2014/main" id="{E016A95E-B091-FB2B-060B-34007727F5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4913" y="5260975"/>
            <a:ext cx="2319337" cy="2492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72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7595B75-9C92-2162-64A0-5BF037CAB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Interpretation of  Recursive Least Squares Algorithm (RLS)</a:t>
            </a:r>
          </a:p>
        </p:txBody>
      </p:sp>
      <p:pic>
        <p:nvPicPr>
          <p:cNvPr id="3" name="Grafik 2" descr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h}}(n+1) &#10;&amp; = &amp; \bvec{\widehat{h}}(n)&#10;+ \mu\, \bvec{\widehat{R}}^{-1}_{xx}(n+1)\,\bvec{x}(n+1)\,e(n+1|n) &#10;\nonumber&#10;\end{eqnarray}&#10;&#10;\end{document}&#10;" title="IguanaTex Bitmap Display">
            <a:extLst>
              <a:ext uri="{FF2B5EF4-FFF2-40B4-BE49-F238E27FC236}">
                <a16:creationId xmlns:a16="http://schemas.microsoft.com/office/drawing/2014/main" id="{5DBC19B4-19D0-FC6E-40D1-96B0547847B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71588" y="2071688"/>
            <a:ext cx="5599112" cy="3365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7892" name="Text Box 3">
            <a:extLst>
              <a:ext uri="{FF2B5EF4-FFF2-40B4-BE49-F238E27FC236}">
                <a16:creationId xmlns:a16="http://schemas.microsoft.com/office/drawing/2014/main" id="{4423FF45-3CB9-AD09-4CB0-FD37F095C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1631950"/>
            <a:ext cx="75565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The update term…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endParaRPr lang="en-US" altLang="de-DE" sz="16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endParaRPr lang="en-US" altLang="de-DE" sz="16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endParaRPr lang="en-US" altLang="de-DE" sz="16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… has the direction determined by: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endParaRPr lang="en-US" altLang="de-DE" sz="16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endParaRPr lang="en-US" altLang="de-DE" sz="16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endParaRPr lang="en-US" altLang="de-DE" sz="16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endParaRPr lang="en-US" altLang="de-DE" sz="16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Meaning: If the signal is white, the direction of the update goes along the </a:t>
            </a:r>
            <a:br>
              <a:rPr lang="en-US" altLang="de-DE" sz="1600"/>
            </a:br>
            <a:r>
              <a:rPr lang="en-US" altLang="de-DE" sz="1600"/>
              <a:t>     excitation vector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endParaRPr lang="en-US" altLang="de-DE" sz="16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The non-white signals are whitened by multiplying with the inverse ACF matrix.</a:t>
            </a:r>
            <a:br>
              <a:rPr lang="en-US" altLang="de-DE" sz="1600"/>
            </a:br>
            <a:r>
              <a:rPr lang="en-US" altLang="de-DE" sz="1600"/>
              <a:t>    	Changes the direction of the vector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endParaRPr lang="en-US" altLang="de-DE" sz="16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This ensures that the direction of the update term changes randomly and not </a:t>
            </a:r>
            <a:br>
              <a:rPr lang="en-US" altLang="de-DE" sz="1600"/>
            </a:br>
            <a:r>
              <a:rPr lang="en-US" altLang="de-DE" sz="1600"/>
              <a:t>    a direction is dominant. This could lead to a decreased adaptation speed. </a:t>
            </a:r>
          </a:p>
        </p:txBody>
      </p:sp>
      <p:pic>
        <p:nvPicPr>
          <p:cNvPr id="7" name="Grafik 6" descr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 &#10; \bvec{\widehat{R}}^{-1}_{xx}(n+1)\,\bvec{x}(n +1)\nonumber&#10;\end{eqnarray}&#10;&#10;\end{document}&#10;" title="IguanaTex Bitmap Display">
            <a:extLst>
              <a:ext uri="{FF2B5EF4-FFF2-40B4-BE49-F238E27FC236}">
                <a16:creationId xmlns:a16="http://schemas.microsoft.com/office/drawing/2014/main" id="{D3E0B481-FC29-FC95-CA6B-50B941F21E3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08088" y="3113088"/>
            <a:ext cx="2055812" cy="3397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Grafik 8" descr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 &#10;\bvec{x}(n +1)\nonumber&#10;\end{eqnarray}&#10;&#10;\end{document}&#10;" title="IguanaTex Bitmap Display">
            <a:extLst>
              <a:ext uri="{FF2B5EF4-FFF2-40B4-BE49-F238E27FC236}">
                <a16:creationId xmlns:a16="http://schemas.microsoft.com/office/drawing/2014/main" id="{6F6058B9-FAC9-CE23-5D83-401D341D709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420938" y="4138613"/>
            <a:ext cx="842962" cy="2381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4" name="Grafik 23" descr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 &#10;\bvec{x}(n +1)\nonumber&#10;\end{eqnarray}&#10;&#10;\end{document}&#10;" title="IguanaTex Bitmap Display">
            <a:extLst>
              <a:ext uri="{FF2B5EF4-FFF2-40B4-BE49-F238E27FC236}">
                <a16:creationId xmlns:a16="http://schemas.microsoft.com/office/drawing/2014/main" id="{DDC6C30E-1B55-A530-82CA-2DE8E4F0F48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052888" y="4864100"/>
            <a:ext cx="842962" cy="2381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6B9E5FB-0F48-A4C1-CB9C-5552CED08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Interpretation of  Recursive Least Squares Algorithm (RLS)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48A55302-5064-ACCD-9E9A-A1E720C45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1631950"/>
            <a:ext cx="4927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Remember the error term and the error surfaces: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endParaRPr lang="en-US" altLang="de-DE" sz="16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endParaRPr lang="en-US" altLang="de-DE" sz="1600"/>
          </a:p>
        </p:txBody>
      </p:sp>
      <p:pic>
        <p:nvPicPr>
          <p:cNvPr id="38916" name="Picture 9" descr="txp_fig">
            <a:extLst>
              <a:ext uri="{FF2B5EF4-FFF2-40B4-BE49-F238E27FC236}">
                <a16:creationId xmlns:a16="http://schemas.microsoft.com/office/drawing/2014/main" id="{13739691-7454-BCF7-EE72-73399DEA1E2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13" y="2011363"/>
            <a:ext cx="498792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F5F8A1C0-E38F-D823-58A7-97D4D1094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" r="4179" b="2336"/>
          <a:stretch>
            <a:fillRect/>
          </a:stretch>
        </p:blipFill>
        <p:spPr bwMode="auto">
          <a:xfrm>
            <a:off x="4319588" y="2860675"/>
            <a:ext cx="4098925" cy="3438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txp_fig">
            <a:extLst>
              <a:ext uri="{FF2B5EF4-FFF2-40B4-BE49-F238E27FC236}">
                <a16:creationId xmlns:a16="http://schemas.microsoft.com/office/drawing/2014/main" id="{F88BA1D3-B2C7-F260-CCAE-2703239DAAF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5273675"/>
            <a:ext cx="19891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id="{E84208D1-419D-4787-2C26-C75EA9B5B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3492500"/>
            <a:ext cx="1597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White noise: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AA9EB62-4A26-B54F-9A1E-09D714DFE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895850"/>
            <a:ext cx="178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Colored noise: </a:t>
            </a: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3A044E02-97C5-D477-E872-1E3E878CC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3263" y="2563813"/>
            <a:ext cx="1493837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9EA213D6-D3BB-77F3-938A-E28069C0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2917825"/>
            <a:ext cx="23018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1400"/>
              <a:t>Quadratic equation results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1400"/>
              <a:t>in a unique minimum</a:t>
            </a:r>
          </a:p>
        </p:txBody>
      </p:sp>
      <p:pic>
        <p:nvPicPr>
          <p:cNvPr id="17" name="Picture 25" descr="txp_fig">
            <a:extLst>
              <a:ext uri="{FF2B5EF4-FFF2-40B4-BE49-F238E27FC236}">
                <a16:creationId xmlns:a16="http://schemas.microsoft.com/office/drawing/2014/main" id="{433A7494-B667-E453-1832-D87698809BCD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3784600"/>
            <a:ext cx="1989137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26">
            <a:extLst>
              <a:ext uri="{FF2B5EF4-FFF2-40B4-BE49-F238E27FC236}">
                <a16:creationId xmlns:a16="http://schemas.microsoft.com/office/drawing/2014/main" id="{2227AB97-858E-B346-2991-B178CAABD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2878138"/>
            <a:ext cx="1828800" cy="33956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400"/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300A3C08-0596-BF2A-6CFA-223B64DA0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" r="4179" b="2336"/>
          <a:stretch>
            <a:fillRect/>
          </a:stretch>
        </p:blipFill>
        <p:spPr bwMode="auto">
          <a:xfrm>
            <a:off x="4316413" y="2857500"/>
            <a:ext cx="4098925" cy="3438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D66E58B-958A-0E4A-242A-3525887C9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Summary</a:t>
            </a:r>
            <a:endParaRPr lang="de-DE" altLang="de-DE"/>
          </a:p>
        </p:txBody>
      </p:sp>
      <p:sp>
        <p:nvSpPr>
          <p:cNvPr id="50179" name="Rectangle 1027">
            <a:extLst>
              <a:ext uri="{FF2B5EF4-FFF2-40B4-BE49-F238E27FC236}">
                <a16:creationId xmlns:a16="http://schemas.microsoft.com/office/drawing/2014/main" id="{386D8B56-6567-713E-3885-A896F189A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784350"/>
            <a:ext cx="74358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7207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912813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7207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2813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7207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2813">
              <a:spcBef>
                <a:spcPct val="20000"/>
              </a:spcBef>
              <a:buChar char="–"/>
              <a:tabLst>
                <a:tab pos="720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2813">
              <a:spcBef>
                <a:spcPct val="20000"/>
              </a:spcBef>
              <a:buChar char="»"/>
              <a:tabLst>
                <a:tab pos="720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0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0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0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0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Tx/>
              <a:buNone/>
            </a:pPr>
            <a:r>
              <a:rPr lang="en-US" altLang="de-DE" sz="1800" b="1" i="1" dirty="0">
                <a:solidFill>
                  <a:srgbClr val="2D2DB9"/>
                </a:solidFill>
                <a:latin typeface="Calibri" panose="020F0502020204030204" pitchFamily="34" charset="0"/>
              </a:rPr>
              <a:t>This week: </a:t>
            </a:r>
            <a:endParaRPr lang="en-US" altLang="de-DE" sz="800" dirty="0">
              <a:latin typeface="Calibri" panose="020F0502020204030204" pitchFamily="34" charset="0"/>
            </a:endParaRPr>
          </a:p>
          <a:p>
            <a:pPr lvl="1">
              <a:spcBef>
                <a:spcPts val="40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en-US" altLang="de-DE" sz="1800" dirty="0">
                <a:latin typeface="Calibri" panose="020F0502020204030204" pitchFamily="34" charset="0"/>
              </a:rPr>
              <a:t> The Recursive Least Squares (RLS) algorithm. </a:t>
            </a:r>
          </a:p>
          <a:p>
            <a:pPr lvl="1">
              <a:spcBef>
                <a:spcPts val="40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en-US" altLang="de-DE" sz="1800" dirty="0">
                <a:latin typeface="Calibri" panose="020F0502020204030204" pitchFamily="34" charset="0"/>
              </a:rPr>
              <a:t> First, the properties of the Wiener filter solution have been</a:t>
            </a:r>
            <a:br>
              <a:rPr lang="en-US" altLang="de-DE" sz="1800" dirty="0">
                <a:latin typeface="Calibri" panose="020F0502020204030204" pitchFamily="34" charset="0"/>
              </a:rPr>
            </a:br>
            <a:r>
              <a:rPr lang="en-US" altLang="de-DE" sz="1800" dirty="0">
                <a:latin typeface="Calibri" panose="020F0502020204030204" pitchFamily="34" charset="0"/>
              </a:rPr>
              <a:t>	explained, esp. the calculation of a stationary solution. </a:t>
            </a:r>
          </a:p>
          <a:p>
            <a:pPr lvl="1">
              <a:spcBef>
                <a:spcPts val="40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en-US" altLang="de-DE" sz="1800" dirty="0">
                <a:latin typeface="Calibri" panose="020F0502020204030204" pitchFamily="34" charset="0"/>
              </a:rPr>
              <a:t> Then the Least Squares (LS) solution has been derived mainly</a:t>
            </a:r>
            <a:br>
              <a:rPr lang="en-US" altLang="de-DE" sz="1800" dirty="0">
                <a:latin typeface="Calibri" panose="020F0502020204030204" pitchFamily="34" charset="0"/>
              </a:rPr>
            </a:br>
            <a:r>
              <a:rPr lang="en-US" altLang="de-DE" sz="1800" dirty="0">
                <a:latin typeface="Calibri" panose="020F0502020204030204" pitchFamily="34" charset="0"/>
              </a:rPr>
              <a:t>	based on a deterministic error criterion. </a:t>
            </a:r>
          </a:p>
          <a:p>
            <a:pPr lvl="1">
              <a:spcBef>
                <a:spcPts val="40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en-US" altLang="de-DE" sz="1800" dirty="0">
                <a:latin typeface="Calibri" panose="020F0502020204030204" pitchFamily="34" charset="0"/>
              </a:rPr>
              <a:t> The LS solution was the starting point for the derivation of </a:t>
            </a:r>
            <a:br>
              <a:rPr lang="en-US" altLang="de-DE" sz="1800" dirty="0">
                <a:latin typeface="Calibri" panose="020F0502020204030204" pitchFamily="34" charset="0"/>
              </a:rPr>
            </a:br>
            <a:r>
              <a:rPr lang="en-US" altLang="de-DE" sz="1800" dirty="0">
                <a:latin typeface="Calibri" panose="020F0502020204030204" pitchFamily="34" charset="0"/>
              </a:rPr>
              <a:t>	a recursive update formula: The RLS algorithm.</a:t>
            </a:r>
          </a:p>
          <a:p>
            <a:pPr lvl="1">
              <a:spcBef>
                <a:spcPts val="4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endParaRPr lang="en-US" altLang="de-DE" sz="8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FontTx/>
              <a:buNone/>
            </a:pPr>
            <a:r>
              <a:rPr lang="en-US" altLang="de-DE" sz="1800" b="1" i="1" dirty="0">
                <a:solidFill>
                  <a:srgbClr val="2D2DB9"/>
                </a:solidFill>
                <a:latin typeface="Calibri" panose="020F0502020204030204" pitchFamily="34" charset="0"/>
              </a:rPr>
              <a:t>Next week:</a:t>
            </a:r>
            <a:endParaRPr lang="en-US" altLang="de-DE" sz="800" dirty="0">
              <a:latin typeface="Calibri" panose="020F0502020204030204" pitchFamily="34" charset="0"/>
            </a:endParaRPr>
          </a:p>
          <a:p>
            <a:pPr lvl="1">
              <a:spcBef>
                <a:spcPts val="40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en-US" altLang="de-DE" sz="1800" dirty="0">
                <a:latin typeface="Calibri" panose="020F0502020204030204" pitchFamily="34" charset="0"/>
              </a:rPr>
              <a:t> Adaptive filters:  Least Mean Squares (LMS) algorithm</a:t>
            </a:r>
          </a:p>
          <a:p>
            <a:pPr lvl="1">
              <a:buClr>
                <a:srgbClr val="000099"/>
              </a:buClr>
              <a:buFont typeface="Wingdings" panose="05000000000000000000" pitchFamily="2" charset="2"/>
              <a:buChar char="q"/>
            </a:pPr>
            <a:endParaRPr lang="en-US" altLang="de-DE"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D4084FC-459D-E32B-1074-3EDAADCB9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Repetition of different applications of adaptive filters</a:t>
            </a:r>
          </a:p>
        </p:txBody>
      </p:sp>
      <p:grpSp>
        <p:nvGrpSpPr>
          <p:cNvPr id="9219" name="Group 26">
            <a:extLst>
              <a:ext uri="{FF2B5EF4-FFF2-40B4-BE49-F238E27FC236}">
                <a16:creationId xmlns:a16="http://schemas.microsoft.com/office/drawing/2014/main" id="{A9F28110-4CFD-3207-119C-A035CA896F8D}"/>
              </a:ext>
            </a:extLst>
          </p:cNvPr>
          <p:cNvGrpSpPr>
            <a:grpSpLocks/>
          </p:cNvGrpSpPr>
          <p:nvPr/>
        </p:nvGrpSpPr>
        <p:grpSpPr bwMode="auto">
          <a:xfrm>
            <a:off x="1106488" y="1708150"/>
            <a:ext cx="5340350" cy="2352675"/>
            <a:chOff x="773" y="1530"/>
            <a:chExt cx="3969" cy="1748"/>
          </a:xfrm>
        </p:grpSpPr>
        <p:sp>
          <p:nvSpPr>
            <p:cNvPr id="9246" name="Line 20">
              <a:extLst>
                <a:ext uri="{FF2B5EF4-FFF2-40B4-BE49-F238E27FC236}">
                  <a16:creationId xmlns:a16="http://schemas.microsoft.com/office/drawing/2014/main" id="{BB220568-8673-F19C-54F7-C7F09EF54D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0" y="2352"/>
              <a:ext cx="768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47" name="Rectangle 4">
              <a:extLst>
                <a:ext uri="{FF2B5EF4-FFF2-40B4-BE49-F238E27FC236}">
                  <a16:creationId xmlns:a16="http://schemas.microsoft.com/office/drawing/2014/main" id="{B06C5077-EDD4-A2BF-EA07-885C696E2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1752"/>
              <a:ext cx="878" cy="34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Unknown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system</a:t>
              </a:r>
            </a:p>
          </p:txBody>
        </p:sp>
        <p:sp>
          <p:nvSpPr>
            <p:cNvPr id="9248" name="Line 8">
              <a:extLst>
                <a:ext uri="{FF2B5EF4-FFF2-40B4-BE49-F238E27FC236}">
                  <a16:creationId xmlns:a16="http://schemas.microsoft.com/office/drawing/2014/main" id="{20D4996B-2EAE-B147-B6F5-DF9BA340F7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192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49" name="Line 9">
              <a:extLst>
                <a:ext uri="{FF2B5EF4-FFF2-40B4-BE49-F238E27FC236}">
                  <a16:creationId xmlns:a16="http://schemas.microsoft.com/office/drawing/2014/main" id="{324EA20E-AB05-2BB8-53C0-44B4D50D9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8" y="1920"/>
              <a:ext cx="3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50" name="Line 10">
              <a:extLst>
                <a:ext uri="{FF2B5EF4-FFF2-40B4-BE49-F238E27FC236}">
                  <a16:creationId xmlns:a16="http://schemas.microsoft.com/office/drawing/2014/main" id="{105D06F2-B90F-A45A-8830-76E6E1B8C3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" y="268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51" name="Line 11">
              <a:extLst>
                <a:ext uri="{FF2B5EF4-FFF2-40B4-BE49-F238E27FC236}">
                  <a16:creationId xmlns:a16="http://schemas.microsoft.com/office/drawing/2014/main" id="{AB266B3B-3CCD-FBCD-F976-090169894E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" y="192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52" name="Line 12">
              <a:extLst>
                <a:ext uri="{FF2B5EF4-FFF2-40B4-BE49-F238E27FC236}">
                  <a16:creationId xmlns:a16="http://schemas.microsoft.com/office/drawing/2014/main" id="{772733B8-880D-453B-6EE5-41F2174C9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0" y="19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53" name="Oval 13">
              <a:extLst>
                <a:ext uri="{FF2B5EF4-FFF2-40B4-BE49-F238E27FC236}">
                  <a16:creationId xmlns:a16="http://schemas.microsoft.com/office/drawing/2014/main" id="{1B9215AA-C72E-8CA2-5DE3-8DD9D8CEB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220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600"/>
                <a:t>+</a:t>
              </a:r>
            </a:p>
          </p:txBody>
        </p:sp>
        <p:sp>
          <p:nvSpPr>
            <p:cNvPr id="9254" name="Line 14">
              <a:extLst>
                <a:ext uri="{FF2B5EF4-FFF2-40B4-BE49-F238E27FC236}">
                  <a16:creationId xmlns:a16="http://schemas.microsoft.com/office/drawing/2014/main" id="{C56987F5-F884-695E-1BBF-CAB454D06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3" y="2685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55" name="Line 15">
              <a:extLst>
                <a:ext uri="{FF2B5EF4-FFF2-40B4-BE49-F238E27FC236}">
                  <a16:creationId xmlns:a16="http://schemas.microsoft.com/office/drawing/2014/main" id="{C054B483-F208-12C7-0FA3-55F34088EC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30" y="2394"/>
              <a:ext cx="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56" name="Line 16">
              <a:extLst>
                <a:ext uri="{FF2B5EF4-FFF2-40B4-BE49-F238E27FC236}">
                  <a16:creationId xmlns:a16="http://schemas.microsoft.com/office/drawing/2014/main" id="{E2D30DE8-70C9-1452-89F1-48F115B5E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" y="249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57" name="Line 17">
              <a:extLst>
                <a:ext uri="{FF2B5EF4-FFF2-40B4-BE49-F238E27FC236}">
                  <a16:creationId xmlns:a16="http://schemas.microsoft.com/office/drawing/2014/main" id="{04C15CBE-9282-2631-A79B-C1E6B73FA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58" name="Line 18">
              <a:extLst>
                <a:ext uri="{FF2B5EF4-FFF2-40B4-BE49-F238E27FC236}">
                  <a16:creationId xmlns:a16="http://schemas.microsoft.com/office/drawing/2014/main" id="{88705D81-381F-7580-ED0A-918E4376B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2304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59" name="Line 19">
              <a:extLst>
                <a:ext uri="{FF2B5EF4-FFF2-40B4-BE49-F238E27FC236}">
                  <a16:creationId xmlns:a16="http://schemas.microsoft.com/office/drawing/2014/main" id="{A744C4A3-C692-3AFD-2DDE-494D67C16D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92" y="3072"/>
              <a:ext cx="11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60" name="Oval 28">
              <a:extLst>
                <a:ext uri="{FF2B5EF4-FFF2-40B4-BE49-F238E27FC236}">
                  <a16:creationId xmlns:a16="http://schemas.microsoft.com/office/drawing/2014/main" id="{AF1FB892-4830-A847-E2A7-7F0EBC97C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824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600"/>
                <a:t>+</a:t>
              </a:r>
            </a:p>
          </p:txBody>
        </p:sp>
        <p:sp>
          <p:nvSpPr>
            <p:cNvPr id="9261" name="Line 29">
              <a:extLst>
                <a:ext uri="{FF2B5EF4-FFF2-40B4-BE49-F238E27FC236}">
                  <a16:creationId xmlns:a16="http://schemas.microsoft.com/office/drawing/2014/main" id="{6F21071C-54EB-6193-ADF3-9E00D0486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1920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62" name="Rectangle 7">
              <a:extLst>
                <a:ext uri="{FF2B5EF4-FFF2-40B4-BE49-F238E27FC236}">
                  <a16:creationId xmlns:a16="http://schemas.microsoft.com/office/drawing/2014/main" id="{A6DB667E-44FC-CC41-42DF-643C39256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2514"/>
              <a:ext cx="878" cy="34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Adaptive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filter</a:t>
              </a:r>
            </a:p>
          </p:txBody>
        </p:sp>
        <p:sp>
          <p:nvSpPr>
            <p:cNvPr id="9263" name="Line 30">
              <a:extLst>
                <a:ext uri="{FF2B5EF4-FFF2-40B4-BE49-F238E27FC236}">
                  <a16:creationId xmlns:a16="http://schemas.microsoft.com/office/drawing/2014/main" id="{A9BD26B3-D050-8BF8-2B16-F75884B06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" y="153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pic>
          <p:nvPicPr>
            <p:cNvPr id="9264" name="Picture 22" descr="txp_fig">
              <a:extLst>
                <a:ext uri="{FF2B5EF4-FFF2-40B4-BE49-F238E27FC236}">
                  <a16:creationId xmlns:a16="http://schemas.microsoft.com/office/drawing/2014/main" id="{F63F85A3-1DAD-F912-D8A6-0E733858E41C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" y="1836"/>
              <a:ext cx="29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65" name="Picture 23" descr="txp_fig">
              <a:extLst>
                <a:ext uri="{FF2B5EF4-FFF2-40B4-BE49-F238E27FC236}">
                  <a16:creationId xmlns:a16="http://schemas.microsoft.com/office/drawing/2014/main" id="{BA164037-319B-BB19-BC6E-F9BA09A1B70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1" y="1597"/>
              <a:ext cx="234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66" name="Picture 24" descr="txp_fig">
              <a:extLst>
                <a:ext uri="{FF2B5EF4-FFF2-40B4-BE49-F238E27FC236}">
                  <a16:creationId xmlns:a16="http://schemas.microsoft.com/office/drawing/2014/main" id="{ED12B668-6456-926D-87C4-491985B3857C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5" y="1816"/>
              <a:ext cx="307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67" name="Picture 25" descr="txp_fig">
              <a:extLst>
                <a:ext uri="{FF2B5EF4-FFF2-40B4-BE49-F238E27FC236}">
                  <a16:creationId xmlns:a16="http://schemas.microsoft.com/office/drawing/2014/main" id="{C8EC7BA7-18D6-F125-AA6F-59DEC8DC4656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2" y="3117"/>
              <a:ext cx="264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220" name="Group 50">
            <a:extLst>
              <a:ext uri="{FF2B5EF4-FFF2-40B4-BE49-F238E27FC236}">
                <a16:creationId xmlns:a16="http://schemas.microsoft.com/office/drawing/2014/main" id="{C162AB16-4EDD-39A3-C51B-EC43AAABFDE6}"/>
              </a:ext>
            </a:extLst>
          </p:cNvPr>
          <p:cNvGrpSpPr>
            <a:grpSpLocks/>
          </p:cNvGrpSpPr>
          <p:nvPr/>
        </p:nvGrpSpPr>
        <p:grpSpPr bwMode="auto">
          <a:xfrm>
            <a:off x="1465263" y="4478338"/>
            <a:ext cx="5508625" cy="1951037"/>
            <a:chOff x="589" y="2467"/>
            <a:chExt cx="4441" cy="1573"/>
          </a:xfrm>
        </p:grpSpPr>
        <p:sp>
          <p:nvSpPr>
            <p:cNvPr id="9223" name="Line 14">
              <a:extLst>
                <a:ext uri="{FF2B5EF4-FFF2-40B4-BE49-F238E27FC236}">
                  <a16:creationId xmlns:a16="http://schemas.microsoft.com/office/drawing/2014/main" id="{8C189422-798F-35BC-DC01-0026FDB5A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572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24" name="Line 25">
              <a:extLst>
                <a:ext uri="{FF2B5EF4-FFF2-40B4-BE49-F238E27FC236}">
                  <a16:creationId xmlns:a16="http://schemas.microsoft.com/office/drawing/2014/main" id="{13A54CA7-AFDA-9829-DDF3-E5328F0F0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0" y="2792"/>
              <a:ext cx="6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25" name="Rectangle 4">
              <a:extLst>
                <a:ext uri="{FF2B5EF4-FFF2-40B4-BE49-F238E27FC236}">
                  <a16:creationId xmlns:a16="http://schemas.microsoft.com/office/drawing/2014/main" id="{3A631C21-ED92-D64E-1B47-23905D1C4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2624"/>
              <a:ext cx="878" cy="34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Unknown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system</a:t>
              </a:r>
            </a:p>
          </p:txBody>
        </p:sp>
        <p:sp>
          <p:nvSpPr>
            <p:cNvPr id="9226" name="Line 3">
              <a:extLst>
                <a:ext uri="{FF2B5EF4-FFF2-40B4-BE49-F238E27FC236}">
                  <a16:creationId xmlns:a16="http://schemas.microsoft.com/office/drawing/2014/main" id="{DDB05C49-B506-E2CF-1A4B-A06727CE9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8" y="2467"/>
              <a:ext cx="768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27" name="Rectangle 7">
              <a:extLst>
                <a:ext uri="{FF2B5EF4-FFF2-40B4-BE49-F238E27FC236}">
                  <a16:creationId xmlns:a16="http://schemas.microsoft.com/office/drawing/2014/main" id="{66D635C5-B5B9-C0AC-4BFA-444F12333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3386"/>
              <a:ext cx="878" cy="34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Delay</a:t>
              </a:r>
            </a:p>
          </p:txBody>
        </p:sp>
        <p:sp>
          <p:nvSpPr>
            <p:cNvPr id="9228" name="Line 8">
              <a:extLst>
                <a:ext uri="{FF2B5EF4-FFF2-40B4-BE49-F238E27FC236}">
                  <a16:creationId xmlns:a16="http://schemas.microsoft.com/office/drawing/2014/main" id="{33A3E46D-1F9C-EDD0-3C5B-C30948B2C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" y="2792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29" name="Line 9">
              <a:extLst>
                <a:ext uri="{FF2B5EF4-FFF2-40B4-BE49-F238E27FC236}">
                  <a16:creationId xmlns:a16="http://schemas.microsoft.com/office/drawing/2014/main" id="{575B4C89-98D5-B024-76EB-F9C521306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0" y="281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30" name="Line 10">
              <a:extLst>
                <a:ext uri="{FF2B5EF4-FFF2-40B4-BE49-F238E27FC236}">
                  <a16:creationId xmlns:a16="http://schemas.microsoft.com/office/drawing/2014/main" id="{0C1C2A1A-3A82-8AA2-D474-126F96BA5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" y="356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31" name="Line 11">
              <a:extLst>
                <a:ext uri="{FF2B5EF4-FFF2-40B4-BE49-F238E27FC236}">
                  <a16:creationId xmlns:a16="http://schemas.microsoft.com/office/drawing/2014/main" id="{9025FCEB-1309-9FBE-DB6B-DD2C1DD79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0" y="2792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32" name="Line 12">
              <a:extLst>
                <a:ext uri="{FF2B5EF4-FFF2-40B4-BE49-F238E27FC236}">
                  <a16:creationId xmlns:a16="http://schemas.microsoft.com/office/drawing/2014/main" id="{177C8A5B-89C2-C1A0-303D-23E68CAB9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8" y="281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33" name="Oval 13">
              <a:extLst>
                <a:ext uri="{FF2B5EF4-FFF2-40B4-BE49-F238E27FC236}">
                  <a16:creationId xmlns:a16="http://schemas.microsoft.com/office/drawing/2014/main" id="{D748325E-800B-CFA6-750D-FB34A7A41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309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600"/>
                <a:t>+</a:t>
              </a:r>
            </a:p>
          </p:txBody>
        </p:sp>
        <p:sp>
          <p:nvSpPr>
            <p:cNvPr id="9234" name="Line 15">
              <a:extLst>
                <a:ext uri="{FF2B5EF4-FFF2-40B4-BE49-F238E27FC236}">
                  <a16:creationId xmlns:a16="http://schemas.microsoft.com/office/drawing/2014/main" id="{F0CF90E1-802A-3FE3-9181-6C5166A4F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18" y="3284"/>
              <a:ext cx="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35" name="Line 16">
              <a:extLst>
                <a:ext uri="{FF2B5EF4-FFF2-40B4-BE49-F238E27FC236}">
                  <a16:creationId xmlns:a16="http://schemas.microsoft.com/office/drawing/2014/main" id="{35B842F7-865F-C28C-597A-5E81479F0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4" y="338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36" name="Line 17">
              <a:extLst>
                <a:ext uri="{FF2B5EF4-FFF2-40B4-BE49-F238E27FC236}">
                  <a16:creationId xmlns:a16="http://schemas.microsoft.com/office/drawing/2014/main" id="{CE9D3921-34A5-11C7-636B-86A084C49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319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9237" name="Rectangle 24">
              <a:extLst>
                <a:ext uri="{FF2B5EF4-FFF2-40B4-BE49-F238E27FC236}">
                  <a16:creationId xmlns:a16="http://schemas.microsoft.com/office/drawing/2014/main" id="{F6C24D4F-C828-47D4-8FA6-666F979BE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2624"/>
              <a:ext cx="878" cy="34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Adaptive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filter</a:t>
              </a:r>
            </a:p>
          </p:txBody>
        </p:sp>
        <p:grpSp>
          <p:nvGrpSpPr>
            <p:cNvPr id="9238" name="Group 29">
              <a:extLst>
                <a:ext uri="{FF2B5EF4-FFF2-40B4-BE49-F238E27FC236}">
                  <a16:creationId xmlns:a16="http://schemas.microsoft.com/office/drawing/2014/main" id="{94520F92-53FA-AB52-B59A-340E422DFDA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801" y="3617"/>
              <a:ext cx="487" cy="213"/>
              <a:chOff x="2455" y="1101"/>
              <a:chExt cx="329" cy="144"/>
            </a:xfrm>
          </p:grpSpPr>
          <p:sp>
            <p:nvSpPr>
              <p:cNvPr id="9244" name="Line 30">
                <a:extLst>
                  <a:ext uri="{FF2B5EF4-FFF2-40B4-BE49-F238E27FC236}">
                    <a16:creationId xmlns:a16="http://schemas.microsoft.com/office/drawing/2014/main" id="{96F4D090-1D24-BE39-144B-73F9D8F11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55" y="1101"/>
                <a:ext cx="96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DE"/>
              </a:p>
            </p:txBody>
          </p:sp>
          <p:sp>
            <p:nvSpPr>
              <p:cNvPr id="9245" name="Line 31">
                <a:extLst>
                  <a:ext uri="{FF2B5EF4-FFF2-40B4-BE49-F238E27FC236}">
                    <a16:creationId xmlns:a16="http://schemas.microsoft.com/office/drawing/2014/main" id="{781D70E3-A9AE-3694-F31F-5A930115A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4" y="1104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DE"/>
              </a:p>
            </p:txBody>
          </p:sp>
        </p:grpSp>
        <p:sp>
          <p:nvSpPr>
            <p:cNvPr id="9239" name="Text Box 45">
              <a:extLst>
                <a:ext uri="{FF2B5EF4-FFF2-40B4-BE49-F238E27FC236}">
                  <a16:creationId xmlns:a16="http://schemas.microsoft.com/office/drawing/2014/main" id="{24F219FF-B008-9B26-F314-17DB5F9A30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" y="3671"/>
              <a:ext cx="74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200"/>
                <a:t>Reference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200"/>
                <a:t>signal</a:t>
              </a:r>
            </a:p>
          </p:txBody>
        </p:sp>
        <p:pic>
          <p:nvPicPr>
            <p:cNvPr id="9240" name="Picture 46" descr="txp_fig">
              <a:extLst>
                <a:ext uri="{FF2B5EF4-FFF2-40B4-BE49-F238E27FC236}">
                  <a16:creationId xmlns:a16="http://schemas.microsoft.com/office/drawing/2014/main" id="{4C9A40B4-A18A-0DBF-21CD-714A654BD3C9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" y="2596"/>
              <a:ext cx="294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41" name="Picture 47" descr="txp_fig">
              <a:extLst>
                <a:ext uri="{FF2B5EF4-FFF2-40B4-BE49-F238E27FC236}">
                  <a16:creationId xmlns:a16="http://schemas.microsoft.com/office/drawing/2014/main" id="{5F175631-B9BF-F073-4013-5A8E2EAEAD1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4" y="2585"/>
              <a:ext cx="273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42" name="Picture 48" descr="txp_fig">
              <a:extLst>
                <a:ext uri="{FF2B5EF4-FFF2-40B4-BE49-F238E27FC236}">
                  <a16:creationId xmlns:a16="http://schemas.microsoft.com/office/drawing/2014/main" id="{76B73820-FF31-3253-DE88-83A6B2F6D153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5" y="2599"/>
              <a:ext cx="273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243" name="Picture 49" descr="txp_fig">
              <a:extLst>
                <a:ext uri="{FF2B5EF4-FFF2-40B4-BE49-F238E27FC236}">
                  <a16:creationId xmlns:a16="http://schemas.microsoft.com/office/drawing/2014/main" id="{1521FFD4-C3B4-A447-D404-F02D3E22D0B3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3" y="3237"/>
              <a:ext cx="259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221" name="Text Box 3">
            <a:extLst>
              <a:ext uri="{FF2B5EF4-FFF2-40B4-BE49-F238E27FC236}">
                <a16:creationId xmlns:a16="http://schemas.microsoft.com/office/drawing/2014/main" id="{8B6643C9-547E-68C0-3833-D674899F4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533525"/>
            <a:ext cx="2341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System identification:</a:t>
            </a:r>
          </a:p>
        </p:txBody>
      </p:sp>
      <p:sp>
        <p:nvSpPr>
          <p:cNvPr id="9222" name="Text Box 3">
            <a:extLst>
              <a:ext uri="{FF2B5EF4-FFF2-40B4-BE49-F238E27FC236}">
                <a16:creationId xmlns:a16="http://schemas.microsoft.com/office/drawing/2014/main" id="{D5547674-6A2E-6FB2-4072-BF58FFBD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4113213"/>
            <a:ext cx="202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Inverse modeling: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EE77E3D-1B15-57FA-6F48-778735B08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Repetition of different applications of adaptive filters</a:t>
            </a:r>
          </a:p>
        </p:txBody>
      </p:sp>
      <p:grpSp>
        <p:nvGrpSpPr>
          <p:cNvPr id="10243" name="Group 83">
            <a:extLst>
              <a:ext uri="{FF2B5EF4-FFF2-40B4-BE49-F238E27FC236}">
                <a16:creationId xmlns:a16="http://schemas.microsoft.com/office/drawing/2014/main" id="{9DEE233C-AE08-F300-6B9E-2CBE018CA359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1978025"/>
            <a:ext cx="5162550" cy="1362075"/>
            <a:chOff x="538" y="973"/>
            <a:chExt cx="4218" cy="1112"/>
          </a:xfrm>
        </p:grpSpPr>
        <p:sp>
          <p:nvSpPr>
            <p:cNvPr id="10284" name="Line 6">
              <a:extLst>
                <a:ext uri="{FF2B5EF4-FFF2-40B4-BE49-F238E27FC236}">
                  <a16:creationId xmlns:a16="http://schemas.microsoft.com/office/drawing/2014/main" id="{3A8DC04B-41E4-795B-728A-9ED9BBD1E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58" y="973"/>
              <a:ext cx="768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85" name="Line 3">
              <a:extLst>
                <a:ext uri="{FF2B5EF4-FFF2-40B4-BE49-F238E27FC236}">
                  <a16:creationId xmlns:a16="http://schemas.microsoft.com/office/drawing/2014/main" id="{F11D08BF-ADEE-B192-F3E1-A787E8263C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0" y="2085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86" name="Line 4">
              <a:extLst>
                <a:ext uri="{FF2B5EF4-FFF2-40B4-BE49-F238E27FC236}">
                  <a16:creationId xmlns:a16="http://schemas.microsoft.com/office/drawing/2014/main" id="{BA12CE54-BC2E-13E6-D051-8D43CE0D8A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" y="1296"/>
              <a:ext cx="10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87" name="Rectangle 5">
              <a:extLst>
                <a:ext uri="{FF2B5EF4-FFF2-40B4-BE49-F238E27FC236}">
                  <a16:creationId xmlns:a16="http://schemas.microsoft.com/office/drawing/2014/main" id="{28DCAE64-7736-9057-6341-F0AC2F351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4" y="1129"/>
              <a:ext cx="878" cy="34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Delay unit</a:t>
              </a:r>
            </a:p>
          </p:txBody>
        </p:sp>
        <p:sp>
          <p:nvSpPr>
            <p:cNvPr id="10288" name="Line 10">
              <a:extLst>
                <a:ext uri="{FF2B5EF4-FFF2-40B4-BE49-F238E27FC236}">
                  <a16:creationId xmlns:a16="http://schemas.microsoft.com/office/drawing/2014/main" id="{877FCDE0-E9DD-FB32-A70C-0763307AD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" y="1308"/>
              <a:ext cx="5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89" name="Line 11">
              <a:extLst>
                <a:ext uri="{FF2B5EF4-FFF2-40B4-BE49-F238E27FC236}">
                  <a16:creationId xmlns:a16="http://schemas.microsoft.com/office/drawing/2014/main" id="{0F6DAEC7-AE1D-403E-D58B-3A49E4A15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1314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90" name="Line 13">
              <a:extLst>
                <a:ext uri="{FF2B5EF4-FFF2-40B4-BE49-F238E27FC236}">
                  <a16:creationId xmlns:a16="http://schemas.microsoft.com/office/drawing/2014/main" id="{E1130023-18D2-90D7-0CA0-5379CA1DE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2" y="1308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91" name="Line 14">
              <a:extLst>
                <a:ext uri="{FF2B5EF4-FFF2-40B4-BE49-F238E27FC236}">
                  <a16:creationId xmlns:a16="http://schemas.microsoft.com/office/drawing/2014/main" id="{C6FF83B6-70D0-E655-2A30-E4843D42C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6" y="13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92" name="Oval 15">
              <a:extLst>
                <a:ext uri="{FF2B5EF4-FFF2-40B4-BE49-F238E27FC236}">
                  <a16:creationId xmlns:a16="http://schemas.microsoft.com/office/drawing/2014/main" id="{F8A3FEF6-F656-C9F3-C921-5A41D740C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1596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600"/>
                <a:t>+</a:t>
              </a:r>
            </a:p>
          </p:txBody>
        </p:sp>
        <p:sp>
          <p:nvSpPr>
            <p:cNvPr id="10293" name="Line 16">
              <a:extLst>
                <a:ext uri="{FF2B5EF4-FFF2-40B4-BE49-F238E27FC236}">
                  <a16:creationId xmlns:a16="http://schemas.microsoft.com/office/drawing/2014/main" id="{E9ED082F-E3A6-564B-CA36-6BFFE4375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36" y="1788"/>
              <a:ext cx="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94" name="Line 17">
              <a:extLst>
                <a:ext uri="{FF2B5EF4-FFF2-40B4-BE49-F238E27FC236}">
                  <a16:creationId xmlns:a16="http://schemas.microsoft.com/office/drawing/2014/main" id="{69C43D51-A209-D336-72CC-F917158D8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92" y="1890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95" name="Line 18">
              <a:extLst>
                <a:ext uri="{FF2B5EF4-FFF2-40B4-BE49-F238E27FC236}">
                  <a16:creationId xmlns:a16="http://schemas.microsoft.com/office/drawing/2014/main" id="{A670BA6F-E3F4-5369-A3AC-AB1AF8570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" y="1698"/>
              <a:ext cx="1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96" name="Rectangle 22">
              <a:extLst>
                <a:ext uri="{FF2B5EF4-FFF2-40B4-BE49-F238E27FC236}">
                  <a16:creationId xmlns:a16="http://schemas.microsoft.com/office/drawing/2014/main" id="{630AD36E-00F3-58ED-3C56-6C95408D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1129"/>
              <a:ext cx="878" cy="34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Adaptive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filter</a:t>
              </a:r>
            </a:p>
          </p:txBody>
        </p:sp>
        <p:pic>
          <p:nvPicPr>
            <p:cNvPr id="10297" name="Picture 63" descr="txp_fig">
              <a:extLst>
                <a:ext uri="{FF2B5EF4-FFF2-40B4-BE49-F238E27FC236}">
                  <a16:creationId xmlns:a16="http://schemas.microsoft.com/office/drawing/2014/main" id="{0F63808A-BE2E-2C52-E00B-F238B0218F5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1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" y="1113"/>
              <a:ext cx="26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8" name="Picture 64" descr="txp_fig">
              <a:extLst>
                <a:ext uri="{FF2B5EF4-FFF2-40B4-BE49-F238E27FC236}">
                  <a16:creationId xmlns:a16="http://schemas.microsoft.com/office/drawing/2014/main" id="{7693DE9D-D649-F20E-611B-9E3B86DA0483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2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" y="1123"/>
              <a:ext cx="960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9" name="Picture 65" descr="txp_fig">
              <a:extLst>
                <a:ext uri="{FF2B5EF4-FFF2-40B4-BE49-F238E27FC236}">
                  <a16:creationId xmlns:a16="http://schemas.microsoft.com/office/drawing/2014/main" id="{20DC867D-20BD-5A29-767A-2195C34CB8D6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3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2" y="1134"/>
              <a:ext cx="26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0" name="Picture 66" descr="txp_fig">
              <a:extLst>
                <a:ext uri="{FF2B5EF4-FFF2-40B4-BE49-F238E27FC236}">
                  <a16:creationId xmlns:a16="http://schemas.microsoft.com/office/drawing/2014/main" id="{F1EAE9B8-2636-EFCE-1A93-07A15F93FE2D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4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5" y="1895"/>
              <a:ext cx="264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1" name="Picture 67" descr="txp_fig">
              <a:extLst>
                <a:ext uri="{FF2B5EF4-FFF2-40B4-BE49-F238E27FC236}">
                  <a16:creationId xmlns:a16="http://schemas.microsoft.com/office/drawing/2014/main" id="{FD177871-DD46-2A78-FEC0-C789071ED9FC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0" y="1730"/>
              <a:ext cx="25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244" name="Group 107">
            <a:extLst>
              <a:ext uri="{FF2B5EF4-FFF2-40B4-BE49-F238E27FC236}">
                <a16:creationId xmlns:a16="http://schemas.microsoft.com/office/drawing/2014/main" id="{D13CAFE2-7415-7084-BF75-F5CFB4A00A6B}"/>
              </a:ext>
            </a:extLst>
          </p:cNvPr>
          <p:cNvGrpSpPr>
            <a:grpSpLocks/>
          </p:cNvGrpSpPr>
          <p:nvPr/>
        </p:nvGrpSpPr>
        <p:grpSpPr bwMode="auto">
          <a:xfrm>
            <a:off x="508000" y="4573588"/>
            <a:ext cx="3492500" cy="1708150"/>
            <a:chOff x="691" y="2756"/>
            <a:chExt cx="2200" cy="1076"/>
          </a:xfrm>
        </p:grpSpPr>
        <p:pic>
          <p:nvPicPr>
            <p:cNvPr id="10269" name="Picture 68" descr="txp_fig">
              <a:extLst>
                <a:ext uri="{FF2B5EF4-FFF2-40B4-BE49-F238E27FC236}">
                  <a16:creationId xmlns:a16="http://schemas.microsoft.com/office/drawing/2014/main" id="{5E921F2A-40CE-014A-D506-36F24CC74A2E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" y="2774"/>
              <a:ext cx="10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0" name="Picture 69" descr="txp_fig">
              <a:extLst>
                <a:ext uri="{FF2B5EF4-FFF2-40B4-BE49-F238E27FC236}">
                  <a16:creationId xmlns:a16="http://schemas.microsoft.com/office/drawing/2014/main" id="{57A0A16B-F76C-ABC9-1A08-51CDB17484A2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3361"/>
              <a:ext cx="214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71" name="Line 6">
              <a:extLst>
                <a:ext uri="{FF2B5EF4-FFF2-40B4-BE49-F238E27FC236}">
                  <a16:creationId xmlns:a16="http://schemas.microsoft.com/office/drawing/2014/main" id="{9D5F7D05-7C3B-B20E-CC44-471E58953A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1" y="3263"/>
              <a:ext cx="602" cy="5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72" name="Line 3">
              <a:extLst>
                <a:ext uri="{FF2B5EF4-FFF2-40B4-BE49-F238E27FC236}">
                  <a16:creationId xmlns:a16="http://schemas.microsoft.com/office/drawing/2014/main" id="{F42BA8C9-3798-0C8A-31B2-6C7E19D92F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16" y="3503"/>
              <a:ext cx="86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73" name="Rectangle 5">
              <a:extLst>
                <a:ext uri="{FF2B5EF4-FFF2-40B4-BE49-F238E27FC236}">
                  <a16:creationId xmlns:a16="http://schemas.microsoft.com/office/drawing/2014/main" id="{5FE89FD6-E61F-1389-9476-9014644EF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9" y="3362"/>
              <a:ext cx="688" cy="268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Adaptive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filter</a:t>
              </a:r>
            </a:p>
          </p:txBody>
        </p:sp>
        <p:sp>
          <p:nvSpPr>
            <p:cNvPr id="10274" name="Line 9">
              <a:extLst>
                <a:ext uri="{FF2B5EF4-FFF2-40B4-BE49-F238E27FC236}">
                  <a16:creationId xmlns:a16="http://schemas.microsoft.com/office/drawing/2014/main" id="{C3F53137-4BB5-F05E-F6D4-803148F13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" y="2896"/>
              <a:ext cx="13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75" name="Oval 13">
              <a:extLst>
                <a:ext uri="{FF2B5EF4-FFF2-40B4-BE49-F238E27FC236}">
                  <a16:creationId xmlns:a16="http://schemas.microsoft.com/office/drawing/2014/main" id="{7606641D-6BAA-6023-14F3-E4C1438C0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821"/>
              <a:ext cx="150" cy="15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600"/>
                <a:t>+</a:t>
              </a:r>
            </a:p>
          </p:txBody>
        </p:sp>
        <p:sp>
          <p:nvSpPr>
            <p:cNvPr id="10276" name="Line 14">
              <a:extLst>
                <a:ext uri="{FF2B5EF4-FFF2-40B4-BE49-F238E27FC236}">
                  <a16:creationId xmlns:a16="http://schemas.microsoft.com/office/drawing/2014/main" id="{92D7684B-7C1E-CCD8-6D03-8E4E4F6DA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86" y="2976"/>
              <a:ext cx="0" cy="5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77" name="Line 15">
              <a:extLst>
                <a:ext uri="{FF2B5EF4-FFF2-40B4-BE49-F238E27FC236}">
                  <a16:creationId xmlns:a16="http://schemas.microsoft.com/office/drawing/2014/main" id="{254396DD-2AF4-CB28-9780-DF43A236C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3" y="3098"/>
              <a:ext cx="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78" name="Line 16">
              <a:extLst>
                <a:ext uri="{FF2B5EF4-FFF2-40B4-BE49-F238E27FC236}">
                  <a16:creationId xmlns:a16="http://schemas.microsoft.com/office/drawing/2014/main" id="{6BBDAC35-7F34-B376-EBA5-D523E28F5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3" y="3827"/>
              <a:ext cx="7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79" name="Line 22">
              <a:extLst>
                <a:ext uri="{FF2B5EF4-FFF2-40B4-BE49-F238E27FC236}">
                  <a16:creationId xmlns:a16="http://schemas.microsoft.com/office/drawing/2014/main" id="{9853F6FE-56EE-2FA7-10AB-1079843D4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" y="3508"/>
              <a:ext cx="3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80" name="Line 23">
              <a:extLst>
                <a:ext uri="{FF2B5EF4-FFF2-40B4-BE49-F238E27FC236}">
                  <a16:creationId xmlns:a16="http://schemas.microsoft.com/office/drawing/2014/main" id="{654DC117-A5B7-EF33-2160-0E0FA83D8D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2" y="2892"/>
              <a:ext cx="63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81" name="Line 24">
              <a:extLst>
                <a:ext uri="{FF2B5EF4-FFF2-40B4-BE49-F238E27FC236}">
                  <a16:creationId xmlns:a16="http://schemas.microsoft.com/office/drawing/2014/main" id="{1101B44C-042D-6314-EC82-DFEBAE698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2" y="2892"/>
              <a:ext cx="0" cy="9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pic>
          <p:nvPicPr>
            <p:cNvPr id="10282" name="Picture 81" descr="txp_fig">
              <a:extLst>
                <a:ext uri="{FF2B5EF4-FFF2-40B4-BE49-F238E27FC236}">
                  <a16:creationId xmlns:a16="http://schemas.microsoft.com/office/drawing/2014/main" id="{DEB558B9-B526-88CD-3F2B-74837D9100E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9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" y="3689"/>
              <a:ext cx="202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3" name="Picture 82" descr="txp_fig">
              <a:extLst>
                <a:ext uri="{FF2B5EF4-FFF2-40B4-BE49-F238E27FC236}">
                  <a16:creationId xmlns:a16="http://schemas.microsoft.com/office/drawing/2014/main" id="{B6F0BC32-0B7C-1D8F-2903-077217387EB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7" y="2756"/>
              <a:ext cx="202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245" name="Group 108">
            <a:extLst>
              <a:ext uri="{FF2B5EF4-FFF2-40B4-BE49-F238E27FC236}">
                <a16:creationId xmlns:a16="http://schemas.microsoft.com/office/drawing/2014/main" id="{6581FA85-73AC-7183-59F6-D23C11CAB91A}"/>
              </a:ext>
            </a:extLst>
          </p:cNvPr>
          <p:cNvGrpSpPr>
            <a:grpSpLocks/>
          </p:cNvGrpSpPr>
          <p:nvPr/>
        </p:nvGrpSpPr>
        <p:grpSpPr bwMode="auto">
          <a:xfrm>
            <a:off x="4362450" y="4146550"/>
            <a:ext cx="4554538" cy="1335088"/>
            <a:chOff x="2643" y="2679"/>
            <a:chExt cx="2869" cy="841"/>
          </a:xfrm>
        </p:grpSpPr>
        <p:sp>
          <p:nvSpPr>
            <p:cNvPr id="10248" name="Line 6">
              <a:extLst>
                <a:ext uri="{FF2B5EF4-FFF2-40B4-BE49-F238E27FC236}">
                  <a16:creationId xmlns:a16="http://schemas.microsoft.com/office/drawing/2014/main" id="{93D22789-EB18-494F-11F3-F2CE12B078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7" y="2816"/>
              <a:ext cx="502" cy="5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49" name="Line 86">
              <a:extLst>
                <a:ext uri="{FF2B5EF4-FFF2-40B4-BE49-F238E27FC236}">
                  <a16:creationId xmlns:a16="http://schemas.microsoft.com/office/drawing/2014/main" id="{5B86CF76-210C-C4FF-34B6-8328241211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3" y="3083"/>
              <a:ext cx="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50" name="Line 87">
              <a:extLst>
                <a:ext uri="{FF2B5EF4-FFF2-40B4-BE49-F238E27FC236}">
                  <a16:creationId xmlns:a16="http://schemas.microsoft.com/office/drawing/2014/main" id="{C9C92293-14F5-2A58-2ED4-3D077AC58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1" y="3079"/>
              <a:ext cx="40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51" name="Line 88">
              <a:extLst>
                <a:ext uri="{FF2B5EF4-FFF2-40B4-BE49-F238E27FC236}">
                  <a16:creationId xmlns:a16="http://schemas.microsoft.com/office/drawing/2014/main" id="{70AA6F10-9B70-DD96-6F68-E1BAC2024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" y="3079"/>
              <a:ext cx="1" cy="4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52" name="Line 89">
              <a:extLst>
                <a:ext uri="{FF2B5EF4-FFF2-40B4-BE49-F238E27FC236}">
                  <a16:creationId xmlns:a16="http://schemas.microsoft.com/office/drawing/2014/main" id="{2D35CC21-5A7F-B5D1-A051-8679287D6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6" y="3515"/>
              <a:ext cx="21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53" name="Line 90">
              <a:extLst>
                <a:ext uri="{FF2B5EF4-FFF2-40B4-BE49-F238E27FC236}">
                  <a16:creationId xmlns:a16="http://schemas.microsoft.com/office/drawing/2014/main" id="{F2F85992-2AAF-B1F0-C646-57E30DC0A8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97" y="3146"/>
              <a:ext cx="1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54" name="Line 91">
              <a:extLst>
                <a:ext uri="{FF2B5EF4-FFF2-40B4-BE49-F238E27FC236}">
                  <a16:creationId xmlns:a16="http://schemas.microsoft.com/office/drawing/2014/main" id="{BF4B8E7D-CAE0-26E3-CDBE-FCFACCEB7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72" y="3243"/>
              <a:ext cx="7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55" name="Oval 92">
              <a:extLst>
                <a:ext uri="{FF2B5EF4-FFF2-40B4-BE49-F238E27FC236}">
                  <a16:creationId xmlns:a16="http://schemas.microsoft.com/office/drawing/2014/main" id="{21A647A0-7624-2CF4-E22E-95756B22B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" y="3010"/>
              <a:ext cx="141" cy="13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600"/>
                <a:t>+</a:t>
              </a:r>
            </a:p>
          </p:txBody>
        </p:sp>
        <p:sp>
          <p:nvSpPr>
            <p:cNvPr id="10256" name="Line 93">
              <a:extLst>
                <a:ext uri="{FF2B5EF4-FFF2-40B4-BE49-F238E27FC236}">
                  <a16:creationId xmlns:a16="http://schemas.microsoft.com/office/drawing/2014/main" id="{DEB3CF3E-2336-EB06-A20D-E5AD702A5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2797"/>
              <a:ext cx="0" cy="2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57" name="Line 94">
              <a:extLst>
                <a:ext uri="{FF2B5EF4-FFF2-40B4-BE49-F238E27FC236}">
                  <a16:creationId xmlns:a16="http://schemas.microsoft.com/office/drawing/2014/main" id="{57D4F4A4-C885-6C9E-1911-8E44DF4C4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8" y="3085"/>
              <a:ext cx="6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58" name="Line 95">
              <a:extLst>
                <a:ext uri="{FF2B5EF4-FFF2-40B4-BE49-F238E27FC236}">
                  <a16:creationId xmlns:a16="http://schemas.microsoft.com/office/drawing/2014/main" id="{9B837AC7-BAC4-8B3D-FFB3-31CCA9C76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9" y="3079"/>
              <a:ext cx="44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59" name="Oval 96">
              <a:extLst>
                <a:ext uri="{FF2B5EF4-FFF2-40B4-BE49-F238E27FC236}">
                  <a16:creationId xmlns:a16="http://schemas.microsoft.com/office/drawing/2014/main" id="{E06AEC7D-88FC-80A1-B95D-E36185BD0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4" y="3010"/>
              <a:ext cx="142" cy="13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600"/>
                <a:t>+</a:t>
              </a:r>
            </a:p>
          </p:txBody>
        </p:sp>
        <p:sp>
          <p:nvSpPr>
            <p:cNvPr id="10260" name="Line 97">
              <a:extLst>
                <a:ext uri="{FF2B5EF4-FFF2-40B4-BE49-F238E27FC236}">
                  <a16:creationId xmlns:a16="http://schemas.microsoft.com/office/drawing/2014/main" id="{3881FB10-BD3D-79A3-E387-2F235A8AF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" y="2817"/>
              <a:ext cx="9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61" name="Line 98">
              <a:extLst>
                <a:ext uri="{FF2B5EF4-FFF2-40B4-BE49-F238E27FC236}">
                  <a16:creationId xmlns:a16="http://schemas.microsoft.com/office/drawing/2014/main" id="{3CBB8CFE-6387-6AF7-2829-B086FB875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2" y="2820"/>
              <a:ext cx="1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0262" name="Rectangle 5">
              <a:extLst>
                <a:ext uri="{FF2B5EF4-FFF2-40B4-BE49-F238E27FC236}">
                  <a16:creationId xmlns:a16="http://schemas.microsoft.com/office/drawing/2014/main" id="{0ACF6330-0C94-CB9E-AB51-3E65CD0EB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2940"/>
              <a:ext cx="696" cy="271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Adaptive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filter</a:t>
              </a:r>
            </a:p>
          </p:txBody>
        </p:sp>
        <p:pic>
          <p:nvPicPr>
            <p:cNvPr id="10263" name="Picture 100" descr="txp_fig">
              <a:extLst>
                <a:ext uri="{FF2B5EF4-FFF2-40B4-BE49-F238E27FC236}">
                  <a16:creationId xmlns:a16="http://schemas.microsoft.com/office/drawing/2014/main" id="{4B1A0FCB-37DB-3506-C95A-735199E742E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2679"/>
              <a:ext cx="190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4" name="Picture 101" descr="txp_fig">
              <a:extLst>
                <a:ext uri="{FF2B5EF4-FFF2-40B4-BE49-F238E27FC236}">
                  <a16:creationId xmlns:a16="http://schemas.microsoft.com/office/drawing/2014/main" id="{4A07D920-2841-233D-D1D9-DF22FC4A57C4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5" y="2920"/>
              <a:ext cx="200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5" name="Picture 102" descr="txp_fig">
              <a:extLst>
                <a:ext uri="{FF2B5EF4-FFF2-40B4-BE49-F238E27FC236}">
                  <a16:creationId xmlns:a16="http://schemas.microsoft.com/office/drawing/2014/main" id="{B8D848C5-57D9-F2C7-5B41-B99969D7C80A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" y="2936"/>
              <a:ext cx="210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6" name="Picture 103" descr="txp_fig">
              <a:extLst>
                <a:ext uri="{FF2B5EF4-FFF2-40B4-BE49-F238E27FC236}">
                  <a16:creationId xmlns:a16="http://schemas.microsoft.com/office/drawing/2014/main" id="{60126E84-E3B0-DC47-9D95-9DCC6C7A4557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" y="2925"/>
              <a:ext cx="225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7" name="Picture 104" descr="txp_fig">
              <a:extLst>
                <a:ext uri="{FF2B5EF4-FFF2-40B4-BE49-F238E27FC236}">
                  <a16:creationId xmlns:a16="http://schemas.microsoft.com/office/drawing/2014/main" id="{AD9C48AC-21DA-0875-8474-35C4CC31C7C5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4" y="2941"/>
              <a:ext cx="201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8" name="Picture 105" descr="txp_fig">
              <a:extLst>
                <a:ext uri="{FF2B5EF4-FFF2-40B4-BE49-F238E27FC236}">
                  <a16:creationId xmlns:a16="http://schemas.microsoft.com/office/drawing/2014/main" id="{B4410FB7-B8BA-2BE0-B6E4-FABE919355B6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" y="3380"/>
              <a:ext cx="200" cy="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246" name="Text Box 3">
            <a:extLst>
              <a:ext uri="{FF2B5EF4-FFF2-40B4-BE49-F238E27FC236}">
                <a16:creationId xmlns:a16="http://schemas.microsoft.com/office/drawing/2014/main" id="{D7335F93-9E52-E58E-6D66-487EE0DB5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533525"/>
            <a:ext cx="13811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Prediction:</a:t>
            </a:r>
          </a:p>
        </p:txBody>
      </p:sp>
      <p:sp>
        <p:nvSpPr>
          <p:cNvPr id="10247" name="Text Box 3">
            <a:extLst>
              <a:ext uri="{FF2B5EF4-FFF2-40B4-BE49-F238E27FC236}">
                <a16:creationId xmlns:a16="http://schemas.microsoft.com/office/drawing/2014/main" id="{78ACD346-F679-2F76-FA1E-71E54C9CA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3776663"/>
            <a:ext cx="4578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Noise reduction with / without noise reference: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0ADA16B-67E2-D5D6-CD06-24295972E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Repetition of the Wiener filter solution </a:t>
            </a:r>
          </a:p>
        </p:txBody>
      </p:sp>
      <p:grpSp>
        <p:nvGrpSpPr>
          <p:cNvPr id="11267" name="Group 5">
            <a:extLst>
              <a:ext uri="{FF2B5EF4-FFF2-40B4-BE49-F238E27FC236}">
                <a16:creationId xmlns:a16="http://schemas.microsoft.com/office/drawing/2014/main" id="{2AA6147D-1769-7DB3-7B3F-9214FBAF9221}"/>
              </a:ext>
            </a:extLst>
          </p:cNvPr>
          <p:cNvGrpSpPr>
            <a:grpSpLocks/>
          </p:cNvGrpSpPr>
          <p:nvPr/>
        </p:nvGrpSpPr>
        <p:grpSpPr bwMode="auto">
          <a:xfrm>
            <a:off x="2020888" y="1727200"/>
            <a:ext cx="5340350" cy="2352675"/>
            <a:chOff x="773" y="1530"/>
            <a:chExt cx="3969" cy="1748"/>
          </a:xfrm>
        </p:grpSpPr>
        <p:sp>
          <p:nvSpPr>
            <p:cNvPr id="11274" name="Line 20">
              <a:extLst>
                <a:ext uri="{FF2B5EF4-FFF2-40B4-BE49-F238E27FC236}">
                  <a16:creationId xmlns:a16="http://schemas.microsoft.com/office/drawing/2014/main" id="{372B247D-892E-AEC9-E31C-72887B5D08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0" y="2352"/>
              <a:ext cx="768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275" name="Rectangle 4">
              <a:extLst>
                <a:ext uri="{FF2B5EF4-FFF2-40B4-BE49-F238E27FC236}">
                  <a16:creationId xmlns:a16="http://schemas.microsoft.com/office/drawing/2014/main" id="{B48AF47A-0825-1A33-CD73-921058850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1752"/>
              <a:ext cx="878" cy="34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Unknown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system</a:t>
              </a:r>
            </a:p>
          </p:txBody>
        </p:sp>
        <p:sp>
          <p:nvSpPr>
            <p:cNvPr id="11276" name="Line 8">
              <a:extLst>
                <a:ext uri="{FF2B5EF4-FFF2-40B4-BE49-F238E27FC236}">
                  <a16:creationId xmlns:a16="http://schemas.microsoft.com/office/drawing/2014/main" id="{1F7B9718-7111-8681-2B13-BD84A2DCB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192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277" name="Line 9">
              <a:extLst>
                <a:ext uri="{FF2B5EF4-FFF2-40B4-BE49-F238E27FC236}">
                  <a16:creationId xmlns:a16="http://schemas.microsoft.com/office/drawing/2014/main" id="{6E2CEFE2-B84E-68B4-B682-AA234CD50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8" y="1920"/>
              <a:ext cx="3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278" name="Line 10">
              <a:extLst>
                <a:ext uri="{FF2B5EF4-FFF2-40B4-BE49-F238E27FC236}">
                  <a16:creationId xmlns:a16="http://schemas.microsoft.com/office/drawing/2014/main" id="{A3ECF846-FC7B-25FA-1453-5397702488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" y="268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279" name="Line 11">
              <a:extLst>
                <a:ext uri="{FF2B5EF4-FFF2-40B4-BE49-F238E27FC236}">
                  <a16:creationId xmlns:a16="http://schemas.microsoft.com/office/drawing/2014/main" id="{3B24372C-727F-0165-02BB-56CCF707B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2" y="192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280" name="Line 12">
              <a:extLst>
                <a:ext uri="{FF2B5EF4-FFF2-40B4-BE49-F238E27FC236}">
                  <a16:creationId xmlns:a16="http://schemas.microsoft.com/office/drawing/2014/main" id="{1DC65280-0C7F-9A60-DD20-1CF52862E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0" y="192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281" name="Oval 13">
              <a:extLst>
                <a:ext uri="{FF2B5EF4-FFF2-40B4-BE49-F238E27FC236}">
                  <a16:creationId xmlns:a16="http://schemas.microsoft.com/office/drawing/2014/main" id="{1035E722-8DDD-D41A-6700-2A35B6D95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" y="220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600"/>
                <a:t>+</a:t>
              </a:r>
            </a:p>
          </p:txBody>
        </p:sp>
        <p:sp>
          <p:nvSpPr>
            <p:cNvPr id="11282" name="Line 14">
              <a:extLst>
                <a:ext uri="{FF2B5EF4-FFF2-40B4-BE49-F238E27FC236}">
                  <a16:creationId xmlns:a16="http://schemas.microsoft.com/office/drawing/2014/main" id="{1CAEB76D-260A-966F-ECFF-CC65A5A29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3" y="2685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283" name="Line 15">
              <a:extLst>
                <a:ext uri="{FF2B5EF4-FFF2-40B4-BE49-F238E27FC236}">
                  <a16:creationId xmlns:a16="http://schemas.microsoft.com/office/drawing/2014/main" id="{97EEABA0-EE12-E546-50F8-DE56C8A09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30" y="2394"/>
              <a:ext cx="6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284" name="Line 16">
              <a:extLst>
                <a:ext uri="{FF2B5EF4-FFF2-40B4-BE49-F238E27FC236}">
                  <a16:creationId xmlns:a16="http://schemas.microsoft.com/office/drawing/2014/main" id="{A469DD59-C3FC-C296-73E9-6C6F2C3B3D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6" y="2496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285" name="Line 17">
              <a:extLst>
                <a:ext uri="{FF2B5EF4-FFF2-40B4-BE49-F238E27FC236}">
                  <a16:creationId xmlns:a16="http://schemas.microsoft.com/office/drawing/2014/main" id="{5EA8A608-8B10-6AE0-EA36-4AF61A813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2304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286" name="Line 18">
              <a:extLst>
                <a:ext uri="{FF2B5EF4-FFF2-40B4-BE49-F238E27FC236}">
                  <a16:creationId xmlns:a16="http://schemas.microsoft.com/office/drawing/2014/main" id="{60988B5F-1EA9-6202-414A-BDC8E9731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6" y="2304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287" name="Line 19">
              <a:extLst>
                <a:ext uri="{FF2B5EF4-FFF2-40B4-BE49-F238E27FC236}">
                  <a16:creationId xmlns:a16="http://schemas.microsoft.com/office/drawing/2014/main" id="{334CD42B-F7C5-5EC2-4F86-4F20A85401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92" y="3072"/>
              <a:ext cx="11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288" name="Oval 28">
              <a:extLst>
                <a:ext uri="{FF2B5EF4-FFF2-40B4-BE49-F238E27FC236}">
                  <a16:creationId xmlns:a16="http://schemas.microsoft.com/office/drawing/2014/main" id="{37FC53F0-86AE-5B95-D513-FAB7A70E1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824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600"/>
                <a:t>+</a:t>
              </a:r>
            </a:p>
          </p:txBody>
        </p:sp>
        <p:sp>
          <p:nvSpPr>
            <p:cNvPr id="11289" name="Line 29">
              <a:extLst>
                <a:ext uri="{FF2B5EF4-FFF2-40B4-BE49-F238E27FC236}">
                  <a16:creationId xmlns:a16="http://schemas.microsoft.com/office/drawing/2014/main" id="{EFA7D5B5-2F39-CF97-0D55-E5B889F7A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1920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sp>
          <p:nvSpPr>
            <p:cNvPr id="11290" name="Rectangle 7">
              <a:extLst>
                <a:ext uri="{FF2B5EF4-FFF2-40B4-BE49-F238E27FC236}">
                  <a16:creationId xmlns:a16="http://schemas.microsoft.com/office/drawing/2014/main" id="{EBC2FC9C-04CA-4464-B3C4-5F444897A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2514"/>
              <a:ext cx="878" cy="342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lnSpc>
                  <a:spcPts val="2200"/>
                </a:lnSpc>
                <a:spcBef>
                  <a:spcPct val="30000"/>
                </a:spcBef>
                <a:buClr>
                  <a:srgbClr val="DF0032"/>
                </a:buClr>
                <a:buFont typeface="Monotype Sort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DF0032"/>
                </a:buClr>
                <a:buFont typeface="Monotype Sorts" pitchFamily="2" charset="2"/>
                <a:buChar char="u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DF0032"/>
                </a:buClr>
                <a:buSzPct val="85000"/>
                <a:buFont typeface="Monotype Sorts" pitchFamily="2" charset="2"/>
                <a:buChar char="l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Adaptive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de-DE" sz="1400"/>
                <a:t>filter</a:t>
              </a:r>
            </a:p>
          </p:txBody>
        </p:sp>
        <p:sp>
          <p:nvSpPr>
            <p:cNvPr id="11291" name="Line 30">
              <a:extLst>
                <a:ext uri="{FF2B5EF4-FFF2-40B4-BE49-F238E27FC236}">
                  <a16:creationId xmlns:a16="http://schemas.microsoft.com/office/drawing/2014/main" id="{D79CC335-F4DC-828D-7354-3A696C47D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" y="153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DE"/>
            </a:p>
          </p:txBody>
        </p:sp>
        <p:pic>
          <p:nvPicPr>
            <p:cNvPr id="11292" name="Picture 24" descr="txp_fig">
              <a:extLst>
                <a:ext uri="{FF2B5EF4-FFF2-40B4-BE49-F238E27FC236}">
                  <a16:creationId xmlns:a16="http://schemas.microsoft.com/office/drawing/2014/main" id="{822518C5-41C1-C005-6B71-44922DEEE1D1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" y="1836"/>
              <a:ext cx="297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93" name="Picture 25" descr="txp_fig">
              <a:extLst>
                <a:ext uri="{FF2B5EF4-FFF2-40B4-BE49-F238E27FC236}">
                  <a16:creationId xmlns:a16="http://schemas.microsoft.com/office/drawing/2014/main" id="{0633E3FF-E98F-9C8E-0146-6661B4F7EF8C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1" y="1597"/>
              <a:ext cx="234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94" name="Picture 26" descr="txp_fig">
              <a:extLst>
                <a:ext uri="{FF2B5EF4-FFF2-40B4-BE49-F238E27FC236}">
                  <a16:creationId xmlns:a16="http://schemas.microsoft.com/office/drawing/2014/main" id="{2F10187A-E4A5-31F3-DEC2-B4F8DBCFE85C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5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5" y="1816"/>
              <a:ext cx="307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95" name="Picture 27" descr="txp_fig">
              <a:extLst>
                <a:ext uri="{FF2B5EF4-FFF2-40B4-BE49-F238E27FC236}">
                  <a16:creationId xmlns:a16="http://schemas.microsoft.com/office/drawing/2014/main" id="{715D1445-7434-BBAC-7CA8-6DB7F7F570D6}"/>
                </a:ext>
              </a:extLst>
            </p:cNvPr>
            <p:cNvPicPr>
              <a:picLocks noChangeAspect="1" noChangeArrowheads="1"/>
            </p:cNvPicPr>
            <p:nvPr>
              <p:custDataLst>
                <p:tags r:id="rId6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2" y="3117"/>
              <a:ext cx="264" cy="1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268" name="Text Box 3">
            <a:extLst>
              <a:ext uri="{FF2B5EF4-FFF2-40B4-BE49-F238E27FC236}">
                <a16:creationId xmlns:a16="http://schemas.microsoft.com/office/drawing/2014/main" id="{C64206AB-C258-717F-31AF-1122AA64C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533525"/>
            <a:ext cx="4749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Based on the example of “system identification”:</a:t>
            </a:r>
          </a:p>
        </p:txBody>
      </p:sp>
      <p:sp>
        <p:nvSpPr>
          <p:cNvPr id="1033245" name="Rectangle 29">
            <a:extLst>
              <a:ext uri="{FF2B5EF4-FFF2-40B4-BE49-F238E27FC236}">
                <a16:creationId xmlns:a16="http://schemas.microsoft.com/office/drawing/2014/main" id="{7DEBE214-6C7C-D2D2-8B40-029B289EF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4433888"/>
            <a:ext cx="4457700" cy="1978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400"/>
          </a:p>
        </p:txBody>
      </p:sp>
      <p:pic>
        <p:nvPicPr>
          <p:cNvPr id="1033246" name="Picture 30" descr="txp_fig">
            <a:extLst>
              <a:ext uri="{FF2B5EF4-FFF2-40B4-BE49-F238E27FC236}">
                <a16:creationId xmlns:a16="http://schemas.microsoft.com/office/drawing/2014/main" id="{20D2DCD0-D094-E276-064C-AC41370CD20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963" y="4510088"/>
            <a:ext cx="4357687" cy="17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0E998381-6A3A-92BC-6704-CAE2CA577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3286125"/>
            <a:ext cx="422275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>
                <a:srgbClr val="000099"/>
              </a:buClr>
              <a:buFont typeface="Wingdings" panose="05000000000000000000" pitchFamily="2" charset="2"/>
              <a:buNone/>
            </a:pPr>
            <a:endParaRPr lang="en-US" altLang="de-DE" sz="180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>
                <a:srgbClr val="000099"/>
              </a:buClr>
              <a:buFont typeface="Wingdings" panose="05000000000000000000" pitchFamily="2" charset="2"/>
              <a:buChar char="q"/>
            </a:pPr>
            <a:r>
              <a:rPr lang="en-US" altLang="de-DE" sz="1800">
                <a:latin typeface="Calibri" panose="020F0502020204030204" pitchFamily="34" charset="0"/>
              </a:rPr>
              <a:t> Wiener solution:</a:t>
            </a:r>
          </a:p>
        </p:txBody>
      </p:sp>
      <p:pic>
        <p:nvPicPr>
          <p:cNvPr id="1033249" name="Picture 33" descr="txp_fig">
            <a:extLst>
              <a:ext uri="{FF2B5EF4-FFF2-40B4-BE49-F238E27FC236}">
                <a16:creationId xmlns:a16="http://schemas.microsoft.com/office/drawing/2014/main" id="{421F308A-4236-6096-639E-E3CD6FA72B76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4154488"/>
            <a:ext cx="2284412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3250" name="Text Box 34">
            <a:extLst>
              <a:ext uri="{FF2B5EF4-FFF2-40B4-BE49-F238E27FC236}">
                <a16:creationId xmlns:a16="http://schemas.microsoft.com/office/drawing/2014/main" id="{E02FD747-1C75-680C-1AB1-AD5397C7F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4994275"/>
            <a:ext cx="37004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1600"/>
              <a:t>Based on the assumption that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-"/>
            </a:pPr>
            <a:r>
              <a:rPr lang="en-US" altLang="de-DE" sz="1600"/>
              <a:t> all signals are stationary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-"/>
            </a:pPr>
            <a:r>
              <a:rPr lang="en-US" altLang="de-DE" sz="1600"/>
              <a:t> the system to identify is time-invariant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332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3">
            <a:extLst>
              <a:ext uri="{FF2B5EF4-FFF2-40B4-BE49-F238E27FC236}">
                <a16:creationId xmlns:a16="http://schemas.microsoft.com/office/drawing/2014/main" id="{29AB6C0D-2BF3-86AF-B941-C973D55AE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708150"/>
            <a:ext cx="760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The solution was obtained based on the minimization of the mean square error: </a:t>
            </a:r>
          </a:p>
        </p:txBody>
      </p:sp>
      <p:pic>
        <p:nvPicPr>
          <p:cNvPr id="12291" name="Picture 5" descr="txp_fig">
            <a:extLst>
              <a:ext uri="{FF2B5EF4-FFF2-40B4-BE49-F238E27FC236}">
                <a16:creationId xmlns:a16="http://schemas.microsoft.com/office/drawing/2014/main" id="{1A1D0F9C-F231-0FA2-60A3-55074C6B783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2305050"/>
            <a:ext cx="2033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2" name="Text Box 3">
            <a:extLst>
              <a:ext uri="{FF2B5EF4-FFF2-40B4-BE49-F238E27FC236}">
                <a16:creationId xmlns:a16="http://schemas.microsoft.com/office/drawing/2014/main" id="{84C92FC2-E216-2334-707B-6DF25F755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0" y="2195513"/>
            <a:ext cx="3249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400"/>
              <a:t> Estimation of the correlation values: </a:t>
            </a:r>
          </a:p>
        </p:txBody>
      </p:sp>
      <p:pic>
        <p:nvPicPr>
          <p:cNvPr id="12293" name="Picture 8" descr="txp_fig">
            <a:extLst>
              <a:ext uri="{FF2B5EF4-FFF2-40B4-BE49-F238E27FC236}">
                <a16:creationId xmlns:a16="http://schemas.microsoft.com/office/drawing/2014/main" id="{333F6C4D-FDE7-3431-0D80-70EA01323777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13" y="2640013"/>
            <a:ext cx="3725862" cy="111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4" name="Text Box 3">
            <a:extLst>
              <a:ext uri="{FF2B5EF4-FFF2-40B4-BE49-F238E27FC236}">
                <a16:creationId xmlns:a16="http://schemas.microsoft.com/office/drawing/2014/main" id="{69E16C99-D1E4-6C2A-CD00-139E15EFE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935413"/>
            <a:ext cx="451008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400"/>
              <a:t> 	Typically for stationary signals: </a:t>
            </a:r>
            <a:br>
              <a:rPr lang="en-US" altLang="de-DE" sz="1400"/>
            </a:br>
            <a:r>
              <a:rPr lang="en-US" altLang="de-DE" sz="1400"/>
              <a:t>    	The longer the window length L is the more reliable </a:t>
            </a:r>
            <a:br>
              <a:rPr lang="en-US" altLang="de-DE" sz="1400"/>
            </a:br>
            <a:r>
              <a:rPr lang="en-US" altLang="de-DE" sz="1400"/>
              <a:t> 	is the estimate.  </a:t>
            </a:r>
          </a:p>
        </p:txBody>
      </p:sp>
      <p:sp>
        <p:nvSpPr>
          <p:cNvPr id="1034250" name="Text Box 3">
            <a:extLst>
              <a:ext uri="{FF2B5EF4-FFF2-40B4-BE49-F238E27FC236}">
                <a16:creationId xmlns:a16="http://schemas.microsoft.com/office/drawing/2014/main" id="{61E5818C-1CEC-2B8E-F379-0A1F468CF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4705350"/>
            <a:ext cx="74422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Allows to estimate a fixed filter only. </a:t>
            </a:r>
            <a:br>
              <a:rPr lang="en-US" altLang="de-DE" sz="1600"/>
            </a:br>
            <a:endParaRPr lang="en-US" altLang="de-DE" sz="16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A block-wise optimal filter calculation is possible by a block-wise estimation of </a:t>
            </a:r>
            <a:br>
              <a:rPr lang="en-US" altLang="de-DE" sz="1600"/>
            </a:br>
            <a:r>
              <a:rPr lang="en-US" altLang="de-DE" sz="1600"/>
              <a:t>     the correlation functions or the power spectral densities, respectively. </a:t>
            </a:r>
            <a:br>
              <a:rPr lang="en-US" altLang="de-DE" sz="1600"/>
            </a:br>
            <a:endParaRPr lang="en-US" altLang="de-DE" sz="16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Computationally demanding, esp. due to the ACF-matrix inversion. </a:t>
            </a:r>
          </a:p>
        </p:txBody>
      </p:sp>
      <p:sp>
        <p:nvSpPr>
          <p:cNvPr id="12296" name="Rectangle 13">
            <a:extLst>
              <a:ext uri="{FF2B5EF4-FFF2-40B4-BE49-F238E27FC236}">
                <a16:creationId xmlns:a16="http://schemas.microsoft.com/office/drawing/2014/main" id="{BD86A803-D1C8-024A-F3A6-633D90B2B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de-DE"/>
              <a:t>Wiener filter: Calculation of a stationary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7647166-DA56-4DD3-1D35-ACD59248E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Least squares (LS) solution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7F79D8B0-911A-27D6-9001-843DCD676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708150"/>
            <a:ext cx="84137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	The basis for the adaptive “recursive least squares” (RLS) procedure, </a:t>
            </a:r>
            <a:br>
              <a:rPr lang="en-US" altLang="de-DE" sz="1600"/>
            </a:br>
            <a:r>
              <a:rPr lang="en-US" altLang="de-DE" sz="1600"/>
              <a:t>  	which we will consider as first adaptive procedure, is the least squares (LS) solution. 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endParaRPr lang="en-US" altLang="de-DE" sz="16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	Here, a </a:t>
            </a:r>
            <a:r>
              <a:rPr lang="en-US" altLang="de-DE" sz="1600" b="1"/>
              <a:t>deterministic solution</a:t>
            </a:r>
            <a:r>
              <a:rPr lang="en-US" altLang="de-DE" sz="1600"/>
              <a:t> is calculated based a </a:t>
            </a:r>
            <a:r>
              <a:rPr lang="en-US" altLang="de-DE" sz="1600" b="1"/>
              <a:t>deterministic error criterion</a:t>
            </a:r>
            <a:br>
              <a:rPr lang="en-US" altLang="de-DE" sz="1600"/>
            </a:br>
            <a:r>
              <a:rPr lang="en-US" altLang="de-DE" sz="1600"/>
              <a:t>   	which is the squared error, averaged over previous error signal samples: </a:t>
            </a:r>
          </a:p>
        </p:txBody>
      </p:sp>
      <p:sp>
        <p:nvSpPr>
          <p:cNvPr id="1043465" name="Line 14">
            <a:extLst>
              <a:ext uri="{FF2B5EF4-FFF2-40B4-BE49-F238E27FC236}">
                <a16:creationId xmlns:a16="http://schemas.microsoft.com/office/drawing/2014/main" id="{A2DE6B4F-26EB-EAEA-FED8-7D382E477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5725" y="3717925"/>
            <a:ext cx="53975" cy="20161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1043466" name="Line 15">
            <a:extLst>
              <a:ext uri="{FF2B5EF4-FFF2-40B4-BE49-F238E27FC236}">
                <a16:creationId xmlns:a16="http://schemas.microsoft.com/office/drawing/2014/main" id="{C5BB5BD3-F80D-EB99-0432-A0AB80D9B9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0838" y="3722688"/>
            <a:ext cx="261937" cy="1920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pic>
        <p:nvPicPr>
          <p:cNvPr id="1043480" name="Picture 24" descr="txp_fig">
            <a:extLst>
              <a:ext uri="{FF2B5EF4-FFF2-40B4-BE49-F238E27FC236}">
                <a16:creationId xmlns:a16="http://schemas.microsoft.com/office/drawing/2014/main" id="{45320166-D2B8-512D-8105-1389BDA42DA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714750"/>
            <a:ext cx="3938588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3477" name="Line 18">
            <a:extLst>
              <a:ext uri="{FF2B5EF4-FFF2-40B4-BE49-F238E27FC236}">
                <a16:creationId xmlns:a16="http://schemas.microsoft.com/office/drawing/2014/main" id="{4E189787-FAFA-9F5E-BCAC-B7DE19459D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5813" y="3727450"/>
            <a:ext cx="131762" cy="1666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DE"/>
          </a:p>
        </p:txBody>
      </p:sp>
      <p:pic>
        <p:nvPicPr>
          <p:cNvPr id="1043483" name="Picture 27" descr="txp_fig">
            <a:extLst>
              <a:ext uri="{FF2B5EF4-FFF2-40B4-BE49-F238E27FC236}">
                <a16:creationId xmlns:a16="http://schemas.microsoft.com/office/drawing/2014/main" id="{6CEDE02E-D852-F59D-21AD-A7004981DB4C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38" y="3838575"/>
            <a:ext cx="22606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3490" name="Line 34">
            <a:extLst>
              <a:ext uri="{FF2B5EF4-FFF2-40B4-BE49-F238E27FC236}">
                <a16:creationId xmlns:a16="http://schemas.microsoft.com/office/drawing/2014/main" id="{B1AE28E5-08F7-C549-2CA6-00D3847D7D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0" y="5854700"/>
            <a:ext cx="271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1043491" name="Line 35">
            <a:extLst>
              <a:ext uri="{FF2B5EF4-FFF2-40B4-BE49-F238E27FC236}">
                <a16:creationId xmlns:a16="http://schemas.microsoft.com/office/drawing/2014/main" id="{7E0CD3F2-1552-4B65-F292-43D75CE6A9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2513" y="4875213"/>
            <a:ext cx="0" cy="1228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1043492" name="Rectangle 36">
            <a:extLst>
              <a:ext uri="{FF2B5EF4-FFF2-40B4-BE49-F238E27FC236}">
                <a16:creationId xmlns:a16="http://schemas.microsoft.com/office/drawing/2014/main" id="{D47710CE-680D-4054-DFAB-DD622CD11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525" y="5327650"/>
            <a:ext cx="1357313" cy="527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400"/>
          </a:p>
        </p:txBody>
      </p:sp>
      <p:pic>
        <p:nvPicPr>
          <p:cNvPr id="1043494" name="Picture 38" descr="txp_fig">
            <a:extLst>
              <a:ext uri="{FF2B5EF4-FFF2-40B4-BE49-F238E27FC236}">
                <a16:creationId xmlns:a16="http://schemas.microsoft.com/office/drawing/2014/main" id="{D9545ABE-D0E7-E890-C100-4876382DAF30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5970588"/>
            <a:ext cx="163512" cy="11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3495" name="Line 39">
            <a:extLst>
              <a:ext uri="{FF2B5EF4-FFF2-40B4-BE49-F238E27FC236}">
                <a16:creationId xmlns:a16="http://schemas.microsoft.com/office/drawing/2014/main" id="{812C330B-582D-D206-2195-DF56B8208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1938" y="5133975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pic>
        <p:nvPicPr>
          <p:cNvPr id="1043497" name="Picture 41" descr="txp_fig">
            <a:extLst>
              <a:ext uri="{FF2B5EF4-FFF2-40B4-BE49-F238E27FC236}">
                <a16:creationId xmlns:a16="http://schemas.microsoft.com/office/drawing/2014/main" id="{F6C8E67A-FA23-AF60-00AB-FED25A6E86D2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738" y="4887913"/>
            <a:ext cx="163512" cy="18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3498" name="Text Box 42">
            <a:extLst>
              <a:ext uri="{FF2B5EF4-FFF2-40B4-BE49-F238E27FC236}">
                <a16:creationId xmlns:a16="http://schemas.microsoft.com/office/drawing/2014/main" id="{3D905437-9027-29BB-3212-C8BE6A137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4556125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1400"/>
              <a:t>Weighting of the error values:</a:t>
            </a:r>
          </a:p>
        </p:txBody>
      </p:sp>
      <p:sp>
        <p:nvSpPr>
          <p:cNvPr id="1043499" name="Text Box 43">
            <a:extLst>
              <a:ext uri="{FF2B5EF4-FFF2-40B4-BE49-F238E27FC236}">
                <a16:creationId xmlns:a16="http://schemas.microsoft.com/office/drawing/2014/main" id="{52712C20-FB20-8047-A85D-15D7BA53C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2475" y="583247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1400"/>
              <a:t>Time</a:t>
            </a:r>
          </a:p>
        </p:txBody>
      </p:sp>
      <p:sp>
        <p:nvSpPr>
          <p:cNvPr id="1043581" name="Freeform 125">
            <a:extLst>
              <a:ext uri="{FF2B5EF4-FFF2-40B4-BE49-F238E27FC236}">
                <a16:creationId xmlns:a16="http://schemas.microsoft.com/office/drawing/2014/main" id="{DD109371-707F-2DAA-EFBD-AF6EF1C4DF4B}"/>
              </a:ext>
            </a:extLst>
          </p:cNvPr>
          <p:cNvSpPr>
            <a:spLocks/>
          </p:cNvSpPr>
          <p:nvPr/>
        </p:nvSpPr>
        <p:spPr bwMode="auto">
          <a:xfrm flipH="1">
            <a:off x="1282700" y="5230813"/>
            <a:ext cx="1884363" cy="604837"/>
          </a:xfrm>
          <a:custGeom>
            <a:avLst/>
            <a:gdLst>
              <a:gd name="T0" fmla="*/ 2147483646 w 1794"/>
              <a:gd name="T1" fmla="*/ 2147483646 h 1312"/>
              <a:gd name="T2" fmla="*/ 2147483646 w 1794"/>
              <a:gd name="T3" fmla="*/ 2147483646 h 1312"/>
              <a:gd name="T4" fmla="*/ 2147483646 w 1794"/>
              <a:gd name="T5" fmla="*/ 2147483646 h 1312"/>
              <a:gd name="T6" fmla="*/ 2147483646 w 1794"/>
              <a:gd name="T7" fmla="*/ 2147483646 h 1312"/>
              <a:gd name="T8" fmla="*/ 2147483646 w 1794"/>
              <a:gd name="T9" fmla="*/ 2147483646 h 1312"/>
              <a:gd name="T10" fmla="*/ 2147483646 w 1794"/>
              <a:gd name="T11" fmla="*/ 2147483646 h 1312"/>
              <a:gd name="T12" fmla="*/ 2147483646 w 1794"/>
              <a:gd name="T13" fmla="*/ 2147483646 h 1312"/>
              <a:gd name="T14" fmla="*/ 2147483646 w 1794"/>
              <a:gd name="T15" fmla="*/ 2147483646 h 1312"/>
              <a:gd name="T16" fmla="*/ 2147483646 w 1794"/>
              <a:gd name="T17" fmla="*/ 2147483646 h 1312"/>
              <a:gd name="T18" fmla="*/ 2147483646 w 1794"/>
              <a:gd name="T19" fmla="*/ 2147483646 h 1312"/>
              <a:gd name="T20" fmla="*/ 2147483646 w 1794"/>
              <a:gd name="T21" fmla="*/ 2147483646 h 1312"/>
              <a:gd name="T22" fmla="*/ 2147483646 w 1794"/>
              <a:gd name="T23" fmla="*/ 2147483646 h 1312"/>
              <a:gd name="T24" fmla="*/ 2147483646 w 1794"/>
              <a:gd name="T25" fmla="*/ 2147483646 h 1312"/>
              <a:gd name="T26" fmla="*/ 2147483646 w 1794"/>
              <a:gd name="T27" fmla="*/ 2147483646 h 1312"/>
              <a:gd name="T28" fmla="*/ 2147483646 w 1794"/>
              <a:gd name="T29" fmla="*/ 2147483646 h 1312"/>
              <a:gd name="T30" fmla="*/ 2147483646 w 1794"/>
              <a:gd name="T31" fmla="*/ 2147483646 h 1312"/>
              <a:gd name="T32" fmla="*/ 2147483646 w 1794"/>
              <a:gd name="T33" fmla="*/ 2147483646 h 1312"/>
              <a:gd name="T34" fmla="*/ 2147483646 w 1794"/>
              <a:gd name="T35" fmla="*/ 2147483646 h 1312"/>
              <a:gd name="T36" fmla="*/ 2147483646 w 1794"/>
              <a:gd name="T37" fmla="*/ 2147483646 h 1312"/>
              <a:gd name="T38" fmla="*/ 2147483646 w 1794"/>
              <a:gd name="T39" fmla="*/ 2147483646 h 1312"/>
              <a:gd name="T40" fmla="*/ 2147483646 w 1794"/>
              <a:gd name="T41" fmla="*/ 2147483646 h 1312"/>
              <a:gd name="T42" fmla="*/ 2147483646 w 1794"/>
              <a:gd name="T43" fmla="*/ 2147483646 h 1312"/>
              <a:gd name="T44" fmla="*/ 2147483646 w 1794"/>
              <a:gd name="T45" fmla="*/ 2147483646 h 1312"/>
              <a:gd name="T46" fmla="*/ 2147483646 w 1794"/>
              <a:gd name="T47" fmla="*/ 2147483646 h 1312"/>
              <a:gd name="T48" fmla="*/ 2147483646 w 1794"/>
              <a:gd name="T49" fmla="*/ 2147483646 h 1312"/>
              <a:gd name="T50" fmla="*/ 2147483646 w 1794"/>
              <a:gd name="T51" fmla="*/ 2147483646 h 1312"/>
              <a:gd name="T52" fmla="*/ 2147483646 w 1794"/>
              <a:gd name="T53" fmla="*/ 2147483646 h 1312"/>
              <a:gd name="T54" fmla="*/ 2147483646 w 1794"/>
              <a:gd name="T55" fmla="*/ 2147483646 h 1312"/>
              <a:gd name="T56" fmla="*/ 2147483646 w 1794"/>
              <a:gd name="T57" fmla="*/ 2147483646 h 1312"/>
              <a:gd name="T58" fmla="*/ 2147483646 w 1794"/>
              <a:gd name="T59" fmla="*/ 2147483646 h 1312"/>
              <a:gd name="T60" fmla="*/ 2147483646 w 1794"/>
              <a:gd name="T61" fmla="*/ 2147483646 h 1312"/>
              <a:gd name="T62" fmla="*/ 2147483646 w 1794"/>
              <a:gd name="T63" fmla="*/ 2147483646 h 1312"/>
              <a:gd name="T64" fmla="*/ 2147483646 w 1794"/>
              <a:gd name="T65" fmla="*/ 2147483646 h 1312"/>
              <a:gd name="T66" fmla="*/ 2147483646 w 1794"/>
              <a:gd name="T67" fmla="*/ 2147483646 h 1312"/>
              <a:gd name="T68" fmla="*/ 2147483646 w 1794"/>
              <a:gd name="T69" fmla="*/ 2147483646 h 1312"/>
              <a:gd name="T70" fmla="*/ 2147483646 w 1794"/>
              <a:gd name="T71" fmla="*/ 2147483646 h 1312"/>
              <a:gd name="T72" fmla="*/ 2147483646 w 1794"/>
              <a:gd name="T73" fmla="*/ 2147483646 h 1312"/>
              <a:gd name="T74" fmla="*/ 2147483646 w 1794"/>
              <a:gd name="T75" fmla="*/ 2147483646 h 1312"/>
              <a:gd name="T76" fmla="*/ 2147483646 w 1794"/>
              <a:gd name="T77" fmla="*/ 2147483646 h 1312"/>
              <a:gd name="T78" fmla="*/ 2147483646 w 1794"/>
              <a:gd name="T79" fmla="*/ 2147483646 h 1312"/>
              <a:gd name="T80" fmla="*/ 2147483646 w 1794"/>
              <a:gd name="T81" fmla="*/ 2147483646 h 1312"/>
              <a:gd name="T82" fmla="*/ 2147483646 w 1794"/>
              <a:gd name="T83" fmla="*/ 2147483646 h 1312"/>
              <a:gd name="T84" fmla="*/ 2147483646 w 1794"/>
              <a:gd name="T85" fmla="*/ 2147483646 h 1312"/>
              <a:gd name="T86" fmla="*/ 2147483646 w 1794"/>
              <a:gd name="T87" fmla="*/ 2147483646 h 1312"/>
              <a:gd name="T88" fmla="*/ 2147483646 w 1794"/>
              <a:gd name="T89" fmla="*/ 2147483646 h 1312"/>
              <a:gd name="T90" fmla="*/ 2147483646 w 1794"/>
              <a:gd name="T91" fmla="*/ 2147483646 h 1312"/>
              <a:gd name="T92" fmla="*/ 2147483646 w 1794"/>
              <a:gd name="T93" fmla="*/ 2147483646 h 1312"/>
              <a:gd name="T94" fmla="*/ 2147483646 w 1794"/>
              <a:gd name="T95" fmla="*/ 2147483646 h 1312"/>
              <a:gd name="T96" fmla="*/ 2147483646 w 1794"/>
              <a:gd name="T97" fmla="*/ 2147483646 h 1312"/>
              <a:gd name="T98" fmla="*/ 2147483646 w 1794"/>
              <a:gd name="T99" fmla="*/ 2147483646 h 131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794" h="1312">
                <a:moveTo>
                  <a:pt x="0" y="0"/>
                </a:moveTo>
                <a:lnTo>
                  <a:pt x="17" y="42"/>
                </a:lnTo>
                <a:lnTo>
                  <a:pt x="38" y="79"/>
                </a:lnTo>
                <a:lnTo>
                  <a:pt x="54" y="121"/>
                </a:lnTo>
                <a:lnTo>
                  <a:pt x="71" y="158"/>
                </a:lnTo>
                <a:lnTo>
                  <a:pt x="92" y="196"/>
                </a:lnTo>
                <a:lnTo>
                  <a:pt x="109" y="229"/>
                </a:lnTo>
                <a:lnTo>
                  <a:pt x="125" y="262"/>
                </a:lnTo>
                <a:lnTo>
                  <a:pt x="146" y="300"/>
                </a:lnTo>
                <a:lnTo>
                  <a:pt x="163" y="329"/>
                </a:lnTo>
                <a:lnTo>
                  <a:pt x="180" y="362"/>
                </a:lnTo>
                <a:lnTo>
                  <a:pt x="200" y="391"/>
                </a:lnTo>
                <a:lnTo>
                  <a:pt x="217" y="420"/>
                </a:lnTo>
                <a:lnTo>
                  <a:pt x="234" y="450"/>
                </a:lnTo>
                <a:lnTo>
                  <a:pt x="255" y="479"/>
                </a:lnTo>
                <a:lnTo>
                  <a:pt x="271" y="504"/>
                </a:lnTo>
                <a:lnTo>
                  <a:pt x="288" y="533"/>
                </a:lnTo>
                <a:lnTo>
                  <a:pt x="309" y="558"/>
                </a:lnTo>
                <a:lnTo>
                  <a:pt x="326" y="583"/>
                </a:lnTo>
                <a:lnTo>
                  <a:pt x="342" y="608"/>
                </a:lnTo>
                <a:lnTo>
                  <a:pt x="363" y="629"/>
                </a:lnTo>
                <a:lnTo>
                  <a:pt x="380" y="654"/>
                </a:lnTo>
                <a:lnTo>
                  <a:pt x="396" y="675"/>
                </a:lnTo>
                <a:lnTo>
                  <a:pt x="417" y="695"/>
                </a:lnTo>
                <a:lnTo>
                  <a:pt x="434" y="716"/>
                </a:lnTo>
                <a:lnTo>
                  <a:pt x="451" y="737"/>
                </a:lnTo>
                <a:lnTo>
                  <a:pt x="472" y="754"/>
                </a:lnTo>
                <a:lnTo>
                  <a:pt x="488" y="774"/>
                </a:lnTo>
                <a:lnTo>
                  <a:pt x="505" y="791"/>
                </a:lnTo>
                <a:lnTo>
                  <a:pt x="526" y="808"/>
                </a:lnTo>
                <a:lnTo>
                  <a:pt x="542" y="824"/>
                </a:lnTo>
                <a:lnTo>
                  <a:pt x="559" y="841"/>
                </a:lnTo>
                <a:lnTo>
                  <a:pt x="580" y="858"/>
                </a:lnTo>
                <a:lnTo>
                  <a:pt x="597" y="874"/>
                </a:lnTo>
                <a:lnTo>
                  <a:pt x="613" y="891"/>
                </a:lnTo>
                <a:lnTo>
                  <a:pt x="634" y="904"/>
                </a:lnTo>
                <a:lnTo>
                  <a:pt x="651" y="920"/>
                </a:lnTo>
                <a:lnTo>
                  <a:pt x="668" y="933"/>
                </a:lnTo>
                <a:lnTo>
                  <a:pt x="688" y="945"/>
                </a:lnTo>
                <a:lnTo>
                  <a:pt x="705" y="958"/>
                </a:lnTo>
                <a:lnTo>
                  <a:pt x="722" y="970"/>
                </a:lnTo>
                <a:lnTo>
                  <a:pt x="743" y="983"/>
                </a:lnTo>
                <a:lnTo>
                  <a:pt x="759" y="995"/>
                </a:lnTo>
                <a:lnTo>
                  <a:pt x="776" y="1008"/>
                </a:lnTo>
                <a:lnTo>
                  <a:pt x="797" y="1020"/>
                </a:lnTo>
                <a:lnTo>
                  <a:pt x="814" y="1028"/>
                </a:lnTo>
                <a:lnTo>
                  <a:pt x="830" y="1041"/>
                </a:lnTo>
                <a:lnTo>
                  <a:pt x="851" y="1049"/>
                </a:lnTo>
                <a:lnTo>
                  <a:pt x="868" y="1062"/>
                </a:lnTo>
                <a:lnTo>
                  <a:pt x="889" y="1070"/>
                </a:lnTo>
                <a:lnTo>
                  <a:pt x="905" y="1078"/>
                </a:lnTo>
                <a:lnTo>
                  <a:pt x="922" y="1087"/>
                </a:lnTo>
                <a:lnTo>
                  <a:pt x="943" y="1095"/>
                </a:lnTo>
                <a:lnTo>
                  <a:pt x="960" y="1103"/>
                </a:lnTo>
                <a:lnTo>
                  <a:pt x="976" y="1112"/>
                </a:lnTo>
                <a:lnTo>
                  <a:pt x="997" y="1120"/>
                </a:lnTo>
                <a:lnTo>
                  <a:pt x="1014" y="1128"/>
                </a:lnTo>
                <a:lnTo>
                  <a:pt x="1031" y="1137"/>
                </a:lnTo>
                <a:lnTo>
                  <a:pt x="1051" y="1145"/>
                </a:lnTo>
                <a:lnTo>
                  <a:pt x="1068" y="1153"/>
                </a:lnTo>
                <a:lnTo>
                  <a:pt x="1085" y="1158"/>
                </a:lnTo>
                <a:lnTo>
                  <a:pt x="1106" y="1166"/>
                </a:lnTo>
                <a:lnTo>
                  <a:pt x="1122" y="1170"/>
                </a:lnTo>
                <a:lnTo>
                  <a:pt x="1139" y="1178"/>
                </a:lnTo>
                <a:lnTo>
                  <a:pt x="1160" y="1183"/>
                </a:lnTo>
                <a:lnTo>
                  <a:pt x="1177" y="1191"/>
                </a:lnTo>
                <a:lnTo>
                  <a:pt x="1193" y="1195"/>
                </a:lnTo>
                <a:lnTo>
                  <a:pt x="1214" y="1199"/>
                </a:lnTo>
                <a:lnTo>
                  <a:pt x="1231" y="1208"/>
                </a:lnTo>
                <a:lnTo>
                  <a:pt x="1247" y="1212"/>
                </a:lnTo>
                <a:lnTo>
                  <a:pt x="1268" y="1216"/>
                </a:lnTo>
                <a:lnTo>
                  <a:pt x="1285" y="1220"/>
                </a:lnTo>
                <a:lnTo>
                  <a:pt x="1302" y="1224"/>
                </a:lnTo>
                <a:lnTo>
                  <a:pt x="1323" y="1233"/>
                </a:lnTo>
                <a:lnTo>
                  <a:pt x="1339" y="1237"/>
                </a:lnTo>
                <a:lnTo>
                  <a:pt x="1356" y="1241"/>
                </a:lnTo>
                <a:lnTo>
                  <a:pt x="1377" y="1245"/>
                </a:lnTo>
                <a:lnTo>
                  <a:pt x="1393" y="1249"/>
                </a:lnTo>
                <a:lnTo>
                  <a:pt x="1410" y="1253"/>
                </a:lnTo>
                <a:lnTo>
                  <a:pt x="1431" y="1258"/>
                </a:lnTo>
                <a:lnTo>
                  <a:pt x="1448" y="1258"/>
                </a:lnTo>
                <a:lnTo>
                  <a:pt x="1464" y="1262"/>
                </a:lnTo>
                <a:lnTo>
                  <a:pt x="1485" y="1266"/>
                </a:lnTo>
                <a:lnTo>
                  <a:pt x="1502" y="1270"/>
                </a:lnTo>
                <a:lnTo>
                  <a:pt x="1519" y="1274"/>
                </a:lnTo>
                <a:lnTo>
                  <a:pt x="1539" y="1278"/>
                </a:lnTo>
                <a:lnTo>
                  <a:pt x="1556" y="1278"/>
                </a:lnTo>
                <a:lnTo>
                  <a:pt x="1573" y="1283"/>
                </a:lnTo>
                <a:lnTo>
                  <a:pt x="1594" y="1287"/>
                </a:lnTo>
                <a:lnTo>
                  <a:pt x="1610" y="1287"/>
                </a:lnTo>
                <a:lnTo>
                  <a:pt x="1627" y="1291"/>
                </a:lnTo>
                <a:lnTo>
                  <a:pt x="1648" y="1295"/>
                </a:lnTo>
                <a:lnTo>
                  <a:pt x="1665" y="1295"/>
                </a:lnTo>
                <a:lnTo>
                  <a:pt x="1681" y="1299"/>
                </a:lnTo>
                <a:lnTo>
                  <a:pt x="1702" y="1303"/>
                </a:lnTo>
                <a:lnTo>
                  <a:pt x="1719" y="1303"/>
                </a:lnTo>
                <a:lnTo>
                  <a:pt x="1736" y="1307"/>
                </a:lnTo>
                <a:lnTo>
                  <a:pt x="1756" y="1307"/>
                </a:lnTo>
                <a:lnTo>
                  <a:pt x="1773" y="1312"/>
                </a:lnTo>
                <a:lnTo>
                  <a:pt x="1794" y="1312"/>
                </a:lnTo>
              </a:path>
            </a:pathLst>
          </a:custGeom>
          <a:noFill/>
          <a:ln w="1270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1043582" name="Line 126">
            <a:extLst>
              <a:ext uri="{FF2B5EF4-FFF2-40B4-BE49-F238E27FC236}">
                <a16:creationId xmlns:a16="http://schemas.microsoft.com/office/drawing/2014/main" id="{AC08F241-7F53-2A1C-9A13-0DD4A2B19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1100" y="5848350"/>
            <a:ext cx="2714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1043583" name="Line 127">
            <a:extLst>
              <a:ext uri="{FF2B5EF4-FFF2-40B4-BE49-F238E27FC236}">
                <a16:creationId xmlns:a16="http://schemas.microsoft.com/office/drawing/2014/main" id="{E15A9DF4-EC04-4921-1CCC-3019C70389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19213" y="4868863"/>
            <a:ext cx="0" cy="1228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pic>
        <p:nvPicPr>
          <p:cNvPr id="1043585" name="Picture 129" descr="txp_fig">
            <a:extLst>
              <a:ext uri="{FF2B5EF4-FFF2-40B4-BE49-F238E27FC236}">
                <a16:creationId xmlns:a16="http://schemas.microsoft.com/office/drawing/2014/main" id="{87C464FC-ED86-338D-3946-A075EFE9B48C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688" y="5964238"/>
            <a:ext cx="163512" cy="11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3588" name="Text Box 132">
            <a:extLst>
              <a:ext uri="{FF2B5EF4-FFF2-40B4-BE49-F238E27FC236}">
                <a16:creationId xmlns:a16="http://schemas.microsoft.com/office/drawing/2014/main" id="{F2168E95-9B16-FA6C-1322-C4816B965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4529138"/>
            <a:ext cx="2498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1400"/>
              <a:t>Weighting of the error values:</a:t>
            </a:r>
          </a:p>
        </p:txBody>
      </p:sp>
      <p:sp>
        <p:nvSpPr>
          <p:cNvPr id="1043589" name="Text Box 133">
            <a:extLst>
              <a:ext uri="{FF2B5EF4-FFF2-40B4-BE49-F238E27FC236}">
                <a16:creationId xmlns:a16="http://schemas.microsoft.com/office/drawing/2014/main" id="{A71F8B83-17E3-4A3B-0B40-5FF6697FB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175" y="5826125"/>
            <a:ext cx="577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de-DE" sz="1400"/>
              <a:t>Time</a:t>
            </a:r>
          </a:p>
        </p:txBody>
      </p:sp>
      <p:sp>
        <p:nvSpPr>
          <p:cNvPr id="1043467" name="Text Box 16">
            <a:extLst>
              <a:ext uri="{FF2B5EF4-FFF2-40B4-BE49-F238E27FC236}">
                <a16:creationId xmlns:a16="http://schemas.microsoft.com/office/drawing/2014/main" id="{4198C935-BD9C-C644-2826-B0677AC6F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638" y="3556000"/>
            <a:ext cx="174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de-DE" sz="1400">
                <a:solidFill>
                  <a:schemeClr val="accent2"/>
                </a:solidFill>
              </a:rPr>
              <a:t>forgetting factor</a:t>
            </a:r>
          </a:p>
        </p:txBody>
      </p:sp>
      <p:sp>
        <p:nvSpPr>
          <p:cNvPr id="1043590" name="Line 134">
            <a:extLst>
              <a:ext uri="{FF2B5EF4-FFF2-40B4-BE49-F238E27FC236}">
                <a16:creationId xmlns:a16="http://schemas.microsoft.com/office/drawing/2014/main" id="{87CB1710-54C8-0759-AB3E-52870B839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6588" y="5216525"/>
            <a:ext cx="0" cy="636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  <p:sp>
        <p:nvSpPr>
          <p:cNvPr id="1043591" name="Text Box 3">
            <a:extLst>
              <a:ext uri="{FF2B5EF4-FFF2-40B4-BE49-F238E27FC236}">
                <a16:creationId xmlns:a16="http://schemas.microsoft.com/office/drawing/2014/main" id="{AEC4F89F-8163-2FD6-84E0-B72A63EB9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3197225"/>
            <a:ext cx="349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	Exponential weighting window:     </a:t>
            </a:r>
          </a:p>
        </p:txBody>
      </p:sp>
      <p:sp>
        <p:nvSpPr>
          <p:cNvPr id="1043592" name="Text Box 3">
            <a:extLst>
              <a:ext uri="{FF2B5EF4-FFF2-40B4-BE49-F238E27FC236}">
                <a16:creationId xmlns:a16="http://schemas.microsoft.com/office/drawing/2014/main" id="{9453C3B5-A537-3364-EA6E-78057195F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3067050"/>
            <a:ext cx="3825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	Rectangular weighting window</a:t>
            </a:r>
            <a:br>
              <a:rPr lang="en-US" altLang="de-DE" sz="1600"/>
            </a:br>
            <a:r>
              <a:rPr lang="en-US" altLang="de-DE" sz="1600"/>
              <a:t>     (a possible but not further considered</a:t>
            </a:r>
            <a:br>
              <a:rPr lang="en-US" altLang="de-DE" sz="1600"/>
            </a:br>
            <a:r>
              <a:rPr lang="en-US" altLang="de-DE" sz="1600"/>
              <a:t>      alternative):     </a:t>
            </a:r>
          </a:p>
        </p:txBody>
      </p:sp>
      <p:sp>
        <p:nvSpPr>
          <p:cNvPr id="1043593" name="Line 137">
            <a:extLst>
              <a:ext uri="{FF2B5EF4-FFF2-40B4-BE49-F238E27FC236}">
                <a16:creationId xmlns:a16="http://schemas.microsoft.com/office/drawing/2014/main" id="{5F026E37-898E-096B-030D-5AF4D1829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3800" y="3060700"/>
            <a:ext cx="0" cy="3190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98" grpId="0"/>
      <p:bldP spid="1043499" grpId="0"/>
      <p:bldP spid="1043588" grpId="0"/>
      <p:bldP spid="1043589" grpId="0"/>
      <p:bldP spid="1043467" grpId="0"/>
      <p:bldP spid="1043591" grpId="0"/>
      <p:bldP spid="10435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B71B5F6-ADFC-0656-723C-5ECEE5C6D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/>
              <a:t>Least squares solution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FA6A4289-1348-D18C-E8F1-F3DDF3215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1708150"/>
            <a:ext cx="3524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	The error is calculated as follows: </a:t>
            </a:r>
          </a:p>
        </p:txBody>
      </p:sp>
      <p:pic>
        <p:nvPicPr>
          <p:cNvPr id="14340" name="Picture 11" descr="txp_fig">
            <a:extLst>
              <a:ext uri="{FF2B5EF4-FFF2-40B4-BE49-F238E27FC236}">
                <a16:creationId xmlns:a16="http://schemas.microsoft.com/office/drawing/2014/main" id="{36A1BDA9-7864-868E-A346-68684E83C0D2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2076450"/>
            <a:ext cx="37195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Text Box 3">
            <a:extLst>
              <a:ext uri="{FF2B5EF4-FFF2-40B4-BE49-F238E27FC236}">
                <a16:creationId xmlns:a16="http://schemas.microsoft.com/office/drawing/2014/main" id="{5BF5166B-4CFF-C2CB-375E-E79927FDD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3" y="2754313"/>
            <a:ext cx="6021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 Insertion of the error leads to (for the exponential window):     </a:t>
            </a:r>
          </a:p>
        </p:txBody>
      </p:sp>
      <p:sp>
        <p:nvSpPr>
          <p:cNvPr id="1044496" name="Text Box 3">
            <a:extLst>
              <a:ext uri="{FF2B5EF4-FFF2-40B4-BE49-F238E27FC236}">
                <a16:creationId xmlns:a16="http://schemas.microsoft.com/office/drawing/2014/main" id="{7382AFFB-BE80-03D6-3173-23848EC60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4398963"/>
            <a:ext cx="7239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ts val="2200"/>
              </a:lnSpc>
              <a:spcBef>
                <a:spcPct val="30000"/>
              </a:spcBef>
              <a:buClr>
                <a:srgbClr val="DF0032"/>
              </a:buClr>
              <a:buFont typeface="Monotype Sorts" pitchFamily="2" charset="2"/>
              <a:buChar char="n"/>
              <a:tabLst>
                <a:tab pos="2682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69875" indent="-285750">
              <a:spcBef>
                <a:spcPct val="20000"/>
              </a:spcBef>
              <a:buClr>
                <a:srgbClr val="DF0032"/>
              </a:buClr>
              <a:buFont typeface="Monotype Sorts" pitchFamily="2" charset="2"/>
              <a:buChar char="u"/>
              <a:tabLst>
                <a:tab pos="2682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F0032"/>
              </a:buClr>
              <a:buSzPct val="85000"/>
              <a:buFont typeface="Monotype Sorts" pitchFamily="2" charset="2"/>
              <a:buChar char="l"/>
              <a:tabLst>
                <a:tab pos="268288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6828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003399"/>
              </a:buClr>
              <a:buFont typeface="Wingdings" panose="05000000000000000000" pitchFamily="2" charset="2"/>
              <a:buChar char="q"/>
            </a:pPr>
            <a:r>
              <a:rPr lang="en-US" altLang="de-DE" sz="1600"/>
              <a:t> Differentiation with respect to the filter coefficients and setting result to zero </a:t>
            </a:r>
            <a:br>
              <a:rPr lang="en-US" altLang="de-DE" sz="1600"/>
            </a:br>
            <a:r>
              <a:rPr lang="en-US" altLang="de-DE" sz="1600"/>
              <a:t>    leads to:     </a:t>
            </a:r>
          </a:p>
        </p:txBody>
      </p:sp>
      <p:pic>
        <p:nvPicPr>
          <p:cNvPr id="14343" name="Picture 17" descr="txp_fig">
            <a:extLst>
              <a:ext uri="{FF2B5EF4-FFF2-40B4-BE49-F238E27FC236}">
                <a16:creationId xmlns:a16="http://schemas.microsoft.com/office/drawing/2014/main" id="{A1CF736C-51E2-73E5-FA82-1F83E106D9E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3178175"/>
            <a:ext cx="47117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499" name="Picture 19" descr="txp_fig">
            <a:extLst>
              <a:ext uri="{FF2B5EF4-FFF2-40B4-BE49-F238E27FC236}">
                <a16:creationId xmlns:a16="http://schemas.microsoft.com/office/drawing/2014/main" id="{379B9251-0CF9-7297-8387-65BD0F98F316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5148263"/>
            <a:ext cx="390048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49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article}\pagestyle{empty}&#10;&#10;\begin{document}&#10;\input{macros_4}&#10;&#10;\begin{eqnarray*}&#10;&#10;\nonumber&#10;\end{eqnarray*}&#10;&#10;\end{document}&#10;"/>
  <p:tag name="TEX2PS" val="latex $(base).tex; dvips -D $(res) -E -o $(base).ps $(base).dvi"/>
  <p:tag name="EXTERNALEDITCOMMAND" val="notepad %"/>
  <p:tag name="GHOSTSCRIPTCOMMAND" val="gswin32c"/>
  <p:tag name="DEFAULTBITMAP" val="bmpmono"/>
  <p:tag name="DEFAULTBLEND" val="Falsch"/>
  <p:tag name="DEFAULTTRANSPARENT" val="Wahr"/>
  <p:tag name="DEFAULTWORKAROUNDTRANSPARENCYBUG" val="Falsch"/>
  <p:tag name="DEFAULTRESOLUTION" val="1200"/>
  <p:tag name="DEFAULTMAGNIFICATION" val="2,5"/>
  <p:tag name="DEFAULTFONTSIZE" val="10"/>
  <p:tag name="DEFAULTWIDTH" val="886"/>
  <p:tag name="DEFAULTHEIGHT" val="3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b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7"/>
  <p:tag name="PICTUREFILESIZE" val="269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include{macros}&#10;&#10;\begin{eqnarray}&#10;e(n) = e(n|n) = \bvec{h}_{\Delta}\transp(n)\,\bvec{x}(n) +b(n) \nonumber 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51"/>
  <p:tag name="PICTUREFILESIZE" val="27371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include{macros}&#10;&#10;\begin{eqnarray}&#10;e(n|n-1) = \bvec{h}_{\Delta}\transp(n-1)\,\bvec{x}(n) +b(n) \nonumber 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54"/>
  <p:tag name="PICTUREFILESIZE" val="27891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R}}_{xx}(n) =&#10;\sum_{l=0}^{n}\, \lambda^{n-l}\,\bvec{x}(l)\,\bvec{x}\transp(l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27"/>
  <p:tag name="PICTUREFILESIZE" val="188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r}}_{xy}(n) =&#10;\sum_{l=0}^{n}\, \lambda^{n-l}\,\bvec{x}(l)\,y(l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16"/>
  <p:tag name="PICTUREFILESIZE" val="1753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h}}(n)&#10;=\bvec{\widehat{R}}_{xx}^{-1}(n)\,\bvec{\widehat{r}}_{xy}(n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97"/>
  <p:tag name="PICTUREFILESIZE" val="1315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R}}_{xx}(n+1)&amp; = &amp;&#10;\sum_{l=0}^{n+1}\, \lambda^{n+1-l}\,\bvec{x}(l)\,\bvec{x}\transp(l)&#10;\nonumber \\&#10;&amp; = &amp; \lambda\,\sum_{l=0}^{n}\, \lambda^{n-l}\,\bvec{x}(l)\,\bvec{x}\transp(l)&#10;+ \bvec{x}(n+1)\,\bvec{x}\transp(n+1) \nonumber \\&#10;\bvec{\widehat{R}}_{xx}(n+1)&amp; = &amp; \lambda\,\bvec{\widehat{R}}_{xx}(n) + \bvec{x}(n+1)\,\bvec{x}\transp(n+1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63"/>
  <p:tag name="PICTUREFILESIZE" val="6925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r}}_{xy}(n+1) &amp; = &amp;&#10;\sum_{l=0}^{n+1}\, \lambda^{n+1-l}\,\bvec{x}(l)\,y(l)&#10;\nonumber \\&#10;&amp; = &amp; \lambda\,\sum_{l=0}^{n}\, \lambda^{n-l}\,\bvec{x}(l)\,y(l)&#10;+\bvec{x}(n+1)\,y(n+1) \nonumber \\&#10;\bvec{\widehat{r}}_{xy}(n+1)&amp; = &amp; \lambda\,\bvec{\widehat{r}}_{xy}(n) + \bvec{x}(n+1)\,y(n+1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44"/>
  <p:tag name="PICTUREFILESIZE" val="6400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R}}_{xx}(n+1)&amp; = &amp; \lambda\,\bvec{\widehat{R}}_{xx}(n) + \bvec{x}(n+1)\,\bvec{x}\transp(n+1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11"/>
  <p:tag name="PICTUREFILESIZE" val="18789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left[\bvec{A} + \bvec{u}\,\bvec{v}\transp\right]^{-1}&#10;= \bvec{A}^{-1}-\displaystyle{\frac{\bvec{A}^{-1}\,&#10;\bvec{u}\,\bvec{v}\transp\,\bvec{A}^{-1}}&#10;{1+\bvec{v}\transp\,\bvec{A}^{-1}\,\bvec{u}}}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68"/>
  <p:tag name="PICTUREFILESIZE" val="1523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R}}^{-1}_{xx}(n+1)&#10;&amp; = &amp; \lambda^{-1}\,\bvec{\widehat{R}}^{-1}_{xx}(n) \nonumber \\&#10;&amp; - &amp; \displaystyle{\frac&#10;{\lambda^{-1}\,\bvec{\widehat{R}}^{-1}_{xx}(n)\,\bvec{x}(n+1)\,\bvec{x}\transp(n+1)\,&#10;\bvec{\widehat{R}}^{-1}_{xx}(n)\,\lambda^{-1}}&#10;{1+\lambda^{-1}\,\bvec{x}\transp(n+1)\,\bvec{\widehat{R}}^{-1}_{xx}(n)\,\bvec{x}(n+1)}}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68"/>
  <p:tag name="PICTUREFILESIZE" val="5310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s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8"/>
  <p:tag name="PICTUREFILESIZE" val="258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A} 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9"/>
  <p:tag name="PICTUREFILESIZE" val="87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u}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7"/>
  <p:tag name="PICTUREFILESIZE" val="82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v}\transp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2"/>
  <p:tag name="PICTUREFILESIZE" val="1085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R}}^{-1}_{xx}(n+1)&#10;&amp; = &amp; \lambda^{-1}\,\bvec{\widehat{R}}^{-1}_{xx}(n) \nonumber \\&#10;&amp;  &amp; - \,\,\,\,\displaystyle{\frac&#10;{\lambda^{-1}\,\bvec{\widehat{R}}^{-1}_{xx}(n)\,\bvec{x}(n+1)\,\bvec{x}\transp(n+1)\,&#10;\bvec{\widehat{R}}^{-1}_{xx}(n)\,\lambda^{-1}}&#10;{1+\lambda^{-1}\,\bvec{x}\transp(n+1)\,\bvec{\widehat{R}}^{-1}_{xx}(n)\,\bvec{x}(n+1)}}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83"/>
  <p:tag name="PICTUREFILESIZE" val="54125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gamma}(n+1)&#10;&amp; = &amp;  \displaystyle{\frac&#10;{\lambda^{-1}\,\bvec{\widehat{R}}^{-1}_{xx}(n)\,\bvec{x}(n+1)}&#10;{1+\lambda^{-1}\,\bvec{x}\transp(n+1)\,\bvec{\widehat{R}}^{-1}_{xx}(n)\,\bvec{x}(n+1)}}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20"/>
  <p:tag name="PICTUREFILESIZE" val="3160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R}}^{-1}_{xx}(n+1)&#10;&amp; = &amp; \lambda^{-1}\,\bvec{\widehat{R}}^{-1}_{xx}(n) - &#10;\bvec{\gamma}(n+1)\,\bvec{x}\transp(n+1)\,&#10;\bvec{\widehat{R}}^{-1}_{xx}(n)\,\lambda^{-1}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77"/>
  <p:tag name="PICTUREFILESIZE" val="2546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gamma}(n+1)&#10;&amp; = &amp;  \displaystyle{\frac&#10;{\lambda^{-1}\,\bvec{\widehat{R}}^{-1}_{xx}(n)\,\bvec{x}(n+1)}&#10;{1+\lambda^{-1}\,\bvec{x}\transp(n+1)\,\bvec{\widehat{R}}^{-1}_{xx}(n)\,\bvec{x}(n+1)}}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20"/>
  <p:tag name="PICTUREFILESIZE" val="3160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gamma}(n+1)\left[1+\lambda^{-1}\,\bvec{x}\transp(n+1)\,\bvec{\widehat{R}}^{-1}_{xx}(n)\,\bvec{x}(n+1)\right]=&#10;\lambda^{-1}\,\bvec{\widehat{R}}^{-1}_{xx}(n)\,\bvec{x}(n+1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305"/>
  <p:tag name="PICTUREFILESIZE" val="3037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gamma}(n+1)&amp;= &amp;&#10;\lambda^{-1}\,\bvec{\widehat{R}}^{-1}_{xx}(n)\,\bvec{x}(n+1) \nonumber \\&#10;&amp;&amp; -\lambda^{-1}\,&#10;\bvec{\gamma}(n+1)\,\bvec{x}\transp(n+1)\,\bvec{\widehat{R}}^{-1}_{xx}(n)\,\bvec{x}(n+1) 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48"/>
  <p:tag name="PICTUREFILESIZE" val="34557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gamma}(n+1) &amp;=&amp;&#10;\underbrace{\left[\,\lambda^{-1}\,\bvec{\widehat{R}}^{-1}_{xx}(n)-\lambda^{-1}\,&#10;\bvec{\gamma}(n+1)\,\bvec{x}\transp(n+1)\,\bvec{\widehat{R}}^{-1}_{xx}(n)\,\right]}_{\bvec{\widehat{R}}^{-1}_{xx}(n+1)}&#10;\,\bvec{x}(n+1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318"/>
  <p:tag name="PICTUREFILESIZE" val="396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y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9"/>
  <p:tag name="PICTUREFILESIZE" val="285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gamma}(n+1) &amp;=&amp;\bvec{\widehat{R}}^{-1}_{xx}(n+1)\,\bvec{x}(n+1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54"/>
  <p:tag name="PICTUREFILESIZE" val="1288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r}}_{xy}(n+1)&#10; &amp;=&amp;  \lambda\,\bvec{\widehat{r}}_{xy}(n) + \bvec{x}(n+1)\,y(n+1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97"/>
  <p:tag name="PICTUREFILESIZE" val="1777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h}}(n+1) &amp;=&amp;&#10;\lambda\,\bvec{\widehat{R}}^{-1}_{xx}(n+1)\,&#10;\bvec{\widehat{r}}_{xy}(n)+&#10;\bvec{\widehat{R}}^{-1}_{xx}(n+1)\,\bvec{x}(n+1)\,y(n+1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92"/>
  <p:tag name="PICTUREFILESIZE" val="2674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h}}(n+1)&#10;&amp;=&amp;\bvec{\widehat{R}}_{xx}^{-1}(n+1)\,\bvec{\widehat{r}}_{xy}(n+1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63"/>
  <p:tag name="PICTUREFILESIZE" val="1435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h}}(n)&#10;&amp;=&amp;\bvec{\widehat{R}}_{xx}^{-1}(n)\,\bvec{\widehat{r}}_{xy}(n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11"/>
  <p:tag name="PICTUREFILESIZE" val="1325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&amp; = &amp; \bvec{\widehat{h}}(n)- \bvec{\gamma}(n+1)\,\bvec{x}\transp(n+1)\,&#10;\bvec{\widehat{h}}(n) \nonumber \\&#10;&amp; &amp; \hspace*{+20mm} + \bvec{\widehat{R}}^{-1}_{xx}(n+1)\,\bvec{x}(n+1)\,y(n+1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09"/>
  <p:tag name="PICTUREFILESIZE" val="2904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h}}(n+1) &amp; = &amp; \bvec{\widehat{R}}^{-1}_{xx}(n)\,&#10;\bvec{\widehat{r}}_{xy}(n)&#10;- \bvec{\gamma}(n+1)\,\bvec{x}\transp(n+1)\,\bvec{\widehat{R}}^{-1}_{xx}(n)\,&#10;\bvec{\widehat{r}}_{xy}(n) \nonumber \\&#10;&amp; &amp; \hspace*{+20mm} + \bvec{\widehat{R}}^{-1}_{xx}(n+1)\,\bvec{x}(n+1)\,y(n+1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88"/>
  <p:tag name="PICTUREFILESIZE" val="4571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h}}(n+1) &amp;=&amp;&#10;\lambda\,\bvec{\widehat{R}}^{-1}_{xx}(n+1)\,&#10;\bvec{\widehat{r}}_{xy}(n)+&#10;\bvec{\widehat{R}}^{-1}_{xx}(n+1)\,\bvec{x}(n+1)\,y(n+1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92"/>
  <p:tag name="PICTUREFILESIZE" val="2674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R}}^{-1}_{xx}(n+1)&#10;= \lambda^{-1}\,\bvec{\widehat{R}}^{-1}_{xx}(n)&#10;-\bvec{\gamma}(n+1)\,\bvec{x}\transp(n+1)\,&#10;\bvec{\widehat{R}}^{-1}_{xx}(n)\,\lambda^{-1}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62"/>
  <p:tag name="PICTUREFILESIZE" val="2525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h}}(n+1) &amp; = &amp; \bvec{\widehat{h}}(n)- \bvec{\gamma}(n+1)\,\bvec{x}\transp(n+1)\,&#10;\bvec{\widehat{h}}(n) \nonumber \\&#10;&amp; &amp; \hspace*{+20mm} + \bvec{\widehat{R}}^{-1}_{xx}(n+1)\,\bvec{x}(n+1)\,y(n+1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57"/>
  <p:tag name="PICTUREFILESIZE" val="3481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\widehat s\,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0"/>
  <p:tag name="PICTUREFILESIZE" val="305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gamma(n+1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36"/>
  <p:tag name="PICTUREFILESIZE" val="340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gamma}(n+1)&amp;=&amp;\bvec{\widehat{R}}^{-1}_{xx}(n+1)\,\bvec{x}(n+1)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54"/>
  <p:tag name="PICTUREFILESIZE" val="1288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h}}(n+1) &amp;=&amp; \bvec{\widehat{h}}(n)&#10;+\underbrace{\bvec{\gamma}(n+1)}\underbrace{\left[\,y(n+1)-\bvec{x}\transp(n+1)\,\bvec{\widehat{h}}(n)&#10;\,\right]}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64"/>
  <p:tag name="PICTUREFILESIZE" val="2821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e(n+1|n) &amp; = &amp; y(n+1) - \widehat d(n+1|n) \nonumber \\&#10;&amp; = &amp; y(n+1) -\bvec{x}\transp(n+1)\,\bvec{\widehat{h}}(n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85"/>
  <p:tag name="PICTUREFILESIZE" val="2647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h}}(n)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0"/>
  <p:tag name="PICTUREFILESIZE" val="3295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gamma}(n+1)=\bvec{\widehat{R}}^{-1}_{xx}(n+1)\,\bvec{x}(n+1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40"/>
  <p:tag name="PICTUREFILESIZE" val="1157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y(n+1) -\bvec{x}\transp(n+1)\,\bvec{\widehat{h}}(n) = e(n+1|n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71"/>
  <p:tag name="PICTUREFILESIZE" val="1582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h}}(n+1) &amp; = &amp; \bvec{\widehat{h}}(n)&#10;+ \underbrace{\bvec{\widehat{R}}^{-1}_{xx}(n+1)\,\bvec{x}(n+1)\,e(n+1|n)}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34"/>
  <p:tag name="PICTUREFILESIZE" val="23169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h}}(n+1) &amp;=&amp; \bvec{\widehat{h}}(n)&#10;+\overbrace{\bvec{\gamma}(n+1)}\underbrace{\left[\,y(n+1)-\bvec{x}\transp(n+1)\,\bvec{\widehat{h}}(n)&#10;\,\right]}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64"/>
  <p:tag name="PICTUREFILESIZE" val="28707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Delta\widehat{h}}(n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9"/>
  <p:tag name="PICTUREFILESIZE" val="441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e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8"/>
  <p:tag name="PICTUREFILESIZE" val="2539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gamma}(n+1)&#10;&amp; = &amp;  \displaystyle{\frac&#10;{\lambda^{-1}\,\bvec{\widehat{R}}^{-1}_{xx}(n)\,\bvec{x}(n+1)}&#10;{1+\lambda^{-1}\,\bvec{x}\transp(n+1)\,\bvec{\widehat{R}}^{-1}_{xx}(n)\,\bvec{x}(n+1)}}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20"/>
  <p:tag name="PICTUREFILESIZE" val="3160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R}}^{-1}_{xx}(n+1)&#10;&amp; = &amp; \lambda^{-1}\,\bvec{\widehat{R}}^{-1}_{xx}(n) - &#10;\bvec{\gamma}(n+1)\,\bvec{x}\transp(n+1)\,&#10;\bvec{\widehat{R}}^{-1}_{xx}(n)\,\lambda^{-1}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77"/>
  <p:tag name="PICTUREFILESIZE" val="25463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e(n+1|n) &amp; = &amp; y(n+1) - \bvec{\widehat{h}}\transp(n)\,\bvec{x}(n+1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85"/>
  <p:tag name="PICTUREFILESIZE" val="16506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h}}(n+1) &amp; = &amp; \bvec{\widehat{h}}(n)&#10;+ \mu\, \bvec{\gamma}(n+1)\,e(n+1|n)\nonumber \\&#10;&amp; = &amp; \bvec{\widehat{h}}(n)&#10;+ \mu\, \bvec{\widehat{R}}^{-1}_{xx}(n+1)\,\bvec{x}(n+1)\,e(n+1|n) 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41"/>
  <p:tag name="PICTUREFILESIZE" val="35906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,9775"/>
  <p:tag name="ORIGINALWIDTH" val="2993,626"/>
  <p:tag name="LATEXADDIN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h}}(n+1) &#10;&amp; = &amp; \bvec{\widehat{h}}(n)&#10;+ \mu\, \bvec{\widehat{R}}^{-1}_{xx}(n+1)\,\bvec{x}(n+1)\,e(n+1|n) &#10;\nonumber&#10;\end{eqnarray}&#10;&#10;\end{document}&#10;"/>
  <p:tag name="IGUANATEXSIZE" val="20"/>
  <p:tag name="IGUANATEXCURSOR" val="337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,9775"/>
  <p:tag name="ORIGINALWIDTH" val="1099,363"/>
  <p:tag name="LATEXADDIN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 &#10; \bvec{\widehat{R}}^{-1}_{xx}(n+1)\,\bvec{x}(n +1)\nonumber&#10;\end{eqnarray}&#10;&#10;\end{document}&#10;"/>
  <p:tag name="IGUANATEXSIZE" val="20"/>
  <p:tag name="IGUANATEXCURSOR" val="312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450,6936"/>
  <p:tag name="LATEXADDIN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 &#10;\bvec{x}(n +1)\nonumber&#10;\end{eqnarray}&#10;&#10;\end{document}&#10;"/>
  <p:tag name="IGUANATEXSIZE" val="20"/>
  <p:tag name="IGUANATEXCURSOR" val="314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450,6936"/>
  <p:tag name="LATEXADDIN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 &#10;\bvec{x}(n +1)\nonumber&#10;\end{eqnarray}&#10;&#10;\end{document}&#10;"/>
  <p:tag name="IGUANATEXSIZE" val="20"/>
  <p:tag name="IGUANATEXCURSOR" val="314"/>
  <p:tag name="TRANSPARENCY" val="Falsch"/>
  <p:tag name="FILENAME" val=""/>
  <p:tag name="LATEXENGINEID" val="0"/>
  <p:tag name="TEMPFOLDER" val="c:\temp\"/>
  <p:tag name="LATEXFORMHEIGHT" val="312"/>
  <p:tag name="LATEXFORMWIDTH" val="384"/>
  <p:tag name="LATEXFORMWRAP" val="Wahr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textrm{E}\big\{ e^2(n) \big\}&#10;  &amp; = &amp; E\tindex{min}&#10;       \,\,+\,\, \big(\bvec{h}-\bvec{h}\tindex{opt}\big)\transp\bvec{R}_{xx}\,\big(\bvec{h}-\bvec{h}\tindex{opt}\big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28"/>
  <p:tag name="PICTUREFILESIZE" val="1951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\bvec{R}_{xx} = \Bigg[ \begin{array}{cc}&#10;                1.0   &amp; 0.8 \\&#10;                0.8 &amp; 1.0 &#10;                \end{array} \Bigg]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666"/>
  <p:tag name="BOXHEIGHT" val="413"/>
  <p:tag name="BOXFONT" val="10"/>
  <p:tag name="BOXWRAP" val="Falsch"/>
  <p:tag name="WORKAROUNDTRANSPARENCYBUG" val="Falsch"/>
  <p:tag name="ALLOWFONTSUBSTITUTION" val="Falsch"/>
  <p:tag name="BITMAPFORMAT" val="pngmono"/>
  <p:tag name="ORIGWIDTH" val="87"/>
  <p:tag name="PICTUREFILESIZE" val="1069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s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8"/>
  <p:tag name="PICTUREFILESIZE" val="258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\bvec{R}_{xx} = \Bigg[ \begin{array}{cc}&#10;                1.0   &amp; 0 \\&#10;                0 &amp; 1.0 &#10;                \end{array} \Bigg]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666"/>
  <p:tag name="BOXHEIGHT" val="413"/>
  <p:tag name="BOXFONT" val="10"/>
  <p:tag name="BOXWRAP" val="Falsch"/>
  <p:tag name="WORKAROUNDTRANSPARENCYBUG" val="Falsch"/>
  <p:tag name="ALLOWFONTSUBSTITUTION" val="Falsch"/>
  <p:tag name="BITMAPFORMAT" val="pngmono"/>
  <p:tag name="ORIGWIDTH" val="87"/>
  <p:tag name="PICTUREFILESIZE" val="820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&amp; &amp; y(n) \nonumber \\&#10;&amp; &amp; \quad = F_{lin}\big( x(n)\big) + b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96"/>
  <p:tag name="PICTUREFILESIZE" val="147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x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9"/>
  <p:tag name="PICTUREFILESIZE" val="27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e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8"/>
  <p:tag name="PICTUREFILESIZE" val="253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e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8"/>
  <p:tag name="PICTUREFILESIZE" val="25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u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9"/>
  <p:tag name="PICTUREFILESIZE" val="264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u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9"/>
  <p:tag name="PICTUREFILESIZE" val="264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x(n) = u(n-D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73"/>
  <p:tag name="PICTUREFILESIZE" val="747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y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9"/>
  <p:tag name="PICTUREFILESIZE" val="285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u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9"/>
  <p:tag name="PICTUREFILESIZE" val="264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e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8"/>
  <p:tag name="PICTUREFILESIZE" val="253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h}\tindex{opt} &amp;=&amp; \Big[h\tindex{opt,$0$},\,h\tindex{opt,$1$},\,...\,,\,h\tindex{opt,$N-1$} \Big]\transp\nonumber\\&#10;\bvec{R}_{xx} &amp;=&amp; \left[ \begin{array}{cccc}&#10;                  r_{xx}(0)   &amp; r_{xx}(1)   &amp; \!\!\dots\!\!  &amp; r_{xx}(N-1) \\&#10;                  r_{xx}(1)   &amp; r_{xx}(0)   &amp; \!\!\dots\!\!  &amp; r_{xx}(N-2) \\&#10;                  \vdots      &amp; \vdots      &amp; \!\!\ddots\!\! &amp; \vdots      \\&#10;                  r_{xx}(N-1) &amp; r_{xx}(N-2) &amp; \!\!\dots\!\!  &amp; r_{xx}(0)&#10;                  \end{array}\right] \nonumber \\&#10;\bvec{r}_{xy}(k) &amp;=&amp; \Big[ r_{xy}(k),\,r_{xy}(k+1),\, ...\,,\,r_{xy}(k+N-1) \Big]\transp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55"/>
  <p:tag name="PICTUREFILESIZE" val="9189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oxed{\bvec{h}\tindex{opt} =  \bvec{R}_{xx}^{-1}\,\bvec{r}_{xy}(0)}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89"/>
  <p:tag name="PICTUREFILESIZE" val="980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x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9"/>
  <p:tag name="PICTUREFILESIZE" val="278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b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7"/>
  <p:tag name="PICTUREFILESIZE" val="269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y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9"/>
  <p:tag name="PICTUREFILESIZE" val="28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x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9"/>
  <p:tag name="PICTUREFILESIZE" val="27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e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8"/>
  <p:tag name="PICTUREFILESIZE" val="253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textrm{E}\{ e^2(n)\}&#10;\underset{\hat{\bvec{h}}=\bvec{h}\tindex{opt}}{\longrightarrow} \min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94"/>
  <p:tag name="PICTUREFILESIZE" val="1173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\hat{r}_{xx}(l)\,\, = \,\, \left\{ \begin{array}{ll}&#10;                            \frac{1}{L} \sum\limits_{n=0}^{L-1-l} x(n)\,x(n+l), &amp; \textrm{for}\,\,l \ge 0,\\[5mm]&#10;                            \frac{1}{L} \sum\limits_{n=-l}^{L-1}   x(n)\,x(n+l), &amp; \textrm{for}\,\,l &lt; 0&#10;                            \end{array}\right.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785"/>
  <p:tag name="BOXHEIGHT" val="493"/>
  <p:tag name="BOXFONT" val="10"/>
  <p:tag name="BOXWRAP" val="Falsch"/>
  <p:tag name="WORKAROUNDTRANSPARENCYBUG" val="Falsch"/>
  <p:tag name="ALLOWFONTSUBSTITUTION" val="Falsch"/>
  <p:tag name="BITMAPFORMAT" val="pngmono"/>
  <p:tag name="ORIGWIDTH" val="203"/>
  <p:tag name="PICTUREFILESIZE" val="4383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begin{document}&#10;&#10;\begin{eqnarray}&#10;{\cal E}(n)=  \sum_{l=0}^{n}\, \lambda^{n-l}\,|e(l)|^2\,\,\,\,\mbox{with }0&lt;\lambda\leq 1&#10;\nonumber&#10;\end{eqnarray}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505"/>
  <p:tag name="BOXHEIGHT" val="386"/>
  <p:tag name="BOXFONT" val="12"/>
  <p:tag name="BOXWRAP" val="Falsch"/>
  <p:tag name="WORKAROUNDTRANSPARENCYBUG" val="Falsch"/>
  <p:tag name="ALLOWFONTSUBSTITUTION" val="Falsch"/>
  <p:tag name="BITMAPFORMAT" val="bmpmono"/>
  <p:tag name="ORIGWIDTH" val="169"/>
  <p:tag name="PICTUREFILESIZE" val="68399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begin{document}&#10;&#10;\begin{eqnarray}&#10;{\cal E}(n)=  \sum_{l=n-L+1}^{n}\, |e(l)|^2&#10;\nonumber&#10;\end{eqnarray}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505"/>
  <p:tag name="BOXHEIGHT" val="386"/>
  <p:tag name="BOXFONT" val="12"/>
  <p:tag name="BOXWRAP" val="Falsch"/>
  <p:tag name="WORKAROUNDTRANSPARENCYBUG" val="Falsch"/>
  <p:tag name="ALLOWFONTSUBSTITUTION" val="Falsch"/>
  <p:tag name="BITMAPFORMAT" val="bmpmono"/>
  <p:tag name="ORIGWIDTH" val="97"/>
  <p:tag name="PICTUREFILESIZE" val="39419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begin{document}&#10;&#10;\begin{eqnarray}&#10;n&#10;\nonumber&#10;\end{eqnarray}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505"/>
  <p:tag name="BOXHEIGHT" val="386"/>
  <p:tag name="BOXFONT" val="12"/>
  <p:tag name="BOXWRAP" val="Falsch"/>
  <p:tag name="WORKAROUNDTRANSPARENCYBUG" val="Falsch"/>
  <p:tag name="ALLOWFONTSUBSTITUTION" val="Falsch"/>
  <p:tag name="BITMAPFORMAT" val="bmpmono"/>
  <p:tag name="ORIGWIDTH" val="7"/>
  <p:tag name="PICTUREFILESIZE" val="537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begin{document}&#10;&#10;\begin{eqnarray}&#10;L&#10;\nonumber&#10;\end{eqnarray}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505"/>
  <p:tag name="BOXHEIGHT" val="386"/>
  <p:tag name="BOXFONT" val="12"/>
  <p:tag name="BOXWRAP" val="Falsch"/>
  <p:tag name="WORKAROUNDTRANSPARENCYBUG" val="Falsch"/>
  <p:tag name="ALLOWFONTSUBSTITUTION" val="Falsch"/>
  <p:tag name="BITMAPFORMAT" val="bmpmono"/>
  <p:tag name="ORIGWIDTH" val="7"/>
  <p:tag name="PICTUREFILESIZE" val="857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begin{document}&#10;&#10;\begin{eqnarray}&#10;n&#10;\nonumber&#10;\end{eqnarray}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505"/>
  <p:tag name="BOXHEIGHT" val="386"/>
  <p:tag name="BOXFONT" val="12"/>
  <p:tag name="BOXWRAP" val="Falsch"/>
  <p:tag name="WORKAROUNDTRANSPARENCYBUG" val="Falsch"/>
  <p:tag name="ALLOWFONTSUBSTITUTION" val="Falsch"/>
  <p:tag name="BITMAPFORMAT" val="bmpmono"/>
  <p:tag name="ORIGWIDTH" val="7"/>
  <p:tag name="PICTUREFILESIZE" val="537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e(l)=y(l)-\bvec{\widehat{h}}\transp\,\bvec{x}(l)=y(l)-\bvec{x}\transp(l)\,\bvec{\widehat{h}}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63"/>
  <p:tag name="PICTUREFILESIZE" val="1689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{\cal E}(n)=  \sum_{l=0}^{n}\, \lambda^{n-l}\,&#10;\left[ y(l)-\bvec{\widehat{h}}\transp\,\bvec{x}(l)\right]\,&#10;\left[y(l)-\bvec{x}\transp(l)\,\bvec{\widehat{h}}\right]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215"/>
  <p:tag name="PICTUREFILESIZE" val="280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y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9"/>
  <p:tag name="PICTUREFILESIZE" val="285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sum_{l=0}^{n}\, \lambda^{n-l}\,\bvec{x}(l)\,\bvec{x}\transp(l)&#10;\,\bvec{\widehat{h}}&#10;=\sum_{l=0}^{n}\, \lambda^{n-l}\,\bvec{x}(l)\,y(l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78"/>
  <p:tag name="PICTUREFILESIZE" val="2644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R}}_{xx}(n) =&#10;\sum_{l=0}^{n}\, \lambda^{n-l}\,\bvec{x}(l)\,\bvec{x}\transp(l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27"/>
  <p:tag name="PICTUREFILESIZE" val="188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r}}_{xy}(n) =&#10;\sum_{l=0}^{n}\, \lambda^{n-l}\,\bvec{x}(l)\,y(l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16"/>
  <p:tag name="PICTUREFILESIZE" val="17536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h}}&#10;=\bvec{\widehat{R}}_{xx}^{-1}(n)\,\bvec{\widehat{r}}_{xy}(n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83"/>
  <p:tag name="PICTUREFILESIZE" val="1107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R}}_{xx}(n)\,\bvec{\widehat{h}}&#10;=\bvec{\widehat{r}}_{xy}(n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82"/>
  <p:tag name="PICTUREFILESIZE" val="110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sum_{l=0}^{n}\, \lambda^{n-l}\,\bvec{x}(l)\,\bvec{x}\transp(l)&#10;\,\bvec{\widehat{h}}&#10;=\sum_{l=0}^{n}\, \lambda^{n-l}\,\bvec{x}(l)\,y(l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78"/>
  <p:tag name="PICTUREFILESIZE" val="26447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begin{document}&#10;&#10;\begin{eqnarray}&#10;{\cal E}(n)=  \sum_{l=0}^{n}\, \lambda^{n-l}\,|e(l)|^2\,\,\,\,\mbox{with }0&lt;\lambda\leq 1&#10;\nonumber&#10;\end{eqnarray}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505"/>
  <p:tag name="BOXHEIGHT" val="386"/>
  <p:tag name="BOXFONT" val="12"/>
  <p:tag name="BOXWRAP" val="Falsch"/>
  <p:tag name="WORKAROUNDTRANSPARENCYBUG" val="Falsch"/>
  <p:tag name="ALLOWFONTSUBSTITUTION" val="Falsch"/>
  <p:tag name="BITMAPFORMAT" val="bmpmono"/>
  <p:tag name="ORIGWIDTH" val="169"/>
  <p:tag name="PICTUREFILESIZE" val="68399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R}}_{xx}(n) =&#10;\sum_{l=0}^{n}\, \lambda^{n-l}\,\bvec{x}(l)\,\bvec{x}\transp(l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27"/>
  <p:tag name="PICTUREFILESIZE" val="188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r}}_{xy}(n) =&#10;\sum_{l=0}^{n}\, \lambda^{n-l}\,\bvec{x}(l)\,y(l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16"/>
  <p:tag name="PICTUREFILESIZE" val="1753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h}}&#10;=\bvec{\widehat{R}}_{xx}^{-1}(n)\,\bvec{\widehat{r}}_{xy}(n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83"/>
  <p:tag name="PICTUREFILESIZE" val="1107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e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8"/>
  <p:tag name="PICTUREFILESIZE" val="253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begin{document}&#10;&#10;\begin{eqnarray}&#10;n&#10;\nonumber&#10;\end{eqnarray}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505"/>
  <p:tag name="BOXHEIGHT" val="386"/>
  <p:tag name="BOXFONT" val="12"/>
  <p:tag name="BOXWRAP" val="Falsch"/>
  <p:tag name="WORKAROUNDTRANSPARENCYBUG" val="Falsch"/>
  <p:tag name="ALLOWFONTSUBSTITUTION" val="Falsch"/>
  <p:tag name="BITMAPFORMAT" val="bmpmono"/>
  <p:tag name="ORIGWIDTH" val="7"/>
  <p:tag name="PICTUREFILESIZE" val="537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n_0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76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1"/>
  <p:tag name="PICTUREFILESIZE" val="125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lambda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6"/>
  <p:tag name="PICTUREFILESIZE" val="90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lambda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6"/>
  <p:tag name="PICTUREFILESIZE" val="90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n_0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76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1"/>
  <p:tag name="PICTUREFILESIZE" val="125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begin{document}&#10;&#10;\begin{eqnarray}&#10;n&#10;\nonumber&#10;\end{eqnarray}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505"/>
  <p:tag name="BOXHEIGHT" val="386"/>
  <p:tag name="BOXFONT" val="12"/>
  <p:tag name="BOXWRAP" val="Falsch"/>
  <p:tag name="WORKAROUNDTRANSPARENCYBUG" val="Falsch"/>
  <p:tag name="ALLOWFONTSUBSTITUTION" val="Falsch"/>
  <p:tag name="BITMAPFORMAT" val="bmpmono"/>
  <p:tag name="ORIGWIDTH" val="7"/>
  <p:tag name="PICTUREFILESIZE" val="537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h}}&#10;=\bvec{\widehat{R}}_{xx}^{-1}(n)\,\bvec{\widehat{r}}_{xy}(n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83"/>
  <p:tag name="PICTUREFILESIZE" val="1107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h}}(n)&#10;=\bvec{\widehat{R}}_{xx}^{-1}(n)\,\bvec{\widehat{r}}_{xy}(n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97"/>
  <p:tag name="PICTUREFILESIZE" val="1315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include{macros}&#10;&#10;\begin{eqnarray}&#10;\bvec{\widehat{h}}(n+1)=\bvec{\widehat{h}}(n)+ \bvec{h}_{corr}(n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19"/>
  <p:tag name="PICTUREFILESIZE" val="23119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bvec{\widehat{R}}_{xx}(n) =&#10;\sum_{l=0}^{n}\, \lambda^{n-l}\,\bvec{x}(l)\,\bvec{x}\transp(l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27"/>
  <p:tag name="PICTUREFILESIZE" val="188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x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9"/>
  <p:tag name="PICTUREFILESIZE" val="278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&#10;\begin{eqnarray}&#10;\bvec{x}(n)&amp;=&amp;\left[\,x(n),\,x(n-1),\,x(n-2),\,\dots\,,\,x(n-N+1)\,\right]\transp&#10;\nonumber\\&#10;\widehat{\bvec{h}}(n)&amp;=&amp;\left[\,\widehat{h}_{0}(n),\,\widehat{h}_{1}(n),\,\widehat{h}_{2}(n),\,\dots\,,\,\widehat{h}_{N-1}(n)\,\right]\transp&#10;\nonumber\\&#10;\widehat{d}(n)&amp;=&amp;\widehat{\bvec{h}}(n)\transp\,\bvec{x}(n)=\bvec{x}\transp(n)\,\widehat{\bvec{h}}(n)&#10;\nonumber&#10;\end{eqnarray}&#10;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492"/>
  <p:tag name="BOXHEIGHT" val="391"/>
  <p:tag name="BOXFONT" val="12"/>
  <p:tag name="BOXWRAP" val="Falsch"/>
  <p:tag name="WORKAROUNDTRANSPARENCYBUG" val="Falsch"/>
  <p:tag name="ALLOWFONTSUBSTITUTION" val="Falsch"/>
  <p:tag name="BITMAPFORMAT" val="bmpmono"/>
  <p:tag name="ORIGWIDTH" val="253"/>
  <p:tag name="PICTUREFILESIZE" val="47526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\widehat{\bvec{h}}(n)&#10;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98"/>
  <p:tag name="BOXHEIGHT" val="317"/>
  <p:tag name="BOXFONT" val="12"/>
  <p:tag name="BOXWRAP" val="Falsch"/>
  <p:tag name="WORKAROUNDTRANSPARENCYBUG" val="Falsch"/>
  <p:tag name="ALLOWFONTSUBSTITUTION" val="Falsch"/>
  <p:tag name="BITMAPFORMAT" val="bmpmono"/>
  <p:tag name="ORIGWIDTH" val="20"/>
  <p:tag name="PICTUREFILESIZE" val="1031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\widehat{d}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98"/>
  <p:tag name="BOXHEIGHT" val="317"/>
  <p:tag name="BOXFONT" val="12"/>
  <p:tag name="BOXWRAP" val="Falsch"/>
  <p:tag name="WORKAROUNDTRANSPARENCYBUG" val="Falsch"/>
  <p:tag name="ALLOWFONTSUBSTITUTION" val="Falsch"/>
  <p:tag name="BITMAPFORMAT" val="bmpmono"/>
  <p:tag name="ORIGWIDTH" val="19"/>
  <p:tag name="PICTUREFILESIZE" val="938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e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98"/>
  <p:tag name="BOXHEIGHT" val="317"/>
  <p:tag name="BOXFONT" val="12"/>
  <p:tag name="BOXWRAP" val="Falsch"/>
  <p:tag name="WORKAROUNDTRANSPARENCYBUG" val="Falsch"/>
  <p:tag name="ALLOWFONTSUBSTITUTION" val="Falsch"/>
  <p:tag name="BITMAPFORMAT" val="bmpmono"/>
  <p:tag name="ORIGWIDTH" val="18"/>
  <p:tag name="PICTUREFILESIZE" val="738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{d}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98"/>
  <p:tag name="BOXHEIGHT" val="317"/>
  <p:tag name="BOXFONT" val="12"/>
  <p:tag name="BOXWRAP" val="Falsch"/>
  <p:tag name="WORKAROUNDTRANSPARENCYBUG" val="Falsch"/>
  <p:tag name="ALLOWFONTSUBSTITUTION" val="Falsch"/>
  <p:tag name="BITMAPFORMAT" val="bmpmono"/>
  <p:tag name="ORIGWIDTH" val="19"/>
  <p:tag name="PICTUREFILESIZE" val="738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x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398"/>
  <p:tag name="BOXHEIGHT" val="317"/>
  <p:tag name="BOXFONT" val="12"/>
  <p:tag name="BOXWRAP" val="Falsch"/>
  <p:tag name="WORKAROUNDTRANSPARENCYBUG" val="Falsch"/>
  <p:tag name="ALLOWFONTSUBSTITUTION" val="Falsch"/>
  <p:tag name="BITMAPFORMAT" val="bmpmono"/>
  <p:tag name="ORIGWIDTH" val="19"/>
  <p:tag name="PICTUREFILESIZE" val="738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\widehat{d}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9"/>
  <p:tag name="PICTUREFILESIZE" val="938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\bvec{h}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7"/>
  <p:tag name="PICTUREFILESIZE" val="219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\bvec{\widehat{h}}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7"/>
  <p:tag name="PICTUREFILESIZE" val="299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\bvec{\widehat{h}}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7"/>
  <p:tag name="PICTUREFILESIZE" val="29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b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7"/>
  <p:tag name="PICTUREFILESIZE" val="269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\bvec{\widehat{h}}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20"/>
  <p:tag name="PICTUREFILESIZE" val="1031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x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9"/>
  <p:tag name="PICTUREFILESIZE" val="738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e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8"/>
  <p:tag name="PICTUREFILESIZE" val="738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b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7"/>
  <p:tag name="PICTUREFILESIZE" val="665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y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9"/>
  <p:tag name="PICTUREFILESIZE" val="738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{d}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9"/>
  <p:tag name="PICTUREFILESIZE" val="738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x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9"/>
  <p:tag name="PICTUREFILESIZE" val="738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e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8"/>
  <p:tag name="PICTUREFILESIZE" val="738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include{macros}&#10;&#10;\begin{eqnarray}&#10;\bvec{\widehat{h}}(n+1)=\bvec{\widehat{h}}(n)+ \mu\,\bvec{x}(n)\,g\big(\bvec{x}(n)\big)\,f\big(e(n)\big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82"/>
  <p:tag name="PICTUREFILESIZE" val="38006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include{macros}&#10;&#10;\begin{eqnarray}&#10;g\big(\bvec{x}(n)\big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34"/>
  <p:tag name="PICTUREFILESIZE" val="624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y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9"/>
  <p:tag name="PICTUREFILESIZE" val="285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include{macros}&#10;&#10;\begin{eqnarray}&#10;f\big(e(n)\big)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32"/>
  <p:tag name="PICTUREFILESIZE" val="5895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\bvec{h}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20"/>
  <p:tag name="PICTUREFILESIZE" val="3080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\bvec{\widehat{h}}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7"/>
  <p:tag name="PICTUREFILESIZE" val="299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\bvec{\widehat{h}}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7"/>
  <p:tag name="PICTUREFILESIZE" val="299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\bvec{\widehat{h}}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20"/>
  <p:tag name="PICTUREFILESIZE" val="1031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x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9"/>
  <p:tag name="PICTUREFILESIZE" val="738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d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9"/>
  <p:tag name="PICTUREFILESIZE" val="738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e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8"/>
  <p:tag name="PICTUREFILESIZE" val="738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%\newcommand{\bvec}[1]{\mbox{\boldmath ${#1}$}}&#10;%\newcommand{\transp}{^\textrm{\scriptsize{T}}}&#10;%\newcommand{\herm}{^\textrm{\scriptsize{H}}}&#10;&#10;\begin{document}&#10;\include{macros}&#10;\begin{eqnarray}&#10;\expect{|e(n)|^2}&amp;=&amp;\expect{|d(n)-\widehat{d}(n)|^2}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64"/>
  <p:tag name="PICTUREFILESIZE" val="10876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\widehat{d}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9"/>
  <p:tag name="PICTUREFILESIZE" val="938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\newcommand{\tindex}[1]{_{\textrm{\scriptsize{#1}}}}&#10;&#10;\begin{document}&#10;&#10;\begin{eqnarray}&#10;e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8"/>
  <p:tag name="PICTUREFILESIZE" val="2539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\|\bvec{h}_\Delta(n)\|^2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41"/>
  <p:tag name="PICTUREFILESIZE" val="488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&amp;=&amp;[\,\bvec{h}(n) - \widehat{\bvec{h}}(n)\,]\transp\,[\,\bvec{h}(n) - \widehat{\bvec{h}}(n)\,]&#10; 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148"/>
  <p:tag name="PICTUREFILESIZE" val="1441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multicol}&#10;\usepackage{amsmath}&#10;&#10;\newcommand{\bvec}[1]{\mbox{\boldmath ${#1}$}}&#10;\newcommand{\transp}{^\textrm{\scriptsize{T}}}&#10;\newcommand{\herm}{^\textrm{\scriptsize{H}}}&#10;\newcommand{\tindex}[1]{_{\textrm{\scriptsize{#1}}}}&#10;&#10;\begin{document}&#10;&#10;\begin{eqnarray}&#10;&amp;=&amp;\|\bvec{h}-\bvec{\widehat{h}(n)}\|^2 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6"/>
  <p:tag name="BOXHEIGHT" val="326"/>
  <p:tag name="BOXFONT" val="10"/>
  <p:tag name="BOXWRAP" val="Falsch"/>
  <p:tag name="WORKAROUNDTRANSPARENCYBUG" val="Falsch"/>
  <p:tag name="ALLOWFONTSUBSTITUTION" val="Falsch"/>
  <p:tag name="BITMAPFORMAT" val="pngmono"/>
  <p:tag name="ORIGWIDTH" val="73"/>
  <p:tag name="PICTUREFILESIZE" val="634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\bvec{h}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889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20"/>
  <p:tag name="PICTUREFILESIZE" val="30806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%\newcommand{\bvec}[1]{\mbox{\boldmath ${#1}$}}&#10;%\newcommand{\transp}{^\textrm{\scriptsize{T}}}&#10;%\newcommand{\herm}{^\textrm{\scriptsize{H}}}&#10;\include{macros}&#10;&#10;\begin{document}&#10;&#10;&#10;\begin{eqnarray}&#10;\displaystyle{\frac{\expect{|e(n)|^{2}}}{\expect{|x(n)|^{2}}}} &#10;&amp; = &amp; \displaystyle{\frac{[\,\bvec{h}(n) - \widehat{\bvec{h}}(n)\,]\transp\,&#10;\expect{\bvec{x}(n)\,\bvec{x}\transp(n)}\,[\,\bvec{h}(n) - \widehat{\bvec{h}}(n)\,]}&#10;{\expect{|x(n)|^{2}}}} \nonumber \\&#10;&amp;  =&amp;  \displaystyle{\frac{\bvec{h}_{\Delta}\transp(n)\,&#10;\expect{\bvec{x}(n)\,\bvec{x}\transp(n)}\,\bvec{h}_{\Delta}(n)}&#10;{\expect{|x(n)|^{2}}}} 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291"/>
  <p:tag name="PICTUREFILESIZE" val="61779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%\newcommand{\bvec}[1]{\mbox{\boldmath ${#1}$}}&#10;%\newcommand{\transp}{^\textrm{\scriptsize{T}}}&#10;%\newcommand{\herm}{^\textrm{\scriptsize{H}}}&#10;&#10;\begin{document}&#10;&#10;\include{macros}&#10;&#10;\begin{eqnarray}&#10;\expect{\bvec{x}(n)\,\bvec{x}\transp(n)}&amp; = &amp; {\mbox{\sf unit matrix}} \times \expect{|x(n)|^2}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210"/>
  <p:tag name="PICTUREFILESIZE" val="102582"/>
  <p:tag name="TEXPOINTSCALING" val="1,7660712832496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x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9"/>
  <p:tag name="PICTUREFILESIZE" val="738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include{macros}&#10;&#10;\begin{eqnarray}&#10;\displaystyle{\frac{\textrm{E}\,\{\,|e(n)|^2\,\}}{\textrm{E}\,\{\,|x(n)|^2\,\}}} &amp; = &amp;&#10;\bvec{h}_{\Delta}\transp(n) \, \bvec{h}_{\Delta}(n) \nonumber \\&#10;&amp;=&amp; \|\bvec{h}_\Delta(n)\|^2&#10;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37"/>
  <p:tag name="PICTUREFILESIZE" val="76253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begin{eqnarray}&#10;x(n)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12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19"/>
  <p:tag name="PICTUREFILESIZE" val="738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&#10;\newcommand{\bvec}[1]{\mbox{\boldmath ${#1}$}}&#10;\newcommand{\transp}{^\textrm{\scriptsize{T}}}&#10;\newcommand{\herm}{^\textrm{\scriptsize{H}}}&#10;&#10;\begin{document}&#10;&#10;\include{macros}&#10;&#10;\begin{eqnarray}&#10;\bvec{h}_{\Delta}(n) = \bvec{h}(n) - \bvec{\widehat{h}}(n) \nonumber \nonumber&#10;\end{eqnarray}&#10;&#10;\end{document}&#10;"/>
  <p:tag name="EXTERNALNAME" val="txp_fig"/>
  <p:tag name="BLEND" val="Falsch"/>
  <p:tag name="TRANSPARENT" val="Falsch"/>
  <p:tag name="KEEPFILES" val="Falsch"/>
  <p:tag name="DEBUGPAUSE" val="Falsch"/>
  <p:tag name="RESOLUTION" val="2400"/>
  <p:tag name="TIMEOUT" val="(none)"/>
  <p:tag name="BOXWIDTH" val="774"/>
  <p:tag name="BOXHEIGHT" val="326"/>
  <p:tag name="BOXFONT" val="10"/>
  <p:tag name="BOXWRAP" val="Falsch"/>
  <p:tag name="WORKAROUNDTRANSPARENCYBUG" val="Falsch"/>
  <p:tag name="ALLOWFONTSUBSTITUTION" val="Falsch"/>
  <p:tag name="BITMAPFORMAT" val="bmpmono"/>
  <p:tag name="ORIGWIDTH" val="93"/>
  <p:tag name="PICTUREFILESIZE" val="180870"/>
</p:tagLst>
</file>

<file path=ppt/theme/theme1.xml><?xml version="1.0" encoding="utf-8"?>
<a:theme xmlns:a="http://schemas.openxmlformats.org/drawingml/2006/main" name="Mo_Leitungsrunde_020806">
  <a:themeElements>
    <a:clrScheme name="Mo_Leitungsrunde_0208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_Leitungsrunde_0208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_Leitungsrunde_0208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_Leitungsrunde_0208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_Leitungsrunde_0208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_Leitungsrunde_0208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_Leitungsrunde_0208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_Leitungsrunde_0208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_Leitungsrunde_0208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D:\user d\modert\Praesentationen\Mo_Leitungsrunde_020806.ppt</Template>
  <TotalTime>4182</TotalTime>
  <Words>1841</Words>
  <Application>Microsoft Office PowerPoint</Application>
  <PresentationFormat>Bildschirmpräsentation (4:3)</PresentationFormat>
  <Paragraphs>256</Paragraphs>
  <Slides>34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1" baseType="lpstr">
      <vt:lpstr>Arial</vt:lpstr>
      <vt:lpstr>Monotype Sorts</vt:lpstr>
      <vt:lpstr>Times New Roman</vt:lpstr>
      <vt:lpstr>Wingdings</vt:lpstr>
      <vt:lpstr>Calibri</vt:lpstr>
      <vt:lpstr>Symbol</vt:lpstr>
      <vt:lpstr>Mo_Leitungsrunde_020806</vt:lpstr>
      <vt:lpstr>PowerPoint-Präsentation</vt:lpstr>
      <vt:lpstr>PowerPoint-Präsentation</vt:lpstr>
      <vt:lpstr>Content</vt:lpstr>
      <vt:lpstr>Repetition of different applications of adaptive filters</vt:lpstr>
      <vt:lpstr>Repetition of different applications of adaptive filters</vt:lpstr>
      <vt:lpstr>Repetition of the Wiener filter solution </vt:lpstr>
      <vt:lpstr>Wiener filter: Calculation of a stationary solution</vt:lpstr>
      <vt:lpstr>Least squares (LS) solution</vt:lpstr>
      <vt:lpstr>Least squares solution</vt:lpstr>
      <vt:lpstr>PowerPoint-Präsentation</vt:lpstr>
      <vt:lpstr>Comments about the forgetting factor </vt:lpstr>
      <vt:lpstr>Comments about the forgetting factor </vt:lpstr>
      <vt:lpstr>PowerPoint-Präsentation</vt:lpstr>
      <vt:lpstr>Least squares: Going the step to a non-static solution </vt:lpstr>
      <vt:lpstr>PowerPoint-Präsentation</vt:lpstr>
      <vt:lpstr>Adaptive filters</vt:lpstr>
      <vt:lpstr>Basic adaptation principle</vt:lpstr>
      <vt:lpstr>PowerPoint-Präsentation</vt:lpstr>
      <vt:lpstr>PowerPoint-Präsentation</vt:lpstr>
      <vt:lpstr>PowerPoint-Präsentation</vt:lpstr>
      <vt:lpstr>PowerPoint-Präsentation</vt:lpstr>
      <vt:lpstr>The Recursive Least Squares (RLS) algorithm</vt:lpstr>
      <vt:lpstr>Recursion – vector and matrix recursion</vt:lpstr>
      <vt:lpstr>Recursion – inverse matrix recursion </vt:lpstr>
      <vt:lpstr>Recursion – inverse matrix recursion </vt:lpstr>
      <vt:lpstr>Recursion – gain factor reformulation </vt:lpstr>
      <vt:lpstr>Recursion – filter coefficient recursion (I)  </vt:lpstr>
      <vt:lpstr>Recursion – filter coefficient recursion (II)</vt:lpstr>
      <vt:lpstr>Recursion – filter coefficient recursion (III) </vt:lpstr>
      <vt:lpstr>Recursion – filter coefficient recursion (IV)</vt:lpstr>
      <vt:lpstr>Summary of the Recursive Least Squares Algorithm (RLS)</vt:lpstr>
      <vt:lpstr>Interpretation of  Recursive Least Squares Algorithm (RLS)</vt:lpstr>
      <vt:lpstr>Interpretation of  Recursive Least Squares Algorithm (RLS)</vt:lpstr>
      <vt:lpstr>Summary</vt:lpstr>
    </vt:vector>
  </TitlesOfParts>
  <Company>TU Darmstadt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CCG Seminar "Verfahren zur Kompensation akustischer Echos und zur Geraeuschreduktion"</dc:title>
  <dc:creator>Eberhard Haensler</dc:creator>
  <cp:lastModifiedBy>Henning Puder</cp:lastModifiedBy>
  <cp:revision>1800</cp:revision>
  <cp:lastPrinted>2019-05-13T11:05:51Z</cp:lastPrinted>
  <dcterms:created xsi:type="dcterms:W3CDTF">2002-08-06T13:00:01Z</dcterms:created>
  <dcterms:modified xsi:type="dcterms:W3CDTF">2025-05-23T14:06:21Z</dcterms:modified>
</cp:coreProperties>
</file>