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69" r:id="rId16"/>
    <p:sldId id="277" r:id="rId17"/>
    <p:sldId id="271" r:id="rId18"/>
    <p:sldId id="276" r:id="rId19"/>
    <p:sldId id="273" r:id="rId20"/>
    <p:sldId id="275" r:id="rId21"/>
    <p:sldId id="279" r:id="rId22"/>
    <p:sldId id="280" r:id="rId23"/>
  </p:sldIdLst>
  <p:sldSz cx="9144000" cy="6858000" type="screen4x3"/>
  <p:notesSz cx="6858000" cy="9144000"/>
  <p:embeddedFontLst>
    <p:embeddedFont>
      <p:font typeface="Century Schoolbook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761c692e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761c692e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761c692e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761c692e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761c692e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761c692e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761c692e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761c692e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61c692e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61c692e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761c692e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761c692e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761c692e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761c692e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761c692e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761c692e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761c692e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761c692e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761c692e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761c692e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761c692e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761c692e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761c692e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761c692e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761c692e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761c692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61c692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61c692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7" name="Google Shape;37;p2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2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6" name="Google Shape;146;p1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8" name="Google Shape;148;p1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12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2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0" name="Google Shape;60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4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8" name="Google Shape;88;p6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6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6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6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6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6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99" name="Google Shape;99;p6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6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0" name="Google Shape;130;p11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11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1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1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34" name="Google Shape;134;p1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45" name="Google Shape;45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8" name="Google Shape;48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2000232" y="214290"/>
            <a:ext cx="6600844" cy="107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Schoolbook"/>
              <a:buNone/>
            </a:pPr>
            <a:r>
              <a:rPr lang="fr-FR" sz="1200" i="1">
                <a:solidFill>
                  <a:schemeClr val="accent1"/>
                </a:solidFill>
              </a:rPr>
              <a:t>UNIVERSITE PARIS 8 </a:t>
            </a:r>
            <a:br>
              <a:rPr lang="fr-FR" sz="1200" i="1">
                <a:solidFill>
                  <a:schemeClr val="accent1"/>
                </a:solidFill>
              </a:rPr>
            </a:br>
            <a:r>
              <a:rPr lang="fr-FR" sz="1200" i="1">
                <a:solidFill>
                  <a:schemeClr val="accent1"/>
                </a:solidFill>
              </a:rPr>
              <a:t>UFR TERRITOIRES, ENVIRONNEMENT, SOCIETES </a:t>
            </a:r>
            <a:br>
              <a:rPr lang="fr-FR" sz="1200" i="1">
                <a:solidFill>
                  <a:schemeClr val="accent1"/>
                </a:solidFill>
              </a:rPr>
            </a:br>
            <a:r>
              <a:rPr lang="fr-FR" sz="1200" i="1">
                <a:solidFill>
                  <a:schemeClr val="accent1"/>
                </a:solidFill>
              </a:rPr>
              <a:t>MATHEMATIQUES ET INFORMATIQUE APPLIQUEES AUX SHS</a:t>
            </a:r>
            <a:r>
              <a:rPr lang="fr-FR" sz="1200">
                <a:solidFill>
                  <a:schemeClr val="accent1"/>
                </a:solidFill>
              </a:rPr>
              <a:t/>
            </a:r>
            <a:br>
              <a:rPr lang="fr-FR" sz="1200">
                <a:solidFill>
                  <a:schemeClr val="accent1"/>
                </a:solidFill>
              </a:rPr>
            </a:br>
            <a:endParaRPr sz="1200">
              <a:solidFill>
                <a:schemeClr val="accent1"/>
              </a:solidFill>
            </a:endParaRPr>
          </a:p>
        </p:txBody>
      </p:sp>
      <p:sp>
        <p:nvSpPr>
          <p:cNvPr id="171" name="Google Shape;171;p15"/>
          <p:cNvSpPr txBox="1">
            <a:spLocks noGrp="1"/>
          </p:cNvSpPr>
          <p:nvPr>
            <p:ph type="body" idx="1"/>
          </p:nvPr>
        </p:nvSpPr>
        <p:spPr>
          <a:xfrm>
            <a:off x="2357422" y="2214554"/>
            <a:ext cx="61722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fr-FR"/>
              <a:t>     </a:t>
            </a:r>
            <a:r>
              <a:rPr lang="fr-FR" sz="2800" u="sng">
                <a:solidFill>
                  <a:srgbClr val="F29C8E"/>
                </a:solidFill>
              </a:rPr>
              <a:t>SMS Spam Collection Data Set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60"/>
              <a:buNone/>
            </a:pPr>
            <a:endParaRPr sz="2800"/>
          </a:p>
        </p:txBody>
      </p:sp>
      <p:sp>
        <p:nvSpPr>
          <p:cNvPr id="172" name="Google Shape;172;p15"/>
          <p:cNvSpPr txBox="1"/>
          <p:nvPr/>
        </p:nvSpPr>
        <p:spPr>
          <a:xfrm>
            <a:off x="2071670" y="2928934"/>
            <a:ext cx="4572032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Présenté</a:t>
            </a:r>
            <a:r>
              <a:rPr lang="fr-FR" sz="1400" b="1" i="1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par : </a:t>
            </a:r>
            <a:endParaRPr sz="1400" b="1" i="1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</a:t>
            </a:r>
            <a:r>
              <a:rPr lang="fr-FR" sz="1600" b="1" i="1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ZIANE  Feriel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1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TON  Julienne </a:t>
            </a:r>
            <a:endParaRPr sz="1600" b="1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1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KAMYSHNIKOVA  Veronika</a:t>
            </a:r>
            <a:endParaRPr sz="1600" b="1">
              <a:solidFill>
                <a:srgbClr val="E65C0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2285984" y="4286256"/>
            <a:ext cx="442915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Propos</a:t>
            </a:r>
            <a:r>
              <a:rPr lang="fr-FR" b="1"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é</a:t>
            </a:r>
            <a:r>
              <a:rPr lang="fr-FR" sz="1400" b="1"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par :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1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</a:t>
            </a:r>
            <a:r>
              <a:rPr lang="fr-FR" sz="1800" b="1" i="1">
                <a:solidFill>
                  <a:srgbClr val="F8CCC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Mr.</a:t>
            </a:r>
            <a:r>
              <a:rPr lang="fr-FR" sz="1800" b="1" i="1" baseline="30000">
                <a:solidFill>
                  <a:srgbClr val="F8CCC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r>
              <a:rPr lang="fr-FR" sz="1800" b="1" i="1">
                <a:solidFill>
                  <a:srgbClr val="F8CCC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Salvatore Anzalone</a:t>
            </a:r>
            <a:endParaRPr sz="1800">
              <a:solidFill>
                <a:srgbClr val="F8CCC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7467600" cy="67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sz="1800"/>
              <a:t>sert à rechercher des chaînes de caractère dans le texte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r="16276"/>
          <a:stretch/>
        </p:blipFill>
        <p:spPr>
          <a:xfrm>
            <a:off x="210650" y="1049299"/>
            <a:ext cx="8481405" cy="281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75" y="5009311"/>
            <a:ext cx="9144000" cy="57357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/>
          <p:nvPr/>
        </p:nvSpPr>
        <p:spPr>
          <a:xfrm>
            <a:off x="3789550" y="3935945"/>
            <a:ext cx="4381800" cy="70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 smtClean="0"/>
              <a:t>L’affichage </a:t>
            </a:r>
            <a:r>
              <a:rPr lang="fr-FR" dirty="0"/>
              <a:t>d</a:t>
            </a:r>
            <a:r>
              <a:rPr lang="fr-FR" dirty="0" smtClean="0"/>
              <a:t>e </a:t>
            </a:r>
            <a:r>
              <a:rPr lang="fr-FR" dirty="0"/>
              <a:t>pourcentage de progression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" name="Google Shape;271;p24"/>
          <p:cNvSpPr/>
          <p:nvPr/>
        </p:nvSpPr>
        <p:spPr>
          <a:xfrm>
            <a:off x="3117703" y="5434010"/>
            <a:ext cx="4381800" cy="70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 smtClean="0"/>
              <a:t> </a:t>
            </a: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mille premiers messages sont préprocesseurs et le </a:t>
            </a:r>
            <a:r>
              <a:rPr lang="fr-FR" dirty="0" smtClean="0"/>
              <a:t>dernier est </a:t>
            </a:r>
            <a:r>
              <a:rPr lang="fr-FR" dirty="0"/>
              <a:t>traité est affiché.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7467600" cy="71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0" y="1172250"/>
            <a:ext cx="8624809" cy="48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/>
          <p:nvPr/>
        </p:nvSpPr>
        <p:spPr>
          <a:xfrm>
            <a:off x="3727488" y="5344050"/>
            <a:ext cx="4381800" cy="70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 smtClean="0"/>
              <a:t> </a:t>
            </a: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création de variable en train et en </a:t>
            </a:r>
            <a:r>
              <a:rPr lang="fr-FR" dirty="0" smtClean="0"/>
              <a:t>test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7467600" cy="69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2978100" y="5060975"/>
            <a:ext cx="4381800" cy="70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 smtClean="0"/>
              <a:t>La recherche de la </a:t>
            </a:r>
            <a:r>
              <a:rPr lang="fr-FR" dirty="0"/>
              <a:t>valeur d’Alpha (le seul optimal)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3"/>
          <a:srcRect l="16635" t="38930" r="21773" b="16526"/>
          <a:stretch/>
        </p:blipFill>
        <p:spPr bwMode="auto">
          <a:xfrm>
            <a:off x="379828" y="1237956"/>
            <a:ext cx="8145194" cy="3502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7467600" cy="71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/>
          <p:cNvPicPr/>
          <p:nvPr/>
        </p:nvPicPr>
        <p:blipFill rotWithShape="1">
          <a:blip r:embed="rId3"/>
          <a:srcRect l="22531" t="26389" r="35881" b="5670"/>
          <a:stretch/>
        </p:blipFill>
        <p:spPr bwMode="auto">
          <a:xfrm>
            <a:off x="422031" y="1176469"/>
            <a:ext cx="7329267" cy="52243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7" name="Google Shape;295;p27"/>
          <p:cNvSpPr/>
          <p:nvPr/>
        </p:nvSpPr>
        <p:spPr>
          <a:xfrm>
            <a:off x="4937759" y="3151164"/>
            <a:ext cx="3882683" cy="13364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sz="1800" dirty="0" smtClean="0"/>
              <a:t>L</a:t>
            </a:r>
            <a:r>
              <a:rPr lang="fr-FR" sz="1800" dirty="0" smtClean="0"/>
              <a:t>e </a:t>
            </a:r>
            <a:r>
              <a:rPr lang="fr-FR" sz="1800" dirty="0" smtClean="0"/>
              <a:t>graphique </a:t>
            </a:r>
            <a:r>
              <a:rPr lang="fr-FR" sz="1800" dirty="0" smtClean="0"/>
              <a:t>qui affiche </a:t>
            </a:r>
            <a:r>
              <a:rPr lang="fr-FR" sz="1800" dirty="0" smtClean="0"/>
              <a:t>les valeurs d’Alpha ainsi que les valeurs d’</a:t>
            </a:r>
            <a:r>
              <a:rPr lang="fr-FR" sz="1800" dirty="0" err="1" smtClean="0"/>
              <a:t>Accuracy</a:t>
            </a:r>
            <a:r>
              <a:rPr lang="fr-FR" sz="1800" dirty="0" smtClean="0"/>
              <a:t> pour chaque valeur d’Alpha.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67600" cy="64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2537528" y="4726745"/>
            <a:ext cx="4381800" cy="16318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sz="1800" dirty="0" smtClean="0"/>
              <a:t> Trouver </a:t>
            </a:r>
            <a:r>
              <a:rPr lang="fr-FR" sz="1800" dirty="0" smtClean="0"/>
              <a:t>la valeur d’alpha </a:t>
            </a:r>
            <a:r>
              <a:rPr lang="fr-FR" sz="1800" dirty="0" smtClean="0"/>
              <a:t>optimal avec la méthode de </a:t>
            </a:r>
            <a:r>
              <a:rPr lang="fr-FR" sz="1800" dirty="0" err="1" smtClean="0"/>
              <a:t>multinomialNB</a:t>
            </a:r>
            <a:r>
              <a:rPr lang="fr-FR" sz="1800" dirty="0" smtClean="0"/>
              <a:t>. </a:t>
            </a:r>
            <a:r>
              <a:rPr lang="fr-FR" sz="1800" dirty="0" smtClean="0"/>
              <a:t>On utilise les données de training obtenues </a:t>
            </a:r>
            <a:r>
              <a:rPr lang="fr-FR" sz="1800" dirty="0" smtClean="0"/>
              <a:t>et </a:t>
            </a:r>
            <a:r>
              <a:rPr lang="fr-FR" sz="1800" dirty="0" smtClean="0"/>
              <a:t>on évalue la valeur d’alpha avec la valeur d’</a:t>
            </a:r>
            <a:r>
              <a:rPr lang="fr-FR" sz="1800" dirty="0" err="1" smtClean="0"/>
              <a:t>accuracy</a:t>
            </a:r>
            <a:r>
              <a:rPr lang="fr-FR" sz="1800" dirty="0" smtClean="0"/>
              <a:t> 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3"/>
          <a:srcRect l="22531" t="52405" r="19983" b="15403"/>
          <a:stretch/>
        </p:blipFill>
        <p:spPr bwMode="auto">
          <a:xfrm>
            <a:off x="478302" y="1195754"/>
            <a:ext cx="8018584" cy="3319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7467600" cy="65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fr-FR" sz="2800" dirty="0" smtClean="0"/>
          </a:p>
        </p:txBody>
      </p:sp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5268" t="31257" r="39988" b="12221"/>
          <a:stretch/>
        </p:blipFill>
        <p:spPr bwMode="auto">
          <a:xfrm>
            <a:off x="407963" y="941800"/>
            <a:ext cx="7666892" cy="5388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8" name="Google Shape;311;p29"/>
          <p:cNvSpPr/>
          <p:nvPr/>
        </p:nvSpPr>
        <p:spPr>
          <a:xfrm>
            <a:off x="4278867" y="2864716"/>
            <a:ext cx="4381800" cy="70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sz="1800" dirty="0" smtClean="0"/>
              <a:t>Affichage de la matrice de confusion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67600" cy="65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2405577" y="5113607"/>
            <a:ext cx="5529115" cy="13504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fr-FR" sz="1800" dirty="0" smtClean="0"/>
              <a:t>La </a:t>
            </a:r>
            <a:r>
              <a:rPr lang="fr-FR" sz="1800" dirty="0" smtClean="0"/>
              <a:t>méthode </a:t>
            </a:r>
            <a:r>
              <a:rPr lang="fr-FR" sz="1800" dirty="0" err="1" smtClean="0"/>
              <a:t>tfidf.vectorizer</a:t>
            </a:r>
            <a:r>
              <a:rPr lang="fr-FR" sz="1800" dirty="0" smtClean="0"/>
              <a:t> à la base de X </a:t>
            </a:r>
            <a:r>
              <a:rPr lang="fr-FR" sz="1800" dirty="0" err="1" smtClean="0"/>
              <a:t>preprocessed</a:t>
            </a:r>
            <a:r>
              <a:rPr lang="fr-FR" sz="1800" dirty="0" smtClean="0"/>
              <a:t> message, Y </a:t>
            </a:r>
            <a:r>
              <a:rPr lang="fr-FR" sz="1800" dirty="0" err="1" smtClean="0"/>
              <a:t>array</a:t>
            </a:r>
            <a:r>
              <a:rPr lang="fr-FR" sz="1800" dirty="0" smtClean="0"/>
              <a:t> et les données de training et de test pour trouver la valeur d’Alpha optimal et effectuer un « cross validation ».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3"/>
          <a:srcRect l="24953" t="40051" r="28511" b="11531"/>
          <a:stretch/>
        </p:blipFill>
        <p:spPr bwMode="auto">
          <a:xfrm>
            <a:off x="492369" y="956603"/>
            <a:ext cx="7976381" cy="4051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67600" cy="697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4847" t="27326" r="36197" b="7917"/>
          <a:stretch/>
        </p:blipFill>
        <p:spPr bwMode="auto">
          <a:xfrm>
            <a:off x="393896" y="1026942"/>
            <a:ext cx="7132320" cy="5373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7" name="Google Shape;327;p31"/>
          <p:cNvSpPr/>
          <p:nvPr/>
        </p:nvSpPr>
        <p:spPr>
          <a:xfrm>
            <a:off x="4832538" y="2841674"/>
            <a:ext cx="4016040" cy="18287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fr-FR" sz="1800" dirty="0" smtClean="0"/>
          </a:p>
          <a:p>
            <a:r>
              <a:rPr lang="fr-FR" sz="1800" dirty="0" smtClean="0"/>
              <a:t>Le </a:t>
            </a:r>
            <a:r>
              <a:rPr lang="fr-FR" sz="1800" dirty="0" smtClean="0"/>
              <a:t>graphique qui affiche les valeurs d’Alpha ainsi que les valeurs d’</a:t>
            </a:r>
            <a:r>
              <a:rPr lang="fr-FR" sz="1800" dirty="0" err="1" smtClean="0"/>
              <a:t>Accuracy</a:t>
            </a:r>
            <a:r>
              <a:rPr lang="fr-FR" sz="1800" dirty="0" smtClean="0"/>
              <a:t> pour chaque valeur d’Alpha</a:t>
            </a:r>
            <a:r>
              <a:rPr lang="fr-FR" sz="1800" dirty="0" smtClean="0"/>
              <a:t>.</a:t>
            </a:r>
          </a:p>
          <a:p>
            <a:r>
              <a:rPr lang="fr-FR" sz="1800" dirty="0" smtClean="0"/>
              <a:t>« avec la méthode de </a:t>
            </a:r>
            <a:r>
              <a:rPr lang="fr-FR" sz="1800" dirty="0" err="1" smtClean="0"/>
              <a:t>tfidf</a:t>
            </a:r>
            <a:r>
              <a:rPr lang="fr-FR" sz="1800" dirty="0" smtClean="0"/>
              <a:t> </a:t>
            </a:r>
            <a:r>
              <a:rPr lang="fr-FR" sz="1800" dirty="0" smtClean="0"/>
              <a:t> » </a:t>
            </a:r>
          </a:p>
          <a:p>
            <a:endParaRPr lang="fr-FR" sz="1800" dirty="0" smtClean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7467600" cy="68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333" name="Google Shape;333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841829" y="4499430"/>
            <a:ext cx="5856889" cy="19013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fr-FR" sz="1800" dirty="0" smtClean="0"/>
              <a:t>L</a:t>
            </a:r>
            <a:r>
              <a:rPr lang="fr-FR" sz="1800" dirty="0" smtClean="0"/>
              <a:t>a </a:t>
            </a:r>
            <a:r>
              <a:rPr lang="fr-FR" sz="1800" dirty="0" smtClean="0"/>
              <a:t>fonction de </a:t>
            </a:r>
            <a:r>
              <a:rPr lang="fr-FR" sz="1800" dirty="0" err="1" smtClean="0"/>
              <a:t>MultinomialNB</a:t>
            </a:r>
            <a:r>
              <a:rPr lang="fr-FR" sz="1800" dirty="0" smtClean="0"/>
              <a:t> (Naïve Bayes) pour trouver la valeur d’alpha optimal. On utilise les données de training obtenues par les analyses </a:t>
            </a:r>
            <a:r>
              <a:rPr lang="fr-FR" sz="1800" dirty="0" err="1" smtClean="0"/>
              <a:t>précédants</a:t>
            </a:r>
            <a:r>
              <a:rPr lang="fr-FR" sz="1800" dirty="0" smtClean="0"/>
              <a:t> et on évalue la valeur d’alpha avec la valeur d’</a:t>
            </a:r>
            <a:r>
              <a:rPr lang="fr-FR" sz="1800" dirty="0" err="1" smtClean="0"/>
              <a:t>accuracy</a:t>
            </a:r>
            <a:r>
              <a:rPr lang="fr-FR" sz="1800" dirty="0" smtClean="0"/>
              <a:t> .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4953" t="40801" r="20509" b="29815"/>
          <a:stretch/>
        </p:blipFill>
        <p:spPr bwMode="auto">
          <a:xfrm>
            <a:off x="351692" y="1237957"/>
            <a:ext cx="8243668" cy="31050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7467600" cy="73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</a:t>
            </a:r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3025650" y="2843725"/>
            <a:ext cx="1725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" name="Image 7" descr="pred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2" y="1109338"/>
            <a:ext cx="8004515" cy="5207056"/>
          </a:xfrm>
          <a:prstGeom prst="rect">
            <a:avLst/>
          </a:prstGeom>
        </p:spPr>
      </p:pic>
      <p:sp>
        <p:nvSpPr>
          <p:cNvPr id="9" name="Google Shape;344;p33"/>
          <p:cNvSpPr/>
          <p:nvPr/>
        </p:nvSpPr>
        <p:spPr>
          <a:xfrm>
            <a:off x="4378713" y="3987967"/>
            <a:ext cx="3414789" cy="70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sz="1800" dirty="0" smtClean="0"/>
              <a:t>     La </a:t>
            </a:r>
            <a:r>
              <a:rPr lang="fr-FR" sz="1800" dirty="0" smtClean="0"/>
              <a:t>méthode 2 « </a:t>
            </a:r>
            <a:r>
              <a:rPr lang="fr-FR" sz="1800" dirty="0" err="1" smtClean="0"/>
              <a:t>tfidf</a:t>
            </a:r>
            <a:r>
              <a:rPr lang="fr-FR" sz="1800" dirty="0" smtClean="0"/>
              <a:t> »</a:t>
            </a:r>
            <a:endParaRPr lang="fr-FR"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ctrTitle"/>
          </p:nvPr>
        </p:nvSpPr>
        <p:spPr>
          <a:xfrm>
            <a:off x="1928794" y="285728"/>
            <a:ext cx="6172200" cy="92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lang="fr-FR" sz="2700"/>
              <a:t>Plan </a:t>
            </a:r>
            <a:br>
              <a:rPr lang="fr-FR" sz="2700"/>
            </a:br>
            <a:endParaRPr sz="2700"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1"/>
          </p:nvPr>
        </p:nvSpPr>
        <p:spPr>
          <a:xfrm>
            <a:off x="2357422" y="1142984"/>
            <a:ext cx="6029324" cy="392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37160" algn="l" rtl="0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fr-FR" dirty="0"/>
              <a:t> </a:t>
            </a:r>
            <a:r>
              <a:rPr lang="fr-FR" dirty="0">
                <a:solidFill>
                  <a:srgbClr val="E65C01"/>
                </a:solidFill>
              </a:rPr>
              <a:t>Q</a:t>
            </a:r>
            <a:r>
              <a:rPr lang="fr-FR" dirty="0"/>
              <a:t>u’est-ce que c’est qu’un </a:t>
            </a:r>
            <a:r>
              <a:rPr lang="fr-FR" dirty="0">
                <a:solidFill>
                  <a:srgbClr val="E65C01"/>
                </a:solidFill>
              </a:rPr>
              <a:t>filtre anti-spam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-137160" algn="l" rtl="0">
              <a:spcBef>
                <a:spcPts val="600"/>
              </a:spcBef>
              <a:spcAft>
                <a:spcPts val="0"/>
              </a:spcAft>
              <a:buSzPts val="2160"/>
            </a:pPr>
            <a:endParaRPr/>
          </a:p>
          <a:p>
            <a:pPr marL="0" lvl="0" indent="-137160" algn="l" rtl="0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fr-FR" dirty="0">
                <a:solidFill>
                  <a:srgbClr val="E65C01"/>
                </a:solidFill>
              </a:rPr>
              <a:t> D</a:t>
            </a:r>
            <a:r>
              <a:rPr lang="fr-FR" dirty="0"/>
              <a:t>éfinition des librairies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-137160" algn="l" rtl="0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fr-FR" dirty="0">
                <a:solidFill>
                  <a:srgbClr val="E65C01"/>
                </a:solidFill>
              </a:rPr>
              <a:t> E</a:t>
            </a:r>
            <a:r>
              <a:rPr lang="fr-FR" dirty="0"/>
              <a:t>xplication de code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-137160" algn="l" rtl="0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fr-FR" dirty="0">
                <a:solidFill>
                  <a:srgbClr val="E65C01"/>
                </a:solidFill>
              </a:rPr>
              <a:t> R</a:t>
            </a:r>
            <a:r>
              <a:rPr lang="fr-FR" dirty="0"/>
              <a:t>ésultat </a:t>
            </a:r>
            <a:endParaRPr lang="fr-FR" dirty="0" smtClean="0"/>
          </a:p>
          <a:p>
            <a:pPr marL="0" lvl="0" indent="-137160" algn="l" rtl="0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endParaRPr lang="fr-FR" dirty="0" smtClean="0"/>
          </a:p>
          <a:p>
            <a:pPr marL="0" lvl="0" indent="-137160" algn="l" rtl="0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C</a:t>
            </a:r>
            <a:r>
              <a:rPr lang="fr-FR" dirty="0" smtClean="0"/>
              <a:t>onclusion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7467600" cy="73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 dirty="0" smtClean="0">
                <a:solidFill>
                  <a:srgbClr val="E65C01"/>
                </a:solidFill>
              </a:rPr>
              <a:t>Conclusion</a:t>
            </a:r>
            <a:r>
              <a:rPr lang="fr-FR" sz="2700" u="sng" dirty="0" smtClean="0">
                <a:solidFill>
                  <a:srgbClr val="E65C01"/>
                </a:solidFill>
              </a:rPr>
              <a:t>: </a:t>
            </a:r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fr-FR" dirty="0" smtClean="0"/>
              <a:t>Le thème de projet est très intéressant et nous estimons que le temps consacré au projet est peu suffisant pour l’améliorer.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3025650" y="2843725"/>
            <a:ext cx="1725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" name="Image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1" y="3291840"/>
            <a:ext cx="7119277" cy="32478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ctrTitle"/>
          </p:nvPr>
        </p:nvSpPr>
        <p:spPr>
          <a:xfrm>
            <a:off x="1928794" y="285728"/>
            <a:ext cx="6172200" cy="92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lang="fr-FR" sz="2700" dirty="0"/>
              <a:t/>
            </a:r>
            <a:br>
              <a:rPr lang="fr-FR" sz="2700" dirty="0"/>
            </a:br>
            <a:endParaRPr sz="2700"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1"/>
          </p:nvPr>
        </p:nvSpPr>
        <p:spPr>
          <a:xfrm>
            <a:off x="2357422" y="1142984"/>
            <a:ext cx="6029324" cy="392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pic>
        <p:nvPicPr>
          <p:cNvPr id="4" name="Image 3" descr="enqute-mondiale-sur-la-sant-des-lves-en-milieu-scolaire-32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148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000"/>
              <a:buFont typeface="Century Schoolbook"/>
              <a:buNone/>
            </a:pPr>
            <a:r>
              <a:rPr lang="fr-FR" u="sng">
                <a:solidFill>
                  <a:srgbClr val="E65C01"/>
                </a:solidFill>
              </a:rPr>
              <a:t>Filtre anti-spam :</a:t>
            </a:r>
            <a:endParaRPr u="sng">
              <a:solidFill>
                <a:srgbClr val="E65C01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body" idx="1"/>
          </p:nvPr>
        </p:nvSpPr>
        <p:spPr>
          <a:xfrm>
            <a:off x="457200" y="1785926"/>
            <a:ext cx="7758138" cy="207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fr-FR"/>
              <a:t>Le filtre anti-spam est un modèle d'apprentissage automatique utilisé pour détecter les messages non sollicités et non désirés et empêcher ces messages d'arriver dans la boîte de réception de l’utilisateur</a:t>
            </a:r>
            <a:endParaRPr/>
          </a:p>
          <a:p>
            <a:pPr marL="274320" lvl="0" indent="-274320" algn="ctr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186" name="Google Shape;186;p17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480" y="3500438"/>
            <a:ext cx="5214974" cy="300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7467600" cy="706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Fichier existant: SMSSpamCollection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 r="48125"/>
          <a:stretch/>
        </p:blipFill>
        <p:spPr>
          <a:xfrm>
            <a:off x="457201" y="1724587"/>
            <a:ext cx="8229600" cy="43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100" y="4945425"/>
            <a:ext cx="5359350" cy="18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/>
          <p:nvPr/>
        </p:nvSpPr>
        <p:spPr>
          <a:xfrm>
            <a:off x="4243650" y="1238450"/>
            <a:ext cx="4138200" cy="89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Plus de 5000 messages en tout!!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700"/>
              <a:buFont typeface="Century Schoolbook"/>
              <a:buNone/>
            </a:pPr>
            <a:r>
              <a:rPr lang="fr-FR" sz="2700" u="sng">
                <a:solidFill>
                  <a:srgbClr val="E65C01"/>
                </a:solidFill>
              </a:rPr>
              <a:t>Définition des librairies</a:t>
            </a:r>
            <a:r>
              <a:rPr lang="fr-FR" sz="2700">
                <a:solidFill>
                  <a:srgbClr val="E65C01"/>
                </a:solidFill>
              </a:rPr>
              <a:t/>
            </a:r>
            <a:br>
              <a:rPr lang="fr-FR" sz="2700">
                <a:solidFill>
                  <a:srgbClr val="E65C01"/>
                </a:solidFill>
              </a:rPr>
            </a:br>
            <a:endParaRPr sz="2700">
              <a:solidFill>
                <a:srgbClr val="E65C01"/>
              </a:solidFill>
            </a:endParaRPr>
          </a:p>
        </p:txBody>
      </p:sp>
      <p:pic>
        <p:nvPicPr>
          <p:cNvPr id="201" name="Google Shape;201;p19" descr="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4282" y="857232"/>
            <a:ext cx="78582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/>
          <p:nvPr/>
        </p:nvSpPr>
        <p:spPr>
          <a:xfrm>
            <a:off x="2714600" y="928675"/>
            <a:ext cx="5857800" cy="500100"/>
          </a:xfrm>
          <a:prstGeom prst="roundRect">
            <a:avLst>
              <a:gd name="adj" fmla="val 19438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c’est un moteur de base de données légère aussi permet d’accéder à la base de données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3" name="Google Shape;203;p19"/>
          <p:cNvCxnSpPr/>
          <p:nvPr/>
        </p:nvCxnSpPr>
        <p:spPr>
          <a:xfrm flipH="1">
            <a:off x="1285852" y="1357297"/>
            <a:ext cx="1428760" cy="535785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4" name="Google Shape;204;p19"/>
          <p:cNvSpPr/>
          <p:nvPr/>
        </p:nvSpPr>
        <p:spPr>
          <a:xfrm>
            <a:off x="2786050" y="1571612"/>
            <a:ext cx="5786478" cy="50006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librairie qui offre des outils pour lire écrire des fichiers selon différents formats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5" name="Google Shape;205;p19"/>
          <p:cNvCxnSpPr>
            <a:stCxn id="204" idx="1"/>
          </p:cNvCxnSpPr>
          <p:nvPr/>
        </p:nvCxnSpPr>
        <p:spPr>
          <a:xfrm flipH="1">
            <a:off x="1634650" y="1821645"/>
            <a:ext cx="1151400" cy="2394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6" name="Google Shape;206;p19"/>
          <p:cNvSpPr/>
          <p:nvPr/>
        </p:nvSpPr>
        <p:spPr>
          <a:xfrm>
            <a:off x="2786088" y="2124212"/>
            <a:ext cx="5786400" cy="50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permet d’effectuer des calculs numériques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et introduit une facilité des tableaux de nombres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7" name="Google Shape;207;p19"/>
          <p:cNvCxnSpPr>
            <a:stCxn id="206" idx="1"/>
          </p:cNvCxnSpPr>
          <p:nvPr/>
        </p:nvCxnSpPr>
        <p:spPr>
          <a:xfrm rot="10800000">
            <a:off x="1504188" y="2202962"/>
            <a:ext cx="1281900" cy="1713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8" name="Google Shape;208;p19"/>
          <p:cNvSpPr/>
          <p:nvPr/>
        </p:nvSpPr>
        <p:spPr>
          <a:xfrm>
            <a:off x="4418025" y="2676825"/>
            <a:ext cx="4154400" cy="50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permet la création de programme pour l’analyse de texte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9" name="Google Shape;209;p19"/>
          <p:cNvCxnSpPr>
            <a:stCxn id="208" idx="1"/>
          </p:cNvCxnSpPr>
          <p:nvPr/>
        </p:nvCxnSpPr>
        <p:spPr>
          <a:xfrm rot="10800000">
            <a:off x="1060125" y="2388375"/>
            <a:ext cx="3357900" cy="5385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Google Shape;210;p19"/>
          <p:cNvSpPr/>
          <p:nvPr/>
        </p:nvSpPr>
        <p:spPr>
          <a:xfrm>
            <a:off x="4678600" y="3229450"/>
            <a:ext cx="3894000" cy="50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permet de tracer des graphes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11" name="Google Shape;211;p19"/>
          <p:cNvCxnSpPr>
            <a:stCxn id="210" idx="1"/>
          </p:cNvCxnSpPr>
          <p:nvPr/>
        </p:nvCxnSpPr>
        <p:spPr>
          <a:xfrm rot="10800000">
            <a:off x="2420500" y="2726200"/>
            <a:ext cx="2258100" cy="7533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2" name="Google Shape;212;p19"/>
          <p:cNvSpPr/>
          <p:nvPr/>
        </p:nvSpPr>
        <p:spPr>
          <a:xfrm>
            <a:off x="4678600" y="3821888"/>
            <a:ext cx="3894000" cy="50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facilite la création de tracés statistiques communs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13" name="Google Shape;213;p19"/>
          <p:cNvCxnSpPr>
            <a:stCxn id="212" idx="1"/>
          </p:cNvCxnSpPr>
          <p:nvPr/>
        </p:nvCxnSpPr>
        <p:spPr>
          <a:xfrm rot="10800000">
            <a:off x="1735600" y="2857538"/>
            <a:ext cx="2943000" cy="12144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4" name="Google Shape;214;p19"/>
          <p:cNvSpPr txBox="1"/>
          <p:nvPr/>
        </p:nvSpPr>
        <p:spPr>
          <a:xfrm flipH="1">
            <a:off x="11404475" y="4071950"/>
            <a:ext cx="297600" cy="1008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rgbClr val="B45F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sz="6000">
              <a:solidFill>
                <a:srgbClr val="B45F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700"/>
              <a:buFont typeface="Century Schoolbook"/>
              <a:buNone/>
            </a:pPr>
            <a:r>
              <a:rPr lang="fr-FR" sz="2700" u="sng">
                <a:solidFill>
                  <a:srgbClr val="E65C01"/>
                </a:solidFill>
              </a:rPr>
              <a:t>Définition des librairies</a:t>
            </a:r>
            <a:r>
              <a:rPr lang="fr-FR" sz="2700">
                <a:solidFill>
                  <a:srgbClr val="E65C01"/>
                </a:solidFill>
              </a:rPr>
              <a:t/>
            </a:r>
            <a:br>
              <a:rPr lang="fr-FR" sz="2700">
                <a:solidFill>
                  <a:srgbClr val="E65C01"/>
                </a:solidFill>
              </a:rPr>
            </a:br>
            <a:endParaRPr sz="2700">
              <a:solidFill>
                <a:srgbClr val="E65C01"/>
              </a:solidFill>
            </a:endParaRPr>
          </a:p>
        </p:txBody>
      </p:sp>
      <p:pic>
        <p:nvPicPr>
          <p:cNvPr id="220" name="Google Shape;220;p20" descr="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4282" y="857232"/>
            <a:ext cx="78582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/>
          <p:nvPr/>
        </p:nvSpPr>
        <p:spPr>
          <a:xfrm>
            <a:off x="3071800" y="6072200"/>
            <a:ext cx="5364000" cy="785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 plus grand module système. Il contient tous les appels systèmes qui traitent les répertoires, les processus, variables Shell...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22" name="Google Shape;222;p20"/>
          <p:cNvCxnSpPr>
            <a:stCxn id="221" idx="1"/>
          </p:cNvCxnSpPr>
          <p:nvPr/>
        </p:nvCxnSpPr>
        <p:spPr>
          <a:xfrm rot="10800000">
            <a:off x="967000" y="6438050"/>
            <a:ext cx="2104800" cy="270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4" name="Google Shape;224;p20"/>
          <p:cNvSpPr/>
          <p:nvPr/>
        </p:nvSpPr>
        <p:spPr>
          <a:xfrm>
            <a:off x="4768475" y="2993375"/>
            <a:ext cx="3954300" cy="68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convertir une collection de documents bruts en une matrice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25" name="Google Shape;225;p20"/>
          <p:cNvCxnSpPr>
            <a:stCxn id="224" idx="1"/>
            <a:endCxn id="226" idx="3"/>
          </p:cNvCxnSpPr>
          <p:nvPr/>
        </p:nvCxnSpPr>
        <p:spPr>
          <a:xfrm rot="10800000">
            <a:off x="4529075" y="3059375"/>
            <a:ext cx="239400" cy="2757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6" name="Google Shape;226;p20"/>
          <p:cNvSpPr txBox="1"/>
          <p:nvPr/>
        </p:nvSpPr>
        <p:spPr>
          <a:xfrm>
            <a:off x="4294275" y="2737625"/>
            <a:ext cx="2349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B45F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sz="3600">
              <a:solidFill>
                <a:srgbClr val="B45F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4248875" y="1454150"/>
            <a:ext cx="4473900" cy="115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module utilisé pour extraire des entités dans un format non pris en charge par les algorithmes d’apprentissage automatique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28" name="Google Shape;228;p20"/>
          <p:cNvCxnSpPr>
            <a:stCxn id="227" idx="1"/>
          </p:cNvCxnSpPr>
          <p:nvPr/>
        </p:nvCxnSpPr>
        <p:spPr>
          <a:xfrm flipH="1">
            <a:off x="2422475" y="2029250"/>
            <a:ext cx="1826400" cy="10059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9" name="Google Shape;229;p20"/>
          <p:cNvCxnSpPr>
            <a:stCxn id="230" idx="1"/>
          </p:cNvCxnSpPr>
          <p:nvPr/>
        </p:nvCxnSpPr>
        <p:spPr>
          <a:xfrm flipH="1">
            <a:off x="1206275" y="5256575"/>
            <a:ext cx="3562200" cy="6702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0" name="Google Shape;230;p20"/>
          <p:cNvSpPr/>
          <p:nvPr/>
        </p:nvSpPr>
        <p:spPr>
          <a:xfrm>
            <a:off x="4768475" y="4528925"/>
            <a:ext cx="3954300" cy="145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module destiné à la sérialisation des objets afin qu’ils puissent être sauvegardés dans un fichier et chargé dans un programme ultérieurement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74676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700"/>
              <a:buFont typeface="Century Schoolbook"/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Lire le fichier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0" y="986200"/>
            <a:ext cx="8227242" cy="57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00" y="3527125"/>
            <a:ext cx="8578934" cy="7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/>
          <p:nvPr/>
        </p:nvSpPr>
        <p:spPr>
          <a:xfrm>
            <a:off x="6198700" y="1431525"/>
            <a:ext cx="2107800" cy="52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data.head()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4896485" y="3684148"/>
            <a:ext cx="3815100" cy="52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utilisé pour retirer les données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4702075" y="5041245"/>
            <a:ext cx="3815100" cy="52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 renomme la première colonne par “label” est “message”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42" name="Google Shape;242;p21"/>
          <p:cNvCxnSpPr>
            <a:stCxn id="240" idx="1"/>
          </p:cNvCxnSpPr>
          <p:nvPr/>
        </p:nvCxnSpPr>
        <p:spPr>
          <a:xfrm flipH="1">
            <a:off x="1000985" y="3944248"/>
            <a:ext cx="3895500" cy="5118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3" name="Google Shape;243;p21"/>
          <p:cNvCxnSpPr>
            <a:stCxn id="241" idx="1"/>
          </p:cNvCxnSpPr>
          <p:nvPr/>
        </p:nvCxnSpPr>
        <p:spPr>
          <a:xfrm rot="10800000">
            <a:off x="4102975" y="4909845"/>
            <a:ext cx="599100" cy="3915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4" name="Google Shape;244;p21"/>
          <p:cNvCxnSpPr>
            <a:stCxn id="241" idx="1"/>
          </p:cNvCxnSpPr>
          <p:nvPr/>
        </p:nvCxnSpPr>
        <p:spPr>
          <a:xfrm flipH="1">
            <a:off x="2970475" y="5301345"/>
            <a:ext cx="1731600" cy="411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74676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700"/>
              <a:buFont typeface="Century Schoolbook"/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</a:t>
            </a: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0" y="1235150"/>
            <a:ext cx="8259280" cy="52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/>
          <p:nvPr/>
        </p:nvSpPr>
        <p:spPr>
          <a:xfrm>
            <a:off x="4201100" y="1600200"/>
            <a:ext cx="4031100" cy="52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compter le nombre de spam et de </a:t>
            </a:r>
            <a:r>
              <a:rPr lang="fr-FR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ham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7467600" cy="70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u="sng">
                <a:solidFill>
                  <a:srgbClr val="E65C01"/>
                </a:solidFill>
              </a:rPr>
              <a:t>Explication de code: Les mots vides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50" y="1129825"/>
            <a:ext cx="8420674" cy="572817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/>
          <p:nvPr/>
        </p:nvSpPr>
        <p:spPr>
          <a:xfrm>
            <a:off x="4188450" y="2726375"/>
            <a:ext cx="4381800" cy="112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E69138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“Mots vides”</a:t>
            </a: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des mots utilisés très fréquemment tels que “le”, “un”, “dans”. Il est inutiles de étudier.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188450" y="1257575"/>
            <a:ext cx="4381800" cy="70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sert à rechercher des chaînes de caractère dans le texte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2" name="Google Shape;262;p23"/>
          <p:cNvCxnSpPr>
            <a:stCxn id="261" idx="1"/>
          </p:cNvCxnSpPr>
          <p:nvPr/>
        </p:nvCxnSpPr>
        <p:spPr>
          <a:xfrm rot="10800000">
            <a:off x="1068750" y="1412375"/>
            <a:ext cx="3119700" cy="196200"/>
          </a:xfrm>
          <a:prstGeom prst="straightConnector1">
            <a:avLst/>
          </a:prstGeom>
          <a:noFill/>
          <a:ln w="2857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575</Words>
  <Application>Microsoft Office PowerPoint</Application>
  <PresentationFormat>Affichage à l'écran (4:3)</PresentationFormat>
  <Paragraphs>83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Century Schoolbook</vt:lpstr>
      <vt:lpstr>Noto Sans Symbols</vt:lpstr>
      <vt:lpstr>Oriel</vt:lpstr>
      <vt:lpstr>Oriel</vt:lpstr>
      <vt:lpstr>UNIVERSITE PARIS 8  UFR TERRITOIRES, ENVIRONNEMENT, SOCIETES  MATHEMATIQUES ET INFORMATIQUE APPLIQUEES AUX SHS </vt:lpstr>
      <vt:lpstr>Plan  </vt:lpstr>
      <vt:lpstr>Filtre anti-spam :</vt:lpstr>
      <vt:lpstr>Fichier existant: SMSSpamCollection</vt:lpstr>
      <vt:lpstr>Définition des librairies </vt:lpstr>
      <vt:lpstr>Définition des librairies </vt:lpstr>
      <vt:lpstr>Explication de code: Lire le fichier</vt:lpstr>
      <vt:lpstr>Explication de code</vt:lpstr>
      <vt:lpstr>Explication de code: Les mots vides</vt:lpstr>
      <vt:lpstr>Explication de code: </vt:lpstr>
      <vt:lpstr>Explication de code: </vt:lpstr>
      <vt:lpstr>Explication de code: </vt:lpstr>
      <vt:lpstr>Explication de code: </vt:lpstr>
      <vt:lpstr>Explication de code: </vt:lpstr>
      <vt:lpstr>Explication de code: </vt:lpstr>
      <vt:lpstr>Explication de code: </vt:lpstr>
      <vt:lpstr>Explication de code: </vt:lpstr>
      <vt:lpstr>Explication de code: </vt:lpstr>
      <vt:lpstr>Explication de code: </vt:lpstr>
      <vt:lpstr>Conclusion: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UNIVERSITE PARIS 8  UFR TERRITOIRES, ENVIRONNEMENT, SOCIETES  MATHEMATIQUES ET INFORMATIQUE APPLIQUEES AUX SHS</dc:title>
  <dc:creator>Veronika K</dc:creator>
  <cp:lastModifiedBy>foufa</cp:lastModifiedBy>
  <cp:revision>11</cp:revision>
  <dcterms:modified xsi:type="dcterms:W3CDTF">2019-05-12T19:01:26Z</dcterms:modified>
</cp:coreProperties>
</file>