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2" r:id="rId16"/>
    <p:sldId id="270" r:id="rId17"/>
    <p:sldId id="271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4829-56ED-4D5B-988B-AEDCE262BE15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D7D66-5B59-4A47-8B97-A04F09818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D7D66-5B59-4A47-8B97-A04F09818E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D780-37EF-420D-9E17-B8177899C6DF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80D-DC4A-43D9-8ACD-104CF2749BED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8E3-AEE1-470C-92C3-233FB1987BBC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A7A-8B58-4E28-8772-DC409B07FFD3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A02A-46CF-4B5A-B24A-78F79C21F8FE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2085-978C-40B1-83D3-5FB6F05B9509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0AEB-DE7C-4920-8E53-2AE1047DE568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E4EF-FA5C-4DE2-BA39-0BA2D5F71EAF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9BED51C-EFEB-4589-9878-353FF014C8BE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3EA2-71D8-419E-B2DF-5C2F9F1799CE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162B-CA99-4194-B13E-DA47A2E601AF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2E73-E60F-463B-A31F-B579E80DAB40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6D1E-2BD9-48E0-9CA3-800CC5146364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C21D-B2CF-4E89-A542-239428212D8E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1A91-82A6-4A1C-B22E-A9E145ADCE08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B564-AE5C-42FB-859C-DB343E88C72C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B994-9B2C-4DFA-AB8D-800A38C01598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0107E-4ADD-4F33-BE4D-F36F5271D550}" type="datetime1">
              <a:rPr lang="en-US" smtClean="0"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ry.github.io/" TargetMode="External"/><Relationship Id="rId2" Type="http://schemas.openxmlformats.org/officeDocument/2006/relationships/hyperlink" Target="mailto:git@github.com:eecs482/UNIQUENAME.0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immersion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482 Discussion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NOAH CROCKER</a:t>
            </a:r>
          </a:p>
          <a:p>
            <a:r>
              <a:rPr lang="en-US" dirty="0" smtClean="0"/>
              <a:t>(NECROCKE@UMICH.EDU)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Merge Conflicts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Sometimes merge is arbitrary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Run “</a:t>
            </a:r>
            <a:r>
              <a:rPr lang="en-US" dirty="0" err="1" smtClean="0">
                <a:cs typeface="Courier New" panose="02070309020205020404" pitchFamily="49" charset="0"/>
              </a:rPr>
              <a:t>git</a:t>
            </a:r>
            <a:r>
              <a:rPr lang="en-US" dirty="0" smtClean="0">
                <a:cs typeface="Courier New" panose="02070309020205020404" pitchFamily="49" charset="0"/>
              </a:rPr>
              <a:t> status” and resolve all conflicting files in an editor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git</a:t>
            </a:r>
            <a:r>
              <a:rPr lang="en-US" dirty="0" smtClean="0">
                <a:cs typeface="Courier New" panose="02070309020205020404" pitchFamily="49" charset="0"/>
              </a:rPr>
              <a:t> add” all of the resolved files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git</a:t>
            </a:r>
            <a:r>
              <a:rPr lang="en-US" dirty="0" smtClean="0">
                <a:cs typeface="Courier New" panose="02070309020205020404" pitchFamily="49" charset="0"/>
              </a:rPr>
              <a:t> commit” (with no arguments)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your remote repositories</a:t>
            </a:r>
          </a:p>
          <a:p>
            <a:r>
              <a:rPr lang="en-US" dirty="0" err="1" smtClean="0"/>
              <a:t>Autograder</a:t>
            </a:r>
            <a:r>
              <a:rPr lang="en-US" dirty="0" smtClean="0"/>
              <a:t>/Office 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 you registered on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 and </a:t>
            </a:r>
            <a:r>
              <a:rPr lang="en-US" dirty="0" err="1" smtClean="0"/>
              <a:t>CTools</a:t>
            </a:r>
            <a:r>
              <a:rPr lang="en-US" dirty="0" smtClean="0"/>
              <a:t> yet? You should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SSH keys</a:t>
            </a:r>
          </a:p>
          <a:p>
            <a:pPr lvl="1"/>
            <a:r>
              <a:rPr lang="en-US" dirty="0" smtClean="0"/>
              <a:t>Used to authenticate without a password – </a:t>
            </a:r>
            <a:r>
              <a:rPr lang="en-US" b="1" dirty="0" smtClean="0"/>
              <a:t>much</a:t>
            </a:r>
            <a:r>
              <a:rPr lang="en-US" dirty="0" smtClean="0"/>
              <a:t> more secure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Already have SSH keys?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Generate keys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–C “&lt;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githubEmail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&gt;”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Add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PUBLIC</a:t>
            </a:r>
            <a:r>
              <a:rPr lang="en-US" dirty="0" smtClean="0">
                <a:cs typeface="Courier New" panose="02070309020205020404" pitchFamily="49" charset="0"/>
              </a:rPr>
              <a:t> key to GitHub server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  <a:hlinkClick r:id="rId2"/>
              </a:rPr>
              <a:t>https://github.com/settings/ssh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Git</a:t>
            </a:r>
            <a:r>
              <a:rPr lang="en-US" dirty="0" smtClean="0">
                <a:cs typeface="Courier New" panose="02070309020205020404" pitchFamily="49" charset="0"/>
              </a:rPr>
              <a:t> wants to know about you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I have a nice </a:t>
            </a:r>
            <a:r>
              <a:rPr lang="en-US" dirty="0" err="1" smtClean="0">
                <a:cs typeface="Courier New" panose="02070309020205020404" pitchFamily="49" charset="0"/>
              </a:rPr>
              <a:t>gitconfig</a:t>
            </a:r>
            <a:r>
              <a:rPr lang="en-US" dirty="0" smtClean="0">
                <a:cs typeface="Courier New" panose="02070309020205020404" pitchFamily="49" charset="0"/>
              </a:rPr>
              <a:t> made for you (autocorrect, color, etc.)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 –L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http://goo.gl/4dLBfA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~/.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gitconfig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(Edit ~/.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“AUTHOR” lines)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Manual </a:t>
            </a:r>
            <a:r>
              <a:rPr lang="en-US" dirty="0" err="1" smtClean="0">
                <a:cs typeface="Courier New" panose="02070309020205020404" pitchFamily="49" charset="0"/>
              </a:rPr>
              <a:t>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config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“Noah Crocker”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“github.email@something.com”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Get a “clone” of a remote repository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&lt;EECS482 project directory&gt;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git@github.com:eecs482/UNIQUENAME.0.git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[p0]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p0 (or uniquename.0 if you didn’t spec folder location)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  <a:hlinkClick r:id="rId3"/>
              </a:rPr>
              <a:t>http://try.github.io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  <a:hlinkClick r:id="rId4"/>
              </a:rPr>
              <a:t>http://gitimmersion.com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CAEN the Dinosaur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CAEN won’t load C++11-cabable G++ or corresponding GDB by default.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(which loads g++ too)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You can add these to any of your RC scripts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~/.profile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736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GNU Debugger</a:t>
            </a:r>
          </a:p>
          <a:p>
            <a:r>
              <a:rPr lang="en-US" dirty="0" smtClean="0"/>
              <a:t>Start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&lt;program&gt;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Commands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(r)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-- Run program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 (b) [file:]line -- Break at line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 (b) [file:]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 Break at function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ontinue (b) -- Continue until next break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(s) -- Execute next line, step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 (n) -- Execute next line, step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backtrace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-- Stack trace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locals|args|threads|break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-- Show information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 [n] -- Switch to frame n (use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[n] – Switch to thread n (use with info threads)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SIGUSR1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nostop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Don’t do anything on user signal 1 (project 1 and 2)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Automatically run commands in file (like the one above) at </a:t>
            </a:r>
            <a:r>
              <a:rPr lang="en-US" dirty="0" err="1" smtClean="0">
                <a:cs typeface="Courier New" panose="02070309020205020404" pitchFamily="49" charset="0"/>
              </a:rPr>
              <a:t>gdb</a:t>
            </a:r>
            <a:r>
              <a:rPr lang="en-US" dirty="0" smtClean="0">
                <a:cs typeface="Courier New" panose="02070309020205020404" pitchFamily="49" charset="0"/>
              </a:rPr>
              <a:t> start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–x &lt;file&gt;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GDB DEMO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Core Dumps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Postmortem debugging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–c unlimited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&lt;run your app and let it crash&gt; (core.* file will be created and saved in working directory)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&lt;exec&gt; core.&lt;?&gt;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Force a dump with ctrl-\ (useful for finding infinite loops)</a:t>
            </a: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CORE DUMP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51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Please don’t leak memory… Smart pointers.</a:t>
            </a:r>
          </a:p>
          <a:p>
            <a:pPr marL="0" indent="0">
              <a:buNone/>
            </a:pPr>
            <a:r>
              <a:rPr lang="en-US" dirty="0" err="1" smtClean="0"/>
              <a:t>Valgrind</a:t>
            </a:r>
            <a:r>
              <a:rPr lang="en-US" dirty="0" smtClean="0"/>
              <a:t> + multithreading = bad time (especially in p2)</a:t>
            </a:r>
          </a:p>
          <a:p>
            <a:pPr marL="0" indent="0">
              <a:buNone/>
            </a:pPr>
            <a:r>
              <a:rPr lang="en-US" dirty="0" smtClean="0"/>
              <a:t>Use to find undefined behavior instead</a:t>
            </a:r>
          </a:p>
          <a:p>
            <a:r>
              <a:rPr lang="en-US" dirty="0" err="1" smtClean="0"/>
              <a:t>Unintialized</a:t>
            </a:r>
            <a:r>
              <a:rPr lang="en-US" dirty="0" smtClean="0"/>
              <a:t> values</a:t>
            </a:r>
          </a:p>
          <a:p>
            <a:r>
              <a:rPr lang="en-US" dirty="0" err="1" smtClean="0"/>
              <a:t>Memcpy</a:t>
            </a:r>
            <a:endParaRPr lang="en-US" dirty="0" smtClean="0"/>
          </a:p>
          <a:p>
            <a:r>
              <a:rPr lang="en-US" dirty="0" smtClean="0"/>
              <a:t>Potential </a:t>
            </a:r>
            <a:r>
              <a:rPr lang="en-US" dirty="0" err="1" smtClean="0"/>
              <a:t>segfaults</a:t>
            </a:r>
            <a:endParaRPr lang="en-US" dirty="0" smtClean="0"/>
          </a:p>
          <a:p>
            <a:r>
              <a:rPr lang="en-US" dirty="0" smtClean="0"/>
              <a:t>Incorrect memory freeing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&lt;flags&gt; &lt;exec&gt;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--tool=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helgrind</a:t>
            </a:r>
            <a:r>
              <a:rPr lang="en-US" dirty="0" smtClean="0"/>
              <a:t> (</a:t>
            </a:r>
            <a:r>
              <a:rPr lang="en-US" dirty="0" err="1" smtClean="0"/>
              <a:t>dataraces</a:t>
            </a:r>
            <a:r>
              <a:rPr lang="en-US" dirty="0" smtClean="0"/>
              <a:t> in multithreaded applications)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VALGRIND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</a:t>
            </a:r>
          </a:p>
          <a:p>
            <a:pPr lvl="1"/>
            <a:r>
              <a:rPr lang="en-US" dirty="0" smtClean="0"/>
              <a:t>CS Senior – Distributed systems and Databases</a:t>
            </a:r>
          </a:p>
          <a:p>
            <a:pPr lvl="1"/>
            <a:r>
              <a:rPr lang="en-US" dirty="0" smtClean="0"/>
              <a:t>Efficiency</a:t>
            </a:r>
          </a:p>
          <a:p>
            <a:pPr lvl="2"/>
            <a:r>
              <a:rPr lang="en-US" dirty="0" smtClean="0"/>
              <a:t>See my </a:t>
            </a:r>
            <a:r>
              <a:rPr lang="en-US" dirty="0" err="1" smtClean="0"/>
              <a:t>dotfiles</a:t>
            </a:r>
            <a:r>
              <a:rPr lang="en-US" dirty="0" smtClean="0"/>
              <a:t> repo</a:t>
            </a:r>
          </a:p>
          <a:p>
            <a:pPr lvl="2"/>
            <a:r>
              <a:rPr lang="en-US" dirty="0" err="1" smtClean="0"/>
              <a:t>Commandline</a:t>
            </a:r>
            <a:r>
              <a:rPr lang="en-US" dirty="0" smtClean="0"/>
              <a:t> addict – ZSH</a:t>
            </a:r>
          </a:p>
          <a:p>
            <a:pPr lvl="1"/>
            <a:r>
              <a:rPr lang="en-US" dirty="0" smtClean="0"/>
              <a:t>Opinionated </a:t>
            </a:r>
            <a:r>
              <a:rPr lang="en-US" dirty="0"/>
              <a:t>c</a:t>
            </a:r>
            <a:r>
              <a:rPr lang="en-US" dirty="0" smtClean="0"/>
              <a:t>ynic – CS degree != programmer</a:t>
            </a:r>
          </a:p>
          <a:p>
            <a:pPr lvl="2"/>
            <a:r>
              <a:rPr lang="en-US" dirty="0" smtClean="0"/>
              <a:t>Weekend hacker</a:t>
            </a:r>
          </a:p>
          <a:p>
            <a:r>
              <a:rPr lang="en-US" dirty="0" smtClean="0"/>
              <a:t>EECS 482</a:t>
            </a:r>
          </a:p>
          <a:p>
            <a:pPr lvl="1"/>
            <a:r>
              <a:rPr lang="en-US" dirty="0" smtClean="0"/>
              <a:t>The (partial) exception</a:t>
            </a:r>
          </a:p>
          <a:p>
            <a:pPr lvl="1"/>
            <a:r>
              <a:rPr lang="en-US" dirty="0" smtClean="0"/>
              <a:t>Crucial material – Interview questions</a:t>
            </a:r>
          </a:p>
          <a:p>
            <a:pPr lvl="1"/>
            <a:r>
              <a:rPr lang="en-US" dirty="0" smtClean="0"/>
              <a:t>“Surface”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142259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them</a:t>
            </a:r>
          </a:p>
          <a:p>
            <a:r>
              <a:rPr lang="en-US" dirty="0" smtClean="0"/>
              <a:t>Love them</a:t>
            </a:r>
          </a:p>
          <a:p>
            <a:r>
              <a:rPr lang="en-US" dirty="0" smtClean="0"/>
              <a:t>Simplified project 2 </a:t>
            </a:r>
            <a:r>
              <a:rPr lang="en-US" dirty="0" err="1"/>
              <a:t>M</a:t>
            </a:r>
            <a:r>
              <a:rPr lang="en-US" dirty="0" err="1" smtClean="0"/>
              <a:t>akefile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Refactor for projects 1, 3, and 4</a:t>
            </a:r>
          </a:p>
          <a:p>
            <a:pPr lvl="1"/>
            <a:r>
              <a:rPr lang="en-US" dirty="0"/>
              <a:t>http://goo.gl/6Tv7SA</a:t>
            </a:r>
            <a:endParaRPr lang="en-US" dirty="0" smtClean="0"/>
          </a:p>
          <a:p>
            <a:r>
              <a:rPr lang="en-US" dirty="0" smtClean="0"/>
              <a:t>Make with –j &lt;</a:t>
            </a:r>
            <a:r>
              <a:rPr lang="en-US" dirty="0" err="1" smtClean="0"/>
              <a:t>num</a:t>
            </a:r>
            <a:r>
              <a:rPr lang="en-US" dirty="0" smtClean="0"/>
              <a:t> cores&gt; to parallelize your build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with just –j &lt;nothing&gt; to run with maximum concurrency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I’ll stick around and answer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0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</a:p>
          <a:p>
            <a:pPr lvl="1"/>
            <a:r>
              <a:rPr lang="en-US" dirty="0" err="1" smtClean="0"/>
              <a:t>CTools</a:t>
            </a:r>
            <a:endParaRPr lang="en-US" dirty="0" smtClean="0"/>
          </a:p>
          <a:p>
            <a:pPr lvl="1"/>
            <a:r>
              <a:rPr lang="en-US" dirty="0" smtClean="0"/>
              <a:t>[6]7-9PM Tuesday</a:t>
            </a:r>
          </a:p>
          <a:p>
            <a:pPr lvl="1"/>
            <a:r>
              <a:rPr lang="en-US" dirty="0" smtClean="0"/>
              <a:t>(All) office hours extended 2 hours on project days</a:t>
            </a:r>
          </a:p>
          <a:p>
            <a:r>
              <a:rPr lang="en-US" dirty="0" smtClean="0"/>
              <a:t>Weekly Homework</a:t>
            </a:r>
            <a:endParaRPr lang="en-US" dirty="0"/>
          </a:p>
          <a:p>
            <a:pPr lvl="1"/>
            <a:r>
              <a:rPr lang="en-US" dirty="0" smtClean="0"/>
              <a:t>Not graded</a:t>
            </a:r>
          </a:p>
          <a:p>
            <a:pPr lvl="1"/>
            <a:r>
              <a:rPr lang="en-US" dirty="0" smtClean="0"/>
              <a:t>Help further immerse you in exam material</a:t>
            </a:r>
          </a:p>
          <a:p>
            <a:pPr lvl="1"/>
            <a:r>
              <a:rPr lang="en-US" dirty="0" smtClean="0"/>
              <a:t>Answers only given in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+ GitHub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Setting up SSH keys for GitHub</a:t>
            </a:r>
          </a:p>
          <a:p>
            <a:r>
              <a:rPr lang="en-US" dirty="0" smtClean="0"/>
              <a:t>GDB</a:t>
            </a:r>
          </a:p>
          <a:p>
            <a:pPr lvl="1"/>
            <a:r>
              <a:rPr lang="en-US" dirty="0" smtClean="0"/>
              <a:t>Basic usage</a:t>
            </a:r>
          </a:p>
          <a:p>
            <a:pPr lvl="1"/>
            <a:r>
              <a:rPr lang="en-US" dirty="0" smtClean="0"/>
              <a:t>Core dumps</a:t>
            </a:r>
          </a:p>
          <a:p>
            <a:r>
              <a:rPr lang="en-US" dirty="0" err="1" smtClean="0"/>
              <a:t>Valgrind</a:t>
            </a:r>
            <a:endParaRPr lang="en-US" dirty="0" smtClean="0"/>
          </a:p>
          <a:p>
            <a:r>
              <a:rPr lang="en-US" dirty="0" err="1"/>
              <a:t>Makefiles</a:t>
            </a:r>
            <a:endParaRPr lang="en-US" dirty="0"/>
          </a:p>
          <a:p>
            <a:r>
              <a:rPr lang="en-US" dirty="0" smtClean="0"/>
              <a:t>Bonus? Productivity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changes to files</a:t>
            </a:r>
          </a:p>
          <a:p>
            <a:pPr lvl="1"/>
            <a:r>
              <a:rPr lang="en-US" dirty="0" smtClean="0"/>
              <a:t>See file history – Find regressions using tagging</a:t>
            </a:r>
          </a:p>
          <a:p>
            <a:pPr lvl="1"/>
            <a:r>
              <a:rPr lang="en-US" dirty="0" smtClean="0"/>
              <a:t>Allows you to revert</a:t>
            </a:r>
          </a:p>
          <a:p>
            <a:r>
              <a:rPr lang="en-US" dirty="0" smtClean="0"/>
              <a:t>Enables simple and conflict-free collaboration</a:t>
            </a:r>
          </a:p>
          <a:p>
            <a:r>
              <a:rPr lang="en-US" dirty="0" smtClean="0"/>
              <a:t>Everyone uses version control</a:t>
            </a:r>
          </a:p>
          <a:p>
            <a:r>
              <a:rPr lang="en-US" sz="1000" b="1" dirty="0" smtClean="0"/>
              <a:t>Blame your teammates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versioning system</a:t>
            </a:r>
          </a:p>
          <a:p>
            <a:pPr lvl="1"/>
            <a:r>
              <a:rPr lang="en-US" dirty="0" smtClean="0"/>
              <a:t>Everyone has a copy of the repository</a:t>
            </a:r>
          </a:p>
          <a:p>
            <a:pPr lvl="1"/>
            <a:r>
              <a:rPr lang="en-US" dirty="0" smtClean="0"/>
              <a:t>“Remotes” allow for multiple “central” repositories</a:t>
            </a:r>
          </a:p>
          <a:p>
            <a:r>
              <a:rPr lang="en-US" dirty="0" smtClean="0"/>
              <a:t>Massive feature set</a:t>
            </a:r>
          </a:p>
          <a:p>
            <a:endParaRPr lang="en-US" dirty="0"/>
          </a:p>
          <a:p>
            <a:r>
              <a:rPr lang="en-US" dirty="0" smtClean="0"/>
              <a:t>Make “commits” from working copy to local</a:t>
            </a:r>
          </a:p>
          <a:p>
            <a:r>
              <a:rPr lang="en-US" dirty="0" smtClean="0"/>
              <a:t>Push commits from local to remote</a:t>
            </a:r>
          </a:p>
          <a:p>
            <a:r>
              <a:rPr lang="en-US" dirty="0" smtClean="0"/>
              <a:t>Pull teammates commits from remote to local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4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7882075" y="1894374"/>
            <a:ext cx="4001531" cy="4351338"/>
          </a:xfrm>
          <a:prstGeom prst="rect">
            <a:avLst/>
          </a:prstGeom>
          <a:noFill/>
          <a:ln w="12700">
            <a:miter lim="400000"/>
          </a:ln>
        </p:spPr>
      </p:pic>
      <p:sp>
        <p:nvSpPr>
          <p:cNvPr id="6" name="Rectangle 5"/>
          <p:cNvSpPr/>
          <p:nvPr/>
        </p:nvSpPr>
        <p:spPr>
          <a:xfrm>
            <a:off x="8079474" y="3680662"/>
            <a:ext cx="1289713" cy="2615408"/>
          </a:xfrm>
          <a:prstGeom prst="rect">
            <a:avLst/>
          </a:prstGeom>
          <a:noFill/>
          <a:ln w="50800" cmpd="sng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54480" y="6296070"/>
            <a:ext cx="53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7618" y="2782977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Push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Pull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938014" y="2913797"/>
            <a:ext cx="639918" cy="101821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062113" y="3016155"/>
            <a:ext cx="614150" cy="1000851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38855" y="2113982"/>
            <a:ext cx="2224875" cy="46135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&lt;file or directory&gt;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Add untracked or tracked files to staging area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&lt;file or directory&gt;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Stage a “delete” directive for file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Delete file from working copy as well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Commit staged changes to local repository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Flags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 “&lt;Message&gt;”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 (add all changed tracked files to staging area and commit)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96" y="1983529"/>
            <a:ext cx="3027117" cy="48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commit history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–graph -pretty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Shows current state of your local repository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 diff between working copy and HEAD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use SHA1 of commits to compare commits instead of working copy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Find regressions!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–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&lt;file&gt;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Revert your working copy of the file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Remote Workflow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Push changes to currently tracking remote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For EECS 482, this is GitHub by default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--rebase]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Pull changes from currently tracking remote and automatically merge or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196</TotalTime>
  <Words>973</Words>
  <Application>Microsoft Office PowerPoint</Application>
  <PresentationFormat>Widescreen</PresentationFormat>
  <Paragraphs>213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Berlin</vt:lpstr>
      <vt:lpstr>EECS 482 Discussion 1</vt:lpstr>
      <vt:lpstr>About</vt:lpstr>
      <vt:lpstr>Admin</vt:lpstr>
      <vt:lpstr>Overview</vt:lpstr>
      <vt:lpstr>Source Control</vt:lpstr>
      <vt:lpstr>Source Control – Git</vt:lpstr>
      <vt:lpstr>Source Control – Git</vt:lpstr>
      <vt:lpstr>Source Control – Git</vt:lpstr>
      <vt:lpstr>Source Control – Git</vt:lpstr>
      <vt:lpstr>Source Control – Git</vt:lpstr>
      <vt:lpstr>Source Control – GitHub</vt:lpstr>
      <vt:lpstr>Source Control – GitHub</vt:lpstr>
      <vt:lpstr>Source Control – GitHub</vt:lpstr>
      <vt:lpstr>Source Control – GitHub</vt:lpstr>
      <vt:lpstr>CAEN the Dinosaur</vt:lpstr>
      <vt:lpstr>GDB</vt:lpstr>
      <vt:lpstr>GDB</vt:lpstr>
      <vt:lpstr>GDB Core Dumps</vt:lpstr>
      <vt:lpstr>Valgrind</vt:lpstr>
      <vt:lpstr>Makefiles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482 Discussion 1</dc:title>
  <dc:creator>Noah E Crocker</dc:creator>
  <cp:lastModifiedBy>Noah E Crocker</cp:lastModifiedBy>
  <cp:revision>29</cp:revision>
  <dcterms:created xsi:type="dcterms:W3CDTF">2015-01-15T03:39:11Z</dcterms:created>
  <dcterms:modified xsi:type="dcterms:W3CDTF">2015-01-15T07:12:04Z</dcterms:modified>
</cp:coreProperties>
</file>