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7" r:id="rId6"/>
    <p:sldId id="299" r:id="rId7"/>
    <p:sldId id="264" r:id="rId8"/>
    <p:sldId id="301" r:id="rId9"/>
    <p:sldId id="302" r:id="rId10"/>
    <p:sldId id="303" r:id="rId11"/>
    <p:sldId id="366" r:id="rId12"/>
    <p:sldId id="316" r:id="rId13"/>
    <p:sldId id="315" r:id="rId14"/>
    <p:sldId id="310" r:id="rId15"/>
    <p:sldId id="312" r:id="rId16"/>
    <p:sldId id="368" r:id="rId17"/>
    <p:sldId id="314" r:id="rId18"/>
    <p:sldId id="353" r:id="rId19"/>
    <p:sldId id="318" r:id="rId20"/>
    <p:sldId id="319" r:id="rId21"/>
    <p:sldId id="320" r:id="rId22"/>
    <p:sldId id="322" r:id="rId23"/>
    <p:sldId id="323" r:id="rId24"/>
    <p:sldId id="325" r:id="rId25"/>
    <p:sldId id="324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4" r:id="rId35"/>
    <p:sldId id="362" r:id="rId36"/>
    <p:sldId id="363" r:id="rId37"/>
    <p:sldId id="282" r:id="rId38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57" d="100"/>
          <a:sy n="57" d="100"/>
        </p:scale>
        <p:origin x="-90" y="-1602"/>
      </p:cViewPr>
      <p:guideLst>
        <p:guide orient="horz" pos="214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gs" Target="tags/tag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371F4-B49E-4375-B4EB-31B3EAF04C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30466" y="2277869"/>
            <a:ext cx="7255470" cy="807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sz="4800" b="1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Bootstrap</a:t>
            </a:r>
            <a:endParaRPr lang="zh-CN" altLang="en-US" sz="4800" b="1" dirty="0" smtClean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1557" y="3851489"/>
            <a:ext cx="4703398" cy="3143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defTabSz="685800" eaLnBrk="0" hangingPunct="0"/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                                    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中国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·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上海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- 2019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年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6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月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47399" y="2976527"/>
            <a:ext cx="7280706" cy="3143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 eaLnBrk="0" hangingPunct="0"/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                                                           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TextBox 120"/>
          <p:cNvSpPr txBox="1"/>
          <p:nvPr/>
        </p:nvSpPr>
        <p:spPr>
          <a:xfrm>
            <a:off x="4801557" y="3339330"/>
            <a:ext cx="4533262" cy="39772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                                         </a:t>
            </a:r>
            <a:r>
              <a:rPr lang="zh-CN" altLang="en-US" sz="1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版本：</a:t>
            </a:r>
            <a:r>
              <a:rPr lang="en-US" altLang="zh-CN" sz="1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bootstrap4</a:t>
            </a:r>
            <a:endParaRPr lang="zh-CN" altLang="en-US" sz="16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391230" y="2391860"/>
            <a:ext cx="132770" cy="1724700"/>
            <a:chOff x="995161" y="2391860"/>
            <a:chExt cx="135370" cy="1758474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30530" y="2391860"/>
              <a:ext cx="0" cy="175847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等腰三角形 11"/>
            <p:cNvSpPr/>
            <p:nvPr/>
          </p:nvSpPr>
          <p:spPr>
            <a:xfrm rot="16200000">
              <a:off x="984331" y="3203412"/>
              <a:ext cx="157029" cy="135370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/>
      <p:bldP spid="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65062" y="390700"/>
            <a:ext cx="4203131" cy="712836"/>
            <a:chOff x="716110" y="187653"/>
            <a:chExt cx="4203131" cy="712836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6223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36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文字排版</a:t>
              </a:r>
              <a:endPara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175"/>
            <a:ext cx="4172585" cy="685482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565015" y="1355090"/>
            <a:ext cx="6985000" cy="5022215"/>
            <a:chOff x="7189" y="2134"/>
            <a:chExt cx="11000" cy="7909"/>
          </a:xfrm>
        </p:grpSpPr>
        <p:sp>
          <p:nvSpPr>
            <p:cNvPr id="5" name="文本框 4"/>
            <p:cNvSpPr txBox="1"/>
            <p:nvPr/>
          </p:nvSpPr>
          <p:spPr>
            <a:xfrm>
              <a:off x="7281" y="3196"/>
              <a:ext cx="10909" cy="14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>
                <a:lnSpc>
                  <a:spcPct val="100000"/>
                </a:lnSpc>
              </a:pPr>
              <a:r>
                <a:rPr lang="en-US"/>
                <a:t>     </a:t>
              </a:r>
              <a:r>
                <a:t>Bootstrap 4 默认的 font-size 为 16px, line-height 为 1.5。</a:t>
              </a:r>
            </a:p>
            <a:p>
              <a:pPr>
                <a:lnSpc>
                  <a:spcPct val="100000"/>
                </a:lnSpc>
              </a:pPr>
              <a:r>
                <a:t>默认的 font-family 为 "Helvetica Neue", Helvetica, Arial, sans-serif。</a:t>
              </a:r>
            </a:p>
            <a:p>
              <a:pPr>
                <a:lnSpc>
                  <a:spcPct val="100000"/>
                </a:lnSpc>
              </a:pPr>
              <a:r>
                <a:t>此外，所有的 &lt;p&gt; 元素 margin-top: 0 、 margin-bottom: 1rem (16px)。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189" y="2134"/>
              <a:ext cx="10436" cy="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dirty="0"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  <a:sym typeface="+mn-lt"/>
                </a:rPr>
                <a:t>bootstap中默认字体标题设置：</a:t>
              </a:r>
              <a:endPara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344" y="5081"/>
              <a:ext cx="519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h1~h6:</a:t>
              </a:r>
              <a:endParaRPr lang="en-US" altLang="zh-CN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0" y="5859"/>
              <a:ext cx="7921" cy="418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65062" y="390700"/>
            <a:ext cx="4203131" cy="712836"/>
            <a:chOff x="716110" y="187653"/>
            <a:chExt cx="4203131" cy="712836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6223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36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文字排版</a:t>
              </a:r>
              <a:endPara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175"/>
            <a:ext cx="4172585" cy="685482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4565015" y="1355090"/>
            <a:ext cx="7250430" cy="4296410"/>
            <a:chOff x="7189" y="2134"/>
            <a:chExt cx="11418" cy="6766"/>
          </a:xfrm>
        </p:grpSpPr>
        <p:sp>
          <p:nvSpPr>
            <p:cNvPr id="5" name="文本框 4"/>
            <p:cNvSpPr txBox="1"/>
            <p:nvPr/>
          </p:nvSpPr>
          <p:spPr>
            <a:xfrm>
              <a:off x="7281" y="3387"/>
              <a:ext cx="11327" cy="14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/>
                <a:t>1.</a:t>
              </a:r>
              <a:r>
                <a:rPr lang="zh-CN" altLang="en-US"/>
                <a:t>引用类</a:t>
              </a:r>
              <a:endParaRPr lang="en-US" altLang="zh-CN"/>
            </a:p>
            <a:p>
              <a:r>
                <a:rPr lang="en-US" altLang="zh-CN"/>
                <a:t>eg.</a:t>
              </a:r>
              <a:r>
                <a:rPr lang="zh-CN" altLang="en-US"/>
                <a:t>Bootstrap 提供了四个 Display 类来控制</a:t>
              </a:r>
              <a:r>
                <a:rPr lang="zh-CN" altLang="en-US">
                  <a:solidFill>
                    <a:schemeClr val="bg2">
                      <a:lumMod val="10000"/>
                    </a:schemeClr>
                  </a:solidFill>
                </a:rPr>
                <a:t>标题</a:t>
              </a:r>
              <a:r>
                <a:rPr lang="zh-CN" altLang="en-US"/>
                <a:t>的样式: .display-1, .display-2, .display-3, .display-4</a:t>
              </a: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189" y="2134"/>
              <a:ext cx="10436" cy="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dirty="0"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  <a:sym typeface="+mn-lt"/>
                </a:rPr>
                <a:t>主要介绍bootstap中定义的特殊html元素的文本样式</a:t>
              </a:r>
              <a:endPara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371" y="5110"/>
              <a:ext cx="8729" cy="58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txBody>
            <a:bodyPr wrap="square" rtlCol="0" anchor="t">
              <a:spAutoFit/>
            </a:bodyPr>
            <a:p>
              <a:r>
                <a:rPr lang="zh-CN" altLang="en-US"/>
                <a:t>&lt;h1 class="display-1"&gt;Display 1&lt;/h1&gt;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371" y="6086"/>
              <a:ext cx="10730" cy="14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/>
                <a:t>2.</a:t>
              </a:r>
              <a:r>
                <a:rPr lang="zh-CN" altLang="en-US"/>
                <a:t>添加元素</a:t>
              </a:r>
              <a:endParaRPr lang="en-US" altLang="zh-CN"/>
            </a:p>
            <a:p>
              <a:r>
                <a:rPr lang="en-US" altLang="zh-CN"/>
                <a:t>eg.</a:t>
              </a:r>
              <a:r>
                <a:rPr lang="zh-CN" altLang="en-US"/>
                <a:t>在 Bootstrap 4 中 HTML &lt;small&gt; 元素用于创建字号更小的颜色更浅的文本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371" y="8320"/>
              <a:ext cx="8729" cy="58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txBody>
            <a:bodyPr wrap="square" rtlCol="0" anchor="t">
              <a:spAutoFit/>
            </a:bodyPr>
            <a:p>
              <a:r>
                <a:rPr lang="zh-CN" altLang="en-US"/>
                <a:t>  &lt;h1&gt;h1 标题 </a:t>
              </a:r>
              <a:r>
                <a:rPr lang="zh-CN" altLang="en-US">
                  <a:solidFill>
                    <a:schemeClr val="accent2"/>
                  </a:solidFill>
                </a:rPr>
                <a:t>&lt;small&gt;副标题&lt;/small&gt;</a:t>
              </a:r>
              <a:r>
                <a:rPr lang="zh-CN" altLang="en-US"/>
                <a:t>&lt;/h1&gt;</a:t>
              </a: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65062" y="390700"/>
            <a:ext cx="4203131" cy="712836"/>
            <a:chOff x="716110" y="187653"/>
            <a:chExt cx="4203131" cy="712836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6223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36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图像</a:t>
              </a:r>
              <a:endPara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175"/>
            <a:ext cx="4172585" cy="68548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565015" y="1355090"/>
            <a:ext cx="672973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rPr>
              <a:t>bootstap中不同的类</a:t>
            </a:r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rPr>
              <a:t>添加在</a:t>
            </a:r>
            <a:r>
              <a:rPr lang="en-US" altLang="zh-CN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rPr>
              <a:t>&lt;img&gt;</a:t>
            </a:r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rPr>
              <a:t>标签中可改变图像的形状、位置等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39005" y="2308860"/>
            <a:ext cx="670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graphicFrame>
        <p:nvGraphicFramePr>
          <p:cNvPr id="12" name="表格 11"/>
          <p:cNvGraphicFramePr/>
          <p:nvPr/>
        </p:nvGraphicFramePr>
        <p:xfrm>
          <a:off x="4622165" y="2404110"/>
          <a:ext cx="7156450" cy="340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25"/>
                <a:gridCol w="3578225"/>
              </a:tblGrid>
              <a:tr h="5683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.rounded 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显示圆角效果</a:t>
                      </a:r>
                      <a:endParaRPr lang="zh-CN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.rounded-circle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设置椭圆形图片</a:t>
                      </a:r>
                      <a:endParaRPr lang="zh-CN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.img-thumbnail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设置图片缩略图(图片有边框)</a:t>
                      </a:r>
                      <a:endParaRPr lang="zh-CN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.float-right   </a:t>
                      </a:r>
                      <a:r>
                        <a:rPr lang="en-US" altLang="zh-CN"/>
                        <a:t>/   .float-left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设置图片右对齐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左对齐</a:t>
                      </a:r>
                      <a:endParaRPr lang="zh-CN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.img-fluid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设置响应式图片，根据屏幕的大小自动适应</a:t>
                      </a:r>
                      <a:endParaRPr lang="zh-CN" altLang="en-US"/>
                    </a:p>
                  </a:txBody>
                  <a:tcPr/>
                </a:tc>
              </a:tr>
              <a:tr h="56832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补充：.img-fluid 类设置了 max-width: 100%; 、 height: auto; :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929380" y="3429000"/>
            <a:ext cx="4716780" cy="695960"/>
            <a:chOff x="3916554" y="2848154"/>
            <a:chExt cx="4716780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3916554" y="2925632"/>
              <a:ext cx="4716780" cy="1140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Bootstrap </a:t>
              </a:r>
              <a:r>
                <a:rPr lang="zh-CN" altLang="en-US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部分功能</a:t>
              </a:r>
              <a:endParaRPr lang="zh-CN" altLang="en-US" sz="3600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4935855" y="826770"/>
            <a:ext cx="2320290" cy="26460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6600" b="1">
                <a:ln w="25400">
                  <a:gradFill>
                    <a:gsLst>
                      <a:gs pos="0">
                        <a:srgbClr val="E7DFD1"/>
                      </a:gs>
                      <a:gs pos="39000">
                        <a:srgbClr val="3E3B37"/>
                      </a:gs>
                      <a:gs pos="52000">
                        <a:srgbClr val="3E3B37"/>
                      </a:gs>
                      <a:gs pos="21000">
                        <a:schemeClr val="bg1"/>
                      </a:gs>
                      <a:gs pos="61000">
                        <a:srgbClr val="33302D"/>
                      </a:gs>
                      <a:gs pos="77000">
                        <a:srgbClr val="F0EAE1"/>
                      </a:gs>
                    </a:gsLst>
                    <a:lin ang="16200000"/>
                  </a:gradFill>
                </a:ln>
                <a:gradFill>
                  <a:gsLst>
                    <a:gs pos="50000">
                      <a:srgbClr val="5F5951">
                        <a:alpha val="100000"/>
                      </a:srgbClr>
                    </a:gs>
                    <a:gs pos="80000">
                      <a:srgbClr val="8A8274"/>
                    </a:gs>
                    <a:gs pos="69000">
                      <a:srgbClr val="D0C8B9"/>
                    </a:gs>
                    <a:gs pos="64000">
                      <a:srgbClr val="E7DFD1"/>
                    </a:gs>
                    <a:gs pos="58000">
                      <a:srgbClr val="C9C1B2"/>
                    </a:gs>
                    <a:gs pos="35000">
                      <a:srgbClr val="978F80"/>
                    </a:gs>
                    <a:gs pos="22000">
                      <a:srgbClr val="6B655D"/>
                    </a:gs>
                    <a:gs pos="9000">
                      <a:srgbClr val="3E3B37"/>
                    </a:gs>
                    <a:gs pos="95000">
                      <a:srgbClr val="33302D"/>
                    </a:gs>
                  </a:gsLst>
                  <a:lin ang="5400000" scaled="0"/>
                </a:gradFill>
                <a:effectLst>
                  <a:outerShdw blurRad="50800" dist="25400" dir="5400000" sx="104000" sy="104000" algn="t" rotWithShape="0">
                    <a:prstClr val="black">
                      <a:alpha val="40000"/>
                    </a:prstClr>
                  </a:outerShdw>
                </a:effectLst>
              </a:rPr>
              <a:t>04</a:t>
            </a:r>
            <a:endParaRPr lang="en-US" altLang="zh-CN" sz="11500" b="1">
              <a:ln w="25400">
                <a:gradFill>
                  <a:gsLst>
                    <a:gs pos="0">
                      <a:srgbClr val="E7DFD1"/>
                    </a:gs>
                    <a:gs pos="39000">
                      <a:srgbClr val="3E3B37"/>
                    </a:gs>
                    <a:gs pos="52000">
                      <a:srgbClr val="3E3B37"/>
                    </a:gs>
                    <a:gs pos="21000">
                      <a:schemeClr val="bg1"/>
                    </a:gs>
                    <a:gs pos="61000">
                      <a:srgbClr val="33302D"/>
                    </a:gs>
                    <a:gs pos="77000">
                      <a:srgbClr val="F0EAE1"/>
                    </a:gs>
                  </a:gsLst>
                  <a:lin ang="16200000"/>
                </a:gradFill>
              </a:ln>
              <a:gradFill>
                <a:gsLst>
                  <a:gs pos="50000">
                    <a:srgbClr val="5F5951">
                      <a:alpha val="100000"/>
                    </a:srgbClr>
                  </a:gs>
                  <a:gs pos="80000">
                    <a:srgbClr val="8A8274"/>
                  </a:gs>
                  <a:gs pos="69000">
                    <a:srgbClr val="D0C8B9"/>
                  </a:gs>
                  <a:gs pos="64000">
                    <a:srgbClr val="E7DFD1"/>
                  </a:gs>
                  <a:gs pos="58000">
                    <a:srgbClr val="C9C1B2"/>
                  </a:gs>
                  <a:gs pos="35000">
                    <a:srgbClr val="978F80"/>
                  </a:gs>
                  <a:gs pos="22000">
                    <a:srgbClr val="6B655D"/>
                  </a:gs>
                  <a:gs pos="9000">
                    <a:srgbClr val="3E3B37"/>
                  </a:gs>
                  <a:gs pos="95000">
                    <a:srgbClr val="33302D"/>
                  </a:gs>
                </a:gsLst>
                <a:lin ang="5400000" scaled="0"/>
              </a:gradFill>
              <a:effectLst>
                <a:outerShdw blurRad="50800" dist="25400" dir="5400000" sx="104000" sy="104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175"/>
            <a:ext cx="4172585" cy="685482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565062" y="390700"/>
            <a:ext cx="4203131" cy="712836"/>
            <a:chOff x="716110" y="187653"/>
            <a:chExt cx="4203131" cy="712836"/>
          </a:xfrm>
        </p:grpSpPr>
        <p:sp>
          <p:nvSpPr>
            <p:cNvPr id="9" name="文本框 8"/>
            <p:cNvSpPr txBox="1"/>
            <p:nvPr/>
          </p:nvSpPr>
          <p:spPr>
            <a:xfrm>
              <a:off x="716110" y="187653"/>
              <a:ext cx="4203131" cy="6223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pPr defTabSz="685800"/>
              <a:r>
                <a:rPr lang="zh-CN" altLang="en-US" sz="36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目录</a:t>
              </a:r>
              <a:endPara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3" name="组合 2"/>
          <p:cNvGrpSpPr/>
          <p:nvPr/>
        </p:nvGrpSpPr>
        <p:grpSpPr>
          <a:xfrm>
            <a:off x="4800600" y="1767205"/>
            <a:ext cx="6166485" cy="3324225"/>
            <a:chOff x="7560" y="2783"/>
            <a:chExt cx="9711" cy="5235"/>
          </a:xfrm>
        </p:grpSpPr>
        <p:sp>
          <p:nvSpPr>
            <p:cNvPr id="7" name="文本框 6"/>
            <p:cNvSpPr txBox="1"/>
            <p:nvPr/>
          </p:nvSpPr>
          <p:spPr>
            <a:xfrm>
              <a:off x="7560" y="2783"/>
              <a:ext cx="4381" cy="523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sz="2000"/>
                <a:t>1.</a:t>
              </a:r>
              <a:r>
                <a:rPr lang="zh-CN" altLang="en-US" sz="2000">
                  <a:sym typeface="+mn-ea"/>
                </a:rPr>
                <a:t>Jumbotron</a:t>
              </a:r>
              <a:endPara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/>
                <a:t>2.</a:t>
              </a:r>
              <a:r>
                <a:rPr lang="zh-CN" altLang="en-US" sz="2000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卡片</a:t>
              </a:r>
              <a:endPara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/>
                <a:t>3.</a:t>
              </a:r>
              <a:r>
                <a:rPr lang="zh-CN" altLang="en-US" sz="2000">
                  <a:sym typeface="+mn-ea"/>
                </a:rPr>
                <a:t>信息提示框</a:t>
              </a:r>
              <a:endPara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/>
                <a:t>4.</a:t>
              </a:r>
              <a:r>
                <a:rPr lang="zh-CN" altLang="en-US" sz="2000"/>
                <a:t>按钮</a:t>
              </a:r>
              <a:endParaRPr lang="zh-CN" altLang="en-US" sz="2000"/>
            </a:p>
            <a:p>
              <a:pPr>
                <a:lnSpc>
                  <a:spcPct val="150000"/>
                </a:lnSpc>
              </a:pPr>
              <a:r>
                <a:rPr lang="en-US" altLang="zh-CN" sz="2000"/>
                <a:t>5.</a:t>
              </a:r>
              <a:r>
                <a:rPr lang="zh-CN" altLang="en-US" sz="2000"/>
                <a:t>徽章</a:t>
              </a:r>
              <a:endParaRPr lang="zh-CN" altLang="en-US" sz="2000"/>
            </a:p>
            <a:p>
              <a:pPr>
                <a:lnSpc>
                  <a:spcPct val="150000"/>
                </a:lnSpc>
              </a:pPr>
              <a:r>
                <a:rPr lang="en-US" altLang="zh-CN" sz="2000"/>
                <a:t>6.</a:t>
              </a:r>
              <a:r>
                <a:rPr lang="zh-CN" altLang="en-US" sz="2000"/>
                <a:t>进度条</a:t>
              </a:r>
              <a:endParaRPr lang="zh-CN" altLang="en-US" sz="2000"/>
            </a:p>
            <a:p>
              <a:pPr>
                <a:lnSpc>
                  <a:spcPct val="150000"/>
                </a:lnSpc>
              </a:pPr>
              <a:r>
                <a:rPr lang="en-US" altLang="zh-CN" sz="2000"/>
                <a:t>7.</a:t>
              </a:r>
              <a:r>
                <a:rPr lang="zh-CN" altLang="en-US" sz="2000"/>
                <a:t>分页</a:t>
              </a:r>
              <a:endParaRPr lang="zh-CN" altLang="en-US" sz="200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2907" y="2786"/>
              <a:ext cx="4364" cy="523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sz="2000">
                  <a:sym typeface="+mn-ea"/>
                </a:rPr>
                <a:t>8.</a:t>
              </a:r>
              <a:r>
                <a:rPr lang="zh-CN" altLang="en-US" sz="2000">
                  <a:sym typeface="+mn-ea"/>
                </a:rPr>
                <a:t>列表组</a:t>
              </a:r>
              <a:endParaRPr lang="zh-CN" altLang="en-US" sz="2000"/>
            </a:p>
            <a:p>
              <a:pPr>
                <a:lnSpc>
                  <a:spcPct val="150000"/>
                </a:lnSpc>
              </a:pPr>
              <a:r>
                <a:rPr lang="en-US" altLang="zh-CN" sz="2000">
                  <a:sym typeface="+mn-ea"/>
                </a:rPr>
                <a:t>9.</a:t>
              </a:r>
              <a:r>
                <a:rPr lang="zh-CN" altLang="en-US" sz="2000">
                  <a:sym typeface="+mn-ea"/>
                </a:rPr>
                <a:t>下拉菜单</a:t>
              </a:r>
              <a:endParaRPr lang="zh-CN" altLang="en-US" sz="2000"/>
            </a:p>
            <a:p>
              <a:pPr>
                <a:lnSpc>
                  <a:spcPct val="150000"/>
                </a:lnSpc>
              </a:pPr>
              <a:r>
                <a:rPr lang="en-US" altLang="zh-CN" sz="2000">
                  <a:sym typeface="+mn-ea"/>
                </a:rPr>
                <a:t>10.</a:t>
              </a:r>
              <a:r>
                <a:rPr lang="zh-CN" altLang="en-US" sz="2000">
                  <a:sym typeface="+mn-ea"/>
                </a:rPr>
                <a:t>折叠</a:t>
              </a:r>
              <a:endParaRPr lang="zh-CN" altLang="en-US" sz="2000"/>
            </a:p>
            <a:p>
              <a:pPr>
                <a:lnSpc>
                  <a:spcPct val="150000"/>
                </a:lnSpc>
              </a:pPr>
              <a:r>
                <a:rPr lang="en-US" altLang="zh-CN" sz="2000">
                  <a:sym typeface="+mn-ea"/>
                </a:rPr>
                <a:t>11.</a:t>
              </a:r>
              <a:r>
                <a:rPr lang="zh-CN" altLang="en-US" sz="2000">
                  <a:sym typeface="+mn-ea"/>
                </a:rPr>
                <a:t>导航</a:t>
              </a:r>
              <a:endParaRPr lang="zh-CN" altLang="en-US" sz="2000"/>
            </a:p>
            <a:p>
              <a:pPr>
                <a:lnSpc>
                  <a:spcPct val="150000"/>
                </a:lnSpc>
              </a:pPr>
              <a:r>
                <a:rPr lang="en-US" altLang="zh-CN" sz="2000">
                  <a:sym typeface="+mn-ea"/>
                </a:rPr>
                <a:t>12.</a:t>
              </a:r>
              <a:r>
                <a:rPr lang="zh-CN" altLang="en-US" sz="2000">
                  <a:sym typeface="+mn-ea"/>
                </a:rPr>
                <a:t>表单</a:t>
              </a:r>
              <a:endParaRPr lang="zh-CN" altLang="en-US" sz="2000"/>
            </a:p>
            <a:p>
              <a:pPr>
                <a:lnSpc>
                  <a:spcPct val="150000"/>
                </a:lnSpc>
              </a:pPr>
              <a:r>
                <a:rPr lang="en-US" altLang="zh-CN" sz="2000">
                  <a:sym typeface="+mn-ea"/>
                </a:rPr>
                <a:t>13.</a:t>
              </a:r>
              <a:r>
                <a:rPr lang="zh-CN" altLang="en-US" sz="2000">
                  <a:sym typeface="+mn-ea"/>
                </a:rPr>
                <a:t>多媒体对象</a:t>
              </a:r>
              <a:endParaRPr lang="zh-CN" altLang="en-US" sz="2000"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>
                  <a:sym typeface="+mn-ea"/>
                </a:rPr>
                <a:t>14.</a:t>
              </a:r>
              <a:r>
                <a:rPr lang="zh-CN" altLang="en-US" sz="2000">
                  <a:sym typeface="+mn-ea"/>
                </a:rPr>
                <a:t>其他有趣功能</a:t>
              </a:r>
              <a:endParaRPr lang="zh-CN" altLang="en-US" sz="2000"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175"/>
            <a:ext cx="4172585" cy="68548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23435" y="2049145"/>
            <a:ext cx="6349365" cy="258445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Jumbotron（超大屏幕）会创建一个</a:t>
            </a:r>
            <a:r>
              <a:rPr lang="zh-CN" altLang="en-US">
                <a:solidFill>
                  <a:srgbClr val="FFC000"/>
                </a:solidFill>
              </a:rPr>
              <a:t>大的灰色背景框</a:t>
            </a:r>
            <a:r>
              <a:rPr lang="zh-CN" altLang="en-US"/>
              <a:t>，里面可以设置一些特殊的内容和信息。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提示: 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Jumbotron 里头可以放一些 HTML标签，也可以是 Bootstrap 的元素。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在 .jumbotron-fluid 类里头的 div添加 .container 或 .container-fluid 类实现全屏幕的 Jumbotron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565062" y="390700"/>
            <a:ext cx="4203131" cy="712836"/>
            <a:chOff x="716110" y="187653"/>
            <a:chExt cx="4203131" cy="712836"/>
          </a:xfrm>
        </p:grpSpPr>
        <p:sp>
          <p:nvSpPr>
            <p:cNvPr id="9" name="文本框 8"/>
            <p:cNvSpPr txBox="1"/>
            <p:nvPr/>
          </p:nvSpPr>
          <p:spPr>
            <a:xfrm>
              <a:off x="716110" y="187653"/>
              <a:ext cx="4203131" cy="6223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pPr defTabSz="685800"/>
              <a:r>
                <a:rPr lang="zh-CN" altLang="en-US" sz="3600" b="1">
                  <a:sym typeface="+mn-ea"/>
                </a:rPr>
                <a:t>Jumbotron</a:t>
              </a:r>
              <a:endPara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65062" y="390700"/>
            <a:ext cx="4203131" cy="712836"/>
            <a:chOff x="716110" y="187653"/>
            <a:chExt cx="4203131" cy="712836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6223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36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卡片</a:t>
              </a:r>
              <a:endPara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175"/>
            <a:ext cx="4172585" cy="68548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39005" y="2308860"/>
            <a:ext cx="670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4565015" y="1277620"/>
          <a:ext cx="7493000" cy="4812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540"/>
                <a:gridCol w="4950460"/>
              </a:tblGrid>
              <a:tr h="6680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如何实现</a:t>
                      </a:r>
                      <a:endParaRPr lang="zh-CN" altLang="en-US"/>
                    </a:p>
                  </a:txBody>
                  <a:tcPr/>
                </a:tc>
              </a:tr>
              <a:tr h="13627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创建基础卡片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/>
                        <a:t>卡片内容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卡片头部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卡片底部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.card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.card-body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.</a:t>
                      </a:r>
                      <a:r>
                        <a:rPr lang="zh-CN" altLang="en-US"/>
                        <a:t>card-header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.</a:t>
                      </a:r>
                      <a:r>
                        <a:rPr lang="zh-CN" altLang="en-US"/>
                        <a:t>card-footer</a:t>
                      </a:r>
                      <a:endParaRPr lang="en-US" altLang="zh-CN"/>
                    </a:p>
                  </a:txBody>
                  <a:tcPr/>
                </a:tc>
              </a:tr>
              <a:tr h="7340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背景颜色类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.bg-primary, .bg-success, .bg-info, .bg-warning, .bg-danger, .bg-secondary, .bg-dark 和 .bg-light。</a:t>
                      </a:r>
                    </a:p>
                  </a:txBody>
                  <a:tcPr/>
                </a:tc>
              </a:tr>
              <a:tr h="10483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设置卡片的标题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设置卡片正文的内容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给链接设置颜色。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.card-title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.card-text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.card-link</a:t>
                      </a:r>
                      <a:endParaRPr lang="zh-CN" altLang="en-US"/>
                    </a:p>
                  </a:txBody>
                  <a:tcPr/>
                </a:tc>
              </a:tr>
              <a:tr h="9994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设置卡片中图片的位置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.card-img-top（文字上方）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.card-img-bottom（文字下方）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.card-img-overlay（充当背景）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623435" y="1103630"/>
            <a:ext cx="683895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175"/>
            <a:ext cx="4172585" cy="68548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23435" y="2049145"/>
            <a:ext cx="6349365" cy="286131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可在提示框中添加链接：</a:t>
            </a:r>
            <a:r>
              <a:rPr lang="en-US" altLang="zh-CN"/>
              <a:t>alert-link 类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可在提示框后加上可关闭标志</a:t>
            </a:r>
            <a:endParaRPr lang="zh-CN" altLang="en-US"/>
          </a:p>
          <a:p>
            <a:r>
              <a:rPr lang="zh-CN" altLang="en-US"/>
              <a:t>           我们可以在提示框中的 div 中添加 .alert-dismissible 类，然后在关闭按钮的链接上添加 class="close" 和 data-dismiss="alert" 类来设置提示框的关闭操作。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可设置提示框关闭时的淡出淡入效果</a:t>
            </a:r>
            <a:endParaRPr lang="zh-CN" altLang="en-US"/>
          </a:p>
          <a:p>
            <a:r>
              <a:rPr lang="zh-CN" altLang="en-US"/>
              <a:t>           .fade 和 .show 类用于设置提示框在关闭时的淡出和淡入效果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565062" y="390700"/>
            <a:ext cx="4203131" cy="712836"/>
            <a:chOff x="716110" y="187653"/>
            <a:chExt cx="4203131" cy="712836"/>
          </a:xfrm>
        </p:grpSpPr>
        <p:sp>
          <p:nvSpPr>
            <p:cNvPr id="9" name="文本框 8"/>
            <p:cNvSpPr txBox="1"/>
            <p:nvPr/>
          </p:nvSpPr>
          <p:spPr>
            <a:xfrm>
              <a:off x="716110" y="187653"/>
              <a:ext cx="4203131" cy="6223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pPr defTabSz="685800"/>
              <a:r>
                <a:rPr lang="zh-CN" altLang="en-US" sz="3600" b="1">
                  <a:sym typeface="+mn-ea"/>
                </a:rPr>
                <a:t>信息提示框</a:t>
              </a:r>
              <a:endPara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65062" y="390700"/>
            <a:ext cx="4203131" cy="712836"/>
            <a:chOff x="716110" y="187653"/>
            <a:chExt cx="4203131" cy="712836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6223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36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按钮</a:t>
              </a:r>
              <a:endPara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175"/>
            <a:ext cx="4172585" cy="68548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07785" y="589280"/>
            <a:ext cx="672973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rPr>
              <a:t>----</a:t>
            </a:r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rPr>
              <a:t>通过类改变按钮样式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39005" y="2308860"/>
            <a:ext cx="670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4565015" y="1276985"/>
          <a:ext cx="7493000" cy="4738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020"/>
                <a:gridCol w="5554980"/>
              </a:tblGrid>
              <a:tr h="3848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</a:t>
                      </a:r>
                      <a:endParaRPr lang="zh-CN" altLang="en-US"/>
                    </a:p>
                  </a:txBody>
                  <a:tcPr/>
                </a:tc>
              </a:tr>
              <a:tr h="14770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按钮设置边框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btn-outline-primary主要   btn-outline-secondary次要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btn-outline-warning成功   btn-outline-info信息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btn-outline-warning 警告  btn-dange</a:t>
                      </a:r>
                      <a:r>
                        <a:rPr lang="en-US" altLang="zh-CN"/>
                        <a:t>r</a:t>
                      </a:r>
                      <a:r>
                        <a:rPr lang="zh-CN" altLang="en-US"/>
                        <a:t>危险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btn-dark黑色                        btn-light    浅色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btn-link链接</a:t>
                      </a:r>
                      <a:endParaRPr lang="en-US" altLang="zh-CN"/>
                    </a:p>
                  </a:txBody>
                  <a:tcPr/>
                </a:tc>
              </a:tr>
              <a:tr h="9226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设置按钮的大小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btn-primary btn-lg大号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btn-primary默认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btn-primary btn-sm小号</a:t>
                      </a:r>
                      <a:endParaRPr lang="zh-CN" altLang="en-US"/>
                    </a:p>
                  </a:txBody>
                  <a:tcPr/>
                </a:tc>
              </a:tr>
              <a:tr h="3848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设置块级按钮（填充整行）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btn-block</a:t>
                      </a:r>
                      <a:endParaRPr lang="zh-CN" altLang="en-US"/>
                    </a:p>
                  </a:txBody>
                  <a:tcPr/>
                </a:tc>
              </a:tr>
              <a:tr h="6457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设置为激活或者禁止点击的状态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.active 激活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disabled 禁用</a:t>
                      </a:r>
                      <a:endParaRPr lang="zh-CN" altLang="en-US"/>
                    </a:p>
                  </a:txBody>
                  <a:tcPr/>
                </a:tc>
              </a:tr>
              <a:tr h="92329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补充：</a:t>
                      </a:r>
                      <a:r>
                        <a:rPr lang="en-US" altLang="zh-CN"/>
                        <a:t>1.</a:t>
                      </a:r>
                      <a:r>
                        <a:rPr lang="zh-CN" altLang="en-US"/>
                        <a:t>按钮类可用于 &lt;a&gt;, &lt;button&gt;, 或 &lt;input&gt; 元素上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2.注意 &lt;a&gt; 元素不支持 disabled 属性，你可以通过添加 .disabled 类来禁止链接的点击。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65062" y="390700"/>
            <a:ext cx="4203131" cy="712836"/>
            <a:chOff x="716110" y="187653"/>
            <a:chExt cx="4203131" cy="712836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6223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36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按钮组</a:t>
              </a:r>
              <a:endPara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175"/>
            <a:ext cx="4172585" cy="68548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39005" y="2308860"/>
            <a:ext cx="670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4565015" y="1631315"/>
          <a:ext cx="7493000" cy="3468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020"/>
                <a:gridCol w="555498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创建按钮组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.btn-group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设置按钮组的大小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.btn-group-lg|sm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设置垂直按钮组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.btn-group-vertical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内嵌按钮组及下拉菜单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dropdown-toggle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拆分按钮下拉菜单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dropdown-toggle 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dropdown-toggle-split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（ 按钮中</a:t>
                      </a:r>
                      <a:r>
                        <a:rPr lang="zh-CN" altLang="en-US" sz="1800">
                          <a:sym typeface="+mn-ea"/>
                        </a:rPr>
                        <a:t>需添加条件</a:t>
                      </a:r>
                      <a:r>
                        <a:rPr lang="zh-CN" altLang="en-US"/>
                        <a:t>&lt;span class="caret"&gt;&lt;/span&gt;）</a:t>
                      </a:r>
                      <a:endParaRPr lang="zh-CN" altLang="en-US"/>
                    </a:p>
                  </a:txBody>
                  <a:tcPr/>
                </a:tc>
              </a:tr>
              <a:tr h="45085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使用下拉菜单时</a:t>
                      </a:r>
                      <a:r>
                        <a:rPr lang="zh-CN" altLang="en-US" sz="1800">
                          <a:sym typeface="+mn-ea"/>
                        </a:rPr>
                        <a:t>按钮中需添加条件</a:t>
                      </a:r>
                      <a:r>
                        <a:rPr lang="en-US" altLang="zh-CN" sz="1800">
                          <a:sym typeface="+mn-ea"/>
                        </a:rPr>
                        <a:t>data-toggle="dropdown"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13"/>
          <p:cNvSpPr txBox="1">
            <a:spLocks noChangeArrowheads="1"/>
          </p:cNvSpPr>
          <p:nvPr/>
        </p:nvSpPr>
        <p:spPr bwMode="auto">
          <a:xfrm>
            <a:off x="3608429" y="2665487"/>
            <a:ext cx="384156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700"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CONTENT</a:t>
            </a:r>
            <a:endParaRPr lang="zh-CN" altLang="en-US" sz="60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883684" y="835063"/>
            <a:ext cx="1402080" cy="910331"/>
            <a:chOff x="7751259" y="970953"/>
            <a:chExt cx="1402080" cy="910331"/>
          </a:xfrm>
        </p:grpSpPr>
        <p:sp>
          <p:nvSpPr>
            <p:cNvPr id="13" name="矩形 12"/>
            <p:cNvSpPr/>
            <p:nvPr/>
          </p:nvSpPr>
          <p:spPr>
            <a:xfrm>
              <a:off x="7751259" y="1420909"/>
              <a:ext cx="140208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安装使用</a:t>
              </a:r>
              <a:endParaRPr lang="zh-CN" altLang="en-US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7789473" y="970953"/>
              <a:ext cx="942975" cy="521970"/>
              <a:chOff x="6095999" y="654444"/>
              <a:chExt cx="942975" cy="521970"/>
            </a:xfrm>
          </p:grpSpPr>
          <p:sp>
            <p:nvSpPr>
              <p:cNvPr id="8" name="矩形: 圆角 31"/>
              <p:cNvSpPr/>
              <p:nvPr/>
            </p:nvSpPr>
            <p:spPr>
              <a:xfrm>
                <a:off x="6095999" y="7524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107209" y="654444"/>
                <a:ext cx="729943" cy="521970"/>
                <a:chOff x="943942" y="2688081"/>
                <a:chExt cx="729943" cy="521970"/>
              </a:xfrm>
            </p:grpSpPr>
            <p:sp>
              <p:nvSpPr>
                <p:cNvPr id="10" name="文本框 9"/>
                <p:cNvSpPr txBox="1"/>
                <p:nvPr/>
              </p:nvSpPr>
              <p:spPr>
                <a:xfrm>
                  <a:off x="943942" y="2688081"/>
                  <a:ext cx="542290" cy="5219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01</a:t>
                  </a:r>
                  <a:endParaRPr lang="en-US" altLang="zh-CN" sz="2800" b="1" kern="2000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11" name="直接连接符 10"/>
                <p:cNvCxnSpPr/>
                <p:nvPr/>
              </p:nvCxnSpPr>
              <p:spPr>
                <a:xfrm flipH="1">
                  <a:off x="15336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" name="组合 13"/>
          <p:cNvGrpSpPr/>
          <p:nvPr/>
        </p:nvGrpSpPr>
        <p:grpSpPr>
          <a:xfrm>
            <a:off x="8916183" y="2136702"/>
            <a:ext cx="1407681" cy="838781"/>
            <a:chOff x="7789473" y="2222427"/>
            <a:chExt cx="1407681" cy="838781"/>
          </a:xfrm>
        </p:grpSpPr>
        <p:grpSp>
          <p:nvGrpSpPr>
            <p:cNvPr id="15" name="组合 14"/>
            <p:cNvGrpSpPr/>
            <p:nvPr/>
          </p:nvGrpSpPr>
          <p:grpSpPr>
            <a:xfrm>
              <a:off x="7789473" y="2222427"/>
              <a:ext cx="942975" cy="523220"/>
              <a:chOff x="6095999" y="2071235"/>
              <a:chExt cx="942975" cy="523220"/>
            </a:xfrm>
          </p:grpSpPr>
          <p:sp>
            <p:nvSpPr>
              <p:cNvPr id="19" name="矩形: 圆角 39"/>
              <p:cNvSpPr/>
              <p:nvPr/>
            </p:nvSpPr>
            <p:spPr>
              <a:xfrm>
                <a:off x="6095999" y="21621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6107209" y="2071235"/>
                <a:ext cx="765564" cy="523220"/>
                <a:chOff x="3673121" y="2688081"/>
                <a:chExt cx="765564" cy="523220"/>
              </a:xfrm>
            </p:grpSpPr>
            <p:sp>
              <p:nvSpPr>
                <p:cNvPr id="21" name="文本框 20"/>
                <p:cNvSpPr txBox="1"/>
                <p:nvPr/>
              </p:nvSpPr>
              <p:spPr>
                <a:xfrm>
                  <a:off x="3673121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02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22" name="直接连接符 21"/>
                <p:cNvCxnSpPr/>
                <p:nvPr/>
              </p:nvCxnSpPr>
              <p:spPr>
                <a:xfrm flipH="1">
                  <a:off x="4298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" name="矩形 17"/>
            <p:cNvSpPr/>
            <p:nvPr/>
          </p:nvSpPr>
          <p:spPr>
            <a:xfrm>
              <a:off x="7795074" y="2600833"/>
              <a:ext cx="140208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网格系统</a:t>
              </a:r>
              <a:endParaRPr lang="zh-CN" altLang="en-US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911624" y="3400876"/>
            <a:ext cx="953249" cy="777216"/>
            <a:chOff x="7779199" y="3473901"/>
            <a:chExt cx="953249" cy="777216"/>
          </a:xfrm>
        </p:grpSpPr>
        <p:grpSp>
          <p:nvGrpSpPr>
            <p:cNvPr id="24" name="组合 23"/>
            <p:cNvGrpSpPr/>
            <p:nvPr/>
          </p:nvGrpSpPr>
          <p:grpSpPr>
            <a:xfrm>
              <a:off x="7789473" y="3473901"/>
              <a:ext cx="942975" cy="523220"/>
              <a:chOff x="6095999" y="3498928"/>
              <a:chExt cx="942975" cy="523220"/>
            </a:xfrm>
          </p:grpSpPr>
          <p:sp>
            <p:nvSpPr>
              <p:cNvPr id="28" name="矩形: 圆角 41"/>
              <p:cNvSpPr/>
              <p:nvPr/>
            </p:nvSpPr>
            <p:spPr>
              <a:xfrm>
                <a:off x="6095999" y="3581400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6107209" y="3498928"/>
                <a:ext cx="721873" cy="523220"/>
                <a:chOff x="6380812" y="2688081"/>
                <a:chExt cx="721873" cy="523220"/>
              </a:xfrm>
            </p:grpSpPr>
            <p:sp>
              <p:nvSpPr>
                <p:cNvPr id="30" name="文本框 29"/>
                <p:cNvSpPr txBox="1"/>
                <p:nvPr/>
              </p:nvSpPr>
              <p:spPr>
                <a:xfrm>
                  <a:off x="6380812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03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31" name="直接连接符 30"/>
                <p:cNvCxnSpPr/>
                <p:nvPr/>
              </p:nvCxnSpPr>
              <p:spPr>
                <a:xfrm flipH="1">
                  <a:off x="6962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7" name="矩形 26"/>
            <p:cNvSpPr/>
            <p:nvPr/>
          </p:nvSpPr>
          <p:spPr>
            <a:xfrm>
              <a:off x="7779199" y="3913932"/>
              <a:ext cx="309880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 sz="16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 rot="0">
            <a:off x="8933180" y="4624070"/>
            <a:ext cx="942975" cy="523240"/>
            <a:chOff x="6095999" y="3498928"/>
            <a:chExt cx="942975" cy="523220"/>
          </a:xfrm>
        </p:grpSpPr>
        <p:sp>
          <p:nvSpPr>
            <p:cNvPr id="37" name="矩形: 圆角 41"/>
            <p:cNvSpPr/>
            <p:nvPr/>
          </p:nvSpPr>
          <p:spPr>
            <a:xfrm>
              <a:off x="6095999" y="3581400"/>
              <a:ext cx="942975" cy="35242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6107209" y="3498928"/>
              <a:ext cx="721873" cy="523220"/>
              <a:chOff x="6380812" y="2688081"/>
              <a:chExt cx="721873" cy="523220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6380812" y="2688081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 b="1" kern="2000">
                    <a:solidFill>
                      <a:schemeClr val="tx2"/>
                    </a:solidFill>
                    <a:latin typeface="Helvetica" panose="020B0604020202020204" pitchFamily="34" charset="0"/>
                  </a:defRPr>
                </a:lvl1pPr>
              </a:lstStyle>
              <a:p>
                <a:r>
                  <a:rPr lang="en-US" altLang="zh-CN" dirty="0" smtClean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04</a:t>
                </a:r>
                <a:endParaRPr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 flipH="1">
                <a:off x="6962400" y="2844000"/>
                <a:ext cx="140285" cy="2232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879709" y="3556524"/>
            <a:ext cx="175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目录 </a:t>
            </a: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&gt;&gt;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874159" y="3924173"/>
            <a:ext cx="792480" cy="46037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zh-CN" altLang="en-US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基础</a:t>
            </a:r>
            <a:endParaRPr lang="zh-CN" altLang="en-US" sz="24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944644" y="5147183"/>
            <a:ext cx="792480" cy="46037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zh-CN" altLang="en-US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颜色</a:t>
            </a:r>
            <a:endParaRPr lang="zh-CN" altLang="en-US" sz="24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65062" y="390700"/>
            <a:ext cx="4203131" cy="712836"/>
            <a:chOff x="716110" y="187653"/>
            <a:chExt cx="4203131" cy="712836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6223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36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徽章</a:t>
              </a:r>
              <a:endPara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175"/>
            <a:ext cx="4172585" cy="68548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39005" y="2308860"/>
            <a:ext cx="670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4565015" y="1631315"/>
          <a:ext cx="7493000" cy="511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020"/>
                <a:gridCol w="555498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代码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创建按钮组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&lt;span class="badge badge-primary"&gt;主要&lt;/span&gt;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&lt;span class="badge badge-secondary"&gt;次要&lt;/span&gt;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&lt;span class="badge badge-success"&gt;成功&lt;/span&gt;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&lt;span class="badge badge-danger"&gt;危险&lt;/span&gt;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&lt;span class="badge badge-warning"&gt;警告&lt;/span&gt;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&lt;span class="badge badge-info"&gt;信息&lt;/span&gt;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&lt;span class="badge badge-light"&gt;浅色&lt;/span&gt;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&lt;span class="badge badge-dark"&gt;深色&lt;/span&gt;</a:t>
                      </a:r>
                      <a:endParaRPr lang="zh-CN" altLang="en-US"/>
                    </a:p>
                  </a:txBody>
                  <a:tcPr/>
                </a:tc>
              </a:tr>
              <a:tr h="3308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药丸形状徽章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.badge-pill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徽章插入到元素内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&lt;button type="button" class="btn btn-primary"&gt;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Messages &lt;span class="badge badge-light"&gt;4&lt;/span&gt;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&lt;/button&gt;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383020" y="251460"/>
            <a:ext cx="5674995" cy="119888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徽章（Badges）主要用于突出显示新的或未读的项。如需使用徽章，只需要将 .badge 类加上带有指定意义的颜色类 (如 .badge-secondary) 添加到 &lt;span&gt; 元素上即可。 徽章可以根据父元素的大小的变化而变化: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65062" y="390700"/>
            <a:ext cx="4203131" cy="712836"/>
            <a:chOff x="716110" y="187653"/>
            <a:chExt cx="4203131" cy="712836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6223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36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进度条</a:t>
              </a:r>
              <a:endPara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175"/>
            <a:ext cx="4172585" cy="68548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39005" y="2308860"/>
            <a:ext cx="670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4565015" y="1631315"/>
          <a:ext cx="7493000" cy="4179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020"/>
                <a:gridCol w="555498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如何实现</a:t>
                      </a:r>
                      <a:endParaRPr lang="zh-CN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创建一个基本的进度条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&lt;div class="progress"&gt;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&lt;div class="progress-bar" style="width:70%"&gt;&lt;/div&gt;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&lt;/div&gt;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设置进度条高度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及标签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进度条高度默认为 16px。我们可以使用 CSS 的 height 属性来修改他。在标签中直接加入文本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实现不同颜色的进度条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progress-bar 蓝 bg-success 绿    bg-info蓝绿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bg-warning橙   bg-danger红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设置条纹进度条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.progress-bar-striped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为进度条添加动画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.progress-bar-animated </a:t>
                      </a: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设置多种颜色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在同一个</a:t>
                      </a:r>
                      <a:r>
                        <a:rPr lang="en-US" altLang="zh-CN"/>
                        <a:t>progress</a:t>
                      </a:r>
                      <a:r>
                        <a:rPr lang="zh-CN" altLang="en-US"/>
                        <a:t>标签中设置不同</a:t>
                      </a:r>
                      <a:r>
                        <a:rPr lang="en-US" altLang="zh-CN"/>
                        <a:t>progress-bar</a:t>
                      </a:r>
                      <a:r>
                        <a:rPr lang="zh-CN" altLang="en-US"/>
                        <a:t>标签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65062" y="390700"/>
            <a:ext cx="4203131" cy="712836"/>
            <a:chOff x="716110" y="187653"/>
            <a:chExt cx="4203131" cy="712836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6223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36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分页</a:t>
              </a:r>
              <a:endPara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175"/>
            <a:ext cx="4172585" cy="68548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39005" y="2308860"/>
            <a:ext cx="670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4565015" y="1631315"/>
          <a:ext cx="7493000" cy="4266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5481320"/>
              </a:tblGrid>
              <a:tr h="574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如何实现</a:t>
                      </a:r>
                      <a:endParaRPr lang="zh-CN" altLang="en-US"/>
                    </a:p>
                  </a:txBody>
                  <a:tcPr/>
                </a:tc>
              </a:tr>
              <a:tr h="10033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创建一个基本的分页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 &lt;ul&gt; 元素上添加 .pagination 类。然后在 &lt;li&gt; 元素上添加 .page-item 类</a:t>
                      </a:r>
                      <a:endParaRPr lang="zh-CN" altLang="en-US"/>
                    </a:p>
                  </a:txBody>
                  <a:tcPr/>
                </a:tc>
              </a:tr>
              <a:tr h="6813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显示当前页码状态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当前页可以使用 .active 类来高亮显示</a:t>
                      </a:r>
                      <a:endParaRPr lang="zh-CN" altLang="en-US"/>
                    </a:p>
                  </a:txBody>
                  <a:tcPr/>
                </a:tc>
              </a:tr>
              <a:tr h="10033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不可点击的分页链接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.disabled 类可以设置分页链接不可点击:</a:t>
                      </a:r>
                      <a:endParaRPr lang="zh-CN" altLang="en-US"/>
                    </a:p>
                  </a:txBody>
                  <a:tcPr/>
                </a:tc>
              </a:tr>
              <a:tr h="10045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分页显示大小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.pagination-lg 类设置大字体的分页条目，.pagination-sm 类设置小字体的分页条目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65062" y="390700"/>
            <a:ext cx="4203131" cy="712836"/>
            <a:chOff x="716110" y="187653"/>
            <a:chExt cx="4203131" cy="712836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6223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36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列表组</a:t>
              </a:r>
              <a:endPara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175"/>
            <a:ext cx="4172585" cy="68548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39005" y="2308860"/>
            <a:ext cx="670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4565015" y="1277620"/>
          <a:ext cx="7493000" cy="4397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5481320"/>
              </a:tblGrid>
              <a:tr h="7156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如何实现</a:t>
                      </a:r>
                      <a:endParaRPr lang="zh-CN" altLang="en-US"/>
                    </a:p>
                  </a:txBody>
                  <a:tcPr/>
                </a:tc>
              </a:tr>
              <a:tr h="7975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创建列表组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 &lt;ul&gt; 元素上添加 .list-group 类, 在 &lt;li&gt; 元素上添加 .list-group-item 类:</a:t>
                      </a:r>
                      <a:endParaRPr lang="zh-CN" altLang="en-US"/>
                    </a:p>
                  </a:txBody>
                  <a:tcPr/>
                </a:tc>
              </a:tr>
              <a:tr h="5556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激活或禁用状态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类似分页，用</a:t>
                      </a:r>
                      <a:r>
                        <a:rPr lang="en-US" altLang="zh-CN"/>
                        <a:t>.active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.disabled</a:t>
                      </a:r>
                      <a:r>
                        <a:rPr lang="zh-CN" altLang="en-US"/>
                        <a:t>类</a:t>
                      </a:r>
                      <a:endParaRPr lang="zh-CN" altLang="en-US"/>
                    </a:p>
                  </a:txBody>
                  <a:tcPr/>
                </a:tc>
              </a:tr>
              <a:tr h="8470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创建一个链接的列表项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 &lt;ul&gt; 替换为 &lt;div&gt; ， &lt;a&gt; 替换 &lt;li&gt;。如果你想鼠标悬停显示灰色背景就添加.list-group-item-action 类:</a:t>
                      </a:r>
                      <a:endParaRPr lang="zh-CN" altLang="en-US"/>
                    </a:p>
                  </a:txBody>
                  <a:tcPr/>
                </a:tc>
              </a:tr>
              <a:tr h="14814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多种颜色列表项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列表项目的颜色可以通过以下列来设置：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.list-group-item-success, list-group-item-secondary, list-group-item-info, list-group-item-warning, .list-group-item-danger, list-group-item-dark 和 list-group-item-light: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65062" y="390700"/>
            <a:ext cx="4203131" cy="712836"/>
            <a:chOff x="716110" y="187653"/>
            <a:chExt cx="4203131" cy="712836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6223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36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下拉菜单</a:t>
              </a:r>
              <a:endPara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175"/>
            <a:ext cx="4172585" cy="68548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39005" y="2308860"/>
            <a:ext cx="670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4565015" y="1277620"/>
          <a:ext cx="74930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540"/>
                <a:gridCol w="4950460"/>
              </a:tblGrid>
              <a:tr h="6457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如何实现</a:t>
                      </a:r>
                      <a:endParaRPr lang="zh-CN" altLang="en-US"/>
                    </a:p>
                  </a:txBody>
                  <a:tcPr/>
                </a:tc>
              </a:tr>
              <a:tr h="10274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指定一个下拉菜单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设置实际下拉菜单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添加菜单中的项目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.dropdown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.dropdown-menu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.dropdown-item</a:t>
                      </a:r>
                      <a:endParaRPr lang="zh-CN" altLang="en-US"/>
                    </a:p>
                  </a:txBody>
                  <a:tcPr/>
                </a:tc>
              </a:tr>
              <a:tr h="709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在下拉菜单中创建一个水平的分割线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.dropdown-divider</a:t>
                      </a:r>
                    </a:p>
                  </a:txBody>
                  <a:tcPr/>
                </a:tc>
              </a:tr>
              <a:tr h="4667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在下拉菜单中添加标题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.dropdown-header</a:t>
                      </a:r>
                      <a:endParaRPr lang="zh-CN" altLang="en-US"/>
                    </a:p>
                  </a:txBody>
                  <a:tcPr/>
                </a:tc>
              </a:tr>
              <a:tr h="6959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设置可用项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禁用项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.active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.disabled</a:t>
                      </a:r>
                      <a:endParaRPr lang="zh-CN" altLang="en-US"/>
                    </a:p>
                  </a:txBody>
                  <a:tcPr/>
                </a:tc>
              </a:tr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让下拉菜单右对齐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在元素上的 .dropdown-menu 类后添加 .dropdown-menu-right 类。</a:t>
                      </a:r>
                      <a:endParaRPr lang="zh-CN" altLang="en-US"/>
                    </a:p>
                  </a:txBody>
                  <a:tcPr/>
                </a:tc>
              </a:tr>
              <a:tr h="69596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注意：我们可以使用一个按钮或链接来打开下拉菜单， 按钮或链接需要添加 .dropdown-toggle 和 data-toggle="dropdown" 属性。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908800" y="390525"/>
            <a:ext cx="531431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rPr>
              <a:t>----</a:t>
            </a:r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rPr>
              <a:t>下拉菜单是可切换的，是以列表格式显示链接的上下文菜单。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65062" y="390700"/>
            <a:ext cx="4203131" cy="712836"/>
            <a:chOff x="716110" y="187653"/>
            <a:chExt cx="4203131" cy="712836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6223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36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折叠</a:t>
              </a:r>
              <a:endPara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175"/>
            <a:ext cx="4172585" cy="68548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39005" y="2308860"/>
            <a:ext cx="670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4565015" y="1277620"/>
          <a:ext cx="7493000" cy="467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540"/>
                <a:gridCol w="4950460"/>
              </a:tblGrid>
              <a:tr h="4724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如何实现</a:t>
                      </a:r>
                      <a:endParaRPr lang="zh-CN" altLang="en-US"/>
                    </a:p>
                  </a:txBody>
                  <a:tcPr/>
                </a:tc>
              </a:tr>
              <a:tr h="21304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用于指定一个折叠元素 (实例中的 &lt;div&gt;); 点击按钮后会在隐藏与显示之间切换。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&lt;button data-toggle="collapse" data-target="#demo"&gt;折叠&lt;/button&gt;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&lt;div id="demo" class="collapse"&gt;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Lorem ipsum dolor text....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&lt;/div&gt;</a:t>
                      </a:r>
                      <a:endParaRPr lang="zh-CN" altLang="en-US"/>
                    </a:p>
                  </a:txBody>
                  <a:tcPr/>
                </a:tc>
              </a:tr>
              <a:tr h="55181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注意: &lt;a&gt; 元素上你可以使用 href 属性来代替 data-target 属性: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让内容默认显示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.show</a:t>
                      </a:r>
                    </a:p>
                  </a:txBody>
                  <a:tcPr/>
                </a:tc>
              </a:tr>
              <a:tr h="9658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实现在一个折叠选项显示时其他选项就隐藏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 data-parent 属性来确保所有的折叠元素在指定的父元素下（手风琴实例）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65062" y="390700"/>
            <a:ext cx="4203131" cy="712836"/>
            <a:chOff x="716110" y="187653"/>
            <a:chExt cx="4203131" cy="712836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6223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36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导航</a:t>
              </a:r>
              <a:endPara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175"/>
            <a:ext cx="4172585" cy="68548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39005" y="2308860"/>
            <a:ext cx="670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4623435" y="1222375"/>
          <a:ext cx="7448550" cy="542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300"/>
                <a:gridCol w="4921250"/>
              </a:tblGrid>
              <a:tr h="3194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如何实现</a:t>
                      </a:r>
                      <a:endParaRPr lang="zh-CN" altLang="en-US"/>
                    </a:p>
                  </a:txBody>
                  <a:tcPr/>
                </a:tc>
              </a:tr>
              <a:tr h="897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创建一个简单的水平导航栏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 &lt;ul&gt; 元素上添加 .nav类，在每个 &lt;li&gt; 选项上添加 .nav-item 类，在每个链接上添加 .nav-link 类</a:t>
                      </a:r>
                      <a:endParaRPr lang="zh-CN" altLang="en-US"/>
                    </a:p>
                  </a:txBody>
                  <a:tcPr/>
                </a:tc>
              </a:tr>
              <a:tr h="6045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设置导航对齐方式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.justify-content-center</a:t>
                      </a:r>
                      <a:r>
                        <a:rPr lang="zh-CN"/>
                        <a:t>（设置导航居中显示）</a:t>
                      </a:r>
                      <a:endParaRPr lang="zh-CN"/>
                    </a:p>
                    <a:p>
                      <a:pPr>
                        <a:buNone/>
                      </a:pPr>
                      <a:r>
                        <a:rPr lang="zh-CN"/>
                        <a:t>.justify-content-end（设置导航右对齐）</a:t>
                      </a:r>
                      <a:endParaRPr lang="zh-CN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用于创建垂直导航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.flex-column</a:t>
                      </a:r>
                      <a:endParaRPr lang="zh-CN" altLang="en-US"/>
                    </a:p>
                  </a:txBody>
                  <a:tcPr/>
                </a:tc>
              </a:tr>
              <a:tr h="6483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选项卡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 .nav-tabs 类可以将导航转化为选项卡。然后对于选中的选项使用 .active 类来标记。</a:t>
                      </a:r>
                      <a:endParaRPr lang="zh-CN" altLang="en-US"/>
                    </a:p>
                  </a:txBody>
                  <a:tcPr/>
                </a:tc>
              </a:tr>
              <a:tr h="5607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设置导航项齐行等宽显示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.nav-justified</a:t>
                      </a:r>
                      <a:endParaRPr lang="en-US" altLang="zh-CN"/>
                    </a:p>
                  </a:txBody>
                  <a:tcPr/>
                </a:tc>
              </a:tr>
              <a:tr h="7518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动态选项卡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如果你要设置选项卡是动态可切换的，可以在每个链接上添加 data-toggle="tab" 属性。 然后在每个选项对应的内容的上添加 .tab-pane 类。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       如果你希望有淡入效果可以在 .tab-pane 后添加 .fade类:</a:t>
                      </a:r>
                      <a:endParaRPr lang="en-US" altLang="zh-CN"/>
                    </a:p>
                  </a:txBody>
                  <a:tcPr/>
                </a:tc>
              </a:tr>
              <a:tr h="38354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注意：可将下栏菜单功能融入导航中，只需加入相应的类和元素就好了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65062" y="390700"/>
            <a:ext cx="4203131" cy="712836"/>
            <a:chOff x="716110" y="187653"/>
            <a:chExt cx="4203131" cy="712836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6223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36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导航</a:t>
              </a:r>
              <a:endPara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175"/>
            <a:ext cx="4172585" cy="68548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39005" y="2308860"/>
            <a:ext cx="670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4565015" y="1277620"/>
          <a:ext cx="7493000" cy="4943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540"/>
                <a:gridCol w="4950460"/>
              </a:tblGrid>
              <a:tr h="4248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如何实现</a:t>
                      </a:r>
                      <a:endParaRPr lang="zh-CN" altLang="en-US"/>
                    </a:p>
                  </a:txBody>
                  <a:tcPr/>
                </a:tc>
              </a:tr>
              <a:tr h="6140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将导航项设置成胶囊形状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.nav-pill</a:t>
                      </a:r>
                      <a:r>
                        <a:rPr lang="en-US" altLang="zh-CN" sz="1800">
                          <a:sym typeface="+mn-ea"/>
                        </a:rPr>
                        <a:t>s</a:t>
                      </a:r>
                      <a:endParaRPr lang="zh-CN" altLang="en-US"/>
                    </a:p>
                  </a:txBody>
                  <a:tcPr/>
                </a:tc>
              </a:tr>
              <a:tr h="61976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注意：</a:t>
                      </a:r>
                      <a:r>
                        <a:rPr lang="zh-CN" altLang="en-US" sz="1800">
                          <a:sym typeface="+mn-ea"/>
                        </a:rPr>
                        <a:t>可制成胶囊型动态选项卡， 只需将data-toggle 属性设置为 data-toggle="pill"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4623482" y="3421555"/>
            <a:ext cx="4203131" cy="712836"/>
            <a:chOff x="716110" y="187653"/>
            <a:chExt cx="4203131" cy="712836"/>
          </a:xfrm>
        </p:grpSpPr>
        <p:sp>
          <p:nvSpPr>
            <p:cNvPr id="7" name="文本框 6"/>
            <p:cNvSpPr txBox="1"/>
            <p:nvPr/>
          </p:nvSpPr>
          <p:spPr>
            <a:xfrm>
              <a:off x="716110" y="187653"/>
              <a:ext cx="4203131" cy="6223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pPr defTabSz="685800"/>
              <a:r>
                <a:rPr lang="zh-CN" altLang="en-US" sz="36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导航栏</a:t>
              </a:r>
              <a:endPara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11" name="文本框 10"/>
          <p:cNvSpPr txBox="1"/>
          <p:nvPr/>
        </p:nvSpPr>
        <p:spPr>
          <a:xfrm>
            <a:off x="4739005" y="4349750"/>
            <a:ext cx="68205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导航栏一般放在页面的顶部，可折叠，可加入下拉菜单，可固定。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我们可以使用 .navbar 类来创建一个标准的导航栏，后面紧跟: .navbar-expand-xl|lg|md|sm 类来创建响应式的导航栏 (大屏幕水平铺开，小屏幕垂直堆叠)。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导航栏上的选项可以使用 &lt;ul&gt; 元素并添加 class="navbar-nav" 类。 然后在 &lt;li&gt; 元素上添加 .nav-item 类， &lt;a&gt; 元素上使用 .nav-link 类: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65062" y="390700"/>
            <a:ext cx="4203131" cy="712836"/>
            <a:chOff x="716110" y="187653"/>
            <a:chExt cx="4203131" cy="712836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6223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36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面包屑导航</a:t>
              </a:r>
              <a:endPara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175"/>
            <a:ext cx="4172585" cy="68548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39005" y="2308860"/>
            <a:ext cx="670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681220" y="2005965"/>
            <a:ext cx="68205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面包屑导航是一种基于网站层次信息的显示方式。以博客为例，面包屑导航可以显示发布日期、类别或标签。它们表示当前页面在导航层次结构内的位置，是在用户界面中的一种导航辅助。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Bootstrap 中的面包屑导航是一个简单的带有 .breadcrumb class 的无序列表。分隔符会通过 CSS（bootstrap.min.css）中的 ::before 和 content 来添加，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65062" y="390700"/>
            <a:ext cx="4203131" cy="712836"/>
            <a:chOff x="716110" y="187653"/>
            <a:chExt cx="4203131" cy="712836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6223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36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表单</a:t>
              </a:r>
              <a:endPara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175"/>
            <a:ext cx="4172585" cy="68548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39005" y="2308860"/>
            <a:ext cx="670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681220" y="2005965"/>
            <a:ext cx="68205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Bootstrap 通过一些简单的 HTML 标签和扩展的类即可创建出不同样式的表单。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表单元素 &lt;input&gt;, &lt;textarea&gt;, 和 &lt;select&gt; elements 在使用 .form-control 类的情况下，宽度都是设置为 100%。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Bootstrap4 表单布局：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堆叠表单 (全屏宽度)：垂直方向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内联表单：水平方向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061460" y="3429000"/>
            <a:ext cx="4069080" cy="709295"/>
            <a:chOff x="4048635" y="2847753"/>
            <a:chExt cx="4069080" cy="1231067"/>
          </a:xfrm>
        </p:grpSpPr>
        <p:sp>
          <p:nvSpPr>
            <p:cNvPr id="8" name="文本框 7"/>
            <p:cNvSpPr txBox="1"/>
            <p:nvPr/>
          </p:nvSpPr>
          <p:spPr>
            <a:xfrm>
              <a:off x="4048635" y="2847753"/>
              <a:ext cx="4069080" cy="1119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defRPr/>
              </a:pPr>
              <a:r>
                <a:rPr lang="en-US" altLang="zh-CN" sz="3600" dirty="0"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Bootstrap</a:t>
              </a:r>
              <a:r>
                <a:rPr lang="zh-CN" altLang="en-US" sz="3600" dirty="0"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安装使用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4935855" y="1106170"/>
            <a:ext cx="2320290" cy="26460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6600" b="1">
                <a:ln w="25400">
                  <a:gradFill>
                    <a:gsLst>
                      <a:gs pos="0">
                        <a:srgbClr val="E7DFD1"/>
                      </a:gs>
                      <a:gs pos="39000">
                        <a:srgbClr val="3E3B37"/>
                      </a:gs>
                      <a:gs pos="52000">
                        <a:srgbClr val="3E3B37"/>
                      </a:gs>
                      <a:gs pos="21000">
                        <a:schemeClr val="bg1"/>
                      </a:gs>
                      <a:gs pos="61000">
                        <a:srgbClr val="33302D"/>
                      </a:gs>
                      <a:gs pos="77000">
                        <a:srgbClr val="F0EAE1"/>
                      </a:gs>
                    </a:gsLst>
                    <a:lin ang="16200000"/>
                  </a:gradFill>
                </a:ln>
                <a:gradFill>
                  <a:gsLst>
                    <a:gs pos="50000">
                      <a:srgbClr val="5F5951">
                        <a:alpha val="100000"/>
                      </a:srgbClr>
                    </a:gs>
                    <a:gs pos="80000">
                      <a:srgbClr val="8A8274"/>
                    </a:gs>
                    <a:gs pos="69000">
                      <a:srgbClr val="D0C8B9"/>
                    </a:gs>
                    <a:gs pos="64000">
                      <a:srgbClr val="E7DFD1"/>
                    </a:gs>
                    <a:gs pos="58000">
                      <a:srgbClr val="C9C1B2"/>
                    </a:gs>
                    <a:gs pos="35000">
                      <a:srgbClr val="978F80"/>
                    </a:gs>
                    <a:gs pos="22000">
                      <a:srgbClr val="6B655D"/>
                    </a:gs>
                    <a:gs pos="9000">
                      <a:srgbClr val="3E3B37"/>
                    </a:gs>
                    <a:gs pos="95000">
                      <a:srgbClr val="33302D"/>
                    </a:gs>
                  </a:gsLst>
                  <a:lin ang="5400000" scaled="0"/>
                </a:gradFill>
                <a:effectLst>
                  <a:outerShdw blurRad="50800" dist="25400" dir="5400000" sx="104000" sy="104000" algn="t" rotWithShape="0">
                    <a:prstClr val="black">
                      <a:alpha val="40000"/>
                    </a:prstClr>
                  </a:outerShdw>
                </a:effectLst>
              </a:rPr>
              <a:t>01</a:t>
            </a:r>
            <a:endParaRPr lang="en-US" altLang="zh-CN" sz="11500" b="1">
              <a:ln w="25400">
                <a:gradFill>
                  <a:gsLst>
                    <a:gs pos="0">
                      <a:srgbClr val="E7DFD1"/>
                    </a:gs>
                    <a:gs pos="39000">
                      <a:srgbClr val="3E3B37"/>
                    </a:gs>
                    <a:gs pos="52000">
                      <a:srgbClr val="3E3B37"/>
                    </a:gs>
                    <a:gs pos="21000">
                      <a:schemeClr val="bg1"/>
                    </a:gs>
                    <a:gs pos="61000">
                      <a:srgbClr val="33302D"/>
                    </a:gs>
                    <a:gs pos="77000">
                      <a:srgbClr val="F0EAE1"/>
                    </a:gs>
                  </a:gsLst>
                  <a:lin ang="16200000"/>
                </a:gradFill>
              </a:ln>
              <a:gradFill>
                <a:gsLst>
                  <a:gs pos="50000">
                    <a:srgbClr val="5F5951">
                      <a:alpha val="100000"/>
                    </a:srgbClr>
                  </a:gs>
                  <a:gs pos="80000">
                    <a:srgbClr val="8A8274"/>
                  </a:gs>
                  <a:gs pos="69000">
                    <a:srgbClr val="D0C8B9"/>
                  </a:gs>
                  <a:gs pos="64000">
                    <a:srgbClr val="E7DFD1"/>
                  </a:gs>
                  <a:gs pos="58000">
                    <a:srgbClr val="C9C1B2"/>
                  </a:gs>
                  <a:gs pos="35000">
                    <a:srgbClr val="978F80"/>
                  </a:gs>
                  <a:gs pos="22000">
                    <a:srgbClr val="6B655D"/>
                  </a:gs>
                  <a:gs pos="9000">
                    <a:srgbClr val="3E3B37"/>
                  </a:gs>
                  <a:gs pos="95000">
                    <a:srgbClr val="33302D"/>
                  </a:gs>
                </a:gsLst>
                <a:lin ang="5400000" scaled="0"/>
              </a:gradFill>
              <a:effectLst>
                <a:outerShdw blurRad="50800" dist="25400" dir="5400000" sx="104000" sy="104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65062" y="390700"/>
            <a:ext cx="4203131" cy="712836"/>
            <a:chOff x="716110" y="187653"/>
            <a:chExt cx="4203131" cy="712836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6223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36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输入框组</a:t>
              </a:r>
              <a:endPara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175"/>
            <a:ext cx="4172585" cy="68548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39005" y="2308860"/>
            <a:ext cx="670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681220" y="2005965"/>
            <a:ext cx="68205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我们可以使用 .input-group 类来向表单输入框中添加更多的样式，如图标、文本或者按钮。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 .input-group-prepend 类可以在输入框的的前面添加文本信息， .input-group-append 类添加在输入框的后面。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最后，我们还需要使用 .input-group-text 类来设置文本的样式。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65062" y="390700"/>
            <a:ext cx="4203131" cy="712836"/>
            <a:chOff x="716110" y="187653"/>
            <a:chExt cx="4203131" cy="712836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6223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36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自定义表单</a:t>
              </a:r>
              <a:endPara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175"/>
            <a:ext cx="4172585" cy="68548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39005" y="2308860"/>
            <a:ext cx="670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695825" y="2005965"/>
            <a:ext cx="68205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-------- 自定义复选框/</a:t>
            </a:r>
            <a:r>
              <a:rPr lang="zh-CN" altLang="en-US"/>
              <a:t>单选框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-------- 自定义控件显示在同一行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-------- 自定义选择菜单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-------- 自定义滑块控件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--------自定义文件上传控件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65062" y="390700"/>
            <a:ext cx="4203131" cy="712836"/>
            <a:chOff x="716110" y="187653"/>
            <a:chExt cx="4203131" cy="712836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6223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36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多媒体对象</a:t>
              </a:r>
              <a:endPara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175"/>
            <a:ext cx="4172585" cy="68548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39005" y="2308860"/>
            <a:ext cx="670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695825" y="2005965"/>
            <a:ext cx="33566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-------- </a:t>
            </a:r>
            <a:r>
              <a:rPr lang="zh-CN" altLang="en-US"/>
              <a:t>基础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-------- </a:t>
            </a:r>
            <a:r>
              <a:rPr lang="zh-CN" altLang="en-US"/>
              <a:t>嵌套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-------- </a:t>
            </a:r>
            <a:r>
              <a:rPr lang="zh-CN" altLang="en-US"/>
              <a:t>定位图片位置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-------- </a:t>
            </a:r>
            <a:r>
              <a:rPr lang="zh-CN" altLang="en-US"/>
              <a:t>弹出框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65062" y="390700"/>
            <a:ext cx="4203131" cy="712836"/>
            <a:chOff x="716110" y="187653"/>
            <a:chExt cx="4203131" cy="712836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6223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36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其他有趣功能</a:t>
              </a:r>
              <a:endPara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175"/>
            <a:ext cx="4172585" cy="68548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39005" y="2308860"/>
            <a:ext cx="670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695825" y="2005965"/>
            <a:ext cx="68205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-------- </a:t>
            </a:r>
            <a:r>
              <a:rPr lang="zh-CN"/>
              <a:t>轮播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-------- </a:t>
            </a:r>
            <a:r>
              <a:rPr lang="zh-CN" altLang="en-US"/>
              <a:t>模态框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-------- </a:t>
            </a:r>
            <a:r>
              <a:rPr lang="zh-CN" altLang="en-US"/>
              <a:t>提示框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-------- </a:t>
            </a:r>
            <a:r>
              <a:rPr lang="zh-CN" altLang="en-US"/>
              <a:t>弹出框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--------Bootstrap 滚动监听(Scrollspy)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滚动监听（Scrollspy）插件，即自动更新导航插件，会根据滚动条的位置自动更新对应的导航目标。其基本的实现是随着您的滚动。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65062" y="390700"/>
            <a:ext cx="4203131" cy="712836"/>
            <a:chOff x="716110" y="187653"/>
            <a:chExt cx="4203131" cy="712836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6223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36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小工具</a:t>
              </a:r>
              <a:endPara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175"/>
            <a:ext cx="4172585" cy="68548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39005" y="2308860"/>
            <a:ext cx="670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4565015" y="1277620"/>
          <a:ext cx="7493000" cy="413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540"/>
                <a:gridCol w="4950460"/>
              </a:tblGrid>
              <a:tr h="4724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如何实现</a:t>
                      </a:r>
                      <a:endParaRPr lang="zh-CN" altLang="en-US"/>
                    </a:p>
                  </a:txBody>
                  <a:tcPr/>
                </a:tc>
              </a:tr>
              <a:tr h="685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添加或移除边框；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改变边框颜色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border 类</a:t>
                      </a:r>
                      <a:endParaRPr lang="en-US" altLang="zh-CN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添加圆角边框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rounded 类</a:t>
                      </a:r>
                    </a:p>
                  </a:txBody>
                  <a:tcPr/>
                </a:tc>
              </a:tr>
              <a:tr h="9658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浮动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.float-right 类用于设置元素右浮动， .float-left 设置元素左浮动, .clearfix 类用于清除浮动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可以设置浮动 (.float-*-left|right - * 为 sm, md, lg 或 xl)的方向依赖于屏幕的大小:</a:t>
                      </a:r>
                      <a:endParaRPr lang="zh-CN" altLang="en-US"/>
                    </a:p>
                  </a:txBody>
                  <a:tcPr/>
                </a:tc>
              </a:tr>
              <a:tr h="9658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设置元素部分条件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 .mx-auto 类来设置居中对齐；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元素上使用 w-* 类 (.w-25, .w-50, .w-75, .w-100, .mw-100) 来设置宽度；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元素上使用 h-* 类 (.h-25, .h-50, .h-75, .h-100, .mh-100) 来设置高度: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2000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277360" y="3429000"/>
            <a:ext cx="3637915" cy="753361"/>
            <a:chOff x="4474435" y="2848154"/>
            <a:chExt cx="3217484" cy="1245782"/>
          </a:xfrm>
        </p:grpSpPr>
        <p:sp>
          <p:nvSpPr>
            <p:cNvPr id="6" name="文本框 5"/>
            <p:cNvSpPr txBox="1"/>
            <p:nvPr/>
          </p:nvSpPr>
          <p:spPr>
            <a:xfrm>
              <a:off x="4474435" y="2925223"/>
              <a:ext cx="3217484" cy="1168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THANK YOU</a:t>
              </a:r>
              <a:endParaRPr lang="zh-CN" altLang="en-US" sz="40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4416858" y="2142309"/>
            <a:ext cx="3358284" cy="1139587"/>
            <a:chOff x="4677186" y="4980795"/>
            <a:chExt cx="2806521" cy="952354"/>
          </a:xfrm>
        </p:grpSpPr>
        <p:sp>
          <p:nvSpPr>
            <p:cNvPr id="27" name="任意多边形 26"/>
            <p:cNvSpPr/>
            <p:nvPr/>
          </p:nvSpPr>
          <p:spPr>
            <a:xfrm>
              <a:off x="5045798" y="4980795"/>
              <a:ext cx="999634" cy="952354"/>
            </a:xfrm>
            <a:custGeom>
              <a:avLst/>
              <a:gdLst/>
              <a:ahLst/>
              <a:cxnLst/>
              <a:rect l="l" t="t" r="r" b="b"/>
              <a:pathLst>
                <a:path w="999634" h="952354">
                  <a:moveTo>
                    <a:pt x="228709" y="0"/>
                  </a:moveTo>
                  <a:lnTo>
                    <a:pt x="434276" y="27689"/>
                  </a:lnTo>
                  <a:cubicBezTo>
                    <a:pt x="424722" y="51067"/>
                    <a:pt x="414714" y="74263"/>
                    <a:pt x="404250" y="97277"/>
                  </a:cubicBezTo>
                  <a:cubicBezTo>
                    <a:pt x="393787" y="120290"/>
                    <a:pt x="383414" y="142757"/>
                    <a:pt x="373132" y="164678"/>
                  </a:cubicBezTo>
                  <a:lnTo>
                    <a:pt x="512887" y="164678"/>
                  </a:lnTo>
                  <a:lnTo>
                    <a:pt x="512887" y="595955"/>
                  </a:lnTo>
                  <a:lnTo>
                    <a:pt x="651449" y="553693"/>
                  </a:lnTo>
                  <a:cubicBezTo>
                    <a:pt x="667645" y="590642"/>
                    <a:pt x="682656" y="629686"/>
                    <a:pt x="696482" y="670825"/>
                  </a:cubicBezTo>
                  <a:cubicBezTo>
                    <a:pt x="710307" y="711964"/>
                    <a:pt x="722036" y="752101"/>
                    <a:pt x="731668" y="791237"/>
                  </a:cubicBezTo>
                  <a:lnTo>
                    <a:pt x="731668" y="485198"/>
                  </a:lnTo>
                  <a:lnTo>
                    <a:pt x="539141" y="485198"/>
                  </a:lnTo>
                  <a:lnTo>
                    <a:pt x="539141" y="291374"/>
                  </a:lnTo>
                  <a:lnTo>
                    <a:pt x="731668" y="291374"/>
                  </a:lnTo>
                  <a:lnTo>
                    <a:pt x="731668" y="11568"/>
                  </a:lnTo>
                  <a:lnTo>
                    <a:pt x="922396" y="11568"/>
                  </a:lnTo>
                  <a:lnTo>
                    <a:pt x="922396" y="291374"/>
                  </a:lnTo>
                  <a:lnTo>
                    <a:pt x="999634" y="291374"/>
                  </a:lnTo>
                  <a:lnTo>
                    <a:pt x="999634" y="485198"/>
                  </a:lnTo>
                  <a:lnTo>
                    <a:pt x="922396" y="485198"/>
                  </a:lnTo>
                  <a:lnTo>
                    <a:pt x="922396" y="952354"/>
                  </a:lnTo>
                  <a:lnTo>
                    <a:pt x="731668" y="952354"/>
                  </a:lnTo>
                  <a:lnTo>
                    <a:pt x="731668" y="900474"/>
                  </a:lnTo>
                  <a:lnTo>
                    <a:pt x="591649" y="945631"/>
                  </a:lnTo>
                  <a:cubicBezTo>
                    <a:pt x="586908" y="903402"/>
                    <a:pt x="577428" y="853521"/>
                    <a:pt x="563207" y="795989"/>
                  </a:cubicBezTo>
                  <a:cubicBezTo>
                    <a:pt x="548986" y="738457"/>
                    <a:pt x="532213" y="681992"/>
                    <a:pt x="512887" y="626594"/>
                  </a:cubicBezTo>
                  <a:lnTo>
                    <a:pt x="512887" y="952354"/>
                  </a:lnTo>
                  <a:lnTo>
                    <a:pt x="177704" y="952354"/>
                  </a:lnTo>
                  <a:lnTo>
                    <a:pt x="190858" y="928134"/>
                  </a:lnTo>
                  <a:lnTo>
                    <a:pt x="0" y="928134"/>
                  </a:lnTo>
                  <a:lnTo>
                    <a:pt x="0" y="756352"/>
                  </a:lnTo>
                  <a:lnTo>
                    <a:pt x="59841" y="756352"/>
                  </a:lnTo>
                  <a:lnTo>
                    <a:pt x="59841" y="164678"/>
                  </a:lnTo>
                  <a:lnTo>
                    <a:pt x="193770" y="164678"/>
                  </a:lnTo>
                  <a:cubicBezTo>
                    <a:pt x="201776" y="135956"/>
                    <a:pt x="208691" y="107417"/>
                    <a:pt x="214514" y="79060"/>
                  </a:cubicBezTo>
                  <a:cubicBezTo>
                    <a:pt x="220338" y="50703"/>
                    <a:pt x="225069" y="24350"/>
                    <a:pt x="228709" y="0"/>
                  </a:cubicBezTo>
                  <a:close/>
                  <a:moveTo>
                    <a:pt x="228709" y="326259"/>
                  </a:moveTo>
                  <a:lnTo>
                    <a:pt x="228709" y="371618"/>
                  </a:lnTo>
                  <a:lnTo>
                    <a:pt x="341105" y="371618"/>
                  </a:lnTo>
                  <a:lnTo>
                    <a:pt x="341105" y="326259"/>
                  </a:lnTo>
                  <a:lnTo>
                    <a:pt x="228709" y="326259"/>
                  </a:lnTo>
                  <a:close/>
                  <a:moveTo>
                    <a:pt x="228709" y="514254"/>
                  </a:moveTo>
                  <a:lnTo>
                    <a:pt x="228709" y="561070"/>
                  </a:lnTo>
                  <a:lnTo>
                    <a:pt x="341105" y="561070"/>
                  </a:lnTo>
                  <a:lnTo>
                    <a:pt x="341105" y="514254"/>
                  </a:lnTo>
                  <a:lnTo>
                    <a:pt x="228709" y="514254"/>
                  </a:lnTo>
                  <a:close/>
                  <a:moveTo>
                    <a:pt x="228709" y="703706"/>
                  </a:moveTo>
                  <a:lnTo>
                    <a:pt x="228709" y="756352"/>
                  </a:lnTo>
                  <a:lnTo>
                    <a:pt x="341105" y="756352"/>
                  </a:lnTo>
                  <a:lnTo>
                    <a:pt x="341105" y="703706"/>
                  </a:lnTo>
                  <a:lnTo>
                    <a:pt x="228709" y="70370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6484073" y="4980795"/>
              <a:ext cx="999634" cy="952354"/>
            </a:xfrm>
            <a:custGeom>
              <a:avLst/>
              <a:gdLst/>
              <a:ahLst/>
              <a:cxnLst/>
              <a:rect l="l" t="t" r="r" b="b"/>
              <a:pathLst>
                <a:path w="999634" h="952354">
                  <a:moveTo>
                    <a:pt x="228709" y="0"/>
                  </a:moveTo>
                  <a:lnTo>
                    <a:pt x="434276" y="27689"/>
                  </a:lnTo>
                  <a:cubicBezTo>
                    <a:pt x="424722" y="51067"/>
                    <a:pt x="414713" y="74263"/>
                    <a:pt x="404250" y="97277"/>
                  </a:cubicBezTo>
                  <a:cubicBezTo>
                    <a:pt x="393786" y="120290"/>
                    <a:pt x="383414" y="142757"/>
                    <a:pt x="373132" y="164678"/>
                  </a:cubicBezTo>
                  <a:lnTo>
                    <a:pt x="512887" y="164678"/>
                  </a:lnTo>
                  <a:lnTo>
                    <a:pt x="512887" y="595955"/>
                  </a:lnTo>
                  <a:lnTo>
                    <a:pt x="651449" y="553693"/>
                  </a:lnTo>
                  <a:cubicBezTo>
                    <a:pt x="667645" y="590642"/>
                    <a:pt x="682656" y="629686"/>
                    <a:pt x="696482" y="670825"/>
                  </a:cubicBezTo>
                  <a:cubicBezTo>
                    <a:pt x="710307" y="711964"/>
                    <a:pt x="722036" y="752101"/>
                    <a:pt x="731668" y="791237"/>
                  </a:cubicBezTo>
                  <a:lnTo>
                    <a:pt x="731668" y="485198"/>
                  </a:lnTo>
                  <a:lnTo>
                    <a:pt x="539141" y="485198"/>
                  </a:lnTo>
                  <a:lnTo>
                    <a:pt x="539141" y="291374"/>
                  </a:lnTo>
                  <a:lnTo>
                    <a:pt x="731668" y="291374"/>
                  </a:lnTo>
                  <a:lnTo>
                    <a:pt x="731668" y="11568"/>
                  </a:lnTo>
                  <a:lnTo>
                    <a:pt x="922395" y="11568"/>
                  </a:lnTo>
                  <a:lnTo>
                    <a:pt x="922395" y="291374"/>
                  </a:lnTo>
                  <a:lnTo>
                    <a:pt x="999634" y="291374"/>
                  </a:lnTo>
                  <a:lnTo>
                    <a:pt x="999634" y="485198"/>
                  </a:lnTo>
                  <a:lnTo>
                    <a:pt x="922395" y="485198"/>
                  </a:lnTo>
                  <a:lnTo>
                    <a:pt x="922395" y="952354"/>
                  </a:lnTo>
                  <a:lnTo>
                    <a:pt x="731668" y="952354"/>
                  </a:lnTo>
                  <a:lnTo>
                    <a:pt x="731668" y="900474"/>
                  </a:lnTo>
                  <a:lnTo>
                    <a:pt x="591649" y="945631"/>
                  </a:lnTo>
                  <a:cubicBezTo>
                    <a:pt x="586909" y="903402"/>
                    <a:pt x="577428" y="853521"/>
                    <a:pt x="563207" y="795989"/>
                  </a:cubicBezTo>
                  <a:cubicBezTo>
                    <a:pt x="548986" y="738457"/>
                    <a:pt x="532213" y="681992"/>
                    <a:pt x="512887" y="626594"/>
                  </a:cubicBezTo>
                  <a:lnTo>
                    <a:pt x="512887" y="952354"/>
                  </a:lnTo>
                  <a:lnTo>
                    <a:pt x="177704" y="952354"/>
                  </a:lnTo>
                  <a:lnTo>
                    <a:pt x="190858" y="928134"/>
                  </a:lnTo>
                  <a:lnTo>
                    <a:pt x="0" y="928134"/>
                  </a:lnTo>
                  <a:lnTo>
                    <a:pt x="0" y="756352"/>
                  </a:lnTo>
                  <a:lnTo>
                    <a:pt x="59841" y="756352"/>
                  </a:lnTo>
                  <a:lnTo>
                    <a:pt x="59841" y="164678"/>
                  </a:lnTo>
                  <a:lnTo>
                    <a:pt x="193770" y="164678"/>
                  </a:lnTo>
                  <a:cubicBezTo>
                    <a:pt x="201777" y="135956"/>
                    <a:pt x="208691" y="107417"/>
                    <a:pt x="214514" y="79060"/>
                  </a:cubicBezTo>
                  <a:cubicBezTo>
                    <a:pt x="220337" y="50703"/>
                    <a:pt x="225069" y="24350"/>
                    <a:pt x="228709" y="0"/>
                  </a:cubicBezTo>
                  <a:close/>
                  <a:moveTo>
                    <a:pt x="228709" y="326259"/>
                  </a:moveTo>
                  <a:lnTo>
                    <a:pt x="228709" y="371618"/>
                  </a:lnTo>
                  <a:lnTo>
                    <a:pt x="341105" y="371618"/>
                  </a:lnTo>
                  <a:lnTo>
                    <a:pt x="341105" y="326259"/>
                  </a:lnTo>
                  <a:lnTo>
                    <a:pt x="228709" y="326259"/>
                  </a:lnTo>
                  <a:close/>
                  <a:moveTo>
                    <a:pt x="228709" y="514254"/>
                  </a:moveTo>
                  <a:lnTo>
                    <a:pt x="228709" y="561070"/>
                  </a:lnTo>
                  <a:lnTo>
                    <a:pt x="341105" y="561070"/>
                  </a:lnTo>
                  <a:lnTo>
                    <a:pt x="341105" y="514254"/>
                  </a:lnTo>
                  <a:lnTo>
                    <a:pt x="228709" y="514254"/>
                  </a:lnTo>
                  <a:close/>
                  <a:moveTo>
                    <a:pt x="228709" y="703706"/>
                  </a:moveTo>
                  <a:lnTo>
                    <a:pt x="228709" y="756352"/>
                  </a:lnTo>
                  <a:lnTo>
                    <a:pt x="341105" y="756352"/>
                  </a:lnTo>
                  <a:lnTo>
                    <a:pt x="341105" y="703706"/>
                  </a:lnTo>
                  <a:lnTo>
                    <a:pt x="228709" y="70370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716535" y="4990905"/>
              <a:ext cx="351145" cy="375990"/>
            </a:xfrm>
            <a:custGeom>
              <a:avLst/>
              <a:gdLst/>
              <a:ahLst/>
              <a:cxnLst/>
              <a:rect l="l" t="t" r="r" b="b"/>
              <a:pathLst>
                <a:path w="351145" h="375990">
                  <a:moveTo>
                    <a:pt x="138396" y="0"/>
                  </a:moveTo>
                  <a:cubicBezTo>
                    <a:pt x="175734" y="39287"/>
                    <a:pt x="214638" y="82036"/>
                    <a:pt x="255106" y="128245"/>
                  </a:cubicBezTo>
                  <a:cubicBezTo>
                    <a:pt x="295574" y="174454"/>
                    <a:pt x="327587" y="215745"/>
                    <a:pt x="351145" y="252118"/>
                  </a:cubicBezTo>
                  <a:lnTo>
                    <a:pt x="202453" y="375990"/>
                  </a:lnTo>
                  <a:cubicBezTo>
                    <a:pt x="181283" y="338737"/>
                    <a:pt x="151554" y="295564"/>
                    <a:pt x="113264" y="246470"/>
                  </a:cubicBezTo>
                  <a:cubicBezTo>
                    <a:pt x="74975" y="197377"/>
                    <a:pt x="37220" y="151653"/>
                    <a:pt x="0" y="109300"/>
                  </a:cubicBezTo>
                  <a:lnTo>
                    <a:pt x="13839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154808" y="4990905"/>
              <a:ext cx="351146" cy="375990"/>
            </a:xfrm>
            <a:custGeom>
              <a:avLst/>
              <a:gdLst/>
              <a:ahLst/>
              <a:cxnLst/>
              <a:rect l="l" t="t" r="r" b="b"/>
              <a:pathLst>
                <a:path w="351146" h="375990">
                  <a:moveTo>
                    <a:pt x="138397" y="0"/>
                  </a:moveTo>
                  <a:cubicBezTo>
                    <a:pt x="175735" y="39287"/>
                    <a:pt x="214639" y="82036"/>
                    <a:pt x="255107" y="128245"/>
                  </a:cubicBezTo>
                  <a:cubicBezTo>
                    <a:pt x="295575" y="174454"/>
                    <a:pt x="327588" y="215745"/>
                    <a:pt x="351146" y="252118"/>
                  </a:cubicBezTo>
                  <a:lnTo>
                    <a:pt x="202454" y="375990"/>
                  </a:lnTo>
                  <a:cubicBezTo>
                    <a:pt x="181284" y="338737"/>
                    <a:pt x="151555" y="295564"/>
                    <a:pt x="113265" y="246470"/>
                  </a:cubicBezTo>
                  <a:cubicBezTo>
                    <a:pt x="74976" y="197377"/>
                    <a:pt x="37221" y="151653"/>
                    <a:pt x="0" y="109300"/>
                  </a:cubicBezTo>
                  <a:lnTo>
                    <a:pt x="13839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677186" y="5426645"/>
              <a:ext cx="310228" cy="506504"/>
            </a:xfrm>
            <a:custGeom>
              <a:avLst/>
              <a:gdLst/>
              <a:ahLst/>
              <a:cxnLst/>
              <a:rect l="l" t="t" r="r" b="b"/>
              <a:pathLst>
                <a:path w="310228" h="506504">
                  <a:moveTo>
                    <a:pt x="0" y="0"/>
                  </a:moveTo>
                  <a:lnTo>
                    <a:pt x="310228" y="0"/>
                  </a:lnTo>
                  <a:lnTo>
                    <a:pt x="310228" y="506504"/>
                  </a:lnTo>
                  <a:lnTo>
                    <a:pt x="128244" y="506504"/>
                  </a:lnTo>
                  <a:lnTo>
                    <a:pt x="128244" y="202569"/>
                  </a:lnTo>
                  <a:lnTo>
                    <a:pt x="0" y="202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115461" y="5426645"/>
              <a:ext cx="310228" cy="506504"/>
            </a:xfrm>
            <a:custGeom>
              <a:avLst/>
              <a:gdLst/>
              <a:ahLst/>
              <a:cxnLst/>
              <a:rect l="l" t="t" r="r" b="b"/>
              <a:pathLst>
                <a:path w="310228" h="506504">
                  <a:moveTo>
                    <a:pt x="0" y="0"/>
                  </a:moveTo>
                  <a:lnTo>
                    <a:pt x="310228" y="0"/>
                  </a:lnTo>
                  <a:lnTo>
                    <a:pt x="310228" y="506504"/>
                  </a:lnTo>
                  <a:lnTo>
                    <a:pt x="128244" y="506504"/>
                  </a:lnTo>
                  <a:lnTo>
                    <a:pt x="128244" y="202569"/>
                  </a:lnTo>
                  <a:lnTo>
                    <a:pt x="0" y="202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89827" y="359585"/>
            <a:ext cx="6411595" cy="712836"/>
            <a:chOff x="716110" y="187653"/>
            <a:chExt cx="6411595" cy="712836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6223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36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安装使用</a:t>
              </a:r>
              <a:endPara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5" name="文本框 4"/>
            <p:cNvSpPr txBox="1"/>
            <p:nvPr/>
          </p:nvSpPr>
          <p:spPr>
            <a:xfrm>
              <a:off x="1628605" y="318463"/>
              <a:ext cx="5499100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                   -- 1</a:t>
              </a:r>
              <a:r>
                <a:rPr lang="en-US" altLang="zh-CN" b="1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.</a:t>
              </a:r>
              <a:r>
                <a:rPr lang="zh-CN" altLang="en-US" sz="2400" b="1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链接</a:t>
              </a:r>
              <a:r>
                <a:rPr lang="en-US" altLang="zh-CN" sz="2400" b="1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bootstap</a:t>
              </a:r>
              <a:r>
                <a:rPr lang="zh-CN" altLang="en-US" sz="2400" b="1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所需</a:t>
              </a:r>
              <a:r>
                <a:rPr lang="zh-CN" altLang="en-US" sz="2400" b="1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相关</a:t>
              </a:r>
              <a:r>
                <a:rPr lang="zh-CN" altLang="en-US" sz="2400" b="1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文件</a:t>
              </a:r>
              <a:endParaRPr lang="zh-CN" altLang="en-US" sz="2400" b="1" dirty="0"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589775" y="1325884"/>
            <a:ext cx="534226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rPr>
              <a:t>通过以下代码段链接：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175"/>
            <a:ext cx="4174490" cy="68548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325" y="2003425"/>
            <a:ext cx="7747000" cy="4278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65062" y="390700"/>
            <a:ext cx="5229225" cy="712836"/>
            <a:chOff x="716110" y="187653"/>
            <a:chExt cx="5229225" cy="712836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6223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36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安装使用</a:t>
              </a:r>
              <a:endPara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5" name="文本框 4"/>
            <p:cNvSpPr txBox="1"/>
            <p:nvPr/>
          </p:nvSpPr>
          <p:spPr>
            <a:xfrm>
              <a:off x="1628605" y="318463"/>
              <a:ext cx="4316730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                                   ----   2</a:t>
              </a:r>
              <a:r>
                <a:rPr lang="en-US" altLang="zh-CN" b="1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.</a:t>
              </a:r>
              <a:r>
                <a:rPr lang="zh-CN" altLang="en-US" sz="2400" b="1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容器类</a:t>
              </a:r>
              <a:endParaRPr lang="zh-CN" altLang="en-US" sz="2400" b="1" dirty="0"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565010" y="1355094"/>
            <a:ext cx="534226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rPr>
              <a:t>作用：包裹整个网站内容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23435" y="2029460"/>
            <a:ext cx="6939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sz="200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a. </a:t>
            </a:r>
            <a:r>
              <a:rPr kumimoji="1" lang="zh-CN" altLang="en-US" sz="200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.container 类用于固定宽度并支持响应式布局的容器。</a:t>
            </a:r>
            <a:endParaRPr kumimoji="1" lang="zh-CN" altLang="en-US" sz="2000" dirty="0" smtClean="0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175"/>
            <a:ext cx="4172585" cy="68548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870" y="2747645"/>
            <a:ext cx="6442710" cy="131635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623435" y="4156075"/>
            <a:ext cx="69392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sz="200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b. </a:t>
            </a:r>
            <a:r>
              <a:rPr kumimoji="1" lang="zh-CN" altLang="en-US" sz="200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.container-fluid 类用于 100% 宽度，占据全部视口（viewport）的容器。</a:t>
            </a:r>
            <a:endParaRPr kumimoji="1" lang="zh-CN" altLang="en-US" sz="2000" dirty="0" smtClean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505" y="5296535"/>
            <a:ext cx="6441440" cy="1463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061460" y="3429000"/>
            <a:ext cx="4069080" cy="695960"/>
            <a:chOff x="4048634" y="2848154"/>
            <a:chExt cx="4069080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4048634" y="2925223"/>
              <a:ext cx="4069080" cy="1140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Bootstrap</a:t>
              </a:r>
              <a:r>
                <a:rPr lang="zh-CN" altLang="en-US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网格系统</a:t>
              </a:r>
              <a:endParaRPr lang="zh-CN" altLang="en-US" sz="3600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4935220" y="782955"/>
            <a:ext cx="2320290" cy="26460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6600" b="1">
                <a:ln w="25400">
                  <a:gradFill>
                    <a:gsLst>
                      <a:gs pos="0">
                        <a:srgbClr val="E7DFD1"/>
                      </a:gs>
                      <a:gs pos="39000">
                        <a:srgbClr val="3E3B37"/>
                      </a:gs>
                      <a:gs pos="52000">
                        <a:srgbClr val="3E3B37"/>
                      </a:gs>
                      <a:gs pos="21000">
                        <a:schemeClr val="bg1"/>
                      </a:gs>
                      <a:gs pos="61000">
                        <a:srgbClr val="33302D"/>
                      </a:gs>
                      <a:gs pos="77000">
                        <a:srgbClr val="F0EAE1"/>
                      </a:gs>
                    </a:gsLst>
                    <a:lin ang="16200000"/>
                  </a:gradFill>
                </a:ln>
                <a:gradFill>
                  <a:gsLst>
                    <a:gs pos="50000">
                      <a:srgbClr val="5F5951">
                        <a:alpha val="100000"/>
                      </a:srgbClr>
                    </a:gs>
                    <a:gs pos="80000">
                      <a:srgbClr val="8A8274"/>
                    </a:gs>
                    <a:gs pos="69000">
                      <a:srgbClr val="D0C8B9"/>
                    </a:gs>
                    <a:gs pos="64000">
                      <a:srgbClr val="E7DFD1"/>
                    </a:gs>
                    <a:gs pos="58000">
                      <a:srgbClr val="C9C1B2"/>
                    </a:gs>
                    <a:gs pos="35000">
                      <a:srgbClr val="978F80"/>
                    </a:gs>
                    <a:gs pos="22000">
                      <a:srgbClr val="6B655D"/>
                    </a:gs>
                    <a:gs pos="9000">
                      <a:srgbClr val="3E3B37"/>
                    </a:gs>
                    <a:gs pos="95000">
                      <a:srgbClr val="33302D"/>
                    </a:gs>
                  </a:gsLst>
                  <a:lin ang="5400000" scaled="0"/>
                </a:gradFill>
                <a:effectLst>
                  <a:outerShdw blurRad="50800" dist="25400" dir="5400000" sx="104000" sy="104000" algn="t" rotWithShape="0">
                    <a:prstClr val="black">
                      <a:alpha val="40000"/>
                    </a:prstClr>
                  </a:outerShdw>
                </a:effectLst>
              </a:rPr>
              <a:t>02</a:t>
            </a:r>
            <a:endParaRPr lang="en-US" altLang="zh-CN" sz="11500" b="1">
              <a:ln w="25400">
                <a:gradFill>
                  <a:gsLst>
                    <a:gs pos="0">
                      <a:srgbClr val="E7DFD1"/>
                    </a:gs>
                    <a:gs pos="39000">
                      <a:srgbClr val="3E3B37"/>
                    </a:gs>
                    <a:gs pos="52000">
                      <a:srgbClr val="3E3B37"/>
                    </a:gs>
                    <a:gs pos="21000">
                      <a:schemeClr val="bg1"/>
                    </a:gs>
                    <a:gs pos="61000">
                      <a:srgbClr val="33302D"/>
                    </a:gs>
                    <a:gs pos="77000">
                      <a:srgbClr val="F0EAE1"/>
                    </a:gs>
                  </a:gsLst>
                  <a:lin ang="16200000"/>
                </a:gradFill>
              </a:ln>
              <a:gradFill>
                <a:gsLst>
                  <a:gs pos="50000">
                    <a:srgbClr val="5F5951">
                      <a:alpha val="100000"/>
                    </a:srgbClr>
                  </a:gs>
                  <a:gs pos="80000">
                    <a:srgbClr val="8A8274"/>
                  </a:gs>
                  <a:gs pos="69000">
                    <a:srgbClr val="D0C8B9"/>
                  </a:gs>
                  <a:gs pos="64000">
                    <a:srgbClr val="E7DFD1"/>
                  </a:gs>
                  <a:gs pos="58000">
                    <a:srgbClr val="C9C1B2"/>
                  </a:gs>
                  <a:gs pos="35000">
                    <a:srgbClr val="978F80"/>
                  </a:gs>
                  <a:gs pos="22000">
                    <a:srgbClr val="6B655D"/>
                  </a:gs>
                  <a:gs pos="9000">
                    <a:srgbClr val="3E3B37"/>
                  </a:gs>
                  <a:gs pos="95000">
                    <a:srgbClr val="33302D"/>
                  </a:gs>
                </a:gsLst>
                <a:lin ang="5400000" scaled="0"/>
              </a:gradFill>
              <a:effectLst>
                <a:outerShdw blurRad="50800" dist="25400" dir="5400000" sx="104000" sy="104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65062" y="390700"/>
            <a:ext cx="4203131" cy="712836"/>
            <a:chOff x="716110" y="187653"/>
            <a:chExt cx="4203131" cy="712836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6223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36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网格系统</a:t>
              </a:r>
              <a:endPara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175"/>
            <a:ext cx="4172585" cy="685482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565015" y="1630680"/>
            <a:ext cx="7175500" cy="3997960"/>
            <a:chOff x="7189" y="2568"/>
            <a:chExt cx="11300" cy="6296"/>
          </a:xfrm>
        </p:grpSpPr>
        <p:sp>
          <p:nvSpPr>
            <p:cNvPr id="19" name="文本框 18"/>
            <p:cNvSpPr txBox="1"/>
            <p:nvPr/>
          </p:nvSpPr>
          <p:spPr>
            <a:xfrm>
              <a:off x="7189" y="2568"/>
              <a:ext cx="113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Bootstrap 提供了一套响应式、移动设备优先的流式网格系统，随着屏幕或视口（viewport）尺寸的增加，系统会自动分为最多 12 列。</a:t>
              </a:r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384" y="3765"/>
              <a:ext cx="10911" cy="58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 anchor="t">
              <a:spAutoFit/>
            </a:bodyPr>
            <a:p>
              <a:r>
                <a:rPr lang="zh-CN" altLang="en-US"/>
                <a:t>预定义的类如 .row 和 .col-sm-4 可用于快速制作网格布局。</a:t>
              </a:r>
              <a:endParaRPr lang="zh-CN" altLang="en-US"/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1" y="5458"/>
              <a:ext cx="10814" cy="340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65062" y="390700"/>
            <a:ext cx="4203131" cy="712836"/>
            <a:chOff x="716110" y="187653"/>
            <a:chExt cx="4203131" cy="712836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6223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36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网格系统</a:t>
              </a:r>
              <a:endPara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175"/>
            <a:ext cx="4172585" cy="6854825"/>
          </a:xfrm>
          <a:prstGeom prst="rect">
            <a:avLst/>
          </a:prstGeom>
        </p:spPr>
      </p:pic>
      <p:sp>
        <p:nvSpPr>
          <p:cNvPr id="14" name="爆炸形 1 13"/>
          <p:cNvSpPr/>
          <p:nvPr/>
        </p:nvSpPr>
        <p:spPr>
          <a:xfrm>
            <a:off x="8322310" y="130175"/>
            <a:ext cx="3724910" cy="2338070"/>
          </a:xfrm>
          <a:prstGeom prst="irregularSeal1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565015" y="1355090"/>
            <a:ext cx="7181850" cy="5091430"/>
            <a:chOff x="7189" y="2134"/>
            <a:chExt cx="11310" cy="8018"/>
          </a:xfrm>
        </p:grpSpPr>
        <p:sp>
          <p:nvSpPr>
            <p:cNvPr id="6" name="文本框 5"/>
            <p:cNvSpPr txBox="1"/>
            <p:nvPr/>
          </p:nvSpPr>
          <p:spPr>
            <a:xfrm>
              <a:off x="7189" y="2134"/>
              <a:ext cx="8413" cy="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dirty="0"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  <a:sym typeface="+mn-lt"/>
                </a:rPr>
                <a:t>主要针对不同设施使用类的不同</a:t>
              </a:r>
              <a:endPara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403" y="2801"/>
              <a:ext cx="11096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网格类</a:t>
              </a:r>
              <a:endParaRPr lang="zh-CN" altLang="en-US"/>
            </a:p>
            <a:p>
              <a:r>
                <a:rPr lang="zh-CN" altLang="en-US"/>
                <a:t>Bootstrap 4 网格系统有以下 5 个类:</a:t>
              </a:r>
              <a:endParaRPr lang="zh-CN" altLang="en-US"/>
            </a:p>
            <a:p>
              <a:endParaRPr lang="zh-CN" altLang="en-US"/>
            </a:p>
            <a:p>
              <a:r>
                <a:rPr lang="zh-CN" altLang="en-US"/>
                <a:t>.col- 针对所有设备</a:t>
              </a:r>
              <a:endParaRPr lang="zh-CN" altLang="en-US"/>
            </a:p>
            <a:p>
              <a:r>
                <a:rPr lang="zh-CN" altLang="en-US"/>
                <a:t>.col-sm- 平板 - 屏幕宽度等于或大于 576px</a:t>
              </a:r>
              <a:endParaRPr lang="zh-CN" altLang="en-US"/>
            </a:p>
            <a:p>
              <a:r>
                <a:rPr lang="zh-CN" altLang="en-US"/>
                <a:t>.col-md- 桌面显示器 - 屏幕宽度等于或大于 768px)</a:t>
              </a:r>
              <a:endParaRPr lang="zh-CN" altLang="en-US"/>
            </a:p>
            <a:p>
              <a:r>
                <a:rPr lang="zh-CN" altLang="en-US"/>
                <a:t>.col-lg- 大桌面显示器 - 屏幕宽度等于或大于 992px)</a:t>
              </a:r>
              <a:endParaRPr lang="zh-CN" altLang="en-US"/>
            </a:p>
            <a:p>
              <a:r>
                <a:rPr lang="zh-CN" altLang="en-US"/>
                <a:t>.col-xl- 超大桌面显示器 - 屏幕宽度等于或大于 1200px)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403" y="6956"/>
              <a:ext cx="10868" cy="319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zh-CN" altLang="en-US"/>
                <a:t>偏移列</a:t>
              </a:r>
              <a:endParaRPr lang="zh-CN" altLang="en-US"/>
            </a:p>
            <a:p>
              <a:r>
                <a:rPr lang="zh-CN" altLang="en-US"/>
                <a:t>偏移列通过 offset-*-* 类来设置。第一个星号( * )可以是 sm、md、lg、xl，表示屏幕设备类型，第二个星号( * )可以是 1 到 11 的数字。</a:t>
              </a:r>
              <a:endParaRPr lang="zh-CN" altLang="en-US"/>
            </a:p>
            <a:p>
              <a:r>
                <a:rPr lang="zh-CN" altLang="en-US"/>
                <a:t>为了在大屏幕显示器上使用偏移，请使用 .offset-md-* 类。这些类会把一个列的左外边距（margin）增加 * 列，其中 * 范围是从 1 到 11。</a:t>
              </a:r>
              <a:endParaRPr lang="zh-CN" altLang="en-US"/>
            </a:p>
            <a:p>
              <a:r>
                <a:rPr lang="zh-CN" altLang="en-US"/>
                <a:t>例如：.offset-md-4 是把.col-md-4 往右移了四列格。</a:t>
              </a:r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8992870" y="909320"/>
            <a:ext cx="24244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网格每一行需要放在设置了 .</a:t>
            </a:r>
            <a:r>
              <a:rPr lang="zh-CN" altLang="en-US" sz="1200">
                <a:solidFill>
                  <a:srgbClr val="FF0000"/>
                </a:solidFill>
              </a:rPr>
              <a:t>container (固定宽度) 或 .container-fluid (全屏宽度) 类</a:t>
            </a:r>
            <a:r>
              <a:rPr lang="zh-CN" altLang="en-US" sz="1200"/>
              <a:t>的容器中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914140" y="3429000"/>
            <a:ext cx="4422775" cy="695960"/>
            <a:chOff x="3901314" y="2848154"/>
            <a:chExt cx="442277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3901314" y="2925632"/>
              <a:ext cx="4422775" cy="1140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Bootstrap </a:t>
              </a:r>
              <a:r>
                <a:rPr lang="zh-CN" altLang="en-US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基础</a:t>
              </a:r>
              <a:endParaRPr lang="zh-CN" altLang="en-US" sz="3600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4935220" y="782955"/>
            <a:ext cx="2320290" cy="26460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6600" b="1">
                <a:ln w="25400">
                  <a:gradFill>
                    <a:gsLst>
                      <a:gs pos="0">
                        <a:srgbClr val="E7DFD1"/>
                      </a:gs>
                      <a:gs pos="39000">
                        <a:srgbClr val="3E3B37"/>
                      </a:gs>
                      <a:gs pos="52000">
                        <a:srgbClr val="3E3B37"/>
                      </a:gs>
                      <a:gs pos="21000">
                        <a:schemeClr val="bg1"/>
                      </a:gs>
                      <a:gs pos="61000">
                        <a:srgbClr val="33302D"/>
                      </a:gs>
                      <a:gs pos="77000">
                        <a:srgbClr val="F0EAE1"/>
                      </a:gs>
                    </a:gsLst>
                    <a:lin ang="16200000"/>
                  </a:gradFill>
                </a:ln>
                <a:gradFill>
                  <a:gsLst>
                    <a:gs pos="50000">
                      <a:srgbClr val="5F5951">
                        <a:alpha val="100000"/>
                      </a:srgbClr>
                    </a:gs>
                    <a:gs pos="80000">
                      <a:srgbClr val="8A8274"/>
                    </a:gs>
                    <a:gs pos="69000">
                      <a:srgbClr val="D0C8B9"/>
                    </a:gs>
                    <a:gs pos="64000">
                      <a:srgbClr val="E7DFD1"/>
                    </a:gs>
                    <a:gs pos="58000">
                      <a:srgbClr val="C9C1B2"/>
                    </a:gs>
                    <a:gs pos="35000">
                      <a:srgbClr val="978F80"/>
                    </a:gs>
                    <a:gs pos="22000">
                      <a:srgbClr val="6B655D"/>
                    </a:gs>
                    <a:gs pos="9000">
                      <a:srgbClr val="3E3B37"/>
                    </a:gs>
                    <a:gs pos="95000">
                      <a:srgbClr val="33302D"/>
                    </a:gs>
                  </a:gsLst>
                  <a:lin ang="5400000" scaled="0"/>
                </a:gradFill>
                <a:effectLst>
                  <a:outerShdw blurRad="50800" dist="25400" dir="5400000" sx="104000" sy="104000" algn="t" rotWithShape="0">
                    <a:prstClr val="black">
                      <a:alpha val="40000"/>
                    </a:prstClr>
                  </a:outerShdw>
                </a:effectLst>
              </a:rPr>
              <a:t>03</a:t>
            </a:r>
            <a:endParaRPr lang="en-US" altLang="zh-CN" sz="11500" b="1">
              <a:ln w="25400">
                <a:gradFill>
                  <a:gsLst>
                    <a:gs pos="0">
                      <a:srgbClr val="E7DFD1"/>
                    </a:gs>
                    <a:gs pos="39000">
                      <a:srgbClr val="3E3B37"/>
                    </a:gs>
                    <a:gs pos="52000">
                      <a:srgbClr val="3E3B37"/>
                    </a:gs>
                    <a:gs pos="21000">
                      <a:schemeClr val="bg1"/>
                    </a:gs>
                    <a:gs pos="61000">
                      <a:srgbClr val="33302D"/>
                    </a:gs>
                    <a:gs pos="77000">
                      <a:srgbClr val="F0EAE1"/>
                    </a:gs>
                  </a:gsLst>
                  <a:lin ang="16200000"/>
                </a:gradFill>
              </a:ln>
              <a:gradFill>
                <a:gsLst>
                  <a:gs pos="50000">
                    <a:srgbClr val="5F5951">
                      <a:alpha val="100000"/>
                    </a:srgbClr>
                  </a:gs>
                  <a:gs pos="80000">
                    <a:srgbClr val="8A8274"/>
                  </a:gs>
                  <a:gs pos="69000">
                    <a:srgbClr val="D0C8B9"/>
                  </a:gs>
                  <a:gs pos="64000">
                    <a:srgbClr val="E7DFD1"/>
                  </a:gs>
                  <a:gs pos="58000">
                    <a:srgbClr val="C9C1B2"/>
                  </a:gs>
                  <a:gs pos="35000">
                    <a:srgbClr val="978F80"/>
                  </a:gs>
                  <a:gs pos="22000">
                    <a:srgbClr val="6B655D"/>
                  </a:gs>
                  <a:gs pos="9000">
                    <a:srgbClr val="3E3B37"/>
                  </a:gs>
                  <a:gs pos="95000">
                    <a:srgbClr val="33302D"/>
                  </a:gs>
                </a:gsLst>
                <a:lin ang="5400000" scaled="0"/>
              </a:gradFill>
              <a:effectLst>
                <a:outerShdw blurRad="50800" dist="25400" dir="5400000" sx="104000" sy="104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7536</Words>
  <Application>WPS 演示</Application>
  <PresentationFormat>自定义</PresentationFormat>
  <Paragraphs>600</Paragraphs>
  <Slides>35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7" baseType="lpstr">
      <vt:lpstr>Arial</vt:lpstr>
      <vt:lpstr>宋体</vt:lpstr>
      <vt:lpstr>Wingdings</vt:lpstr>
      <vt:lpstr>微软雅黑</vt:lpstr>
      <vt:lpstr>Helvetica</vt:lpstr>
      <vt:lpstr>思源黑体 CN Bold</vt:lpstr>
      <vt:lpstr>黑体</vt:lpstr>
      <vt:lpstr>Calibri</vt:lpstr>
      <vt:lpstr>思源黑体 CN Light</vt:lpstr>
      <vt:lpstr>思源黑体 CN Heavy</vt:lpstr>
      <vt:lpstr>微软雅黑 Light</vt:lpstr>
      <vt:lpstr>Arial Unicode MS</vt:lpstr>
      <vt:lpstr>Calibri Light</vt:lpstr>
      <vt:lpstr>Source Han Sans CN Heavy</vt:lpstr>
      <vt:lpstr>Open Sans Light</vt:lpstr>
      <vt:lpstr>Times New Roman</vt:lpstr>
      <vt:lpstr>FontAwesome</vt:lpstr>
      <vt:lpstr>Open Sans</vt:lpstr>
      <vt:lpstr>Arial</vt:lpstr>
      <vt:lpstr>Segoe Print</vt:lpstr>
      <vt:lpstr>Yu Gothic UI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粒子</dc:title>
  <dc:creator>第一PPT</dc:creator>
  <cp:keywords>www.1ppt.com</cp:keywords>
  <dc:description>www.1ppt.com</dc:description>
  <cp:lastModifiedBy>乖丫头不乖</cp:lastModifiedBy>
  <cp:revision>49</cp:revision>
  <dcterms:created xsi:type="dcterms:W3CDTF">2018-09-17T11:33:00Z</dcterms:created>
  <dcterms:modified xsi:type="dcterms:W3CDTF">2019-06-08T10:23:50Z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