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3" r:id="rId2"/>
    <p:sldId id="269" r:id="rId3"/>
    <p:sldId id="275" r:id="rId4"/>
    <p:sldId id="295" r:id="rId5"/>
    <p:sldId id="277" r:id="rId6"/>
    <p:sldId id="270" r:id="rId7"/>
    <p:sldId id="280" r:id="rId8"/>
    <p:sldId id="292" r:id="rId9"/>
    <p:sldId id="293" r:id="rId10"/>
    <p:sldId id="29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越" initials="吴" lastIdx="1" clrIdx="0">
    <p:extLst>
      <p:ext uri="{19B8F6BF-5375-455C-9EA6-DF929625EA0E}">
        <p15:presenceInfo xmlns:p15="http://schemas.microsoft.com/office/powerpoint/2012/main" userId="e6f699e2f131fc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304D"/>
    <a:srgbClr val="DB204E"/>
    <a:srgbClr val="E96584"/>
    <a:srgbClr val="D8214E"/>
    <a:srgbClr val="E5436A"/>
    <a:srgbClr val="C61C44"/>
    <a:srgbClr val="AF193D"/>
    <a:srgbClr val="961634"/>
    <a:srgbClr val="CC3333"/>
    <a:srgbClr val="781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4" autoAdjust="0"/>
    <p:restoredTop sz="75134" autoAdjust="0"/>
  </p:normalViewPr>
  <p:slideViewPr>
    <p:cSldViewPr snapToGrid="0">
      <p:cViewPr varScale="1">
        <p:scale>
          <a:sx n="50" d="100"/>
          <a:sy n="50" d="100"/>
        </p:scale>
        <p:origin x="1292" y="-244"/>
      </p:cViewPr>
      <p:guideLst>
        <p:guide orient="horz" pos="2160"/>
        <p:guide pos="3840"/>
      </p:guideLst>
    </p:cSldViewPr>
  </p:slideViewPr>
  <p:notesTextViewPr>
    <p:cViewPr>
      <p:scale>
        <a:sx n="1" d="1"/>
        <a:sy n="1" d="1"/>
      </p:scale>
      <p:origin x="0" y="0"/>
    </p:cViewPr>
  </p:notesTextViewPr>
  <p:sorterViewPr>
    <p:cViewPr varScale="1">
      <p:scale>
        <a:sx n="1" d="1"/>
        <a:sy n="1" d="1"/>
      </p:scale>
      <p:origin x="0" y="-121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5T21:33:54.516"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EB67E-D716-4F11-935F-3D889A77546B}"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99250-3626-4067-921C-0BB7DF28F0D5}" type="slidenum">
              <a:rPr lang="zh-CN" altLang="en-US" smtClean="0"/>
              <a:t>‹#›</a:t>
            </a:fld>
            <a:endParaRPr lang="zh-CN" altLang="en-US"/>
          </a:p>
        </p:txBody>
      </p:sp>
    </p:spTree>
    <p:extLst>
      <p:ext uri="{BB962C8B-B14F-4D97-AF65-F5344CB8AC3E}">
        <p14:creationId xmlns:p14="http://schemas.microsoft.com/office/powerpoint/2010/main" val="213810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全文：火山的形成涉及一系列</a:t>
            </a:r>
            <a:r>
              <a:rPr lang="zh-CN" altLang="en-US" b="1" dirty="0"/>
              <a:t>物理化学</a:t>
            </a:r>
            <a:r>
              <a:rPr lang="zh-CN" altLang="en-US" dirty="0"/>
              <a:t>过程。</a:t>
            </a:r>
            <a:endParaRPr lang="en-US" altLang="zh-CN" dirty="0"/>
          </a:p>
          <a:p>
            <a:r>
              <a:rPr lang="zh-CN" altLang="en-US" dirty="0"/>
              <a:t>①地壳上地幔岩石在一定温度压力条件下产生部分熔融并与母岩分离，熔融体通过孔隙或裂隙向上运移，并在一定部位逐渐富集而形成岩浆囊。随着岩浆的不断补给，岩浆囊的岩浆过剩压力逐渐增大。当表壳覆盖层的强度不足以阻止岩浆继续向上运动时，岩浆他通过薄弱带向地表上升。②在上升过程中溶解在岩浆中挥发性物质逐渐溶出，形成气泡，当气泡占有的体积分数超过</a:t>
            </a:r>
            <a:r>
              <a:rPr lang="en-US" altLang="zh-CN" dirty="0"/>
              <a:t>75%</a:t>
            </a:r>
            <a:r>
              <a:rPr lang="zh-CN" altLang="en-US" dirty="0"/>
              <a:t>时，禁锢在液体中的气泡会迅速释放出来，导致爆炸性喷发，气体释放后岩浆粘度降到很低，流动转变成湍流性质的。如果岩浆粘滞性系数较低或挥发成分较少，便只有宁静式溢流。从部分熔融到喷发一系列物理化学过程的差别形成了形形色色的火山活动。</a:t>
            </a:r>
          </a:p>
          <a:p>
            <a:endParaRPr lang="zh-CN" altLang="en-US" dirty="0"/>
          </a:p>
        </p:txBody>
      </p:sp>
      <p:sp>
        <p:nvSpPr>
          <p:cNvPr id="4" name="灯片编号占位符 3"/>
          <p:cNvSpPr>
            <a:spLocks noGrp="1"/>
          </p:cNvSpPr>
          <p:nvPr>
            <p:ph type="sldNum" sz="quarter" idx="5"/>
          </p:nvPr>
        </p:nvSpPr>
        <p:spPr/>
        <p:txBody>
          <a:bodyPr/>
          <a:lstStyle/>
          <a:p>
            <a:fld id="{8B399250-3626-4067-921C-0BB7DF28F0D5}" type="slidenum">
              <a:rPr lang="zh-CN" altLang="en-US" smtClean="0"/>
              <a:t>5</a:t>
            </a:fld>
            <a:endParaRPr lang="zh-CN" altLang="en-US"/>
          </a:p>
        </p:txBody>
      </p:sp>
    </p:spTree>
    <p:extLst>
      <p:ext uri="{BB962C8B-B14F-4D97-AF65-F5344CB8AC3E}">
        <p14:creationId xmlns:p14="http://schemas.microsoft.com/office/powerpoint/2010/main" val="153941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全文：</a:t>
            </a:r>
            <a:r>
              <a:rPr lang="zh-CN" altLang="en-US" sz="1200" dirty="0"/>
              <a:t>火山是一个由固体碎屑、熔岩流或穹状喷出物围绕着其喷出口堆积而成的隆起的丘或山。火山喷出口是一条由地球上地幔或岩石圈到地表的管道，大部分物质堆积在火山口附近，有些被大气携带到高处而扩散到几百或几千公里外的地方。</a:t>
            </a:r>
            <a:endParaRPr lang="en-US" altLang="zh-CN" sz="1200" dirty="0"/>
          </a:p>
          <a:p>
            <a:endParaRPr lang="en-US" altLang="zh-CN" sz="1200" dirty="0"/>
          </a:p>
          <a:p>
            <a:r>
              <a:rPr lang="zh-CN" altLang="en-US" sz="1200" dirty="0"/>
              <a:t>火山的形成是一系列物理化学过程。主要是地球内部存在的大量的放射性物质，在自然状态下衰变，产生大量的热。这些热无法散发到地面，温度不断升高，直至把岩石融化，形成地球内部的高温融化状态。这些岩浆一旦冲破地壳喷出地面，就形成了火山。</a:t>
            </a:r>
          </a:p>
          <a:p>
            <a:endParaRPr lang="zh-CN" altLang="en-US" dirty="0"/>
          </a:p>
        </p:txBody>
      </p:sp>
      <p:sp>
        <p:nvSpPr>
          <p:cNvPr id="4" name="灯片编号占位符 3"/>
          <p:cNvSpPr>
            <a:spLocks noGrp="1"/>
          </p:cNvSpPr>
          <p:nvPr>
            <p:ph type="sldNum" sz="quarter" idx="5"/>
          </p:nvPr>
        </p:nvSpPr>
        <p:spPr/>
        <p:txBody>
          <a:bodyPr/>
          <a:lstStyle/>
          <a:p>
            <a:fld id="{8B399250-3626-4067-921C-0BB7DF28F0D5}" type="slidenum">
              <a:rPr lang="zh-CN" altLang="en-US" smtClean="0"/>
              <a:t>7</a:t>
            </a:fld>
            <a:endParaRPr lang="zh-CN" altLang="en-US"/>
          </a:p>
        </p:txBody>
      </p:sp>
    </p:spTree>
    <p:extLst>
      <p:ext uri="{BB962C8B-B14F-4D97-AF65-F5344CB8AC3E}">
        <p14:creationId xmlns:p14="http://schemas.microsoft.com/office/powerpoint/2010/main" val="146532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399250-3626-4067-921C-0BB7DF28F0D5}" type="slidenum">
              <a:rPr lang="zh-CN" altLang="en-US" smtClean="0"/>
              <a:t>8</a:t>
            </a:fld>
            <a:endParaRPr lang="zh-CN" altLang="en-US"/>
          </a:p>
        </p:txBody>
      </p:sp>
    </p:spTree>
    <p:extLst>
      <p:ext uri="{BB962C8B-B14F-4D97-AF65-F5344CB8AC3E}">
        <p14:creationId xmlns:p14="http://schemas.microsoft.com/office/powerpoint/2010/main" val="23700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399250-3626-4067-921C-0BB7DF28F0D5}" type="slidenum">
              <a:rPr lang="zh-CN" altLang="en-US" smtClean="0"/>
              <a:t>9</a:t>
            </a:fld>
            <a:endParaRPr lang="zh-CN" altLang="en-US"/>
          </a:p>
        </p:txBody>
      </p:sp>
    </p:spTree>
    <p:extLst>
      <p:ext uri="{BB962C8B-B14F-4D97-AF65-F5344CB8AC3E}">
        <p14:creationId xmlns:p14="http://schemas.microsoft.com/office/powerpoint/2010/main" val="3216456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399250-3626-4067-921C-0BB7DF28F0D5}" type="slidenum">
              <a:rPr lang="zh-CN" altLang="en-US" smtClean="0"/>
              <a:t>10</a:t>
            </a:fld>
            <a:endParaRPr lang="zh-CN" altLang="en-US"/>
          </a:p>
        </p:txBody>
      </p:sp>
    </p:spTree>
    <p:extLst>
      <p:ext uri="{BB962C8B-B14F-4D97-AF65-F5344CB8AC3E}">
        <p14:creationId xmlns:p14="http://schemas.microsoft.com/office/powerpoint/2010/main" val="399148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367175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389196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149180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203342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191819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192650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467293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207045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132076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99912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49FA3EA-E293-496A-A1A0-736CDE7FD5E8}" type="datetimeFigureOut">
              <a:rPr lang="zh-CN" altLang="en-US" smtClean="0"/>
              <a:t>2019/4/28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102383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FA3EA-E293-496A-A1A0-736CDE7FD5E8}" type="datetimeFigureOut">
              <a:rPr lang="zh-CN" altLang="en-US" smtClean="0"/>
              <a:t>2019/4/28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06A80-17FA-4F8F-8076-A5AF278D11C3}" type="slidenum">
              <a:rPr lang="zh-CN" altLang="en-US" smtClean="0"/>
              <a:t>‹#›</a:t>
            </a:fld>
            <a:endParaRPr lang="zh-CN" altLang="en-US"/>
          </a:p>
        </p:txBody>
      </p:sp>
    </p:spTree>
    <p:extLst>
      <p:ext uri="{BB962C8B-B14F-4D97-AF65-F5344CB8AC3E}">
        <p14:creationId xmlns:p14="http://schemas.microsoft.com/office/powerpoint/2010/main" val="202700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32231" y="1385937"/>
            <a:ext cx="7327537" cy="2585323"/>
          </a:xfrm>
          <a:prstGeom prst="rect">
            <a:avLst/>
          </a:prstGeom>
          <a:noFill/>
        </p:spPr>
        <p:txBody>
          <a:bodyPr wrap="square" rtlCol="0">
            <a:spAutoFit/>
          </a:bodyPr>
          <a:lstStyle>
            <a:defPPr>
              <a:defRPr lang="zh-CN"/>
            </a:defPPr>
            <a:lvl1pPr algn="ctr">
              <a:defRPr sz="4400">
                <a:solidFill>
                  <a:schemeClr val="bg1"/>
                </a:solidFill>
                <a:latin typeface="华文细黑" panose="02010600040101010101" pitchFamily="2" charset="-122"/>
                <a:ea typeface="华文细黑" panose="02010600040101010101" pitchFamily="2" charset="-122"/>
              </a:defRPr>
            </a:lvl1pPr>
          </a:lstStyle>
          <a:p>
            <a:r>
              <a:rPr lang="en-US" altLang="zh-CN" sz="5400" dirty="0">
                <a:solidFill>
                  <a:srgbClr val="DB204E"/>
                </a:solidFill>
              </a:rPr>
              <a:t>VOLCANO</a:t>
            </a:r>
          </a:p>
          <a:p>
            <a:r>
              <a:rPr lang="zh-CN" altLang="en-US" sz="5400" dirty="0">
                <a:solidFill>
                  <a:srgbClr val="DB204E"/>
                </a:solidFill>
              </a:rPr>
              <a:t>火山的形成</a:t>
            </a:r>
            <a:endParaRPr lang="en-US" altLang="zh-CN" sz="5400" dirty="0">
              <a:solidFill>
                <a:srgbClr val="DB204E"/>
              </a:solidFill>
            </a:endParaRPr>
          </a:p>
          <a:p>
            <a:endParaRPr lang="zh-CN" altLang="en-US" sz="5400" dirty="0">
              <a:solidFill>
                <a:srgbClr val="DB204E"/>
              </a:solidFill>
            </a:endParaRPr>
          </a:p>
        </p:txBody>
      </p:sp>
      <p:sp>
        <p:nvSpPr>
          <p:cNvPr id="5" name="文本框 4"/>
          <p:cNvSpPr txBox="1"/>
          <p:nvPr/>
        </p:nvSpPr>
        <p:spPr>
          <a:xfrm>
            <a:off x="3573234" y="3463895"/>
            <a:ext cx="5045529" cy="338554"/>
          </a:xfrm>
          <a:prstGeom prst="rect">
            <a:avLst/>
          </a:prstGeom>
          <a:noFill/>
        </p:spPr>
        <p:txBody>
          <a:bodyPr wrap="square" rtlCol="0">
            <a:spAutoFit/>
          </a:bodyPr>
          <a:lstStyle/>
          <a:p>
            <a:pPr algn="dist"/>
            <a:r>
              <a:rPr lang="en-US" altLang="zh-CN" sz="1600" dirty="0">
                <a:solidFill>
                  <a:schemeClr val="bg1"/>
                </a:solidFill>
                <a:latin typeface="华文细黑" panose="02010600040101010101" pitchFamily="2" charset="-122"/>
                <a:ea typeface="华文细黑" panose="02010600040101010101" pitchFamily="2" charset="-122"/>
              </a:rPr>
              <a:t>THE FORMATION OF VOLCANO</a:t>
            </a:r>
          </a:p>
        </p:txBody>
      </p:sp>
      <p:cxnSp>
        <p:nvCxnSpPr>
          <p:cNvPr id="6" name="直接连接符 5"/>
          <p:cNvCxnSpPr/>
          <p:nvPr/>
        </p:nvCxnSpPr>
        <p:spPr>
          <a:xfrm>
            <a:off x="3346449" y="3394105"/>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448505" y="1025660"/>
            <a:ext cx="249463" cy="249463"/>
          </a:xfrm>
          <a:prstGeom prst="ellipse">
            <a:avLst/>
          </a:prstGeom>
          <a:solidFill>
            <a:srgbClr val="DB2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36762" y="1025660"/>
            <a:ext cx="249463" cy="249463"/>
          </a:xfrm>
          <a:prstGeom prst="ellipse">
            <a:avLst/>
          </a:prstGeom>
          <a:solidFill>
            <a:srgbClr val="DB2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25019" y="1025660"/>
            <a:ext cx="249463" cy="249463"/>
          </a:xfrm>
          <a:prstGeom prst="ellipse">
            <a:avLst/>
          </a:prstGeom>
          <a:solidFill>
            <a:srgbClr val="DB2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740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415133" y="0"/>
            <a:ext cx="2836190" cy="6858000"/>
          </a:xfrm>
          <a:prstGeom prst="rect">
            <a:avLst/>
          </a:prstGeom>
          <a:gradFill>
            <a:gsLst>
              <a:gs pos="11000">
                <a:srgbClr val="DB204E"/>
              </a:gs>
              <a:gs pos="90000">
                <a:srgbClr val="DB204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8934011" y="901588"/>
            <a:ext cx="1486663" cy="1673565"/>
            <a:chOff x="2357945" y="2960428"/>
            <a:chExt cx="1917376" cy="2158427"/>
          </a:xfrm>
        </p:grpSpPr>
        <p:sp>
          <p:nvSpPr>
            <p:cNvPr id="16" name="等腰三角形 15"/>
            <p:cNvSpPr/>
            <p:nvPr/>
          </p:nvSpPr>
          <p:spPr>
            <a:xfrm rot="18793123">
              <a:off x="2229911" y="3409627"/>
              <a:ext cx="1582671" cy="684274"/>
            </a:xfrm>
            <a:prstGeom prst="triangle">
              <a:avLst>
                <a:gd name="adj" fmla="val 72523"/>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8043771">
              <a:off x="2866265" y="3848766"/>
              <a:ext cx="1582671" cy="957507"/>
            </a:xfrm>
            <a:prstGeom prst="triangle">
              <a:avLst>
                <a:gd name="adj" fmla="val 18664"/>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926813">
              <a:off x="2357945" y="3649277"/>
              <a:ext cx="1582671" cy="482796"/>
            </a:xfrm>
            <a:prstGeom prst="triangle">
              <a:avLst>
                <a:gd name="adj" fmla="val 77301"/>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8165078">
              <a:off x="2692650" y="3978727"/>
              <a:ext cx="1582671" cy="482796"/>
            </a:xfrm>
            <a:prstGeom prst="triangle">
              <a:avLst>
                <a:gd name="adj" fmla="val 77419"/>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851218" y="1120676"/>
            <a:ext cx="5230578" cy="2862322"/>
          </a:xfrm>
          <a:prstGeom prst="rect">
            <a:avLst/>
          </a:prstGeom>
        </p:spPr>
        <p:txBody>
          <a:bodyPr wrap="square">
            <a:spAutoFit/>
          </a:bodyPr>
          <a:lstStyle/>
          <a:p>
            <a:r>
              <a:rPr lang="zh-CN" altLang="en-US" sz="3600" dirty="0">
                <a:solidFill>
                  <a:schemeClr val="bg1"/>
                </a:solidFill>
              </a:rPr>
              <a:t>这种物质沿着隆起造成的裂痕上升。熔岩库里的压力大于它上面的岩石顶盖的压力时，便向外迸发成为一座火山。</a:t>
            </a:r>
          </a:p>
        </p:txBody>
      </p:sp>
      <p:sp>
        <p:nvSpPr>
          <p:cNvPr id="25" name="等腰三角形 24"/>
          <p:cNvSpPr/>
          <p:nvPr/>
        </p:nvSpPr>
        <p:spPr>
          <a:xfrm>
            <a:off x="558299" y="786334"/>
            <a:ext cx="232064" cy="200055"/>
          </a:xfrm>
          <a:prstGeom prst="triangle">
            <a:avLst/>
          </a:prstGeom>
          <a:solidFill>
            <a:srgbClr val="DB204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0800000">
            <a:off x="6218435" y="5443488"/>
            <a:ext cx="232064" cy="200055"/>
          </a:xfrm>
          <a:prstGeom prst="triangle">
            <a:avLst/>
          </a:prstGeom>
          <a:solidFill>
            <a:srgbClr val="DB2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C9D80178-D074-412F-BA3D-1729616E18D1}"/>
              </a:ext>
            </a:extLst>
          </p:cNvPr>
          <p:cNvPicPr>
            <a:picLocks noChangeAspect="1"/>
          </p:cNvPicPr>
          <p:nvPr/>
        </p:nvPicPr>
        <p:blipFill>
          <a:blip r:embed="rId3"/>
          <a:stretch>
            <a:fillRect/>
          </a:stretch>
        </p:blipFill>
        <p:spPr>
          <a:xfrm>
            <a:off x="6799369" y="886362"/>
            <a:ext cx="5297881" cy="4557126"/>
          </a:xfrm>
          <a:prstGeom prst="rect">
            <a:avLst/>
          </a:prstGeom>
        </p:spPr>
      </p:pic>
    </p:spTree>
    <p:extLst>
      <p:ext uri="{BB962C8B-B14F-4D97-AF65-F5344CB8AC3E}">
        <p14:creationId xmlns:p14="http://schemas.microsoft.com/office/powerpoint/2010/main" val="251090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p:cNvSpPr/>
          <p:nvPr/>
        </p:nvSpPr>
        <p:spPr>
          <a:xfrm rot="4254071">
            <a:off x="9261589" y="2577990"/>
            <a:ext cx="656423" cy="1873716"/>
          </a:xfrm>
          <a:custGeom>
            <a:avLst/>
            <a:gdLst>
              <a:gd name="connsiteX0" fmla="*/ 0 w 609928"/>
              <a:gd name="connsiteY0" fmla="*/ 1873716 h 1873716"/>
              <a:gd name="connsiteX1" fmla="*/ 112526 w 609928"/>
              <a:gd name="connsiteY1" fmla="*/ 0 h 1873716"/>
              <a:gd name="connsiteX2" fmla="*/ 609928 w 609928"/>
              <a:gd name="connsiteY2" fmla="*/ 1873716 h 1873716"/>
              <a:gd name="connsiteX3" fmla="*/ 0 w 609928"/>
              <a:gd name="connsiteY3" fmla="*/ 1873716 h 1873716"/>
              <a:gd name="connsiteX0" fmla="*/ 0 w 656423"/>
              <a:gd name="connsiteY0" fmla="*/ 1610245 h 1873716"/>
              <a:gd name="connsiteX1" fmla="*/ 159021 w 656423"/>
              <a:gd name="connsiteY1" fmla="*/ 0 h 1873716"/>
              <a:gd name="connsiteX2" fmla="*/ 656423 w 656423"/>
              <a:gd name="connsiteY2" fmla="*/ 1873716 h 1873716"/>
              <a:gd name="connsiteX3" fmla="*/ 0 w 656423"/>
              <a:gd name="connsiteY3" fmla="*/ 1610245 h 1873716"/>
            </a:gdLst>
            <a:ahLst/>
            <a:cxnLst>
              <a:cxn ang="0">
                <a:pos x="connsiteX0" y="connsiteY0"/>
              </a:cxn>
              <a:cxn ang="0">
                <a:pos x="connsiteX1" y="connsiteY1"/>
              </a:cxn>
              <a:cxn ang="0">
                <a:pos x="connsiteX2" y="connsiteY2"/>
              </a:cxn>
              <a:cxn ang="0">
                <a:pos x="connsiteX3" y="connsiteY3"/>
              </a:cxn>
            </a:cxnLst>
            <a:rect l="l" t="t" r="r" b="b"/>
            <a:pathLst>
              <a:path w="656423" h="1873716">
                <a:moveTo>
                  <a:pt x="0" y="1610245"/>
                </a:moveTo>
                <a:lnTo>
                  <a:pt x="159021" y="0"/>
                </a:lnTo>
                <a:lnTo>
                  <a:pt x="656423" y="1873716"/>
                </a:lnTo>
                <a:lnTo>
                  <a:pt x="0" y="1610245"/>
                </a:lnTo>
                <a:close/>
              </a:path>
            </a:pathLst>
          </a:custGeom>
          <a:gradFill flip="none" rotWithShape="1">
            <a:gsLst>
              <a:gs pos="100000">
                <a:srgbClr val="DB204E"/>
              </a:gs>
              <a:gs pos="0">
                <a:srgbClr val="DB204E">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0"/>
          <p:cNvSpPr/>
          <p:nvPr/>
        </p:nvSpPr>
        <p:spPr>
          <a:xfrm rot="21240379">
            <a:off x="8276504" y="2283383"/>
            <a:ext cx="658794" cy="1053725"/>
          </a:xfrm>
          <a:custGeom>
            <a:avLst/>
            <a:gdLst>
              <a:gd name="connsiteX0" fmla="*/ 0 w 609928"/>
              <a:gd name="connsiteY0" fmla="*/ 1873716 h 1873716"/>
              <a:gd name="connsiteX1" fmla="*/ 112526 w 609928"/>
              <a:gd name="connsiteY1" fmla="*/ 0 h 1873716"/>
              <a:gd name="connsiteX2" fmla="*/ 609928 w 609928"/>
              <a:gd name="connsiteY2" fmla="*/ 1873716 h 1873716"/>
              <a:gd name="connsiteX3" fmla="*/ 0 w 609928"/>
              <a:gd name="connsiteY3" fmla="*/ 1873716 h 1873716"/>
              <a:gd name="connsiteX0" fmla="*/ 0 w 656423"/>
              <a:gd name="connsiteY0" fmla="*/ 1610245 h 1873716"/>
              <a:gd name="connsiteX1" fmla="*/ 159021 w 656423"/>
              <a:gd name="connsiteY1" fmla="*/ 0 h 1873716"/>
              <a:gd name="connsiteX2" fmla="*/ 656423 w 656423"/>
              <a:gd name="connsiteY2" fmla="*/ 1873716 h 1873716"/>
              <a:gd name="connsiteX3" fmla="*/ 0 w 656423"/>
              <a:gd name="connsiteY3" fmla="*/ 1610245 h 1873716"/>
              <a:gd name="connsiteX0" fmla="*/ 0 w 658794"/>
              <a:gd name="connsiteY0" fmla="*/ 1114063 h 1873716"/>
              <a:gd name="connsiteX1" fmla="*/ 161392 w 658794"/>
              <a:gd name="connsiteY1" fmla="*/ 0 h 1873716"/>
              <a:gd name="connsiteX2" fmla="*/ 658794 w 658794"/>
              <a:gd name="connsiteY2" fmla="*/ 1873716 h 1873716"/>
              <a:gd name="connsiteX3" fmla="*/ 0 w 658794"/>
              <a:gd name="connsiteY3" fmla="*/ 1114063 h 1873716"/>
            </a:gdLst>
            <a:ahLst/>
            <a:cxnLst>
              <a:cxn ang="0">
                <a:pos x="connsiteX0" y="connsiteY0"/>
              </a:cxn>
              <a:cxn ang="0">
                <a:pos x="connsiteX1" y="connsiteY1"/>
              </a:cxn>
              <a:cxn ang="0">
                <a:pos x="connsiteX2" y="connsiteY2"/>
              </a:cxn>
              <a:cxn ang="0">
                <a:pos x="connsiteX3" y="connsiteY3"/>
              </a:cxn>
            </a:cxnLst>
            <a:rect l="l" t="t" r="r" b="b"/>
            <a:pathLst>
              <a:path w="658794" h="1873716">
                <a:moveTo>
                  <a:pt x="0" y="1114063"/>
                </a:moveTo>
                <a:lnTo>
                  <a:pt x="161392" y="0"/>
                </a:lnTo>
                <a:lnTo>
                  <a:pt x="658794" y="1873716"/>
                </a:lnTo>
                <a:lnTo>
                  <a:pt x="0" y="1114063"/>
                </a:lnTo>
                <a:close/>
              </a:path>
            </a:pathLst>
          </a:custGeom>
          <a:gradFill flip="none" rotWithShape="1">
            <a:gsLst>
              <a:gs pos="100000">
                <a:srgbClr val="DB204E"/>
              </a:gs>
              <a:gs pos="0">
                <a:srgbClr val="DB204E">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15615" y="1872961"/>
            <a:ext cx="2007995" cy="1789772"/>
          </a:xfrm>
          <a:custGeom>
            <a:avLst/>
            <a:gdLst>
              <a:gd name="connsiteX0" fmla="*/ 0 w 1527547"/>
              <a:gd name="connsiteY0" fmla="*/ 0 h 1681284"/>
              <a:gd name="connsiteX1" fmla="*/ 1527547 w 1527547"/>
              <a:gd name="connsiteY1" fmla="*/ 0 h 1681284"/>
              <a:gd name="connsiteX2" fmla="*/ 1527547 w 1527547"/>
              <a:gd name="connsiteY2" fmla="*/ 1681284 h 1681284"/>
              <a:gd name="connsiteX3" fmla="*/ 0 w 1527547"/>
              <a:gd name="connsiteY3" fmla="*/ 1681284 h 1681284"/>
              <a:gd name="connsiteX4" fmla="*/ 0 w 1527547"/>
              <a:gd name="connsiteY4" fmla="*/ 0 h 1681284"/>
              <a:gd name="connsiteX0" fmla="*/ 0 w 2023493"/>
              <a:gd name="connsiteY0" fmla="*/ 0 h 1681284"/>
              <a:gd name="connsiteX1" fmla="*/ 1527547 w 2023493"/>
              <a:gd name="connsiteY1" fmla="*/ 0 h 1681284"/>
              <a:gd name="connsiteX2" fmla="*/ 2023493 w 2023493"/>
              <a:gd name="connsiteY2" fmla="*/ 1588294 h 1681284"/>
              <a:gd name="connsiteX3" fmla="*/ 0 w 2023493"/>
              <a:gd name="connsiteY3" fmla="*/ 1681284 h 1681284"/>
              <a:gd name="connsiteX4" fmla="*/ 0 w 2023493"/>
              <a:gd name="connsiteY4" fmla="*/ 0 h 1681284"/>
              <a:gd name="connsiteX0" fmla="*/ 0 w 2038991"/>
              <a:gd name="connsiteY0" fmla="*/ 232475 h 1681284"/>
              <a:gd name="connsiteX1" fmla="*/ 1543045 w 2038991"/>
              <a:gd name="connsiteY1" fmla="*/ 0 h 1681284"/>
              <a:gd name="connsiteX2" fmla="*/ 2038991 w 2038991"/>
              <a:gd name="connsiteY2" fmla="*/ 1588294 h 1681284"/>
              <a:gd name="connsiteX3" fmla="*/ 15498 w 2038991"/>
              <a:gd name="connsiteY3" fmla="*/ 1681284 h 1681284"/>
              <a:gd name="connsiteX4" fmla="*/ 0 w 2038991"/>
              <a:gd name="connsiteY4" fmla="*/ 232475 h 1681284"/>
              <a:gd name="connsiteX0" fmla="*/ 0 w 2038991"/>
              <a:gd name="connsiteY0" fmla="*/ 232475 h 1588294"/>
              <a:gd name="connsiteX1" fmla="*/ 1543045 w 2038991"/>
              <a:gd name="connsiteY1" fmla="*/ 0 h 1588294"/>
              <a:gd name="connsiteX2" fmla="*/ 2038991 w 2038991"/>
              <a:gd name="connsiteY2" fmla="*/ 1588294 h 1588294"/>
              <a:gd name="connsiteX3" fmla="*/ 30996 w 2038991"/>
              <a:gd name="connsiteY3" fmla="*/ 1371318 h 1588294"/>
              <a:gd name="connsiteX4" fmla="*/ 0 w 2038991"/>
              <a:gd name="connsiteY4" fmla="*/ 232475 h 1588294"/>
              <a:gd name="connsiteX0" fmla="*/ 0 w 2038991"/>
              <a:gd name="connsiteY0" fmla="*/ 433953 h 1789772"/>
              <a:gd name="connsiteX1" fmla="*/ 1481051 w 2038991"/>
              <a:gd name="connsiteY1" fmla="*/ 0 h 1789772"/>
              <a:gd name="connsiteX2" fmla="*/ 2038991 w 2038991"/>
              <a:gd name="connsiteY2" fmla="*/ 1789772 h 1789772"/>
              <a:gd name="connsiteX3" fmla="*/ 30996 w 2038991"/>
              <a:gd name="connsiteY3" fmla="*/ 1572796 h 1789772"/>
              <a:gd name="connsiteX4" fmla="*/ 0 w 2038991"/>
              <a:gd name="connsiteY4" fmla="*/ 433953 h 1789772"/>
              <a:gd name="connsiteX0" fmla="*/ 108489 w 2007995"/>
              <a:gd name="connsiteY0" fmla="*/ 232475 h 1789772"/>
              <a:gd name="connsiteX1" fmla="*/ 1450055 w 2007995"/>
              <a:gd name="connsiteY1" fmla="*/ 0 h 1789772"/>
              <a:gd name="connsiteX2" fmla="*/ 2007995 w 2007995"/>
              <a:gd name="connsiteY2" fmla="*/ 1789772 h 1789772"/>
              <a:gd name="connsiteX3" fmla="*/ 0 w 2007995"/>
              <a:gd name="connsiteY3" fmla="*/ 1572796 h 1789772"/>
              <a:gd name="connsiteX4" fmla="*/ 108489 w 2007995"/>
              <a:gd name="connsiteY4" fmla="*/ 232475 h 1789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995" h="1789772">
                <a:moveTo>
                  <a:pt x="108489" y="232475"/>
                </a:moveTo>
                <a:lnTo>
                  <a:pt x="1450055" y="0"/>
                </a:lnTo>
                <a:lnTo>
                  <a:pt x="2007995" y="1789772"/>
                </a:lnTo>
                <a:lnTo>
                  <a:pt x="0" y="1572796"/>
                </a:lnTo>
                <a:lnTo>
                  <a:pt x="108489" y="23247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矩形 8"/>
          <p:cNvSpPr/>
          <p:nvPr/>
        </p:nvSpPr>
        <p:spPr>
          <a:xfrm>
            <a:off x="3156248" y="2898164"/>
            <a:ext cx="1944114" cy="1078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56319" y="1982112"/>
            <a:ext cx="1757581" cy="1446550"/>
          </a:xfrm>
          <a:prstGeom prst="rect">
            <a:avLst/>
          </a:prstGeom>
          <a:noFill/>
          <a:effectLst/>
        </p:spPr>
        <p:txBody>
          <a:bodyPr wrap="square" rtlCol="0">
            <a:spAutoFit/>
          </a:bodyPr>
          <a:lstStyle/>
          <a:p>
            <a:pPr algn="ctr"/>
            <a:r>
              <a:rPr lang="en-US" altLang="zh-CN" sz="8800" b="1" dirty="0">
                <a:solidFill>
                  <a:srgbClr val="DB204E"/>
                </a:solidFill>
                <a:latin typeface="方正稚艺简体" panose="03000509000000000000" pitchFamily="65" charset="-122"/>
                <a:ea typeface="方正稚艺简体" panose="03000509000000000000" pitchFamily="65" charset="-122"/>
                <a:cs typeface="Tahoma" panose="020B0604030504040204" pitchFamily="34" charset="0"/>
              </a:rPr>
              <a:t>01</a:t>
            </a:r>
            <a:endParaRPr lang="zh-CN" altLang="en-US" sz="8800" b="1" dirty="0">
              <a:solidFill>
                <a:srgbClr val="DB204E"/>
              </a:solidFill>
              <a:latin typeface="方正稚艺简体" panose="03000509000000000000" pitchFamily="65" charset="-122"/>
              <a:ea typeface="方正稚艺简体" panose="03000509000000000000" pitchFamily="65" charset="-122"/>
              <a:cs typeface="Tahoma" panose="020B0604030504040204" pitchFamily="34" charset="0"/>
            </a:endParaRPr>
          </a:p>
        </p:txBody>
      </p:sp>
      <p:sp>
        <p:nvSpPr>
          <p:cNvPr id="6" name="文本框 5"/>
          <p:cNvSpPr txBox="1"/>
          <p:nvPr/>
        </p:nvSpPr>
        <p:spPr>
          <a:xfrm>
            <a:off x="4443162" y="2607270"/>
            <a:ext cx="4283248" cy="707886"/>
          </a:xfrm>
          <a:prstGeom prst="rect">
            <a:avLst/>
          </a:prstGeom>
          <a:noFill/>
          <a:effectLst/>
        </p:spPr>
        <p:txBody>
          <a:bodyPr wrap="square" rtlCol="0">
            <a:spAutoFit/>
          </a:bodyPr>
          <a:lstStyle/>
          <a:p>
            <a:pPr algn="ctr"/>
            <a:r>
              <a:rPr lang="zh-CN" altLang="en-US" sz="4000" b="1" dirty="0">
                <a:solidFill>
                  <a:srgbClr val="DB204E"/>
                </a:solidFill>
                <a:latin typeface="华文细黑" panose="02010600040101010101" pitchFamily="2" charset="-122"/>
                <a:ea typeface="华文细黑" panose="02010600040101010101" pitchFamily="2" charset="-122"/>
                <a:cs typeface="Arial Unicode MS" panose="020B0604020202020204" pitchFamily="34" charset="-122"/>
              </a:rPr>
              <a:t>定义</a:t>
            </a:r>
          </a:p>
        </p:txBody>
      </p:sp>
      <p:sp>
        <p:nvSpPr>
          <p:cNvPr id="13" name="等腰三角形 10"/>
          <p:cNvSpPr/>
          <p:nvPr/>
        </p:nvSpPr>
        <p:spPr>
          <a:xfrm rot="4254071">
            <a:off x="8975630" y="2327475"/>
            <a:ext cx="357524" cy="340462"/>
          </a:xfrm>
          <a:custGeom>
            <a:avLst/>
            <a:gdLst>
              <a:gd name="connsiteX0" fmla="*/ 0 w 609928"/>
              <a:gd name="connsiteY0" fmla="*/ 1873716 h 1873716"/>
              <a:gd name="connsiteX1" fmla="*/ 112526 w 609928"/>
              <a:gd name="connsiteY1" fmla="*/ 0 h 1873716"/>
              <a:gd name="connsiteX2" fmla="*/ 609928 w 609928"/>
              <a:gd name="connsiteY2" fmla="*/ 1873716 h 1873716"/>
              <a:gd name="connsiteX3" fmla="*/ 0 w 609928"/>
              <a:gd name="connsiteY3" fmla="*/ 1873716 h 1873716"/>
              <a:gd name="connsiteX0" fmla="*/ 0 w 656423"/>
              <a:gd name="connsiteY0" fmla="*/ 1610245 h 1873716"/>
              <a:gd name="connsiteX1" fmla="*/ 159021 w 656423"/>
              <a:gd name="connsiteY1" fmla="*/ 0 h 1873716"/>
              <a:gd name="connsiteX2" fmla="*/ 656423 w 656423"/>
              <a:gd name="connsiteY2" fmla="*/ 1873716 h 1873716"/>
              <a:gd name="connsiteX3" fmla="*/ 0 w 656423"/>
              <a:gd name="connsiteY3" fmla="*/ 1610245 h 1873716"/>
            </a:gdLst>
            <a:ahLst/>
            <a:cxnLst>
              <a:cxn ang="0">
                <a:pos x="connsiteX0" y="connsiteY0"/>
              </a:cxn>
              <a:cxn ang="0">
                <a:pos x="connsiteX1" y="connsiteY1"/>
              </a:cxn>
              <a:cxn ang="0">
                <a:pos x="connsiteX2" y="connsiteY2"/>
              </a:cxn>
              <a:cxn ang="0">
                <a:pos x="connsiteX3" y="connsiteY3"/>
              </a:cxn>
            </a:cxnLst>
            <a:rect l="l" t="t" r="r" b="b"/>
            <a:pathLst>
              <a:path w="656423" h="1873716">
                <a:moveTo>
                  <a:pt x="0" y="1610245"/>
                </a:moveTo>
                <a:lnTo>
                  <a:pt x="159021" y="0"/>
                </a:lnTo>
                <a:lnTo>
                  <a:pt x="656423" y="1873716"/>
                </a:lnTo>
                <a:lnTo>
                  <a:pt x="0" y="1610245"/>
                </a:lnTo>
                <a:close/>
              </a:path>
            </a:pathLst>
          </a:custGeom>
          <a:gradFill flip="none" rotWithShape="1">
            <a:gsLst>
              <a:gs pos="100000">
                <a:srgbClr val="DB204E"/>
              </a:gs>
              <a:gs pos="0">
                <a:srgbClr val="DB204E">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762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415133" y="0"/>
            <a:ext cx="2836190" cy="6858000"/>
          </a:xfrm>
          <a:prstGeom prst="rect">
            <a:avLst/>
          </a:prstGeom>
          <a:gradFill>
            <a:gsLst>
              <a:gs pos="11000">
                <a:srgbClr val="DB204E"/>
              </a:gs>
              <a:gs pos="90000">
                <a:srgbClr val="DB204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8934011" y="901588"/>
            <a:ext cx="1486663" cy="1673565"/>
            <a:chOff x="2357945" y="2960428"/>
            <a:chExt cx="1917376" cy="2158427"/>
          </a:xfrm>
        </p:grpSpPr>
        <p:sp>
          <p:nvSpPr>
            <p:cNvPr id="16" name="等腰三角形 15"/>
            <p:cNvSpPr/>
            <p:nvPr/>
          </p:nvSpPr>
          <p:spPr>
            <a:xfrm rot="18793123">
              <a:off x="2229911" y="3409627"/>
              <a:ext cx="1582671" cy="684274"/>
            </a:xfrm>
            <a:prstGeom prst="triangle">
              <a:avLst>
                <a:gd name="adj" fmla="val 72523"/>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8043771">
              <a:off x="2866265" y="3848766"/>
              <a:ext cx="1582671" cy="957507"/>
            </a:xfrm>
            <a:prstGeom prst="triangle">
              <a:avLst>
                <a:gd name="adj" fmla="val 18664"/>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926813">
              <a:off x="2357945" y="3649277"/>
              <a:ext cx="1582671" cy="482796"/>
            </a:xfrm>
            <a:prstGeom prst="triangle">
              <a:avLst>
                <a:gd name="adj" fmla="val 77301"/>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8165078">
              <a:off x="2692650" y="3978727"/>
              <a:ext cx="1582671" cy="482796"/>
            </a:xfrm>
            <a:prstGeom prst="triangle">
              <a:avLst>
                <a:gd name="adj" fmla="val 77419"/>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1382926" y="1829737"/>
            <a:ext cx="5230578" cy="2308324"/>
          </a:xfrm>
          <a:prstGeom prst="rect">
            <a:avLst/>
          </a:prstGeom>
        </p:spPr>
        <p:txBody>
          <a:bodyPr wrap="square">
            <a:spAutoFit/>
          </a:bodyPr>
          <a:lstStyle/>
          <a:p>
            <a:r>
              <a:rPr lang="zh-CN" altLang="en-US" sz="3600" dirty="0">
                <a:solidFill>
                  <a:schemeClr val="bg1"/>
                </a:solidFill>
              </a:rPr>
              <a:t>火山：指岩浆活动穿过地壳，到达地面或伴随有水气和灰渣喷出地表形成特殊结构和锥状形态的山体。</a:t>
            </a:r>
            <a:endParaRPr lang="en-US" altLang="zh-CN" sz="3600" dirty="0">
              <a:solidFill>
                <a:schemeClr val="bg1"/>
              </a:solidFill>
            </a:endParaRPr>
          </a:p>
        </p:txBody>
      </p:sp>
      <p:sp>
        <p:nvSpPr>
          <p:cNvPr id="25" name="等腰三角形 24"/>
          <p:cNvSpPr/>
          <p:nvPr/>
        </p:nvSpPr>
        <p:spPr>
          <a:xfrm>
            <a:off x="1440802" y="1515160"/>
            <a:ext cx="232064" cy="200055"/>
          </a:xfrm>
          <a:prstGeom prst="triangle">
            <a:avLst/>
          </a:prstGeom>
          <a:solidFill>
            <a:srgbClr val="DB204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0800000">
            <a:off x="6207802" y="4252583"/>
            <a:ext cx="232064" cy="200055"/>
          </a:xfrm>
          <a:prstGeom prst="triangle">
            <a:avLst/>
          </a:prstGeom>
          <a:solidFill>
            <a:srgbClr val="DB2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303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0A57CAF-26FD-47DA-8E8A-14D5B0827ADF}"/>
              </a:ext>
            </a:extLst>
          </p:cNvPr>
          <p:cNvPicPr>
            <a:picLocks noChangeAspect="1"/>
          </p:cNvPicPr>
          <p:nvPr/>
        </p:nvPicPr>
        <p:blipFill>
          <a:blip r:embed="rId2"/>
          <a:stretch>
            <a:fillRect/>
          </a:stretch>
        </p:blipFill>
        <p:spPr>
          <a:xfrm>
            <a:off x="2635373" y="2301875"/>
            <a:ext cx="5214938" cy="2924175"/>
          </a:xfrm>
          <a:prstGeom prst="rect">
            <a:avLst/>
          </a:prstGeom>
        </p:spPr>
      </p:pic>
      <p:sp>
        <p:nvSpPr>
          <p:cNvPr id="3" name="内容占位符 2">
            <a:extLst>
              <a:ext uri="{FF2B5EF4-FFF2-40B4-BE49-F238E27FC236}">
                <a16:creationId xmlns:a16="http://schemas.microsoft.com/office/drawing/2014/main" id="{2B0C8E3E-2555-456D-8391-FF2EFA7F624D}"/>
              </a:ext>
            </a:extLst>
          </p:cNvPr>
          <p:cNvSpPr>
            <a:spLocks noGrp="1"/>
          </p:cNvSpPr>
          <p:nvPr>
            <p:ph idx="1"/>
          </p:nvPr>
        </p:nvSpPr>
        <p:spPr>
          <a:xfrm>
            <a:off x="1054100" y="860425"/>
            <a:ext cx="10515600" cy="4351338"/>
          </a:xfrm>
        </p:spPr>
        <p:txBody>
          <a:bodyPr/>
          <a:lstStyle/>
          <a:p>
            <a:r>
              <a:rPr lang="zh-CN" altLang="en-US" dirty="0">
                <a:solidFill>
                  <a:schemeClr val="bg1"/>
                </a:solidFill>
              </a:rPr>
              <a:t>较为著名的火山有：（中国）长白山天池火山，腾冲火山，（日本）富士山，布莫罗火山（印度尼西亚爪哇岛东部），美国黄石火山等等；</a:t>
            </a:r>
          </a:p>
        </p:txBody>
      </p:sp>
      <p:pic>
        <p:nvPicPr>
          <p:cNvPr id="5" name="图片 4">
            <a:extLst>
              <a:ext uri="{FF2B5EF4-FFF2-40B4-BE49-F238E27FC236}">
                <a16:creationId xmlns:a16="http://schemas.microsoft.com/office/drawing/2014/main" id="{B06FD080-ACFA-4C64-8CF4-73A9C99B26DF}"/>
              </a:ext>
            </a:extLst>
          </p:cNvPr>
          <p:cNvPicPr>
            <a:picLocks noChangeAspect="1"/>
          </p:cNvPicPr>
          <p:nvPr/>
        </p:nvPicPr>
        <p:blipFill>
          <a:blip r:embed="rId3"/>
          <a:stretch>
            <a:fillRect/>
          </a:stretch>
        </p:blipFill>
        <p:spPr>
          <a:xfrm>
            <a:off x="5043043" y="2033587"/>
            <a:ext cx="5961507" cy="3363913"/>
          </a:xfrm>
          <a:prstGeom prst="rect">
            <a:avLst/>
          </a:prstGeom>
        </p:spPr>
      </p:pic>
      <p:pic>
        <p:nvPicPr>
          <p:cNvPr id="6" name="图片 5">
            <a:extLst>
              <a:ext uri="{FF2B5EF4-FFF2-40B4-BE49-F238E27FC236}">
                <a16:creationId xmlns:a16="http://schemas.microsoft.com/office/drawing/2014/main" id="{9174DE9C-9CBB-4482-ADC7-79C0B28ABAA1}"/>
              </a:ext>
            </a:extLst>
          </p:cNvPr>
          <p:cNvPicPr>
            <a:picLocks noChangeAspect="1"/>
          </p:cNvPicPr>
          <p:nvPr/>
        </p:nvPicPr>
        <p:blipFill>
          <a:blip r:embed="rId4"/>
          <a:stretch>
            <a:fillRect/>
          </a:stretch>
        </p:blipFill>
        <p:spPr>
          <a:xfrm>
            <a:off x="3749675" y="3375024"/>
            <a:ext cx="5639047" cy="3195638"/>
          </a:xfrm>
          <a:prstGeom prst="rect">
            <a:avLst/>
          </a:prstGeom>
        </p:spPr>
      </p:pic>
      <p:pic>
        <p:nvPicPr>
          <p:cNvPr id="4" name="图片 3">
            <a:extLst>
              <a:ext uri="{FF2B5EF4-FFF2-40B4-BE49-F238E27FC236}">
                <a16:creationId xmlns:a16="http://schemas.microsoft.com/office/drawing/2014/main" id="{E0BC66FE-E635-41AF-A35E-C8F1DB389A91}"/>
              </a:ext>
            </a:extLst>
          </p:cNvPr>
          <p:cNvPicPr>
            <a:picLocks noChangeAspect="1"/>
          </p:cNvPicPr>
          <p:nvPr/>
        </p:nvPicPr>
        <p:blipFill>
          <a:blip r:embed="rId5"/>
          <a:stretch>
            <a:fillRect/>
          </a:stretch>
        </p:blipFill>
        <p:spPr>
          <a:xfrm>
            <a:off x="1210185" y="2852627"/>
            <a:ext cx="5124450" cy="3432285"/>
          </a:xfrm>
          <a:prstGeom prst="rect">
            <a:avLst/>
          </a:prstGeom>
        </p:spPr>
      </p:pic>
    </p:spTree>
    <p:extLst>
      <p:ext uri="{BB962C8B-B14F-4D97-AF65-F5344CB8AC3E}">
        <p14:creationId xmlns:p14="http://schemas.microsoft.com/office/powerpoint/2010/main" val="195259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0" y="-12586"/>
            <a:ext cx="12192000" cy="6866367"/>
          </a:xfrm>
          <a:custGeom>
            <a:avLst/>
            <a:gdLst>
              <a:gd name="connsiteX0" fmla="*/ 6096000 w 12192000"/>
              <a:gd name="connsiteY0" fmla="*/ 1633618 h 6866367"/>
              <a:gd name="connsiteX1" fmla="*/ 4165141 w 12192000"/>
              <a:gd name="connsiteY1" fmla="*/ 3564478 h 6866367"/>
              <a:gd name="connsiteX2" fmla="*/ 6096000 w 12192000"/>
              <a:gd name="connsiteY2" fmla="*/ 5495338 h 6866367"/>
              <a:gd name="connsiteX3" fmla="*/ 8026860 w 12192000"/>
              <a:gd name="connsiteY3" fmla="*/ 3564478 h 6866367"/>
              <a:gd name="connsiteX4" fmla="*/ 0 w 12192000"/>
              <a:gd name="connsiteY4" fmla="*/ 0 h 6866367"/>
              <a:gd name="connsiteX5" fmla="*/ 12192000 w 12192000"/>
              <a:gd name="connsiteY5" fmla="*/ 0 h 6866367"/>
              <a:gd name="connsiteX6" fmla="*/ 12192000 w 12192000"/>
              <a:gd name="connsiteY6" fmla="*/ 6866367 h 6866367"/>
              <a:gd name="connsiteX7" fmla="*/ 0 w 12192000"/>
              <a:gd name="connsiteY7" fmla="*/ 6866367 h 686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66367">
                <a:moveTo>
                  <a:pt x="6096000" y="1633618"/>
                </a:moveTo>
                <a:lnTo>
                  <a:pt x="4165141" y="3564478"/>
                </a:lnTo>
                <a:lnTo>
                  <a:pt x="6096000" y="5495338"/>
                </a:lnTo>
                <a:lnTo>
                  <a:pt x="8026860" y="3564478"/>
                </a:lnTo>
                <a:close/>
                <a:moveTo>
                  <a:pt x="0" y="0"/>
                </a:moveTo>
                <a:lnTo>
                  <a:pt x="12192000" y="0"/>
                </a:lnTo>
                <a:lnTo>
                  <a:pt x="12192000" y="6866367"/>
                </a:lnTo>
                <a:lnTo>
                  <a:pt x="0" y="6866367"/>
                </a:lnTo>
                <a:close/>
              </a:path>
            </a:pathLst>
          </a:custGeom>
          <a:solidFill>
            <a:srgbClr val="2B304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2349897" y="-4764449"/>
            <a:ext cx="13487934" cy="16370091"/>
            <a:chOff x="2357945" y="2960428"/>
            <a:chExt cx="1778409" cy="2158427"/>
          </a:xfrm>
        </p:grpSpPr>
        <p:sp>
          <p:nvSpPr>
            <p:cNvPr id="45" name="等腰三角形 44"/>
            <p:cNvSpPr/>
            <p:nvPr/>
          </p:nvSpPr>
          <p:spPr>
            <a:xfrm rot="18793123">
              <a:off x="2229911" y="3409627"/>
              <a:ext cx="1582671" cy="684274"/>
            </a:xfrm>
            <a:prstGeom prst="triangle">
              <a:avLst>
                <a:gd name="adj" fmla="val 72523"/>
              </a:avLst>
            </a:prstGeom>
            <a:noFill/>
            <a:ln>
              <a:gradFill>
                <a:gsLst>
                  <a:gs pos="0">
                    <a:schemeClr val="bg1">
                      <a:alpha val="57000"/>
                    </a:schemeClr>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8043771">
              <a:off x="2866265" y="3848766"/>
              <a:ext cx="1582671" cy="957507"/>
            </a:xfrm>
            <a:prstGeom prst="triangle">
              <a:avLst>
                <a:gd name="adj" fmla="val 18664"/>
              </a:avLst>
            </a:prstGeom>
            <a:noFill/>
            <a:ln>
              <a:gradFill>
                <a:gsLst>
                  <a:gs pos="0">
                    <a:schemeClr val="bg1">
                      <a:alpha val="49000"/>
                    </a:schemeClr>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8926813">
              <a:off x="2357945" y="3649277"/>
              <a:ext cx="1582671" cy="482796"/>
            </a:xfrm>
            <a:prstGeom prst="triangle">
              <a:avLst>
                <a:gd name="adj" fmla="val 77301"/>
              </a:avLst>
            </a:prstGeom>
            <a:noFill/>
            <a:ln>
              <a:gradFill>
                <a:gsLst>
                  <a:gs pos="0">
                    <a:schemeClr val="bg1">
                      <a:alpha val="51000"/>
                    </a:schemeClr>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8165078">
              <a:off x="2797058" y="4119261"/>
              <a:ext cx="1199724" cy="572994"/>
            </a:xfrm>
            <a:prstGeom prst="triangle">
              <a:avLst>
                <a:gd name="adj" fmla="val 6477"/>
              </a:avLst>
            </a:prstGeom>
            <a:noFill/>
            <a:ln>
              <a:gradFill>
                <a:gsLst>
                  <a:gs pos="0">
                    <a:schemeClr val="bg1">
                      <a:alpha val="16000"/>
                    </a:schemeClr>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6"/>
          <p:cNvSpPr/>
          <p:nvPr/>
        </p:nvSpPr>
        <p:spPr>
          <a:xfrm>
            <a:off x="288528" y="168451"/>
            <a:ext cx="764653" cy="681553"/>
          </a:xfrm>
          <a:custGeom>
            <a:avLst/>
            <a:gdLst>
              <a:gd name="connsiteX0" fmla="*/ 0 w 1527547"/>
              <a:gd name="connsiteY0" fmla="*/ 0 h 1681284"/>
              <a:gd name="connsiteX1" fmla="*/ 1527547 w 1527547"/>
              <a:gd name="connsiteY1" fmla="*/ 0 h 1681284"/>
              <a:gd name="connsiteX2" fmla="*/ 1527547 w 1527547"/>
              <a:gd name="connsiteY2" fmla="*/ 1681284 h 1681284"/>
              <a:gd name="connsiteX3" fmla="*/ 0 w 1527547"/>
              <a:gd name="connsiteY3" fmla="*/ 1681284 h 1681284"/>
              <a:gd name="connsiteX4" fmla="*/ 0 w 1527547"/>
              <a:gd name="connsiteY4" fmla="*/ 0 h 1681284"/>
              <a:gd name="connsiteX0" fmla="*/ 0 w 2023493"/>
              <a:gd name="connsiteY0" fmla="*/ 0 h 1681284"/>
              <a:gd name="connsiteX1" fmla="*/ 1527547 w 2023493"/>
              <a:gd name="connsiteY1" fmla="*/ 0 h 1681284"/>
              <a:gd name="connsiteX2" fmla="*/ 2023493 w 2023493"/>
              <a:gd name="connsiteY2" fmla="*/ 1588294 h 1681284"/>
              <a:gd name="connsiteX3" fmla="*/ 0 w 2023493"/>
              <a:gd name="connsiteY3" fmla="*/ 1681284 h 1681284"/>
              <a:gd name="connsiteX4" fmla="*/ 0 w 2023493"/>
              <a:gd name="connsiteY4" fmla="*/ 0 h 1681284"/>
              <a:gd name="connsiteX0" fmla="*/ 0 w 2038991"/>
              <a:gd name="connsiteY0" fmla="*/ 232475 h 1681284"/>
              <a:gd name="connsiteX1" fmla="*/ 1543045 w 2038991"/>
              <a:gd name="connsiteY1" fmla="*/ 0 h 1681284"/>
              <a:gd name="connsiteX2" fmla="*/ 2038991 w 2038991"/>
              <a:gd name="connsiteY2" fmla="*/ 1588294 h 1681284"/>
              <a:gd name="connsiteX3" fmla="*/ 15498 w 2038991"/>
              <a:gd name="connsiteY3" fmla="*/ 1681284 h 1681284"/>
              <a:gd name="connsiteX4" fmla="*/ 0 w 2038991"/>
              <a:gd name="connsiteY4" fmla="*/ 232475 h 1681284"/>
              <a:gd name="connsiteX0" fmla="*/ 0 w 2038991"/>
              <a:gd name="connsiteY0" fmla="*/ 232475 h 1588294"/>
              <a:gd name="connsiteX1" fmla="*/ 1543045 w 2038991"/>
              <a:gd name="connsiteY1" fmla="*/ 0 h 1588294"/>
              <a:gd name="connsiteX2" fmla="*/ 2038991 w 2038991"/>
              <a:gd name="connsiteY2" fmla="*/ 1588294 h 1588294"/>
              <a:gd name="connsiteX3" fmla="*/ 30996 w 2038991"/>
              <a:gd name="connsiteY3" fmla="*/ 1371318 h 1588294"/>
              <a:gd name="connsiteX4" fmla="*/ 0 w 2038991"/>
              <a:gd name="connsiteY4" fmla="*/ 232475 h 1588294"/>
              <a:gd name="connsiteX0" fmla="*/ 0 w 2038991"/>
              <a:gd name="connsiteY0" fmla="*/ 433953 h 1789772"/>
              <a:gd name="connsiteX1" fmla="*/ 1481051 w 2038991"/>
              <a:gd name="connsiteY1" fmla="*/ 0 h 1789772"/>
              <a:gd name="connsiteX2" fmla="*/ 2038991 w 2038991"/>
              <a:gd name="connsiteY2" fmla="*/ 1789772 h 1789772"/>
              <a:gd name="connsiteX3" fmla="*/ 30996 w 2038991"/>
              <a:gd name="connsiteY3" fmla="*/ 1572796 h 1789772"/>
              <a:gd name="connsiteX4" fmla="*/ 0 w 2038991"/>
              <a:gd name="connsiteY4" fmla="*/ 433953 h 1789772"/>
              <a:gd name="connsiteX0" fmla="*/ 108489 w 2007995"/>
              <a:gd name="connsiteY0" fmla="*/ 232475 h 1789772"/>
              <a:gd name="connsiteX1" fmla="*/ 1450055 w 2007995"/>
              <a:gd name="connsiteY1" fmla="*/ 0 h 1789772"/>
              <a:gd name="connsiteX2" fmla="*/ 2007995 w 2007995"/>
              <a:gd name="connsiteY2" fmla="*/ 1789772 h 1789772"/>
              <a:gd name="connsiteX3" fmla="*/ 0 w 2007995"/>
              <a:gd name="connsiteY3" fmla="*/ 1572796 h 1789772"/>
              <a:gd name="connsiteX4" fmla="*/ 108489 w 2007995"/>
              <a:gd name="connsiteY4" fmla="*/ 232475 h 1789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995" h="1789772">
                <a:moveTo>
                  <a:pt x="108489" y="232475"/>
                </a:moveTo>
                <a:lnTo>
                  <a:pt x="1450055" y="0"/>
                </a:lnTo>
                <a:lnTo>
                  <a:pt x="2007995" y="1789772"/>
                </a:lnTo>
                <a:lnTo>
                  <a:pt x="0" y="1572796"/>
                </a:lnTo>
                <a:lnTo>
                  <a:pt x="108489" y="232475"/>
                </a:lnTo>
                <a:close/>
              </a:path>
            </a:pathLst>
          </a:custGeom>
          <a:noFill/>
          <a:ln>
            <a:solidFill>
              <a:schemeClr val="bg1">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1273097" y="704861"/>
            <a:ext cx="2747360" cy="0"/>
          </a:xfrm>
          <a:prstGeom prst="line">
            <a:avLst/>
          </a:prstGeom>
          <a:ln>
            <a:gradFill flip="none" rotWithShape="1">
              <a:gsLst>
                <a:gs pos="0">
                  <a:schemeClr val="bg1">
                    <a:alpha val="57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矩形 6"/>
          <p:cNvSpPr/>
          <p:nvPr/>
        </p:nvSpPr>
        <p:spPr>
          <a:xfrm rot="4908414">
            <a:off x="542528" y="254662"/>
            <a:ext cx="764653" cy="681553"/>
          </a:xfrm>
          <a:custGeom>
            <a:avLst/>
            <a:gdLst>
              <a:gd name="connsiteX0" fmla="*/ 0 w 1527547"/>
              <a:gd name="connsiteY0" fmla="*/ 0 h 1681284"/>
              <a:gd name="connsiteX1" fmla="*/ 1527547 w 1527547"/>
              <a:gd name="connsiteY1" fmla="*/ 0 h 1681284"/>
              <a:gd name="connsiteX2" fmla="*/ 1527547 w 1527547"/>
              <a:gd name="connsiteY2" fmla="*/ 1681284 h 1681284"/>
              <a:gd name="connsiteX3" fmla="*/ 0 w 1527547"/>
              <a:gd name="connsiteY3" fmla="*/ 1681284 h 1681284"/>
              <a:gd name="connsiteX4" fmla="*/ 0 w 1527547"/>
              <a:gd name="connsiteY4" fmla="*/ 0 h 1681284"/>
              <a:gd name="connsiteX0" fmla="*/ 0 w 2023493"/>
              <a:gd name="connsiteY0" fmla="*/ 0 h 1681284"/>
              <a:gd name="connsiteX1" fmla="*/ 1527547 w 2023493"/>
              <a:gd name="connsiteY1" fmla="*/ 0 h 1681284"/>
              <a:gd name="connsiteX2" fmla="*/ 2023493 w 2023493"/>
              <a:gd name="connsiteY2" fmla="*/ 1588294 h 1681284"/>
              <a:gd name="connsiteX3" fmla="*/ 0 w 2023493"/>
              <a:gd name="connsiteY3" fmla="*/ 1681284 h 1681284"/>
              <a:gd name="connsiteX4" fmla="*/ 0 w 2023493"/>
              <a:gd name="connsiteY4" fmla="*/ 0 h 1681284"/>
              <a:gd name="connsiteX0" fmla="*/ 0 w 2038991"/>
              <a:gd name="connsiteY0" fmla="*/ 232475 h 1681284"/>
              <a:gd name="connsiteX1" fmla="*/ 1543045 w 2038991"/>
              <a:gd name="connsiteY1" fmla="*/ 0 h 1681284"/>
              <a:gd name="connsiteX2" fmla="*/ 2038991 w 2038991"/>
              <a:gd name="connsiteY2" fmla="*/ 1588294 h 1681284"/>
              <a:gd name="connsiteX3" fmla="*/ 15498 w 2038991"/>
              <a:gd name="connsiteY3" fmla="*/ 1681284 h 1681284"/>
              <a:gd name="connsiteX4" fmla="*/ 0 w 2038991"/>
              <a:gd name="connsiteY4" fmla="*/ 232475 h 1681284"/>
              <a:gd name="connsiteX0" fmla="*/ 0 w 2038991"/>
              <a:gd name="connsiteY0" fmla="*/ 232475 h 1588294"/>
              <a:gd name="connsiteX1" fmla="*/ 1543045 w 2038991"/>
              <a:gd name="connsiteY1" fmla="*/ 0 h 1588294"/>
              <a:gd name="connsiteX2" fmla="*/ 2038991 w 2038991"/>
              <a:gd name="connsiteY2" fmla="*/ 1588294 h 1588294"/>
              <a:gd name="connsiteX3" fmla="*/ 30996 w 2038991"/>
              <a:gd name="connsiteY3" fmla="*/ 1371318 h 1588294"/>
              <a:gd name="connsiteX4" fmla="*/ 0 w 2038991"/>
              <a:gd name="connsiteY4" fmla="*/ 232475 h 1588294"/>
              <a:gd name="connsiteX0" fmla="*/ 0 w 2038991"/>
              <a:gd name="connsiteY0" fmla="*/ 433953 h 1789772"/>
              <a:gd name="connsiteX1" fmla="*/ 1481051 w 2038991"/>
              <a:gd name="connsiteY1" fmla="*/ 0 h 1789772"/>
              <a:gd name="connsiteX2" fmla="*/ 2038991 w 2038991"/>
              <a:gd name="connsiteY2" fmla="*/ 1789772 h 1789772"/>
              <a:gd name="connsiteX3" fmla="*/ 30996 w 2038991"/>
              <a:gd name="connsiteY3" fmla="*/ 1572796 h 1789772"/>
              <a:gd name="connsiteX4" fmla="*/ 0 w 2038991"/>
              <a:gd name="connsiteY4" fmla="*/ 433953 h 1789772"/>
              <a:gd name="connsiteX0" fmla="*/ 108489 w 2007995"/>
              <a:gd name="connsiteY0" fmla="*/ 232475 h 1789772"/>
              <a:gd name="connsiteX1" fmla="*/ 1450055 w 2007995"/>
              <a:gd name="connsiteY1" fmla="*/ 0 h 1789772"/>
              <a:gd name="connsiteX2" fmla="*/ 2007995 w 2007995"/>
              <a:gd name="connsiteY2" fmla="*/ 1789772 h 1789772"/>
              <a:gd name="connsiteX3" fmla="*/ 0 w 2007995"/>
              <a:gd name="connsiteY3" fmla="*/ 1572796 h 1789772"/>
              <a:gd name="connsiteX4" fmla="*/ 108489 w 2007995"/>
              <a:gd name="connsiteY4" fmla="*/ 232475 h 1789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995" h="1789772">
                <a:moveTo>
                  <a:pt x="108489" y="232475"/>
                </a:moveTo>
                <a:lnTo>
                  <a:pt x="1450055" y="0"/>
                </a:lnTo>
                <a:lnTo>
                  <a:pt x="2007995" y="1789772"/>
                </a:lnTo>
                <a:lnTo>
                  <a:pt x="0" y="1572796"/>
                </a:lnTo>
                <a:lnTo>
                  <a:pt x="108489" y="232475"/>
                </a:lnTo>
                <a:close/>
              </a:path>
            </a:pathLst>
          </a:cu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98168" y="318648"/>
            <a:ext cx="2359434" cy="400110"/>
          </a:xfrm>
          <a:prstGeom prst="rect">
            <a:avLst/>
          </a:prstGeom>
          <a:noFill/>
        </p:spPr>
        <p:txBody>
          <a:bodyPr wrap="square" rtlCol="0">
            <a:spAutoFit/>
          </a:bodyPr>
          <a:lstStyle/>
          <a:p>
            <a:r>
              <a:rPr lang="zh-CN" altLang="en-US" sz="2000" b="1" dirty="0">
                <a:solidFill>
                  <a:srgbClr val="DB204E"/>
                </a:solidFill>
                <a:latin typeface="微软雅黑" panose="020B0503020204020204" pitchFamily="34" charset="-122"/>
                <a:ea typeface="微软雅黑" panose="020B0503020204020204" pitchFamily="34" charset="-122"/>
              </a:rPr>
              <a:t>火山的形成</a:t>
            </a:r>
          </a:p>
        </p:txBody>
      </p:sp>
      <p:sp>
        <p:nvSpPr>
          <p:cNvPr id="9" name="文本框 8"/>
          <p:cNvSpPr txBox="1"/>
          <p:nvPr/>
        </p:nvSpPr>
        <p:spPr>
          <a:xfrm>
            <a:off x="0" y="-8367"/>
            <a:ext cx="1757581" cy="1015663"/>
          </a:xfrm>
          <a:prstGeom prst="rect">
            <a:avLst/>
          </a:prstGeom>
          <a:noFill/>
          <a:effectLst/>
        </p:spPr>
        <p:txBody>
          <a:bodyPr wrap="square" rtlCol="0">
            <a:spAutoFit/>
          </a:bodyPr>
          <a:lstStyle/>
          <a:p>
            <a:pPr algn="ctr"/>
            <a:r>
              <a:rPr lang="en-US" altLang="zh-CN" sz="6000" b="1" dirty="0">
                <a:solidFill>
                  <a:srgbClr val="DB204E"/>
                </a:solidFill>
                <a:latin typeface="方正稚艺简体" panose="03000509000000000000" pitchFamily="65" charset="-122"/>
                <a:ea typeface="方正稚艺简体" panose="03000509000000000000" pitchFamily="65" charset="-122"/>
                <a:cs typeface="Tahoma" panose="020B0604030504040204" pitchFamily="34" charset="0"/>
              </a:rPr>
              <a:t>01</a:t>
            </a:r>
            <a:endParaRPr lang="zh-CN" altLang="en-US" sz="6000" b="1" dirty="0">
              <a:solidFill>
                <a:srgbClr val="DB204E"/>
              </a:solidFill>
              <a:latin typeface="方正稚艺简体" panose="03000509000000000000" pitchFamily="65" charset="-122"/>
              <a:ea typeface="方正稚艺简体" panose="03000509000000000000" pitchFamily="65" charset="-122"/>
              <a:cs typeface="Tahoma" panose="020B0604030504040204" pitchFamily="34" charset="0"/>
            </a:endParaRPr>
          </a:p>
        </p:txBody>
      </p:sp>
      <p:grpSp>
        <p:nvGrpSpPr>
          <p:cNvPr id="31" name="组合 30"/>
          <p:cNvGrpSpPr/>
          <p:nvPr/>
        </p:nvGrpSpPr>
        <p:grpSpPr>
          <a:xfrm>
            <a:off x="4419073" y="1892324"/>
            <a:ext cx="3333105" cy="3333105"/>
            <a:chOff x="4333996" y="1729865"/>
            <a:chExt cx="3288276" cy="3288276"/>
          </a:xfrm>
          <a:effectLst>
            <a:outerShdw blurRad="50800" dist="38100" dir="2700000" algn="tl" rotWithShape="0">
              <a:prstClr val="black">
                <a:alpha val="40000"/>
              </a:prstClr>
            </a:outerShdw>
          </a:effectLst>
        </p:grpSpPr>
        <p:sp>
          <p:nvSpPr>
            <p:cNvPr id="20" name="任意多边形 19"/>
            <p:cNvSpPr/>
            <p:nvPr/>
          </p:nvSpPr>
          <p:spPr>
            <a:xfrm rot="2700000">
              <a:off x="4333996" y="1729865"/>
              <a:ext cx="3288276" cy="3288276"/>
            </a:xfrm>
            <a:custGeom>
              <a:avLst/>
              <a:gdLst>
                <a:gd name="connsiteX0" fmla="*/ 1896177 w 3419408"/>
                <a:gd name="connsiteY0" fmla="*/ 3419408 h 3419408"/>
                <a:gd name="connsiteX1" fmla="*/ 3419408 w 3419408"/>
                <a:gd name="connsiteY1" fmla="*/ 3083170 h 3419408"/>
                <a:gd name="connsiteX2" fmla="*/ 3419408 w 3419408"/>
                <a:gd name="connsiteY2" fmla="*/ 3419408 h 3419408"/>
                <a:gd name="connsiteX3" fmla="*/ 3083168 w 3419408"/>
                <a:gd name="connsiteY3" fmla="*/ 0 h 3419408"/>
                <a:gd name="connsiteX4" fmla="*/ 3419408 w 3419408"/>
                <a:gd name="connsiteY4" fmla="*/ 0 h 3419408"/>
                <a:gd name="connsiteX5" fmla="*/ 3419408 w 3419408"/>
                <a:gd name="connsiteY5" fmla="*/ 1523241 h 3419408"/>
                <a:gd name="connsiteX6" fmla="*/ 0 w 3419408"/>
                <a:gd name="connsiteY6" fmla="*/ 1896152 h 3419408"/>
                <a:gd name="connsiteX7" fmla="*/ 336243 w 3419408"/>
                <a:gd name="connsiteY7" fmla="*/ 3419408 h 3419408"/>
                <a:gd name="connsiteX8" fmla="*/ 0 w 3419408"/>
                <a:gd name="connsiteY8" fmla="*/ 3419408 h 3419408"/>
                <a:gd name="connsiteX9" fmla="*/ 0 w 3419408"/>
                <a:gd name="connsiteY9" fmla="*/ 0 h 3419408"/>
                <a:gd name="connsiteX10" fmla="*/ 1523265 w 3419408"/>
                <a:gd name="connsiteY10" fmla="*/ 0 h 3419408"/>
                <a:gd name="connsiteX11" fmla="*/ 0 w 3419408"/>
                <a:gd name="connsiteY11" fmla="*/ 336246 h 341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9408" h="3419408">
                  <a:moveTo>
                    <a:pt x="1896177" y="3419408"/>
                  </a:moveTo>
                  <a:lnTo>
                    <a:pt x="3419408" y="3083170"/>
                  </a:lnTo>
                  <a:lnTo>
                    <a:pt x="3419408" y="3419408"/>
                  </a:lnTo>
                  <a:close/>
                  <a:moveTo>
                    <a:pt x="3083168" y="0"/>
                  </a:moveTo>
                  <a:lnTo>
                    <a:pt x="3419408" y="0"/>
                  </a:lnTo>
                  <a:lnTo>
                    <a:pt x="3419408" y="1523241"/>
                  </a:lnTo>
                  <a:close/>
                  <a:moveTo>
                    <a:pt x="0" y="1896152"/>
                  </a:moveTo>
                  <a:lnTo>
                    <a:pt x="336243" y="3419408"/>
                  </a:lnTo>
                  <a:lnTo>
                    <a:pt x="0" y="3419408"/>
                  </a:lnTo>
                  <a:close/>
                  <a:moveTo>
                    <a:pt x="0" y="0"/>
                  </a:moveTo>
                  <a:lnTo>
                    <a:pt x="1523265" y="0"/>
                  </a:lnTo>
                  <a:lnTo>
                    <a:pt x="0" y="336246"/>
                  </a:lnTo>
                  <a:close/>
                </a:path>
              </a:pathLst>
            </a:custGeom>
            <a:noFill/>
            <a:ln>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2700000">
              <a:off x="4473754" y="1854882"/>
              <a:ext cx="3038241" cy="3038241"/>
            </a:xfrm>
            <a:prstGeom prst="rect">
              <a:avLst/>
            </a:prstGeom>
            <a:noFill/>
            <a:ln w="25400">
              <a:solidFill>
                <a:srgbClr val="DB20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等腰三角形 35"/>
          <p:cNvSpPr/>
          <p:nvPr/>
        </p:nvSpPr>
        <p:spPr>
          <a:xfrm rot="10800000">
            <a:off x="463907" y="4728317"/>
            <a:ext cx="265794" cy="229133"/>
          </a:xfrm>
          <a:prstGeom prst="triangle">
            <a:avLst/>
          </a:prstGeom>
          <a:solidFill>
            <a:srgbClr val="DB204E">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等腰三角形 36"/>
          <p:cNvSpPr/>
          <p:nvPr/>
        </p:nvSpPr>
        <p:spPr>
          <a:xfrm rot="10800000">
            <a:off x="8370846" y="4728316"/>
            <a:ext cx="265794" cy="229133"/>
          </a:xfrm>
          <a:prstGeom prst="triangle">
            <a:avLst/>
          </a:prstGeom>
          <a:solidFill>
            <a:srgbClr val="DB204E">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458230" y="1587191"/>
            <a:ext cx="265794" cy="229133"/>
          </a:xfrm>
          <a:prstGeom prst="triangle">
            <a:avLst/>
          </a:prstGeom>
          <a:solidFill>
            <a:srgbClr val="DB204E">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78790" y="1659168"/>
            <a:ext cx="2899305" cy="1569660"/>
          </a:xfrm>
          <a:prstGeom prst="rect">
            <a:avLst/>
          </a:prstGeom>
        </p:spPr>
        <p:txBody>
          <a:bodyPr wrap="square">
            <a:spAutoFit/>
          </a:bodyPr>
          <a:lstStyle/>
          <a:p>
            <a:r>
              <a:rPr lang="zh-CN" altLang="en-US" sz="2800" dirty="0">
                <a:solidFill>
                  <a:schemeClr val="bg1"/>
                </a:solidFill>
              </a:rPr>
              <a:t>火山的形成涉及一系列</a:t>
            </a:r>
            <a:r>
              <a:rPr lang="zh-CN" altLang="en-US" sz="2800" b="1" u="sng" dirty="0">
                <a:solidFill>
                  <a:schemeClr val="bg1"/>
                </a:solidFill>
              </a:rPr>
              <a:t>物理化学</a:t>
            </a:r>
            <a:r>
              <a:rPr lang="zh-CN" altLang="en-US" sz="2800" dirty="0">
                <a:solidFill>
                  <a:schemeClr val="bg1"/>
                </a:solidFill>
              </a:rPr>
              <a:t>过程。</a:t>
            </a:r>
            <a:endParaRPr lang="en-US" altLang="zh-CN" sz="2800" dirty="0">
              <a:solidFill>
                <a:schemeClr val="bg1"/>
              </a:solidFill>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1023612" y="4145108"/>
            <a:ext cx="2899305" cy="2246769"/>
          </a:xfrm>
          <a:prstGeom prst="rect">
            <a:avLst/>
          </a:prstGeom>
        </p:spPr>
        <p:txBody>
          <a:bodyPr wrap="square">
            <a:spAutoFit/>
          </a:bodyPr>
          <a:lstStyle/>
          <a:p>
            <a:r>
              <a:rPr lang="zh-CN" altLang="en-US" sz="2000" dirty="0">
                <a:solidFill>
                  <a:schemeClr val="bg1"/>
                </a:solidFill>
              </a:rPr>
              <a:t>在上升过程中溶解在岩浆中挥发性物质逐渐溶出，形成气泡，当气泡占有的体积分数超过</a:t>
            </a:r>
            <a:r>
              <a:rPr lang="en-US" altLang="zh-CN" sz="2000" b="1" dirty="0">
                <a:solidFill>
                  <a:schemeClr val="bg1"/>
                </a:solidFill>
              </a:rPr>
              <a:t>75%</a:t>
            </a:r>
            <a:r>
              <a:rPr lang="zh-CN" altLang="en-US" sz="2000" dirty="0">
                <a:solidFill>
                  <a:schemeClr val="bg1"/>
                </a:solidFill>
              </a:rPr>
              <a:t>时，禁锢在液体中的气泡会迅速释放出来，导致爆炸性喷发</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1" name="等腰三角形 40"/>
          <p:cNvSpPr/>
          <p:nvPr/>
        </p:nvSpPr>
        <p:spPr>
          <a:xfrm rot="10800000">
            <a:off x="8370846" y="694242"/>
            <a:ext cx="265794" cy="229133"/>
          </a:xfrm>
          <a:prstGeom prst="triangle">
            <a:avLst/>
          </a:prstGeom>
          <a:solidFill>
            <a:srgbClr val="DB204E">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911038" y="704861"/>
            <a:ext cx="2899305" cy="3046988"/>
          </a:xfrm>
          <a:prstGeom prst="rect">
            <a:avLst/>
          </a:prstGeom>
        </p:spPr>
        <p:txBody>
          <a:bodyPr wrap="square">
            <a:spAutoFit/>
          </a:bodyPr>
          <a:lstStyle/>
          <a:p>
            <a:r>
              <a:rPr lang="zh-CN" altLang="en-US" sz="2400" dirty="0">
                <a:solidFill>
                  <a:schemeClr val="bg1"/>
                </a:solidFill>
              </a:rPr>
              <a:t>地壳上地幔岩石在一定温度压力条件下产生部分熔融并与母岩分离，熔融体通过孔隙或裂隙向上运移，并在一定部位逐渐富集而形成岩浆囊。</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8911037" y="4627662"/>
            <a:ext cx="2899305" cy="1569660"/>
          </a:xfrm>
          <a:prstGeom prst="rect">
            <a:avLst/>
          </a:prstGeom>
        </p:spPr>
        <p:txBody>
          <a:bodyPr wrap="square">
            <a:spAutoFit/>
          </a:bodyPr>
          <a:lstStyle/>
          <a:p>
            <a:r>
              <a:rPr lang="zh-CN" altLang="en-US" sz="2400" dirty="0">
                <a:solidFill>
                  <a:schemeClr val="bg1"/>
                </a:solidFill>
              </a:rPr>
              <a:t>从部分熔融到喷发一系列物理化学过程的差别形成了形形色色的火山活动。</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546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1000"/>
                                        <p:tgtEl>
                                          <p:spTgt spid="40"/>
                                        </p:tgtEl>
                                      </p:cBhvr>
                                    </p:animEffect>
                                    <p:anim calcmode="lin" valueType="num">
                                      <p:cBhvr>
                                        <p:cTn id="29" dur="1000" fill="hold"/>
                                        <p:tgtEl>
                                          <p:spTgt spid="40"/>
                                        </p:tgtEl>
                                        <p:attrNameLst>
                                          <p:attrName>ppt_x</p:attrName>
                                        </p:attrNameLst>
                                      </p:cBhvr>
                                      <p:tavLst>
                                        <p:tav tm="0">
                                          <p:val>
                                            <p:strVal val="#ppt_x"/>
                                          </p:val>
                                        </p:tav>
                                        <p:tav tm="100000">
                                          <p:val>
                                            <p:strVal val="#ppt_x"/>
                                          </p:val>
                                        </p:tav>
                                      </p:tavLst>
                                    </p:anim>
                                    <p:anim calcmode="lin" valueType="num">
                                      <p:cBhvr>
                                        <p:cTn id="3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10"/>
          <p:cNvSpPr/>
          <p:nvPr/>
        </p:nvSpPr>
        <p:spPr>
          <a:xfrm rot="18275089">
            <a:off x="3397180" y="2670838"/>
            <a:ext cx="656423" cy="1873716"/>
          </a:xfrm>
          <a:custGeom>
            <a:avLst/>
            <a:gdLst>
              <a:gd name="connsiteX0" fmla="*/ 0 w 609928"/>
              <a:gd name="connsiteY0" fmla="*/ 1873716 h 1873716"/>
              <a:gd name="connsiteX1" fmla="*/ 112526 w 609928"/>
              <a:gd name="connsiteY1" fmla="*/ 0 h 1873716"/>
              <a:gd name="connsiteX2" fmla="*/ 609928 w 609928"/>
              <a:gd name="connsiteY2" fmla="*/ 1873716 h 1873716"/>
              <a:gd name="connsiteX3" fmla="*/ 0 w 609928"/>
              <a:gd name="connsiteY3" fmla="*/ 1873716 h 1873716"/>
              <a:gd name="connsiteX0" fmla="*/ 0 w 656423"/>
              <a:gd name="connsiteY0" fmla="*/ 1610245 h 1873716"/>
              <a:gd name="connsiteX1" fmla="*/ 159021 w 656423"/>
              <a:gd name="connsiteY1" fmla="*/ 0 h 1873716"/>
              <a:gd name="connsiteX2" fmla="*/ 656423 w 656423"/>
              <a:gd name="connsiteY2" fmla="*/ 1873716 h 1873716"/>
              <a:gd name="connsiteX3" fmla="*/ 0 w 656423"/>
              <a:gd name="connsiteY3" fmla="*/ 1610245 h 1873716"/>
            </a:gdLst>
            <a:ahLst/>
            <a:cxnLst>
              <a:cxn ang="0">
                <a:pos x="connsiteX0" y="connsiteY0"/>
              </a:cxn>
              <a:cxn ang="0">
                <a:pos x="connsiteX1" y="connsiteY1"/>
              </a:cxn>
              <a:cxn ang="0">
                <a:pos x="connsiteX2" y="connsiteY2"/>
              </a:cxn>
              <a:cxn ang="0">
                <a:pos x="connsiteX3" y="connsiteY3"/>
              </a:cxn>
            </a:cxnLst>
            <a:rect l="l" t="t" r="r" b="b"/>
            <a:pathLst>
              <a:path w="656423" h="1873716">
                <a:moveTo>
                  <a:pt x="0" y="1610245"/>
                </a:moveTo>
                <a:lnTo>
                  <a:pt x="159021" y="0"/>
                </a:lnTo>
                <a:lnTo>
                  <a:pt x="656423" y="1873716"/>
                </a:lnTo>
                <a:lnTo>
                  <a:pt x="0" y="1610245"/>
                </a:lnTo>
                <a:close/>
              </a:path>
            </a:pathLst>
          </a:custGeom>
          <a:gradFill flip="none" rotWithShape="1">
            <a:gsLst>
              <a:gs pos="100000">
                <a:srgbClr val="DB204E"/>
              </a:gs>
              <a:gs pos="0">
                <a:srgbClr val="DB204E">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10"/>
          <p:cNvSpPr/>
          <p:nvPr/>
        </p:nvSpPr>
        <p:spPr>
          <a:xfrm rot="11456925">
            <a:off x="3395994" y="2211600"/>
            <a:ext cx="658794" cy="1053725"/>
          </a:xfrm>
          <a:custGeom>
            <a:avLst/>
            <a:gdLst>
              <a:gd name="connsiteX0" fmla="*/ 0 w 609928"/>
              <a:gd name="connsiteY0" fmla="*/ 1873716 h 1873716"/>
              <a:gd name="connsiteX1" fmla="*/ 112526 w 609928"/>
              <a:gd name="connsiteY1" fmla="*/ 0 h 1873716"/>
              <a:gd name="connsiteX2" fmla="*/ 609928 w 609928"/>
              <a:gd name="connsiteY2" fmla="*/ 1873716 h 1873716"/>
              <a:gd name="connsiteX3" fmla="*/ 0 w 609928"/>
              <a:gd name="connsiteY3" fmla="*/ 1873716 h 1873716"/>
              <a:gd name="connsiteX0" fmla="*/ 0 w 656423"/>
              <a:gd name="connsiteY0" fmla="*/ 1610245 h 1873716"/>
              <a:gd name="connsiteX1" fmla="*/ 159021 w 656423"/>
              <a:gd name="connsiteY1" fmla="*/ 0 h 1873716"/>
              <a:gd name="connsiteX2" fmla="*/ 656423 w 656423"/>
              <a:gd name="connsiteY2" fmla="*/ 1873716 h 1873716"/>
              <a:gd name="connsiteX3" fmla="*/ 0 w 656423"/>
              <a:gd name="connsiteY3" fmla="*/ 1610245 h 1873716"/>
              <a:gd name="connsiteX0" fmla="*/ 0 w 658794"/>
              <a:gd name="connsiteY0" fmla="*/ 1114063 h 1873716"/>
              <a:gd name="connsiteX1" fmla="*/ 161392 w 658794"/>
              <a:gd name="connsiteY1" fmla="*/ 0 h 1873716"/>
              <a:gd name="connsiteX2" fmla="*/ 658794 w 658794"/>
              <a:gd name="connsiteY2" fmla="*/ 1873716 h 1873716"/>
              <a:gd name="connsiteX3" fmla="*/ 0 w 658794"/>
              <a:gd name="connsiteY3" fmla="*/ 1114063 h 1873716"/>
            </a:gdLst>
            <a:ahLst/>
            <a:cxnLst>
              <a:cxn ang="0">
                <a:pos x="connsiteX0" y="connsiteY0"/>
              </a:cxn>
              <a:cxn ang="0">
                <a:pos x="connsiteX1" y="connsiteY1"/>
              </a:cxn>
              <a:cxn ang="0">
                <a:pos x="connsiteX2" y="connsiteY2"/>
              </a:cxn>
              <a:cxn ang="0">
                <a:pos x="connsiteX3" y="connsiteY3"/>
              </a:cxn>
            </a:cxnLst>
            <a:rect l="l" t="t" r="r" b="b"/>
            <a:pathLst>
              <a:path w="658794" h="1873716">
                <a:moveTo>
                  <a:pt x="0" y="1114063"/>
                </a:moveTo>
                <a:lnTo>
                  <a:pt x="161392" y="0"/>
                </a:lnTo>
                <a:lnTo>
                  <a:pt x="658794" y="1873716"/>
                </a:lnTo>
                <a:lnTo>
                  <a:pt x="0" y="1114063"/>
                </a:lnTo>
                <a:close/>
              </a:path>
            </a:pathLst>
          </a:custGeom>
          <a:gradFill flip="none" rotWithShape="1">
            <a:gsLst>
              <a:gs pos="100000">
                <a:srgbClr val="DB204E"/>
              </a:gs>
              <a:gs pos="0">
                <a:srgbClr val="DB204E">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08267" y="1941721"/>
            <a:ext cx="2516759" cy="2177198"/>
          </a:xfrm>
          <a:custGeom>
            <a:avLst/>
            <a:gdLst>
              <a:gd name="connsiteX0" fmla="*/ 0 w 2082806"/>
              <a:gd name="connsiteY0" fmla="*/ 0 h 2161700"/>
              <a:gd name="connsiteX1" fmla="*/ 2082806 w 2082806"/>
              <a:gd name="connsiteY1" fmla="*/ 0 h 2161700"/>
              <a:gd name="connsiteX2" fmla="*/ 2082806 w 2082806"/>
              <a:gd name="connsiteY2" fmla="*/ 2161700 h 2161700"/>
              <a:gd name="connsiteX3" fmla="*/ 0 w 2082806"/>
              <a:gd name="connsiteY3" fmla="*/ 2161700 h 2161700"/>
              <a:gd name="connsiteX4" fmla="*/ 0 w 2082806"/>
              <a:gd name="connsiteY4" fmla="*/ 0 h 2161700"/>
              <a:gd name="connsiteX0" fmla="*/ 154983 w 2082806"/>
              <a:gd name="connsiteY0" fmla="*/ 247973 h 2161700"/>
              <a:gd name="connsiteX1" fmla="*/ 2082806 w 2082806"/>
              <a:gd name="connsiteY1" fmla="*/ 0 h 2161700"/>
              <a:gd name="connsiteX2" fmla="*/ 2082806 w 2082806"/>
              <a:gd name="connsiteY2" fmla="*/ 2161700 h 2161700"/>
              <a:gd name="connsiteX3" fmla="*/ 0 w 2082806"/>
              <a:gd name="connsiteY3" fmla="*/ 2161700 h 2161700"/>
              <a:gd name="connsiteX4" fmla="*/ 154983 w 2082806"/>
              <a:gd name="connsiteY4" fmla="*/ 247973 h 2161700"/>
              <a:gd name="connsiteX0" fmla="*/ 108488 w 2036311"/>
              <a:gd name="connsiteY0" fmla="*/ 247973 h 2161700"/>
              <a:gd name="connsiteX1" fmla="*/ 2036311 w 2036311"/>
              <a:gd name="connsiteY1" fmla="*/ 0 h 2161700"/>
              <a:gd name="connsiteX2" fmla="*/ 2036311 w 2036311"/>
              <a:gd name="connsiteY2" fmla="*/ 2161700 h 2161700"/>
              <a:gd name="connsiteX3" fmla="*/ 0 w 2036311"/>
              <a:gd name="connsiteY3" fmla="*/ 1743246 h 2161700"/>
              <a:gd name="connsiteX4" fmla="*/ 108488 w 2036311"/>
              <a:gd name="connsiteY4" fmla="*/ 247973 h 2161700"/>
              <a:gd name="connsiteX0" fmla="*/ 108488 w 2516759"/>
              <a:gd name="connsiteY0" fmla="*/ 247973 h 2177198"/>
              <a:gd name="connsiteX1" fmla="*/ 2036311 w 2516759"/>
              <a:gd name="connsiteY1" fmla="*/ 0 h 2177198"/>
              <a:gd name="connsiteX2" fmla="*/ 2516759 w 2516759"/>
              <a:gd name="connsiteY2" fmla="*/ 2177198 h 2177198"/>
              <a:gd name="connsiteX3" fmla="*/ 0 w 2516759"/>
              <a:gd name="connsiteY3" fmla="*/ 1743246 h 2177198"/>
              <a:gd name="connsiteX4" fmla="*/ 108488 w 2516759"/>
              <a:gd name="connsiteY4" fmla="*/ 247973 h 217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6759" h="2177198">
                <a:moveTo>
                  <a:pt x="108488" y="247973"/>
                </a:moveTo>
                <a:lnTo>
                  <a:pt x="2036311" y="0"/>
                </a:lnTo>
                <a:lnTo>
                  <a:pt x="2516759" y="2177198"/>
                </a:lnTo>
                <a:lnTo>
                  <a:pt x="0" y="1743246"/>
                </a:lnTo>
                <a:lnTo>
                  <a:pt x="108488" y="24797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7108267" y="2574400"/>
            <a:ext cx="2052194" cy="13158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a:spLocks noChangeArrowheads="1"/>
          </p:cNvSpPr>
          <p:nvPr/>
        </p:nvSpPr>
        <p:spPr bwMode="auto">
          <a:xfrm>
            <a:off x="3342781" y="3268662"/>
            <a:ext cx="6030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DETAILS</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7402880" y="2060134"/>
            <a:ext cx="1757581" cy="1446550"/>
          </a:xfrm>
          <a:prstGeom prst="rect">
            <a:avLst/>
          </a:prstGeom>
          <a:noFill/>
          <a:effectLst/>
        </p:spPr>
        <p:txBody>
          <a:bodyPr wrap="square" rtlCol="0">
            <a:spAutoFit/>
          </a:bodyPr>
          <a:lstStyle/>
          <a:p>
            <a:pPr algn="ctr"/>
            <a:r>
              <a:rPr lang="en-US" altLang="zh-CN" sz="8800" b="1" dirty="0">
                <a:solidFill>
                  <a:srgbClr val="DB204E"/>
                </a:solidFill>
                <a:latin typeface="方正稚艺简体" panose="03000509000000000000" pitchFamily="65" charset="-122"/>
                <a:ea typeface="方正稚艺简体" panose="03000509000000000000" pitchFamily="65" charset="-122"/>
                <a:cs typeface="Tahoma" panose="020B0604030504040204" pitchFamily="34" charset="0"/>
              </a:rPr>
              <a:t>02</a:t>
            </a:r>
            <a:endParaRPr lang="zh-CN" altLang="en-US" sz="8800" b="1" dirty="0">
              <a:solidFill>
                <a:srgbClr val="DB204E"/>
              </a:solidFill>
              <a:latin typeface="方正稚艺简体" panose="03000509000000000000" pitchFamily="65" charset="-122"/>
              <a:ea typeface="方正稚艺简体" panose="03000509000000000000" pitchFamily="65" charset="-122"/>
              <a:cs typeface="Tahoma" panose="020B0604030504040204" pitchFamily="34" charset="0"/>
            </a:endParaRPr>
          </a:p>
        </p:txBody>
      </p:sp>
      <p:sp>
        <p:nvSpPr>
          <p:cNvPr id="11" name="文本框 10"/>
          <p:cNvSpPr txBox="1"/>
          <p:nvPr/>
        </p:nvSpPr>
        <p:spPr>
          <a:xfrm>
            <a:off x="3416200" y="2617297"/>
            <a:ext cx="4109180" cy="707886"/>
          </a:xfrm>
          <a:prstGeom prst="rect">
            <a:avLst/>
          </a:prstGeom>
          <a:noFill/>
          <a:effectLst/>
        </p:spPr>
        <p:txBody>
          <a:bodyPr wrap="square" rtlCol="0">
            <a:spAutoFit/>
          </a:bodyPr>
          <a:lstStyle/>
          <a:p>
            <a:pPr algn="ctr"/>
            <a:r>
              <a:rPr lang="zh-CN" altLang="en-US" sz="4000" b="1" dirty="0">
                <a:solidFill>
                  <a:srgbClr val="DB204E"/>
                </a:solidFill>
                <a:latin typeface="华文细黑" panose="02010600040101010101" pitchFamily="2" charset="-122"/>
                <a:ea typeface="华文细黑" panose="02010600040101010101" pitchFamily="2" charset="-122"/>
                <a:cs typeface="Arial Unicode MS" panose="020B0604020202020204" pitchFamily="34" charset="-122"/>
              </a:rPr>
              <a:t>具体形成过程</a:t>
            </a:r>
          </a:p>
        </p:txBody>
      </p:sp>
      <p:sp>
        <p:nvSpPr>
          <p:cNvPr id="12" name="等腰三角形 10"/>
          <p:cNvSpPr/>
          <p:nvPr/>
        </p:nvSpPr>
        <p:spPr>
          <a:xfrm rot="4254071">
            <a:off x="3018087" y="2635467"/>
            <a:ext cx="357524" cy="340462"/>
          </a:xfrm>
          <a:custGeom>
            <a:avLst/>
            <a:gdLst>
              <a:gd name="connsiteX0" fmla="*/ 0 w 609928"/>
              <a:gd name="connsiteY0" fmla="*/ 1873716 h 1873716"/>
              <a:gd name="connsiteX1" fmla="*/ 112526 w 609928"/>
              <a:gd name="connsiteY1" fmla="*/ 0 h 1873716"/>
              <a:gd name="connsiteX2" fmla="*/ 609928 w 609928"/>
              <a:gd name="connsiteY2" fmla="*/ 1873716 h 1873716"/>
              <a:gd name="connsiteX3" fmla="*/ 0 w 609928"/>
              <a:gd name="connsiteY3" fmla="*/ 1873716 h 1873716"/>
              <a:gd name="connsiteX0" fmla="*/ 0 w 656423"/>
              <a:gd name="connsiteY0" fmla="*/ 1610245 h 1873716"/>
              <a:gd name="connsiteX1" fmla="*/ 159021 w 656423"/>
              <a:gd name="connsiteY1" fmla="*/ 0 h 1873716"/>
              <a:gd name="connsiteX2" fmla="*/ 656423 w 656423"/>
              <a:gd name="connsiteY2" fmla="*/ 1873716 h 1873716"/>
              <a:gd name="connsiteX3" fmla="*/ 0 w 656423"/>
              <a:gd name="connsiteY3" fmla="*/ 1610245 h 1873716"/>
            </a:gdLst>
            <a:ahLst/>
            <a:cxnLst>
              <a:cxn ang="0">
                <a:pos x="connsiteX0" y="connsiteY0"/>
              </a:cxn>
              <a:cxn ang="0">
                <a:pos x="connsiteX1" y="connsiteY1"/>
              </a:cxn>
              <a:cxn ang="0">
                <a:pos x="connsiteX2" y="connsiteY2"/>
              </a:cxn>
              <a:cxn ang="0">
                <a:pos x="connsiteX3" y="connsiteY3"/>
              </a:cxn>
            </a:cxnLst>
            <a:rect l="l" t="t" r="r" b="b"/>
            <a:pathLst>
              <a:path w="656423" h="1873716">
                <a:moveTo>
                  <a:pt x="0" y="1610245"/>
                </a:moveTo>
                <a:lnTo>
                  <a:pt x="159021" y="0"/>
                </a:lnTo>
                <a:lnTo>
                  <a:pt x="656423" y="1873716"/>
                </a:lnTo>
                <a:lnTo>
                  <a:pt x="0" y="1610245"/>
                </a:lnTo>
                <a:close/>
              </a:path>
            </a:pathLst>
          </a:custGeom>
          <a:gradFill flip="none" rotWithShape="1">
            <a:gsLst>
              <a:gs pos="100000">
                <a:srgbClr val="DB204E"/>
              </a:gs>
              <a:gs pos="0">
                <a:srgbClr val="DB204E">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77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0" name="内容占位符 3">
            <a:extLst>
              <a:ext uri="{FF2B5EF4-FFF2-40B4-BE49-F238E27FC236}">
                <a16:creationId xmlns:a16="http://schemas.microsoft.com/office/drawing/2014/main" id="{23D6E31E-3CAE-4E85-9E7C-AE3A3E76A6BA}"/>
              </a:ext>
            </a:extLst>
          </p:cNvPr>
          <p:cNvPicPr>
            <a:picLocks noGrp="1" noChangeAspect="1"/>
          </p:cNvPicPr>
          <p:nvPr>
            <p:ph idx="1"/>
          </p:nvPr>
        </p:nvPicPr>
        <p:blipFill>
          <a:blip r:embed="rId4"/>
          <a:stretch>
            <a:fillRect/>
          </a:stretch>
        </p:blipFill>
        <p:spPr>
          <a:xfrm>
            <a:off x="6397858" y="1995899"/>
            <a:ext cx="5011137" cy="3303713"/>
          </a:xfrm>
          <a:prstGeom prst="rect">
            <a:avLst/>
          </a:prstGeom>
        </p:spPr>
      </p:pic>
      <p:grpSp>
        <p:nvGrpSpPr>
          <p:cNvPr id="62" name="组合 61"/>
          <p:cNvGrpSpPr/>
          <p:nvPr/>
        </p:nvGrpSpPr>
        <p:grpSpPr>
          <a:xfrm rot="19672308">
            <a:off x="2799331" y="-2181025"/>
            <a:ext cx="10359054" cy="13597157"/>
            <a:chOff x="2357945" y="2960428"/>
            <a:chExt cx="1778409" cy="2158427"/>
          </a:xfrm>
        </p:grpSpPr>
        <p:sp>
          <p:nvSpPr>
            <p:cNvPr id="63" name="等腰三角形 62"/>
            <p:cNvSpPr/>
            <p:nvPr/>
          </p:nvSpPr>
          <p:spPr>
            <a:xfrm rot="18793123">
              <a:off x="2229911" y="3409627"/>
              <a:ext cx="1582671" cy="684274"/>
            </a:xfrm>
            <a:prstGeom prst="triangle">
              <a:avLst>
                <a:gd name="adj" fmla="val 72523"/>
              </a:avLst>
            </a:prstGeom>
            <a:noFill/>
            <a:ln>
              <a:gradFill>
                <a:gsLst>
                  <a:gs pos="0">
                    <a:schemeClr val="bg1">
                      <a:alpha val="57000"/>
                    </a:schemeClr>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8043771">
              <a:off x="2866265" y="3848766"/>
              <a:ext cx="1582671" cy="957507"/>
            </a:xfrm>
            <a:prstGeom prst="triangle">
              <a:avLst>
                <a:gd name="adj" fmla="val 18664"/>
              </a:avLst>
            </a:prstGeom>
            <a:noFill/>
            <a:ln>
              <a:gradFill>
                <a:gsLst>
                  <a:gs pos="0">
                    <a:schemeClr val="bg1">
                      <a:alpha val="49000"/>
                    </a:schemeClr>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18926813">
              <a:off x="2357945" y="3649277"/>
              <a:ext cx="1582671" cy="482796"/>
            </a:xfrm>
            <a:prstGeom prst="triangle">
              <a:avLst>
                <a:gd name="adj" fmla="val 77301"/>
              </a:avLst>
            </a:prstGeom>
            <a:noFill/>
            <a:ln>
              <a:gradFill>
                <a:gsLst>
                  <a:gs pos="0">
                    <a:schemeClr val="bg1">
                      <a:alpha val="51000"/>
                    </a:schemeClr>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8165078">
              <a:off x="2797058" y="4119261"/>
              <a:ext cx="1199724" cy="572994"/>
            </a:xfrm>
            <a:prstGeom prst="triangle">
              <a:avLst>
                <a:gd name="adj" fmla="val 6477"/>
              </a:avLst>
            </a:prstGeom>
            <a:noFill/>
            <a:ln>
              <a:gradFill>
                <a:gsLst>
                  <a:gs pos="0">
                    <a:schemeClr val="bg1">
                      <a:alpha val="16000"/>
                    </a:schemeClr>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6"/>
          <p:cNvSpPr/>
          <p:nvPr/>
        </p:nvSpPr>
        <p:spPr>
          <a:xfrm>
            <a:off x="288528" y="168451"/>
            <a:ext cx="764653" cy="681553"/>
          </a:xfrm>
          <a:custGeom>
            <a:avLst/>
            <a:gdLst>
              <a:gd name="connsiteX0" fmla="*/ 0 w 1527547"/>
              <a:gd name="connsiteY0" fmla="*/ 0 h 1681284"/>
              <a:gd name="connsiteX1" fmla="*/ 1527547 w 1527547"/>
              <a:gd name="connsiteY1" fmla="*/ 0 h 1681284"/>
              <a:gd name="connsiteX2" fmla="*/ 1527547 w 1527547"/>
              <a:gd name="connsiteY2" fmla="*/ 1681284 h 1681284"/>
              <a:gd name="connsiteX3" fmla="*/ 0 w 1527547"/>
              <a:gd name="connsiteY3" fmla="*/ 1681284 h 1681284"/>
              <a:gd name="connsiteX4" fmla="*/ 0 w 1527547"/>
              <a:gd name="connsiteY4" fmla="*/ 0 h 1681284"/>
              <a:gd name="connsiteX0" fmla="*/ 0 w 2023493"/>
              <a:gd name="connsiteY0" fmla="*/ 0 h 1681284"/>
              <a:gd name="connsiteX1" fmla="*/ 1527547 w 2023493"/>
              <a:gd name="connsiteY1" fmla="*/ 0 h 1681284"/>
              <a:gd name="connsiteX2" fmla="*/ 2023493 w 2023493"/>
              <a:gd name="connsiteY2" fmla="*/ 1588294 h 1681284"/>
              <a:gd name="connsiteX3" fmla="*/ 0 w 2023493"/>
              <a:gd name="connsiteY3" fmla="*/ 1681284 h 1681284"/>
              <a:gd name="connsiteX4" fmla="*/ 0 w 2023493"/>
              <a:gd name="connsiteY4" fmla="*/ 0 h 1681284"/>
              <a:gd name="connsiteX0" fmla="*/ 0 w 2038991"/>
              <a:gd name="connsiteY0" fmla="*/ 232475 h 1681284"/>
              <a:gd name="connsiteX1" fmla="*/ 1543045 w 2038991"/>
              <a:gd name="connsiteY1" fmla="*/ 0 h 1681284"/>
              <a:gd name="connsiteX2" fmla="*/ 2038991 w 2038991"/>
              <a:gd name="connsiteY2" fmla="*/ 1588294 h 1681284"/>
              <a:gd name="connsiteX3" fmla="*/ 15498 w 2038991"/>
              <a:gd name="connsiteY3" fmla="*/ 1681284 h 1681284"/>
              <a:gd name="connsiteX4" fmla="*/ 0 w 2038991"/>
              <a:gd name="connsiteY4" fmla="*/ 232475 h 1681284"/>
              <a:gd name="connsiteX0" fmla="*/ 0 w 2038991"/>
              <a:gd name="connsiteY0" fmla="*/ 232475 h 1588294"/>
              <a:gd name="connsiteX1" fmla="*/ 1543045 w 2038991"/>
              <a:gd name="connsiteY1" fmla="*/ 0 h 1588294"/>
              <a:gd name="connsiteX2" fmla="*/ 2038991 w 2038991"/>
              <a:gd name="connsiteY2" fmla="*/ 1588294 h 1588294"/>
              <a:gd name="connsiteX3" fmla="*/ 30996 w 2038991"/>
              <a:gd name="connsiteY3" fmla="*/ 1371318 h 1588294"/>
              <a:gd name="connsiteX4" fmla="*/ 0 w 2038991"/>
              <a:gd name="connsiteY4" fmla="*/ 232475 h 1588294"/>
              <a:gd name="connsiteX0" fmla="*/ 0 w 2038991"/>
              <a:gd name="connsiteY0" fmla="*/ 433953 h 1789772"/>
              <a:gd name="connsiteX1" fmla="*/ 1481051 w 2038991"/>
              <a:gd name="connsiteY1" fmla="*/ 0 h 1789772"/>
              <a:gd name="connsiteX2" fmla="*/ 2038991 w 2038991"/>
              <a:gd name="connsiteY2" fmla="*/ 1789772 h 1789772"/>
              <a:gd name="connsiteX3" fmla="*/ 30996 w 2038991"/>
              <a:gd name="connsiteY3" fmla="*/ 1572796 h 1789772"/>
              <a:gd name="connsiteX4" fmla="*/ 0 w 2038991"/>
              <a:gd name="connsiteY4" fmla="*/ 433953 h 1789772"/>
              <a:gd name="connsiteX0" fmla="*/ 108489 w 2007995"/>
              <a:gd name="connsiteY0" fmla="*/ 232475 h 1789772"/>
              <a:gd name="connsiteX1" fmla="*/ 1450055 w 2007995"/>
              <a:gd name="connsiteY1" fmla="*/ 0 h 1789772"/>
              <a:gd name="connsiteX2" fmla="*/ 2007995 w 2007995"/>
              <a:gd name="connsiteY2" fmla="*/ 1789772 h 1789772"/>
              <a:gd name="connsiteX3" fmla="*/ 0 w 2007995"/>
              <a:gd name="connsiteY3" fmla="*/ 1572796 h 1789772"/>
              <a:gd name="connsiteX4" fmla="*/ 108489 w 2007995"/>
              <a:gd name="connsiteY4" fmla="*/ 232475 h 1789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995" h="1789772">
                <a:moveTo>
                  <a:pt x="108489" y="232475"/>
                </a:moveTo>
                <a:lnTo>
                  <a:pt x="1450055" y="0"/>
                </a:lnTo>
                <a:lnTo>
                  <a:pt x="2007995" y="1789772"/>
                </a:lnTo>
                <a:lnTo>
                  <a:pt x="0" y="1572796"/>
                </a:lnTo>
                <a:lnTo>
                  <a:pt x="108489" y="232475"/>
                </a:lnTo>
                <a:close/>
              </a:path>
            </a:pathLst>
          </a:custGeom>
          <a:noFill/>
          <a:ln>
            <a:solidFill>
              <a:schemeClr val="bg1">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6"/>
          <p:cNvSpPr/>
          <p:nvPr/>
        </p:nvSpPr>
        <p:spPr>
          <a:xfrm rot="4908414">
            <a:off x="542528" y="254662"/>
            <a:ext cx="764653" cy="681553"/>
          </a:xfrm>
          <a:custGeom>
            <a:avLst/>
            <a:gdLst>
              <a:gd name="connsiteX0" fmla="*/ 0 w 1527547"/>
              <a:gd name="connsiteY0" fmla="*/ 0 h 1681284"/>
              <a:gd name="connsiteX1" fmla="*/ 1527547 w 1527547"/>
              <a:gd name="connsiteY1" fmla="*/ 0 h 1681284"/>
              <a:gd name="connsiteX2" fmla="*/ 1527547 w 1527547"/>
              <a:gd name="connsiteY2" fmla="*/ 1681284 h 1681284"/>
              <a:gd name="connsiteX3" fmla="*/ 0 w 1527547"/>
              <a:gd name="connsiteY3" fmla="*/ 1681284 h 1681284"/>
              <a:gd name="connsiteX4" fmla="*/ 0 w 1527547"/>
              <a:gd name="connsiteY4" fmla="*/ 0 h 1681284"/>
              <a:gd name="connsiteX0" fmla="*/ 0 w 2023493"/>
              <a:gd name="connsiteY0" fmla="*/ 0 h 1681284"/>
              <a:gd name="connsiteX1" fmla="*/ 1527547 w 2023493"/>
              <a:gd name="connsiteY1" fmla="*/ 0 h 1681284"/>
              <a:gd name="connsiteX2" fmla="*/ 2023493 w 2023493"/>
              <a:gd name="connsiteY2" fmla="*/ 1588294 h 1681284"/>
              <a:gd name="connsiteX3" fmla="*/ 0 w 2023493"/>
              <a:gd name="connsiteY3" fmla="*/ 1681284 h 1681284"/>
              <a:gd name="connsiteX4" fmla="*/ 0 w 2023493"/>
              <a:gd name="connsiteY4" fmla="*/ 0 h 1681284"/>
              <a:gd name="connsiteX0" fmla="*/ 0 w 2038991"/>
              <a:gd name="connsiteY0" fmla="*/ 232475 h 1681284"/>
              <a:gd name="connsiteX1" fmla="*/ 1543045 w 2038991"/>
              <a:gd name="connsiteY1" fmla="*/ 0 h 1681284"/>
              <a:gd name="connsiteX2" fmla="*/ 2038991 w 2038991"/>
              <a:gd name="connsiteY2" fmla="*/ 1588294 h 1681284"/>
              <a:gd name="connsiteX3" fmla="*/ 15498 w 2038991"/>
              <a:gd name="connsiteY3" fmla="*/ 1681284 h 1681284"/>
              <a:gd name="connsiteX4" fmla="*/ 0 w 2038991"/>
              <a:gd name="connsiteY4" fmla="*/ 232475 h 1681284"/>
              <a:gd name="connsiteX0" fmla="*/ 0 w 2038991"/>
              <a:gd name="connsiteY0" fmla="*/ 232475 h 1588294"/>
              <a:gd name="connsiteX1" fmla="*/ 1543045 w 2038991"/>
              <a:gd name="connsiteY1" fmla="*/ 0 h 1588294"/>
              <a:gd name="connsiteX2" fmla="*/ 2038991 w 2038991"/>
              <a:gd name="connsiteY2" fmla="*/ 1588294 h 1588294"/>
              <a:gd name="connsiteX3" fmla="*/ 30996 w 2038991"/>
              <a:gd name="connsiteY3" fmla="*/ 1371318 h 1588294"/>
              <a:gd name="connsiteX4" fmla="*/ 0 w 2038991"/>
              <a:gd name="connsiteY4" fmla="*/ 232475 h 1588294"/>
              <a:gd name="connsiteX0" fmla="*/ 0 w 2038991"/>
              <a:gd name="connsiteY0" fmla="*/ 433953 h 1789772"/>
              <a:gd name="connsiteX1" fmla="*/ 1481051 w 2038991"/>
              <a:gd name="connsiteY1" fmla="*/ 0 h 1789772"/>
              <a:gd name="connsiteX2" fmla="*/ 2038991 w 2038991"/>
              <a:gd name="connsiteY2" fmla="*/ 1789772 h 1789772"/>
              <a:gd name="connsiteX3" fmla="*/ 30996 w 2038991"/>
              <a:gd name="connsiteY3" fmla="*/ 1572796 h 1789772"/>
              <a:gd name="connsiteX4" fmla="*/ 0 w 2038991"/>
              <a:gd name="connsiteY4" fmla="*/ 433953 h 1789772"/>
              <a:gd name="connsiteX0" fmla="*/ 108489 w 2007995"/>
              <a:gd name="connsiteY0" fmla="*/ 232475 h 1789772"/>
              <a:gd name="connsiteX1" fmla="*/ 1450055 w 2007995"/>
              <a:gd name="connsiteY1" fmla="*/ 0 h 1789772"/>
              <a:gd name="connsiteX2" fmla="*/ 2007995 w 2007995"/>
              <a:gd name="connsiteY2" fmla="*/ 1789772 h 1789772"/>
              <a:gd name="connsiteX3" fmla="*/ 0 w 2007995"/>
              <a:gd name="connsiteY3" fmla="*/ 1572796 h 1789772"/>
              <a:gd name="connsiteX4" fmla="*/ 108489 w 2007995"/>
              <a:gd name="connsiteY4" fmla="*/ 232475 h 1789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995" h="1789772">
                <a:moveTo>
                  <a:pt x="108489" y="232475"/>
                </a:moveTo>
                <a:lnTo>
                  <a:pt x="1450055" y="0"/>
                </a:lnTo>
                <a:lnTo>
                  <a:pt x="2007995" y="1789772"/>
                </a:lnTo>
                <a:lnTo>
                  <a:pt x="0" y="1572796"/>
                </a:lnTo>
                <a:lnTo>
                  <a:pt x="108489" y="232475"/>
                </a:lnTo>
                <a:close/>
              </a:path>
            </a:pathLst>
          </a:cu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98168" y="318648"/>
            <a:ext cx="2359434" cy="400110"/>
          </a:xfrm>
          <a:prstGeom prst="rect">
            <a:avLst/>
          </a:prstGeom>
          <a:noFill/>
        </p:spPr>
        <p:txBody>
          <a:bodyPr wrap="square" rtlCol="0">
            <a:spAutoFit/>
          </a:bodyPr>
          <a:lstStyle/>
          <a:p>
            <a:r>
              <a:rPr lang="zh-CN" altLang="en-US" sz="2000" b="1" dirty="0">
                <a:solidFill>
                  <a:srgbClr val="DB204E"/>
                </a:solidFill>
                <a:latin typeface="微软雅黑" panose="020B0503020204020204" pitchFamily="34" charset="-122"/>
                <a:ea typeface="微软雅黑" panose="020B0503020204020204" pitchFamily="34" charset="-122"/>
              </a:rPr>
              <a:t>火山的形成</a:t>
            </a:r>
          </a:p>
        </p:txBody>
      </p:sp>
      <p:sp>
        <p:nvSpPr>
          <p:cNvPr id="8" name="文本框 7"/>
          <p:cNvSpPr txBox="1"/>
          <p:nvPr/>
        </p:nvSpPr>
        <p:spPr>
          <a:xfrm>
            <a:off x="0" y="-8367"/>
            <a:ext cx="1757581" cy="1015663"/>
          </a:xfrm>
          <a:prstGeom prst="rect">
            <a:avLst/>
          </a:prstGeom>
          <a:noFill/>
          <a:effectLst/>
        </p:spPr>
        <p:txBody>
          <a:bodyPr wrap="square" rtlCol="0">
            <a:spAutoFit/>
          </a:bodyPr>
          <a:lstStyle/>
          <a:p>
            <a:pPr algn="ctr"/>
            <a:r>
              <a:rPr lang="en-US" altLang="zh-CN" sz="6000" b="1" dirty="0">
                <a:solidFill>
                  <a:srgbClr val="DB204E"/>
                </a:solidFill>
                <a:latin typeface="方正稚艺简体" panose="03000509000000000000" pitchFamily="65" charset="-122"/>
                <a:ea typeface="方正稚艺简体" panose="03000509000000000000" pitchFamily="65" charset="-122"/>
                <a:cs typeface="Tahoma" panose="020B0604030504040204" pitchFamily="34" charset="0"/>
              </a:rPr>
              <a:t>02</a:t>
            </a:r>
            <a:endParaRPr lang="zh-CN" altLang="en-US" sz="6000" b="1" dirty="0">
              <a:solidFill>
                <a:srgbClr val="DB204E"/>
              </a:solidFill>
              <a:latin typeface="方正稚艺简体" panose="03000509000000000000" pitchFamily="65" charset="-122"/>
              <a:ea typeface="方正稚艺简体" panose="03000509000000000000" pitchFamily="65" charset="-122"/>
              <a:cs typeface="Tahoma" panose="020B0604030504040204" pitchFamily="34" charset="0"/>
            </a:endParaRPr>
          </a:p>
        </p:txBody>
      </p:sp>
      <p:cxnSp>
        <p:nvCxnSpPr>
          <p:cNvPr id="9" name="直接连接符 8"/>
          <p:cNvCxnSpPr/>
          <p:nvPr/>
        </p:nvCxnSpPr>
        <p:spPr>
          <a:xfrm>
            <a:off x="1273097" y="704861"/>
            <a:ext cx="2747360" cy="0"/>
          </a:xfrm>
          <a:prstGeom prst="line">
            <a:avLst/>
          </a:prstGeom>
          <a:ln>
            <a:gradFill flip="none" rotWithShape="1">
              <a:gsLst>
                <a:gs pos="0">
                  <a:schemeClr val="bg1">
                    <a:alpha val="57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7452817" y="4490769"/>
            <a:ext cx="119047" cy="119047"/>
          </a:xfrm>
          <a:prstGeom prst="ellipse">
            <a:avLst/>
          </a:prstGeom>
          <a:solidFill>
            <a:srgbClr val="DB2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251247" y="3884034"/>
            <a:ext cx="119047" cy="119047"/>
          </a:xfrm>
          <a:prstGeom prst="ellipse">
            <a:avLst/>
          </a:prstGeom>
          <a:solidFill>
            <a:srgbClr val="DB2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flipV="1">
            <a:off x="5801564" y="4550294"/>
            <a:ext cx="1710777" cy="1161047"/>
          </a:xfrm>
          <a:prstGeom prst="line">
            <a:avLst/>
          </a:prstGeom>
          <a:ln>
            <a:solidFill>
              <a:srgbClr val="DB204E"/>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616483" y="5711341"/>
            <a:ext cx="3185081" cy="0"/>
          </a:xfrm>
          <a:prstGeom prst="line">
            <a:avLst/>
          </a:prstGeom>
          <a:ln>
            <a:solidFill>
              <a:srgbClr val="DB204E"/>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5530451" y="2976286"/>
            <a:ext cx="1655988" cy="914281"/>
          </a:xfrm>
          <a:prstGeom prst="line">
            <a:avLst/>
          </a:prstGeom>
          <a:ln>
            <a:solidFill>
              <a:srgbClr val="DB204E"/>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051418" y="2976286"/>
            <a:ext cx="1479033" cy="0"/>
          </a:xfrm>
          <a:prstGeom prst="line">
            <a:avLst/>
          </a:prstGeom>
          <a:ln>
            <a:solidFill>
              <a:srgbClr val="DB204E"/>
            </a:solidFill>
            <a:prstDash val="dash"/>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408003" y="4281324"/>
            <a:ext cx="2794187" cy="1537011"/>
            <a:chOff x="1079207" y="3434184"/>
            <a:chExt cx="2794187" cy="1537011"/>
          </a:xfrm>
        </p:grpSpPr>
        <p:sp>
          <p:nvSpPr>
            <p:cNvPr id="31" name="等腰三角形 30"/>
            <p:cNvSpPr/>
            <p:nvPr/>
          </p:nvSpPr>
          <p:spPr>
            <a:xfrm rot="10800000">
              <a:off x="1079207" y="3434184"/>
              <a:ext cx="242229" cy="208819"/>
            </a:xfrm>
            <a:prstGeom prst="triangle">
              <a:avLst/>
            </a:prstGeom>
            <a:solidFill>
              <a:srgbClr val="DB204E">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0001" y="3647756"/>
              <a:ext cx="2573393" cy="1323439"/>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一系列的物理化学过程：放射性物质的衰变→大量的热→融化岩石冲破地面</a:t>
              </a:r>
              <a:r>
                <a:rPr lang="en-US" altLang="zh-CN"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2031765" y="2475931"/>
            <a:ext cx="2794187" cy="679520"/>
            <a:chOff x="1107430" y="2025448"/>
            <a:chExt cx="2794187" cy="679520"/>
          </a:xfrm>
        </p:grpSpPr>
        <p:sp>
          <p:nvSpPr>
            <p:cNvPr id="52" name="等腰三角形 51"/>
            <p:cNvSpPr/>
            <p:nvPr/>
          </p:nvSpPr>
          <p:spPr>
            <a:xfrm rot="10800000">
              <a:off x="1107430" y="2091286"/>
              <a:ext cx="242229" cy="208819"/>
            </a:xfrm>
            <a:prstGeom prst="triangle">
              <a:avLst/>
            </a:prstGeom>
            <a:solidFill>
              <a:srgbClr val="DB204E">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126499" y="2025448"/>
              <a:ext cx="2084989" cy="338554"/>
            </a:xfrm>
            <a:prstGeom prst="rect">
              <a:avLst/>
            </a:prstGeom>
            <a:noFill/>
            <a:effectLst/>
          </p:spPr>
          <p:txBody>
            <a:bodyPr wrap="square" rtlCol="0">
              <a:spAutoFit/>
            </a:bodyPr>
            <a:lstStyle>
              <a:defPPr>
                <a:defRPr lang="zh-CN"/>
              </a:defPPr>
              <a:lvl1pPr algn="ctr">
                <a:defRPr sz="1600" b="1">
                  <a:solidFill>
                    <a:schemeClr val="bg1"/>
                  </a:solidFill>
                  <a:latin typeface="华文细黑" panose="02010600040101010101" pitchFamily="2" charset="-122"/>
                  <a:ea typeface="华文细黑" panose="02010600040101010101" pitchFamily="2" charset="-122"/>
                  <a:cs typeface="Arial Unicode MS" panose="020B0604020202020204" pitchFamily="34" charset="-122"/>
                </a:defRPr>
              </a:lvl1pPr>
            </a:lstStyle>
            <a:p>
              <a:endParaRPr lang="zh-CN" altLang="en-US" dirty="0"/>
            </a:p>
          </p:txBody>
        </p:sp>
        <p:sp>
          <p:nvSpPr>
            <p:cNvPr id="54" name="矩形 53"/>
            <p:cNvSpPr/>
            <p:nvPr/>
          </p:nvSpPr>
          <p:spPr>
            <a:xfrm>
              <a:off x="1328224" y="2304858"/>
              <a:ext cx="2573393" cy="400110"/>
            </a:xfrm>
            <a:prstGeom prst="rect">
              <a:avLst/>
            </a:prstGeom>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火山的山体</a:t>
              </a:r>
            </a:p>
          </p:txBody>
        </p:sp>
      </p:grpSp>
    </p:spTree>
    <p:extLst>
      <p:ext uri="{BB962C8B-B14F-4D97-AF65-F5344CB8AC3E}">
        <p14:creationId xmlns:p14="http://schemas.microsoft.com/office/powerpoint/2010/main" val="426788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415133" y="0"/>
            <a:ext cx="2836190" cy="6858000"/>
          </a:xfrm>
          <a:prstGeom prst="rect">
            <a:avLst/>
          </a:prstGeom>
          <a:gradFill>
            <a:gsLst>
              <a:gs pos="11000">
                <a:srgbClr val="DB204E"/>
              </a:gs>
              <a:gs pos="90000">
                <a:srgbClr val="DB204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8934011" y="901588"/>
            <a:ext cx="1486663" cy="1673565"/>
            <a:chOff x="2357945" y="2960428"/>
            <a:chExt cx="1917376" cy="2158427"/>
          </a:xfrm>
        </p:grpSpPr>
        <p:sp>
          <p:nvSpPr>
            <p:cNvPr id="16" name="等腰三角形 15"/>
            <p:cNvSpPr/>
            <p:nvPr/>
          </p:nvSpPr>
          <p:spPr>
            <a:xfrm rot="18793123">
              <a:off x="2229911" y="3409627"/>
              <a:ext cx="1582671" cy="684274"/>
            </a:xfrm>
            <a:prstGeom prst="triangle">
              <a:avLst>
                <a:gd name="adj" fmla="val 72523"/>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8043771">
              <a:off x="2866265" y="3848766"/>
              <a:ext cx="1582671" cy="957507"/>
            </a:xfrm>
            <a:prstGeom prst="triangle">
              <a:avLst>
                <a:gd name="adj" fmla="val 18664"/>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926813">
              <a:off x="2357945" y="3649277"/>
              <a:ext cx="1582671" cy="482796"/>
            </a:xfrm>
            <a:prstGeom prst="triangle">
              <a:avLst>
                <a:gd name="adj" fmla="val 77301"/>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8165078">
              <a:off x="2692650" y="3978727"/>
              <a:ext cx="1582671" cy="482796"/>
            </a:xfrm>
            <a:prstGeom prst="triangle">
              <a:avLst>
                <a:gd name="adj" fmla="val 77419"/>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851218" y="1120676"/>
            <a:ext cx="5230578" cy="3416320"/>
          </a:xfrm>
          <a:prstGeom prst="rect">
            <a:avLst/>
          </a:prstGeom>
        </p:spPr>
        <p:txBody>
          <a:bodyPr wrap="square">
            <a:spAutoFit/>
          </a:bodyPr>
          <a:lstStyle/>
          <a:p>
            <a:r>
              <a:rPr lang="zh-CN" altLang="en-US" sz="3600" dirty="0">
                <a:solidFill>
                  <a:schemeClr val="bg1"/>
                </a:solidFill>
              </a:rPr>
              <a:t>由</a:t>
            </a:r>
            <a:r>
              <a:rPr lang="zh-CN" altLang="en-US" sz="3600" b="1" dirty="0">
                <a:solidFill>
                  <a:schemeClr val="bg1"/>
                </a:solidFill>
              </a:rPr>
              <a:t>火山口</a:t>
            </a:r>
            <a:r>
              <a:rPr lang="zh-CN" altLang="en-US" sz="3600" dirty="0">
                <a:solidFill>
                  <a:schemeClr val="bg1"/>
                </a:solidFill>
              </a:rPr>
              <a:t>，</a:t>
            </a:r>
            <a:r>
              <a:rPr lang="zh-CN" altLang="en-US" sz="3600" b="1" dirty="0">
                <a:solidFill>
                  <a:schemeClr val="bg1"/>
                </a:solidFill>
              </a:rPr>
              <a:t>岩浆通道</a:t>
            </a:r>
            <a:r>
              <a:rPr lang="zh-CN" altLang="en-US" sz="3600" dirty="0">
                <a:solidFill>
                  <a:schemeClr val="bg1"/>
                </a:solidFill>
              </a:rPr>
              <a:t>和</a:t>
            </a:r>
            <a:r>
              <a:rPr lang="zh-CN" altLang="en-US" sz="3600" b="1" dirty="0">
                <a:solidFill>
                  <a:schemeClr val="bg1"/>
                </a:solidFill>
              </a:rPr>
              <a:t>火山锥</a:t>
            </a:r>
            <a:r>
              <a:rPr lang="zh-CN" altLang="en-US" sz="3600" dirty="0">
                <a:solidFill>
                  <a:schemeClr val="bg1"/>
                </a:solidFill>
              </a:rPr>
              <a:t>构成。</a:t>
            </a:r>
            <a:endParaRPr lang="en-US" altLang="zh-CN" sz="3600" dirty="0">
              <a:solidFill>
                <a:schemeClr val="bg1"/>
              </a:solidFill>
            </a:endParaRPr>
          </a:p>
          <a:p>
            <a:r>
              <a:rPr lang="zh-CN" altLang="en-US" sz="3600" dirty="0">
                <a:solidFill>
                  <a:schemeClr val="bg1"/>
                </a:solidFill>
              </a:rPr>
              <a:t>在距离地面大约</a:t>
            </a:r>
            <a:r>
              <a:rPr lang="en-US" altLang="zh-CN" sz="3600" dirty="0">
                <a:solidFill>
                  <a:schemeClr val="bg1"/>
                </a:solidFill>
              </a:rPr>
              <a:t>32</a:t>
            </a:r>
            <a:r>
              <a:rPr lang="zh-CN" altLang="en-US" sz="3600" dirty="0">
                <a:solidFill>
                  <a:schemeClr val="bg1"/>
                </a:solidFill>
              </a:rPr>
              <a:t>公里的深处存在大量高温液体，其温度之高足以熔化大部分岩石。</a:t>
            </a:r>
          </a:p>
        </p:txBody>
      </p:sp>
      <p:sp>
        <p:nvSpPr>
          <p:cNvPr id="25" name="等腰三角形 24"/>
          <p:cNvSpPr/>
          <p:nvPr/>
        </p:nvSpPr>
        <p:spPr>
          <a:xfrm>
            <a:off x="558299" y="786334"/>
            <a:ext cx="232064" cy="200055"/>
          </a:xfrm>
          <a:prstGeom prst="triangle">
            <a:avLst/>
          </a:prstGeom>
          <a:solidFill>
            <a:srgbClr val="DB204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0800000">
            <a:off x="6218435" y="5443488"/>
            <a:ext cx="232064" cy="200055"/>
          </a:xfrm>
          <a:prstGeom prst="triangle">
            <a:avLst/>
          </a:prstGeom>
          <a:solidFill>
            <a:srgbClr val="DB2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C9D80178-D074-412F-BA3D-1729616E18D1}"/>
              </a:ext>
            </a:extLst>
          </p:cNvPr>
          <p:cNvPicPr>
            <a:picLocks noChangeAspect="1"/>
          </p:cNvPicPr>
          <p:nvPr/>
        </p:nvPicPr>
        <p:blipFill>
          <a:blip r:embed="rId3"/>
          <a:stretch>
            <a:fillRect/>
          </a:stretch>
        </p:blipFill>
        <p:spPr>
          <a:xfrm>
            <a:off x="6799369" y="886362"/>
            <a:ext cx="5297881" cy="4557126"/>
          </a:xfrm>
          <a:prstGeom prst="rect">
            <a:avLst/>
          </a:prstGeom>
        </p:spPr>
      </p:pic>
    </p:spTree>
    <p:extLst>
      <p:ext uri="{BB962C8B-B14F-4D97-AF65-F5344CB8AC3E}">
        <p14:creationId xmlns:p14="http://schemas.microsoft.com/office/powerpoint/2010/main" val="235670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415133" y="0"/>
            <a:ext cx="2836190" cy="6858000"/>
          </a:xfrm>
          <a:prstGeom prst="rect">
            <a:avLst/>
          </a:prstGeom>
          <a:gradFill>
            <a:gsLst>
              <a:gs pos="11000">
                <a:srgbClr val="DB204E"/>
              </a:gs>
              <a:gs pos="90000">
                <a:srgbClr val="DB204E">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8934011" y="901588"/>
            <a:ext cx="1486663" cy="1673565"/>
            <a:chOff x="2357945" y="2960428"/>
            <a:chExt cx="1917376" cy="2158427"/>
          </a:xfrm>
        </p:grpSpPr>
        <p:sp>
          <p:nvSpPr>
            <p:cNvPr id="16" name="等腰三角形 15"/>
            <p:cNvSpPr/>
            <p:nvPr/>
          </p:nvSpPr>
          <p:spPr>
            <a:xfrm rot="18793123">
              <a:off x="2229911" y="3409627"/>
              <a:ext cx="1582671" cy="684274"/>
            </a:xfrm>
            <a:prstGeom prst="triangle">
              <a:avLst>
                <a:gd name="adj" fmla="val 72523"/>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8043771">
              <a:off x="2866265" y="3848766"/>
              <a:ext cx="1582671" cy="957507"/>
            </a:xfrm>
            <a:prstGeom prst="triangle">
              <a:avLst>
                <a:gd name="adj" fmla="val 18664"/>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926813">
              <a:off x="2357945" y="3649277"/>
              <a:ext cx="1582671" cy="482796"/>
            </a:xfrm>
            <a:prstGeom prst="triangle">
              <a:avLst>
                <a:gd name="adj" fmla="val 77301"/>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8165078">
              <a:off x="2692650" y="3978727"/>
              <a:ext cx="1582671" cy="482796"/>
            </a:xfrm>
            <a:prstGeom prst="triangle">
              <a:avLst>
                <a:gd name="adj" fmla="val 77419"/>
              </a:avLst>
            </a:prstGeom>
            <a:no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851218" y="1120676"/>
            <a:ext cx="5230578" cy="3970318"/>
          </a:xfrm>
          <a:prstGeom prst="rect">
            <a:avLst/>
          </a:prstGeom>
        </p:spPr>
        <p:txBody>
          <a:bodyPr wrap="square">
            <a:spAutoFit/>
          </a:bodyPr>
          <a:lstStyle/>
          <a:p>
            <a:r>
              <a:rPr lang="zh-CN" altLang="en-US" sz="3600" dirty="0">
                <a:solidFill>
                  <a:schemeClr val="bg1"/>
                </a:solidFill>
              </a:rPr>
              <a:t>岩石熔化时膨胀，需要更大的空间。世界的某些地区，山脉在隆起。这些正在上升的山脉下面的压力在变小，这些山脉下面可能形成一个熔岩（也叫“岩浆”）库。</a:t>
            </a:r>
          </a:p>
        </p:txBody>
      </p:sp>
      <p:sp>
        <p:nvSpPr>
          <p:cNvPr id="25" name="等腰三角形 24"/>
          <p:cNvSpPr/>
          <p:nvPr/>
        </p:nvSpPr>
        <p:spPr>
          <a:xfrm>
            <a:off x="558299" y="786334"/>
            <a:ext cx="232064" cy="200055"/>
          </a:xfrm>
          <a:prstGeom prst="triangle">
            <a:avLst/>
          </a:prstGeom>
          <a:solidFill>
            <a:srgbClr val="DB204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0800000">
            <a:off x="6218435" y="5443488"/>
            <a:ext cx="232064" cy="200055"/>
          </a:xfrm>
          <a:prstGeom prst="triangle">
            <a:avLst/>
          </a:prstGeom>
          <a:solidFill>
            <a:srgbClr val="DB2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C9D80178-D074-412F-BA3D-1729616E18D1}"/>
              </a:ext>
            </a:extLst>
          </p:cNvPr>
          <p:cNvPicPr>
            <a:picLocks noChangeAspect="1"/>
          </p:cNvPicPr>
          <p:nvPr/>
        </p:nvPicPr>
        <p:blipFill>
          <a:blip r:embed="rId3"/>
          <a:stretch>
            <a:fillRect/>
          </a:stretch>
        </p:blipFill>
        <p:spPr>
          <a:xfrm>
            <a:off x="6799369" y="886362"/>
            <a:ext cx="5297881" cy="4557126"/>
          </a:xfrm>
          <a:prstGeom prst="rect">
            <a:avLst/>
          </a:prstGeom>
        </p:spPr>
      </p:pic>
    </p:spTree>
    <p:extLst>
      <p:ext uri="{BB962C8B-B14F-4D97-AF65-F5344CB8AC3E}">
        <p14:creationId xmlns:p14="http://schemas.microsoft.com/office/powerpoint/2010/main" val="24522133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1614</TotalTime>
  <Words>640</Words>
  <Application>Microsoft Office PowerPoint</Application>
  <PresentationFormat>宽屏</PresentationFormat>
  <Paragraphs>34</Paragraphs>
  <Slides>10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方正稚艺简体</vt:lpstr>
      <vt:lpstr>华文细黑</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吴 越</cp:lastModifiedBy>
  <cp:revision>41</cp:revision>
  <dcterms:created xsi:type="dcterms:W3CDTF">2015-08-23T08:38:25Z</dcterms:created>
  <dcterms:modified xsi:type="dcterms:W3CDTF">2019-04-28T11:47:06Z</dcterms:modified>
</cp:coreProperties>
</file>