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57" r:id="rId3"/>
    <p:sldId id="260" r:id="rId4"/>
    <p:sldId id="263" r:id="rId6"/>
    <p:sldId id="268" r:id="rId7"/>
    <p:sldId id="274" r:id="rId8"/>
    <p:sldId id="275" r:id="rId9"/>
    <p:sldId id="265" r:id="rId10"/>
    <p:sldId id="269" r:id="rId11"/>
    <p:sldId id="276" r:id="rId12"/>
    <p:sldId id="277" r:id="rId13"/>
    <p:sldId id="266" r:id="rId14"/>
    <p:sldId id="279" r:id="rId15"/>
    <p:sldId id="280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299949" y="3080658"/>
            <a:ext cx="6422977" cy="916576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299949" y="1532709"/>
            <a:ext cx="6422977" cy="1495696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2299949" y="4204426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2299949" y="4724278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669007" y="1830258"/>
            <a:ext cx="5968684" cy="1783660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 flipH="1">
            <a:off x="9749155" y="3810"/>
            <a:ext cx="1495425" cy="1818640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9749155" y="3810"/>
            <a:ext cx="2439670" cy="2648585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flipH="1">
            <a:off x="218440" y="593090"/>
            <a:ext cx="2635885" cy="1799590"/>
          </a:xfrm>
          <a:custGeom>
            <a:avLst/>
            <a:gdLst>
              <a:gd name="connsiteX0" fmla="*/ 2639270 w 2636108"/>
              <a:gd name="connsiteY0" fmla="*/ 1802813 h 1799650"/>
              <a:gd name="connsiteX1" fmla="*/ 700210 w 2636108"/>
              <a:gd name="connsiteY1" fmla="*/ 1663403 h 1799650"/>
              <a:gd name="connsiteX2" fmla="*/ 3162 w 2636108"/>
              <a:gd name="connsiteY2" fmla="*/ 3162 h 179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108" h="1799650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 flipH="1">
            <a:off x="421640" y="4528185"/>
            <a:ext cx="2072005" cy="2097405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flipH="1">
            <a:off x="-3175" y="4319270"/>
            <a:ext cx="2984500" cy="252857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 flipH="1">
            <a:off x="2513330" y="4528185"/>
            <a:ext cx="1907540" cy="2319020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 flipH="1">
            <a:off x="3625850" y="6327775"/>
            <a:ext cx="2135505" cy="519430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10"/>
            </p:custDataLst>
          </p:nvPr>
        </p:nvSpPr>
        <p:spPr>
          <a:xfrm flipH="1">
            <a:off x="-3175" y="3810"/>
            <a:ext cx="1882140" cy="2927350"/>
          </a:xfrm>
          <a:custGeom>
            <a:avLst/>
            <a:gdLst>
              <a:gd name="connsiteX0" fmla="*/ 908690 w 1882029"/>
              <a:gd name="connsiteY0" fmla="*/ 3162 h 2927600"/>
              <a:gd name="connsiteX1" fmla="*/ 518344 w 1882029"/>
              <a:gd name="connsiteY1" fmla="*/ 3162 h 2927600"/>
              <a:gd name="connsiteX2" fmla="*/ 3162 w 1882029"/>
              <a:gd name="connsiteY2" fmla="*/ 2930763 h 2927600"/>
              <a:gd name="connsiteX3" fmla="*/ 1885191 w 1882029"/>
              <a:gd name="connsiteY3" fmla="*/ 2208368 h 2927600"/>
              <a:gd name="connsiteX4" fmla="*/ 1885191 w 1882029"/>
              <a:gd name="connsiteY4" fmla="*/ 1442882 h 2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29" h="2927600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 flipH="1">
            <a:off x="10693400" y="3810"/>
            <a:ext cx="1495425" cy="2256155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1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55334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447741" y="34638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2.xml"/><Relationship Id="rId1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          ——jQuery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Wed</a:t>
            </a:r>
            <a:r>
              <a:rPr lang="zh-CN" altLang="en-US" dirty="0"/>
              <a:t>前端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刘庥秀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2019.6.30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artoon-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725" y="415925"/>
            <a:ext cx="7374890" cy="6026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dirty="0"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ea typeface="微软雅黑" panose="020B0503020204020204" charset="-122"/>
                <a:sym typeface="+mn-ea"/>
              </a:rPr>
              <a:t>html</a:t>
            </a:r>
            <a:endParaRPr lang="en-US" altLang="zh-CN" dirty="0"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                    ——</a:t>
            </a:r>
            <a:r>
              <a:rPr lang="zh-CN" altLang="en-US" dirty="0"/>
              <a:t>操控</a:t>
            </a:r>
            <a:r>
              <a:rPr lang="en-US" altLang="zh-CN" dirty="0"/>
              <a:t>html</a:t>
            </a:r>
            <a:r>
              <a:rPr lang="zh-CN" altLang="en-US" dirty="0"/>
              <a:t>的元素和样式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3935" y="789940"/>
            <a:ext cx="752348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jQuery - 获取内容和属性</a:t>
            </a:r>
            <a:endParaRPr lang="zh-CN" altLang="en-US"/>
          </a:p>
          <a:p>
            <a:r>
              <a:rPr lang="zh-CN" altLang="en-US" sz="2000"/>
              <a:t>三个简单实用的用于 DOM 操作的 jQuery 方法：</a:t>
            </a:r>
            <a:endParaRPr lang="zh-CN" altLang="en-US" sz="2000"/>
          </a:p>
          <a:p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text() - 设置或返回所选元素的文本内容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html() - 设置或返回所选元素的内容（包括 HTML 标记）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val() - 设置或返回表单字段的值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273935" y="3272790"/>
            <a:ext cx="58134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$("#btn1").click(function(){</a:t>
            </a:r>
            <a:endParaRPr lang="zh-CN" altLang="en-US" sz="2000"/>
          </a:p>
          <a:p>
            <a:r>
              <a:rPr lang="zh-CN" altLang="en-US" sz="2000"/>
              <a:t>  alert("值为: " + $("#test").val());</a:t>
            </a:r>
            <a:endParaRPr lang="zh-CN" altLang="en-US" sz="2000"/>
          </a:p>
          <a:p>
            <a:r>
              <a:rPr lang="zh-CN" altLang="en-US" sz="2000"/>
              <a:t>});</a:t>
            </a:r>
            <a:r>
              <a:rPr lang="en-US" altLang="zh-CN" sz="2000"/>
              <a:t>//</a:t>
            </a:r>
            <a:r>
              <a:rPr lang="zh-CN" altLang="en-US" sz="2000"/>
              <a:t>获得用户输入字段的值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$("#btn1").click(function(){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alert("</a:t>
            </a:r>
            <a:r>
              <a:rPr lang="en-US" altLang="zh-CN" sz="2000">
                <a:sym typeface="+mn-ea"/>
              </a:rPr>
              <a:t>href</a:t>
            </a:r>
            <a:r>
              <a:rPr lang="zh-CN" altLang="en-US" sz="2000">
                <a:sym typeface="+mn-ea"/>
              </a:rPr>
              <a:t>属性的值为: " + $("#test").attr("href"));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});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获得链接中的</a:t>
            </a:r>
            <a:r>
              <a:rPr lang="en-US" altLang="zh-CN" sz="2000">
                <a:sym typeface="+mn-ea"/>
              </a:rPr>
              <a:t>href</a:t>
            </a:r>
            <a:r>
              <a:rPr lang="zh-CN" altLang="en-US" sz="2000">
                <a:sym typeface="+mn-ea"/>
              </a:rPr>
              <a:t>的值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355" y="997585"/>
            <a:ext cx="704723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- 获取并设置 CSS 类：</a:t>
            </a:r>
            <a:endParaRPr lang="zh-CN" altLang="en-US" sz="2800"/>
          </a:p>
          <a:p>
            <a:r>
              <a:rPr lang="zh-CN" altLang="en-US" sz="2000"/>
              <a:t>通过 jQuery，可以很容易地对 CSS 元素进行操作。</a:t>
            </a:r>
            <a:endParaRPr lang="zh-CN" altLang="en-US" sz="2000"/>
          </a:p>
          <a:p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addClass() - 向被选元素添加一个或多个类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removeClass() - 从被选元素删除一个或多个类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toggleClass() - 对被选元素进行添加/删除类的切换操作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css() - 设置或返回样式属性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/>
          </a:p>
          <a:p>
            <a:r>
              <a:rPr lang="zh-CN" altLang="en-US" sz="2000"/>
              <a:t>实例：</a:t>
            </a:r>
            <a:endParaRPr lang="zh-CN" altLang="en-US" sz="2000"/>
          </a:p>
          <a:p>
            <a:r>
              <a:rPr lang="zh-CN" altLang="en-US" sz="2000"/>
              <a:t>$("button").click(function(){</a:t>
            </a:r>
            <a:endParaRPr lang="zh-CN" altLang="en-US" sz="2000"/>
          </a:p>
          <a:p>
            <a:r>
              <a:rPr lang="zh-CN" altLang="en-US" sz="2000"/>
              <a:t>    $("h1,h2,p").addClass("blue");</a:t>
            </a:r>
            <a:endParaRPr lang="zh-CN" altLang="en-US" sz="2000"/>
          </a:p>
          <a:p>
            <a:r>
              <a:rPr lang="zh-CN" altLang="en-US" sz="2000"/>
              <a:t>    $("div").addClass("important");</a:t>
            </a:r>
            <a:endParaRPr lang="zh-CN" altLang="en-US" sz="2000"/>
          </a:p>
          <a:p>
            <a:r>
              <a:rPr lang="zh-CN" altLang="en-US" sz="2000"/>
              <a:t>});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5608089" y="2125922"/>
            <a:ext cx="489858" cy="4898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10" name="任意多边形 9"/>
          <p:cNvSpPr/>
          <p:nvPr>
            <p:custDataLst>
              <p:tags r:id="rId2"/>
            </p:custDataLst>
          </p:nvPr>
        </p:nvSpPr>
        <p:spPr bwMode="auto">
          <a:xfrm>
            <a:off x="5731893" y="2259557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162675" y="2177624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基础语法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5608089" y="2971952"/>
            <a:ext cx="489858" cy="4898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16" name="任意多边形 15"/>
          <p:cNvSpPr/>
          <p:nvPr>
            <p:custDataLst>
              <p:tags r:id="rId5"/>
            </p:custDataLst>
          </p:nvPr>
        </p:nvSpPr>
        <p:spPr bwMode="auto">
          <a:xfrm>
            <a:off x="5731893" y="3105587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162675" y="3040799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效果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5608089" y="3817982"/>
            <a:ext cx="489858" cy="4898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2" name="任意多边形 21"/>
          <p:cNvSpPr/>
          <p:nvPr>
            <p:custDataLst>
              <p:tags r:id="rId8"/>
            </p:custDataLst>
          </p:nvPr>
        </p:nvSpPr>
        <p:spPr bwMode="auto">
          <a:xfrm>
            <a:off x="5731893" y="3951617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6162675" y="3869684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html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0"/>
            </p:custDataLst>
          </p:nvPr>
        </p:nvCxnSpPr>
        <p:spPr>
          <a:xfrm>
            <a:off x="6097905" y="2662980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1"/>
            </p:custDataLst>
          </p:nvPr>
        </p:nvCxnSpPr>
        <p:spPr>
          <a:xfrm>
            <a:off x="6097905" y="3525520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2"/>
            </p:custDataLst>
          </p:nvPr>
        </p:nvCxnSpPr>
        <p:spPr>
          <a:xfrm>
            <a:off x="6097905" y="4354405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3"/>
            </p:custDataLst>
          </p:nvPr>
        </p:nvSpPr>
        <p:spPr>
          <a:xfrm>
            <a:off x="1914483" y="2395221"/>
            <a:ext cx="2466877" cy="1142464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rm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1914483" y="3581644"/>
            <a:ext cx="2466877" cy="50471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Autofit/>
          </a:bodyPr>
          <a:lstStyle/>
          <a:p>
            <a:pPr algn="ctr"/>
            <a:r>
              <a:rPr lang="en-US" altLang="zh-CN" sz="3200" b="1" cap="all" dirty="0"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200" b="1" cap="all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dirty="0">
                <a:ea typeface="微软雅黑" panose="020B0503020204020204" charset="-122"/>
                <a:sym typeface="+mn-ea"/>
              </a:rPr>
              <a:t>基础语法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                    ——</a:t>
            </a:r>
            <a:r>
              <a:rPr lang="zh-CN" altLang="en-US" dirty="0"/>
              <a:t>简介、语法及事件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3940" y="696595"/>
            <a:ext cx="73958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Web</a:t>
            </a:r>
            <a:r>
              <a:rPr lang="zh-CN" altLang="en-US" sz="2800"/>
              <a:t>前端：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HTML：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    内容层，它的作用是表示一个HTML标签在页面里是个什么角色。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CSS：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    样式层，它的作用是表示一块内容以什么样的样式（字体、大小、颜色、宽高等）显示。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JS：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    行为层，它的作用是当用户触发某些行为时，会给内容和样式带来什么样的改变。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313940" y="4138295"/>
            <a:ext cx="73964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什么是 jQuery ？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jQuery是一个JavaScript函数库。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jQuery是一个轻量级的"写的少，做的多"的JavaScript库。它把我们常用的一些功能进行了封装,方便我们来调用。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6160" y="747395"/>
            <a:ext cx="759968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语法：</a:t>
            </a:r>
            <a:endParaRPr lang="zh-CN" altLang="en-US"/>
          </a:p>
          <a:p>
            <a:r>
              <a:rPr lang="zh-CN" altLang="en-US" sz="2000"/>
              <a:t>jQuery 语法是通过选取 HTML 元素，并对选取的元素执行某些操作。</a:t>
            </a:r>
            <a:endParaRPr lang="zh-CN" altLang="en-US" sz="2000"/>
          </a:p>
          <a:p>
            <a:r>
              <a:rPr lang="zh-CN" altLang="en-US" sz="2000"/>
              <a:t>基础语法： $(selector).action()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美元符号定义 jQuery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选择符（selector）"查询"和"查找" HTML 元素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jQuery 的 action() 执行对元素的操作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296160" y="3420110"/>
            <a:ext cx="4876800" cy="189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实例：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$(this).hide() - 隐藏当前元素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$("p").</a:t>
            </a:r>
            <a:r>
              <a:rPr lang="en-US" altLang="zh-CN"/>
              <a:t>show</a:t>
            </a:r>
            <a:r>
              <a:rPr lang="zh-CN" altLang="en-US"/>
              <a:t>() - 展示</a:t>
            </a:r>
            <a:r>
              <a:rPr lang="zh-CN" altLang="en-US"/>
              <a:t>所有 &lt;p&gt; 元素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$("p.test").hide() - 隐藏所有 class="test" 的 &lt;p&gt; 元素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$("#test").hide() - 隐藏所有 id="test" 的元素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3920" y="781685"/>
            <a:ext cx="828421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事件：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000"/>
              <a:t>什么是事件？</a:t>
            </a:r>
            <a:endParaRPr lang="zh-CN" altLang="en-US" sz="2000"/>
          </a:p>
          <a:p>
            <a:r>
              <a:rPr lang="zh-CN" altLang="en-US" sz="2000"/>
              <a:t>页面对不同访问者的响应叫做事件。</a:t>
            </a:r>
            <a:endParaRPr lang="zh-CN" altLang="en-US" sz="2000"/>
          </a:p>
          <a:p>
            <a:r>
              <a:rPr lang="zh-CN" altLang="en-US" sz="2000"/>
              <a:t>事件处理程序指的是当 HTML 中发生某些事件时所调用的方法。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常见的</a:t>
            </a:r>
            <a:r>
              <a:rPr lang="en-US" altLang="zh-CN" sz="2000"/>
              <a:t>DOM</a:t>
            </a:r>
            <a:r>
              <a:rPr lang="zh-CN" altLang="en-US" sz="2000"/>
              <a:t>事件：</a:t>
            </a:r>
            <a:endParaRPr lang="zh-CN" altLang="en-US" sz="2000"/>
          </a:p>
          <a:p>
            <a:r>
              <a:rPr lang="zh-CN" altLang="en-US" sz="2000"/>
              <a:t>鼠标事件、键盘事件</a:t>
            </a:r>
            <a:r>
              <a:rPr lang="zh-CN" altLang="en-US" sz="2000"/>
              <a:t>、表单事件、文档窗口事件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常用的 jQuery 事件方法：</a:t>
            </a:r>
            <a:endParaRPr lang="zh-CN" altLang="en-US" sz="2000"/>
          </a:p>
          <a:p>
            <a:r>
              <a:rPr lang="zh-CN" altLang="en-US" sz="2000"/>
              <a:t>$(document).ready()：</a:t>
            </a:r>
            <a:endParaRPr lang="zh-CN" altLang="en-US" sz="2000"/>
          </a:p>
          <a:p>
            <a:r>
              <a:rPr lang="zh-CN" altLang="en-US" sz="2000"/>
              <a:t>      这个</a:t>
            </a:r>
            <a:r>
              <a:rPr lang="zh-CN" altLang="en-US" sz="2000"/>
              <a:t>方法允许我们在文档完全加载完后执行函数。</a:t>
            </a:r>
            <a:endParaRPr lang="zh-CN" altLang="en-US" sz="2000"/>
          </a:p>
          <a:p>
            <a:r>
              <a:rPr lang="zh-CN" altLang="en-US" sz="2000"/>
              <a:t>click()：</a:t>
            </a:r>
            <a:endParaRPr lang="zh-CN" altLang="en-US" sz="2000"/>
          </a:p>
          <a:p>
            <a:r>
              <a:rPr lang="zh-CN" altLang="en-US" sz="2000"/>
              <a:t>      当按钮点击事件被触发时会调用一个函数。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dirty="0">
                <a:ea typeface="微软雅黑" panose="020B0503020204020204" charset="-122"/>
                <a:sym typeface="+mn-ea"/>
              </a:rPr>
              <a:t>效果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448050" y="3463925"/>
            <a:ext cx="5906770" cy="101536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                    ——jQuery</a:t>
            </a:r>
            <a:r>
              <a:rPr lang="zh-CN" altLang="en-US" dirty="0"/>
              <a:t>动画及</a:t>
            </a:r>
            <a:r>
              <a:rPr lang="en-US" altLang="zh-CN" dirty="0"/>
              <a:t>callback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7905" y="1048385"/>
            <a:ext cx="858329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效果</a:t>
            </a:r>
            <a:endParaRPr lang="zh-CN" altLang="en-US"/>
          </a:p>
          <a:p>
            <a:r>
              <a:rPr lang="zh-CN" altLang="en-US" sz="2000"/>
              <a:t>可以实现隐藏、显示、切换，滑动，淡入淡出，以及动画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以上这些功能的通用语法规则为：</a:t>
            </a:r>
            <a:endParaRPr lang="zh-CN" altLang="en-US" sz="2000"/>
          </a:p>
          <a:p>
            <a:r>
              <a:rPr lang="zh-CN" altLang="en-US" sz="2000"/>
              <a:t>$("选择器").函数名（参数</a:t>
            </a:r>
            <a:r>
              <a:rPr lang="en-US" altLang="zh-CN" sz="2000"/>
              <a:t>1</a:t>
            </a:r>
            <a:r>
              <a:rPr lang="zh-CN" altLang="en-US" sz="2000"/>
              <a:t>、参数</a:t>
            </a:r>
            <a:r>
              <a:rPr lang="en-US" altLang="zh-CN" sz="2000"/>
              <a:t>2……</a:t>
            </a:r>
            <a:r>
              <a:rPr lang="zh-CN" altLang="en-US" sz="2000"/>
              <a:t>）</a:t>
            </a:r>
            <a:r>
              <a:rPr lang="zh-CN" altLang="en-US" sz="2000"/>
              <a:t>;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只需要了解每个函数需要的参数即可使用，如：</a:t>
            </a:r>
            <a:r>
              <a:rPr lang="en-US" altLang="zh-CN" sz="2000"/>
              <a:t>hide()</a:t>
            </a:r>
            <a:endParaRPr lang="en-US" altLang="zh-CN" sz="2000"/>
          </a:p>
          <a:p>
            <a:r>
              <a:rPr lang="zh-CN" altLang="en-US" sz="2000"/>
              <a:t>$("p").hide(1000);</a:t>
            </a:r>
            <a:r>
              <a:rPr lang="en-US" altLang="zh-CN" sz="2000"/>
              <a:t>  //</a:t>
            </a:r>
            <a:r>
              <a:rPr lang="zh-CN" altLang="en-US" sz="2000"/>
              <a:t>所有的</a:t>
            </a:r>
            <a:r>
              <a:rPr lang="en-US" altLang="zh-CN" sz="2000"/>
              <a:t>p</a:t>
            </a:r>
            <a:r>
              <a:rPr lang="zh-CN" altLang="en-US" sz="2000"/>
              <a:t>元素在</a:t>
            </a:r>
            <a:r>
              <a:rPr lang="en-US" altLang="zh-CN" sz="2000"/>
              <a:t>1000ms</a:t>
            </a:r>
            <a:r>
              <a:rPr lang="zh-CN" altLang="en-US" sz="2000"/>
              <a:t>内隐藏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$("</a:t>
            </a:r>
            <a:r>
              <a:rPr lang="en-US" altLang="zh-CN" sz="2000"/>
              <a:t>p</a:t>
            </a:r>
            <a:r>
              <a:rPr lang="zh-CN" altLang="en-US" sz="2000"/>
              <a:t>").hide(1000,function(){alert("Hide() 方法已完成!");</a:t>
            </a:r>
            <a:endParaRPr lang="zh-CN" altLang="en-US" sz="2000"/>
          </a:p>
          <a:p>
            <a:r>
              <a:rPr lang="en-US" altLang="zh-CN" sz="2000"/>
              <a:t>//</a:t>
            </a:r>
            <a:r>
              <a:rPr lang="zh-CN" altLang="en-US" sz="2000"/>
              <a:t>第二个参数是回调函数，确保在</a:t>
            </a:r>
            <a:r>
              <a:rPr lang="en-US" altLang="zh-CN" sz="2000"/>
              <a:t>p</a:t>
            </a:r>
            <a:r>
              <a:rPr lang="zh-CN" altLang="en-US" sz="2000"/>
              <a:t>执行完隐藏操作后，</a:t>
            </a:r>
            <a:r>
              <a:rPr lang="en-US" altLang="zh-CN" sz="2000"/>
              <a:t>alert</a:t>
            </a:r>
            <a:r>
              <a:rPr lang="zh-CN" altLang="en-US" sz="2000"/>
              <a:t>才会被执行。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2345" y="1062990"/>
            <a:ext cx="657987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动画 - animate() 方法：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 sz="2000"/>
              <a:t>jQuery animate() 方法用于创建自定义动画。</a:t>
            </a: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语法：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$(selector).animate({params},speed,callback);</a:t>
            </a: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/>
              <a:t>必需的 params 参数定义形成动画的 CSS 属性。</a:t>
            </a: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/>
              <a:t>可选的 speed 参数规定效果的时长。它可以取以下值："slow"、"fast" 或毫秒。</a:t>
            </a: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/>
              <a:t>可选的 callback 参数是动画完成后所执行的函数名称。</a:t>
            </a: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/>
              <a:t>实例</a:t>
            </a:r>
            <a:r>
              <a:rPr lang="en-US" altLang="zh-CN" sz="2000"/>
              <a:t>:</a:t>
            </a:r>
            <a:endParaRPr lang="en-US" altLang="zh-CN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000"/>
              <a:t>$("button").click(function(){</a:t>
            </a:r>
            <a:endParaRPr lang="en-US" altLang="zh-CN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000"/>
              <a:t>    $("div").animate({left:'250px'},1000);</a:t>
            </a:r>
            <a:endParaRPr lang="en-US" altLang="zh-CN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000"/>
              <a:t>});//把 &lt;div&gt; 元素</a:t>
            </a:r>
            <a:r>
              <a:rPr lang="zh-CN" altLang="en-US" sz="2000"/>
              <a:t>在</a:t>
            </a:r>
            <a:r>
              <a:rPr lang="en-US" altLang="zh-CN" sz="2000"/>
              <a:t>1000ms</a:t>
            </a:r>
            <a:r>
              <a:rPr lang="zh-CN" altLang="en-US" sz="2000"/>
              <a:t>内</a:t>
            </a:r>
            <a:r>
              <a:rPr lang="en-US" altLang="zh-CN" sz="2000"/>
              <a:t>往</a:t>
            </a:r>
            <a:r>
              <a:rPr lang="zh-CN" altLang="en-US" sz="2000"/>
              <a:t>左</a:t>
            </a:r>
            <a:r>
              <a:rPr lang="en-US" altLang="zh-CN" sz="2000"/>
              <a:t>边移动了 250 像素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369"/>
  <p:tag name="KSO_WM_TEMPLATE_THUMBS_INDEX" val="1、3、8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1*b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3369_1*b*2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3369_1*b*3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ID" val="custom20193369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369"/>
  <p:tag name="KSO_WM_SLIDE_TYPE" val="title"/>
  <p:tag name="KSO_WM_SLIDE_SUBTYPE" val="pureTxt"/>
  <p:tag name="KSO_WM_TEMPLATE_THUMBS_INDEX" val="1、3、8"/>
  <p:tag name="KSO_WM_SLIDE_LAYOUT" val="a_b"/>
  <p:tag name="KSO_WM_SLIDE_LAYOUT_CNT" val="1_3"/>
  <p:tag name="KSO_WM_SLIDE_MODEL_TYPE" val="cover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1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ID" val="custom20193369_4*l_h_a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1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2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ID" val="custom20193369_4*l_h_a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2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ID" val="custom20193369_4*l_h_a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3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ID" val="custom20193369_4*l_i*1_1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ID" val="custom20193369_4*l_i*1_2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36.xml><?xml version="1.0" encoding="utf-8"?>
<p:tagLst xmlns:p="http://schemas.openxmlformats.org/presentationml/2006/main">
  <p:tag name="KSO_WM_UNIT_VALUE" val="7"/>
  <p:tag name="KSO_WM_UNIT_HIGHLIGHT" val="0"/>
  <p:tag name="KSO_WM_UNIT_COMPATIBLE" val="0"/>
  <p:tag name="KSO_WM_DIAGRAM_GROUP_CODE" val="l1-1"/>
  <p:tag name="KSO_WM_UNIT_TYPE" val="a"/>
  <p:tag name="KSO_WM_UNIT_INDEX" val="1"/>
  <p:tag name="KSO_WM_UNIT_ID" val="custom20193369_4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目录"/>
  <p:tag name="KSO_WM_UNIT_ISCONTENTSTITLE" val="1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VALUE" val="5"/>
  <p:tag name="KSO_WM_UNIT_HIGHLIGHT" val="0"/>
  <p:tag name="KSO_WM_UNIT_COMPATIBLE" val="0"/>
  <p:tag name="KSO_WM_DIAGRAM_GROUP_CODE" val="l1-1"/>
  <p:tag name="KSO_WM_UNIT_TYPE" val="b"/>
  <p:tag name="KSO_WM_UNIT_INDEX" val="1"/>
  <p:tag name="KSO_WM_UNIT_ID" val="custom20193369_4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Contents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SLIDE_ID" val="custom20193369_4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43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44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45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1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2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57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8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9.xml><?xml version="1.0" encoding="utf-8"?>
<p:tagLst xmlns:p="http://schemas.openxmlformats.org/presentationml/2006/main">
  <p:tag name="KSO_WM_UNIT_ISCONTENTSTITLE" val="0"/>
  <p:tag name="KSO_WM_UNIT_PRESET_TEXT" val="Thanks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8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0.xml><?xml version="1.0" encoding="utf-8"?>
<p:tagLst xmlns:p="http://schemas.openxmlformats.org/presentationml/2006/main">
  <p:tag name="KSO_WM_SLIDE_ID" val="custom20193369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93369"/>
  <p:tag name="KSO_WM_SLIDE_TYPE" val="endPage"/>
  <p:tag name="KSO_WM_SLIDE_SUBTYPE" val="pureTxt"/>
  <p:tag name="KSO_WM_SLIDE_LAYOUT" val="a"/>
  <p:tag name="KSO_WM_SLIDE_LAYOUT_CN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演示</Application>
  <PresentationFormat>宽屏</PresentationFormat>
  <Paragraphs>136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Wingdings</vt:lpstr>
      <vt:lpstr>Arial Unicode MS</vt:lpstr>
      <vt:lpstr>1_Office 主题​​</vt:lpstr>
      <vt:lpstr>Wed前端</vt:lpstr>
      <vt:lpstr>PowerPoint 演示文稿</vt:lpstr>
      <vt:lpstr>jQuery基础语法</vt:lpstr>
      <vt:lpstr>PowerPoint 演示文稿</vt:lpstr>
      <vt:lpstr>PowerPoint 演示文稿</vt:lpstr>
      <vt:lpstr>PowerPoint 演示文稿</vt:lpstr>
      <vt:lpstr>jQuery效果</vt:lpstr>
      <vt:lpstr>PowerPoint 演示文稿</vt:lpstr>
      <vt:lpstr>PowerPoint 演示文稿</vt:lpstr>
      <vt:lpstr>PowerPoint 演示文稿</vt:lpstr>
      <vt:lpstr>jQuery与html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PHOENIX</cp:lastModifiedBy>
  <cp:revision>5</cp:revision>
  <dcterms:created xsi:type="dcterms:W3CDTF">2019-06-09T05:42:00Z</dcterms:created>
  <dcterms:modified xsi:type="dcterms:W3CDTF">2019-06-30T13:04:05Z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