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63"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5"/>
  </p:normalViewPr>
  <p:slideViewPr>
    <p:cSldViewPr snapToGrid="0">
      <p:cViewPr varScale="1">
        <p:scale>
          <a:sx n="41" d="100"/>
          <a:sy n="41" d="100"/>
        </p:scale>
        <p:origin x="691" y="43"/>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9805227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934663"/>
            <a:ext cx="9443425" cy="4156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sz="5400" dirty="0" err="1"/>
              <a:t>Feygina</a:t>
            </a:r>
            <a:r>
              <a:rPr lang="en-US" sz="5400" dirty="0"/>
              <a:t> Vera</a:t>
            </a:r>
          </a:p>
        </p:txBody>
      </p:sp>
      <p:sp>
        <p:nvSpPr>
          <p:cNvPr id="53" name="Очень крутой подзаголовок презентации"/>
          <p:cNvSpPr txBox="1"/>
          <p:nvPr/>
        </p:nvSpPr>
        <p:spPr>
          <a:xfrm>
            <a:off x="7116915" y="8929563"/>
            <a:ext cx="9443424" cy="11732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en-US" dirty="0"/>
              <a:t>National Research University,</a:t>
            </a:r>
          </a:p>
          <a:p>
            <a:r>
              <a:rPr lang="en-US" dirty="0"/>
              <a:t>“Higher School of Economics”</a:t>
            </a:r>
          </a:p>
        </p:txBody>
      </p:sp>
      <p:sp>
        <p:nvSpPr>
          <p:cNvPr id="54" name="Название подразделения,  лаборатории, факультета и т.д."/>
          <p:cNvSpPr txBox="1"/>
          <p:nvPr/>
        </p:nvSpPr>
        <p:spPr>
          <a:xfrm>
            <a:off x="7116915" y="1847447"/>
            <a:ext cx="9443423" cy="790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en-US" dirty="0"/>
              <a:t>Social Network Analysis</a:t>
            </a:r>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en-US" dirty="0"/>
              <a:t>Moscow, 2019</a:t>
            </a:r>
          </a:p>
        </p:txBody>
      </p:sp>
      <p:pic>
        <p:nvPicPr>
          <p:cNvPr id="9" name="Изображение" descr="Изображение"/>
          <p:cNvPicPr>
            <a:picLocks noChangeAspect="1"/>
          </p:cNvPicPr>
          <p:nvPr/>
        </p:nvPicPr>
        <p:blipFill>
          <a:blip r:embed="rId2"/>
          <a:stretch>
            <a:fillRect/>
          </a:stretch>
        </p:blipFill>
        <p:spPr>
          <a:xfrm>
            <a:off x="1506855" y="1330739"/>
            <a:ext cx="2166348" cy="279280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Assortative mixing </a:t>
            </a:r>
            <a:endParaRPr lang="en-US" sz="4200" dirty="0">
              <a:latin typeface="Arial Narrow" charset="0"/>
              <a:ea typeface="Arial Narrow" charset="0"/>
              <a:cs typeface="Arial Narrow" charset="0"/>
            </a:endParaRPr>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TextBox 1">
            <a:extLst>
              <a:ext uri="{FF2B5EF4-FFF2-40B4-BE49-F238E27FC236}">
                <a16:creationId xmlns:a16="http://schemas.microsoft.com/office/drawing/2014/main" id="{89F747DF-FED1-4B4A-83D9-5397E0F0BC8A}"/>
              </a:ext>
            </a:extLst>
          </p:cNvPr>
          <p:cNvSpPr txBox="1"/>
          <p:nvPr/>
        </p:nvSpPr>
        <p:spPr>
          <a:xfrm>
            <a:off x="1211199" y="4433218"/>
            <a:ext cx="9864895" cy="3222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algn="l">
              <a:buFont typeface="Arial" panose="020B0604020202020204" pitchFamily="34" charset="0"/>
              <a:buChar char="•"/>
            </a:pPr>
            <a:r>
              <a:rPr lang="en-US" sz="4000" b="1" dirty="0"/>
              <a:t>Gender</a:t>
            </a:r>
            <a:r>
              <a:rPr lang="en-US" sz="4000" dirty="0"/>
              <a:t>: 0.0197</a:t>
            </a:r>
          </a:p>
          <a:p>
            <a:pPr marL="571500" indent="-571500" algn="l">
              <a:buFont typeface="Arial" panose="020B0604020202020204" pitchFamily="34" charset="0"/>
              <a:buChar char="•"/>
            </a:pPr>
            <a:r>
              <a:rPr kumimoji="0" lang="en-US" sz="4000" b="1" i="0" u="none" strike="noStrike" cap="none" spc="0" normalizeH="0" baseline="0" dirty="0">
                <a:ln>
                  <a:noFill/>
                </a:ln>
                <a:solidFill>
                  <a:srgbClr val="000000"/>
                </a:solidFill>
                <a:effectLst/>
                <a:uFillTx/>
                <a:latin typeface="+mj-lt"/>
                <a:ea typeface="+mj-ea"/>
                <a:cs typeface="+mj-cs"/>
                <a:sym typeface="Helvetica Light"/>
              </a:rPr>
              <a:t>Label</a:t>
            </a:r>
            <a:r>
              <a:rPr kumimoji="0" lang="en-US" sz="4000" b="0" i="0" u="none" strike="noStrike" cap="none" spc="0" normalizeH="0" baseline="0" dirty="0">
                <a:ln>
                  <a:noFill/>
                </a:ln>
                <a:solidFill>
                  <a:srgbClr val="000000"/>
                </a:solidFill>
                <a:effectLst/>
                <a:uFillTx/>
                <a:latin typeface="+mj-lt"/>
                <a:ea typeface="+mj-ea"/>
                <a:cs typeface="+mj-cs"/>
                <a:sym typeface="Helvetica Light"/>
              </a:rPr>
              <a:t>: </a:t>
            </a:r>
            <a:r>
              <a:rPr lang="en-US" sz="4000" dirty="0"/>
              <a:t>-0.0146</a:t>
            </a:r>
          </a:p>
          <a:p>
            <a:pPr marL="571500" indent="-571500" algn="l">
              <a:buFont typeface="Arial" panose="020B0604020202020204" pitchFamily="34" charset="0"/>
              <a:buChar char="•"/>
            </a:pPr>
            <a:r>
              <a:rPr lang="en-US" sz="4000" b="1" dirty="0"/>
              <a:t>Relation</a:t>
            </a:r>
            <a:r>
              <a:rPr lang="en-US" sz="4000" dirty="0"/>
              <a:t>: -0.007</a:t>
            </a:r>
          </a:p>
          <a:p>
            <a:pPr marL="571500" indent="-571500" algn="l">
              <a:buFont typeface="Arial" panose="020B0604020202020204" pitchFamily="34" charset="0"/>
              <a:buChar char="•"/>
            </a:pPr>
            <a:r>
              <a:rPr lang="en-US" sz="4000" b="1" dirty="0">
                <a:solidFill>
                  <a:srgbClr val="FF0000"/>
                </a:solidFill>
              </a:rPr>
              <a:t>City</a:t>
            </a:r>
            <a:r>
              <a:rPr lang="en-US" sz="4000" dirty="0">
                <a:solidFill>
                  <a:srgbClr val="FF0000"/>
                </a:solidFill>
              </a:rPr>
              <a:t>: 0.3027 </a:t>
            </a:r>
            <a:r>
              <a:rPr lang="en-US" sz="4000" dirty="0">
                <a:solidFill>
                  <a:schemeClr val="tx1"/>
                </a:solidFill>
              </a:rPr>
              <a:t>– the strongest dependency, </a:t>
            </a:r>
          </a:p>
          <a:p>
            <a:pPr algn="l"/>
            <a:r>
              <a:rPr lang="en-US" sz="4000" dirty="0">
                <a:solidFill>
                  <a:schemeClr val="tx1"/>
                </a:solidFill>
              </a:rPr>
              <a:t>no missing values</a:t>
            </a:r>
            <a:endParaRPr kumimoji="0" lang="ru-RU" sz="4000" b="0" i="0" u="none" strike="noStrike" cap="none" spc="0" normalizeH="0" baseline="0" dirty="0">
              <a:ln>
                <a:noFill/>
              </a:ln>
              <a:solidFill>
                <a:srgbClr val="FF0000"/>
              </a:solidFill>
              <a:effectLst/>
              <a:uFillTx/>
              <a:sym typeface="Helvetica Light"/>
            </a:endParaRPr>
          </a:p>
        </p:txBody>
      </p:sp>
      <p:pic>
        <p:nvPicPr>
          <p:cNvPr id="6" name="Рисунок 5" descr="Изображение выглядит как воздушный змей, летит, другой, цветной&#10;&#10;Автоматически созданное описание">
            <a:extLst>
              <a:ext uri="{FF2B5EF4-FFF2-40B4-BE49-F238E27FC236}">
                <a16:creationId xmlns:a16="http://schemas.microsoft.com/office/drawing/2014/main" id="{66F7BDB7-0A7A-46AC-A167-6584CD687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1199" y="7655253"/>
            <a:ext cx="9816077" cy="5876341"/>
          </a:xfrm>
          <a:prstGeom prst="rect">
            <a:avLst/>
          </a:prstGeom>
        </p:spPr>
      </p:pic>
      <p:sp>
        <p:nvSpPr>
          <p:cNvPr id="7" name="TextBox 6">
            <a:extLst>
              <a:ext uri="{FF2B5EF4-FFF2-40B4-BE49-F238E27FC236}">
                <a16:creationId xmlns:a16="http://schemas.microsoft.com/office/drawing/2014/main" id="{5F502F65-2762-4719-84FF-6BB629B5D468}"/>
              </a:ext>
            </a:extLst>
          </p:cNvPr>
          <p:cNvSpPr txBox="1"/>
          <p:nvPr/>
        </p:nvSpPr>
        <p:spPr>
          <a:xfrm>
            <a:off x="7221894" y="7398452"/>
            <a:ext cx="3480976" cy="513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j-lt"/>
                <a:ea typeface="+mj-ea"/>
                <a:cs typeface="+mj-cs"/>
                <a:sym typeface="Helvetica Light"/>
              </a:rPr>
              <a:t>Gender</a:t>
            </a:r>
            <a:endParaRPr kumimoji="0" lang="ru-RU" sz="2400" b="0" i="0" u="none" strike="noStrike" cap="none" spc="0" normalizeH="0" baseline="0" dirty="0">
              <a:ln>
                <a:noFill/>
              </a:ln>
              <a:solidFill>
                <a:srgbClr val="000000"/>
              </a:solidFill>
              <a:effectLst/>
              <a:uFillTx/>
              <a:latin typeface="+mj-lt"/>
              <a:ea typeface="+mj-ea"/>
              <a:cs typeface="+mj-cs"/>
              <a:sym typeface="Helvetica Light"/>
            </a:endParaRPr>
          </a:p>
        </p:txBody>
      </p:sp>
      <p:pic>
        <p:nvPicPr>
          <p:cNvPr id="10" name="Рисунок 9" descr="Изображение выглядит как воздушный змей, летит&#10;&#10;Автоматически созданное описание">
            <a:extLst>
              <a:ext uri="{FF2B5EF4-FFF2-40B4-BE49-F238E27FC236}">
                <a16:creationId xmlns:a16="http://schemas.microsoft.com/office/drawing/2014/main" id="{2D2305E1-AF70-4A88-BF7F-D3DBDF7FD4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1260" y="2925409"/>
            <a:ext cx="12714160" cy="6906240"/>
          </a:xfrm>
          <a:prstGeom prst="rect">
            <a:avLst/>
          </a:prstGeom>
        </p:spPr>
      </p:pic>
      <p:sp>
        <p:nvSpPr>
          <p:cNvPr id="11" name="TextBox 10">
            <a:extLst>
              <a:ext uri="{FF2B5EF4-FFF2-40B4-BE49-F238E27FC236}">
                <a16:creationId xmlns:a16="http://schemas.microsoft.com/office/drawing/2014/main" id="{A26C7969-A959-44DD-AAF6-08F8114CCBC5}"/>
              </a:ext>
            </a:extLst>
          </p:cNvPr>
          <p:cNvSpPr txBox="1"/>
          <p:nvPr/>
        </p:nvSpPr>
        <p:spPr>
          <a:xfrm>
            <a:off x="21423086" y="2871781"/>
            <a:ext cx="1596507" cy="513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2400" dirty="0"/>
              <a:t>City</a:t>
            </a:r>
          </a:p>
        </p:txBody>
      </p:sp>
    </p:spTree>
    <p:extLst>
      <p:ext uri="{BB962C8B-B14F-4D97-AF65-F5344CB8AC3E}">
        <p14:creationId xmlns:p14="http://schemas.microsoft.com/office/powerpoint/2010/main" val="382299178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Random graph </a:t>
            </a:r>
            <a:endParaRPr lang="en-US" sz="4200" dirty="0">
              <a:latin typeface="Arial Narrow" charset="0"/>
              <a:ea typeface="Arial Narrow" charset="0"/>
              <a:cs typeface="Arial Narrow" charset="0"/>
            </a:endParaRPr>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4" name="Рисунок 3" descr="Изображение выглядит как снимок экрана&#10;&#10;Автоматически созданное описание">
            <a:extLst>
              <a:ext uri="{FF2B5EF4-FFF2-40B4-BE49-F238E27FC236}">
                <a16:creationId xmlns:a16="http://schemas.microsoft.com/office/drawing/2014/main" id="{FCFAB86E-3FA5-4C19-83A6-FD86179C6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488" y="5286013"/>
            <a:ext cx="20011023" cy="3469191"/>
          </a:xfrm>
          <a:prstGeom prst="rect">
            <a:avLst/>
          </a:prstGeom>
        </p:spPr>
      </p:pic>
    </p:spTree>
    <p:extLst>
      <p:ext uri="{BB962C8B-B14F-4D97-AF65-F5344CB8AC3E}">
        <p14:creationId xmlns:p14="http://schemas.microsoft.com/office/powerpoint/2010/main" val="46125578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CLIQUES</a:t>
            </a:r>
            <a:endParaRPr lang="en-US" sz="4200" dirty="0">
              <a:latin typeface="Arial Narrow" charset="0"/>
              <a:ea typeface="Arial Narrow" charset="0"/>
              <a:cs typeface="Arial Narrow" charset="0"/>
            </a:endParaRPr>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TextBox 1">
            <a:extLst>
              <a:ext uri="{FF2B5EF4-FFF2-40B4-BE49-F238E27FC236}">
                <a16:creationId xmlns:a16="http://schemas.microsoft.com/office/drawing/2014/main" id="{5B456517-F1D5-495C-98C9-DE1C397BDE68}"/>
              </a:ext>
            </a:extLst>
          </p:cNvPr>
          <p:cNvSpPr txBox="1"/>
          <p:nvPr/>
        </p:nvSpPr>
        <p:spPr>
          <a:xfrm>
            <a:off x="1186003" y="4477541"/>
            <a:ext cx="16535625" cy="47609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000000"/>
                </a:solidFill>
                <a:effectLst/>
                <a:uFillTx/>
                <a:latin typeface="+mj-lt"/>
                <a:ea typeface="+mj-ea"/>
                <a:cs typeface="+mj-cs"/>
                <a:sym typeface="Helvetica Light"/>
              </a:rPr>
              <a:t>The number of max. cliques: 299</a:t>
            </a:r>
          </a:p>
          <a:p>
            <a:pPr marL="0" marR="0" indent="0" algn="l" defTabSz="821531" rtl="0" fontAlgn="auto" latinLnBrk="0" hangingPunct="0">
              <a:lnSpc>
                <a:spcPct val="100000"/>
              </a:lnSpc>
              <a:spcBef>
                <a:spcPts val="0"/>
              </a:spcBef>
              <a:spcAft>
                <a:spcPts val="0"/>
              </a:spcAft>
              <a:buClrTx/>
              <a:buSzTx/>
              <a:buFontTx/>
              <a:buNone/>
              <a:tabLst/>
            </a:pPr>
            <a:endParaRPr lang="en-US" dirty="0"/>
          </a:p>
          <a:p>
            <a:pPr marL="0" marR="0" indent="0" algn="l"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000000"/>
                </a:solidFill>
                <a:effectLst/>
                <a:uFillTx/>
                <a:latin typeface="+mj-lt"/>
                <a:ea typeface="+mj-ea"/>
                <a:cs typeface="+mj-cs"/>
                <a:sym typeface="Helvetica Light"/>
              </a:rPr>
              <a:t>Size of max. clique: 18</a:t>
            </a:r>
          </a:p>
          <a:p>
            <a:pPr marL="0" marR="0" indent="0" algn="l" defTabSz="821531" rtl="0" fontAlgn="auto" latinLnBrk="0" hangingPunct="0">
              <a:lnSpc>
                <a:spcPct val="100000"/>
              </a:lnSpc>
              <a:spcBef>
                <a:spcPts val="0"/>
              </a:spcBef>
              <a:spcAft>
                <a:spcPts val="0"/>
              </a:spcAft>
              <a:buClrTx/>
              <a:buSzTx/>
              <a:buFontTx/>
              <a:buNone/>
              <a:tabLst/>
            </a:pPr>
            <a:r>
              <a:rPr lang="en-US" dirty="0"/>
              <a:t>Friends, which are in all max. cliques (without </a:t>
            </a:r>
            <a:r>
              <a:rPr lang="en-GB" dirty="0"/>
              <a:t>repetition</a:t>
            </a:r>
            <a:r>
              <a:rPr lang="en-US" dirty="0"/>
              <a:t>): 23</a:t>
            </a:r>
            <a:endParaRPr kumimoji="0" lang="en-US" sz="5000" b="0" i="0" u="none" strike="noStrike" cap="none" spc="0" normalizeH="0" baseline="0" dirty="0">
              <a:ln>
                <a:noFill/>
              </a:ln>
              <a:solidFill>
                <a:srgbClr val="000000"/>
              </a:solidFill>
              <a:effectLst/>
              <a:uFillTx/>
              <a:latin typeface="+mj-lt"/>
              <a:ea typeface="+mj-ea"/>
              <a:cs typeface="+mj-cs"/>
              <a:sym typeface="Helvetica Light"/>
            </a:endParaRPr>
          </a:p>
          <a:p>
            <a:pPr marL="0" marR="0" indent="0" algn="l" defTabSz="821531"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000000"/>
              </a:solidFill>
              <a:effectLst/>
              <a:uFillTx/>
              <a:latin typeface="+mj-lt"/>
              <a:ea typeface="+mj-ea"/>
              <a:cs typeface="+mj-cs"/>
              <a:sym typeface="Helvetica Light"/>
            </a:endParaRPr>
          </a:p>
          <a:p>
            <a:pPr marL="0" marR="0" indent="0" algn="l"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000000"/>
                </a:solidFill>
                <a:effectLst/>
                <a:uFillTx/>
                <a:latin typeface="+mj-lt"/>
                <a:ea typeface="+mj-ea"/>
                <a:cs typeface="+mj-cs"/>
                <a:sym typeface="Helvetica Light"/>
              </a:rPr>
              <a:t>Nodes in max. clique – HSE History friends. </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pic>
        <p:nvPicPr>
          <p:cNvPr id="5" name="Рисунок 4" descr="Изображение выглядит как бутылка, держит, женщина&#10;&#10;Автоматически созданное описание">
            <a:extLst>
              <a:ext uri="{FF2B5EF4-FFF2-40B4-BE49-F238E27FC236}">
                <a16:creationId xmlns:a16="http://schemas.microsoft.com/office/drawing/2014/main" id="{344C4BAF-1533-4E77-8971-1673AD69E0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96381" y="3871062"/>
            <a:ext cx="3323864" cy="7957626"/>
          </a:xfrm>
          <a:prstGeom prst="rect">
            <a:avLst/>
          </a:prstGeom>
        </p:spPr>
      </p:pic>
      <p:cxnSp>
        <p:nvCxnSpPr>
          <p:cNvPr id="7" name="Прямая со стрелкой 6">
            <a:extLst>
              <a:ext uri="{FF2B5EF4-FFF2-40B4-BE49-F238E27FC236}">
                <a16:creationId xmlns:a16="http://schemas.microsoft.com/office/drawing/2014/main" id="{95F9F22C-BA11-43C3-814B-2F0A482CBBA3}"/>
              </a:ext>
            </a:extLst>
          </p:cNvPr>
          <p:cNvCxnSpPr/>
          <p:nvPr/>
        </p:nvCxnSpPr>
        <p:spPr>
          <a:xfrm>
            <a:off x="17578873" y="7296539"/>
            <a:ext cx="970384"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6833637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Modularity</a:t>
            </a:r>
            <a:endParaRPr lang="en-US" sz="4200" dirty="0">
              <a:latin typeface="Arial Narrow" charset="0"/>
              <a:ea typeface="Arial Narrow" charset="0"/>
              <a:cs typeface="Arial Narrow" charset="0"/>
            </a:endParaRPr>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4" name="Рисунок 3">
            <a:extLst>
              <a:ext uri="{FF2B5EF4-FFF2-40B4-BE49-F238E27FC236}">
                <a16:creationId xmlns:a16="http://schemas.microsoft.com/office/drawing/2014/main" id="{910C9947-59D8-4F92-89CB-1153B06BA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9337" y="4479886"/>
            <a:ext cx="15482900" cy="8353029"/>
          </a:xfrm>
          <a:prstGeom prst="rect">
            <a:avLst/>
          </a:prstGeom>
        </p:spPr>
      </p:pic>
    </p:spTree>
    <p:extLst>
      <p:ext uri="{BB962C8B-B14F-4D97-AF65-F5344CB8AC3E}">
        <p14:creationId xmlns:p14="http://schemas.microsoft.com/office/powerpoint/2010/main" val="372896717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K-clique (k = 4)</a:t>
            </a:r>
            <a:endParaRPr lang="en-US" sz="4200" dirty="0">
              <a:latin typeface="Arial Narrow" charset="0"/>
              <a:ea typeface="Arial Narrow" charset="0"/>
              <a:cs typeface="Arial Narrow" charset="0"/>
            </a:endParaRPr>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6" name="Рисунок 5" descr="Изображение выглядит как воздушный змей, летит, цветной, окрашенный&#10;&#10;Автоматически созданное описание">
            <a:extLst>
              <a:ext uri="{FF2B5EF4-FFF2-40B4-BE49-F238E27FC236}">
                <a16:creationId xmlns:a16="http://schemas.microsoft.com/office/drawing/2014/main" id="{6E3A8193-F8D6-4B01-8741-E21C5BD20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4823" y="3545637"/>
            <a:ext cx="14601243" cy="8506126"/>
          </a:xfrm>
          <a:prstGeom prst="rect">
            <a:avLst/>
          </a:prstGeom>
        </p:spPr>
      </p:pic>
    </p:spTree>
    <p:extLst>
      <p:ext uri="{BB962C8B-B14F-4D97-AF65-F5344CB8AC3E}">
        <p14:creationId xmlns:p14="http://schemas.microsoft.com/office/powerpoint/2010/main" val="157682107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Изображение" descr="Изображение"/>
          <p:cNvPicPr>
            <a:picLocks noChangeAspect="1"/>
          </p:cNvPicPr>
          <p:nvPr/>
        </p:nvPicPr>
        <p:blipFill>
          <a:blip r:embed="rId2"/>
          <a:stretch>
            <a:fillRect/>
          </a:stretch>
        </p:blipFill>
        <p:spPr>
          <a:xfrm>
            <a:off x="11065951" y="4920064"/>
            <a:ext cx="2252097" cy="2903349"/>
          </a:xfrm>
          <a:prstGeom prst="rect">
            <a:avLst/>
          </a:prstGeom>
          <a:ln w="12700">
            <a:miter lim="400000"/>
          </a:ln>
        </p:spPr>
      </p:pic>
      <p:sp>
        <p:nvSpPr>
          <p:cNvPr id="3" name="TextBox 2">
            <a:extLst>
              <a:ext uri="{FF2B5EF4-FFF2-40B4-BE49-F238E27FC236}">
                <a16:creationId xmlns:a16="http://schemas.microsoft.com/office/drawing/2014/main" id="{7E24C024-375E-4605-91E4-9435D818757A}"/>
              </a:ext>
            </a:extLst>
          </p:cNvPr>
          <p:cNvSpPr txBox="1"/>
          <p:nvPr/>
        </p:nvSpPr>
        <p:spPr>
          <a:xfrm>
            <a:off x="2774302" y="1533695"/>
            <a:ext cx="18418629"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chemeClr val="bg1"/>
                </a:solidFill>
                <a:effectLst/>
                <a:uFillTx/>
                <a:latin typeface="+mj-lt"/>
                <a:ea typeface="+mj-ea"/>
                <a:cs typeface="+mj-cs"/>
                <a:sym typeface="Helvetica Light"/>
              </a:rPr>
              <a:t>Thank you!</a:t>
            </a:r>
            <a:endParaRPr kumimoji="0" lang="ru-RU" sz="6000" b="0" i="0" u="none" strike="noStrike" cap="none" spc="0" normalizeH="0" baseline="0" dirty="0">
              <a:ln>
                <a:noFill/>
              </a:ln>
              <a:solidFill>
                <a:schemeClr val="bg1"/>
              </a:solidFill>
              <a:effectLst/>
              <a:uFillTx/>
              <a:latin typeface="+mj-lt"/>
              <a:ea typeface="+mj-ea"/>
              <a:cs typeface="+mj-cs"/>
              <a:sym typeface="Helvetica Light"/>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2201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Information about graph</a:t>
            </a:r>
            <a:endParaRPr lang="en-US" sz="4200" dirty="0">
              <a:latin typeface="Arial Narrow" charset="0"/>
              <a:ea typeface="Arial Narrow" charset="0"/>
              <a:cs typeface="Arial Narrow" charset="0"/>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572001"/>
            <a:ext cx="21506374" cy="79515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lnSpc>
                <a:spcPct val="150000"/>
              </a:lnSpc>
              <a:buFont typeface="Wingdings" panose="05000000000000000000" pitchFamily="2" charset="2"/>
              <a:buChar char="v"/>
              <a:defRPr sz="2800">
                <a:solidFill>
                  <a:srgbClr val="253957"/>
                </a:solidFill>
                <a:latin typeface="+mn-lt"/>
                <a:ea typeface="+mn-ea"/>
                <a:cs typeface="+mn-cs"/>
                <a:sym typeface="Arial Narrow"/>
              </a:defRPr>
            </a:pPr>
            <a:r>
              <a:rPr lang="en-US" sz="4800" dirty="0"/>
              <a:t>Number of nodes</a:t>
            </a:r>
            <a:r>
              <a:rPr lang="ru-RU" sz="4800" dirty="0"/>
              <a:t>: 121</a:t>
            </a:r>
            <a:endParaRPr lang="en-US" sz="4800" dirty="0"/>
          </a:p>
          <a:p>
            <a:pPr marL="457200" indent="-457200" algn="l">
              <a:lnSpc>
                <a:spcPct val="150000"/>
              </a:lnSpc>
              <a:buFont typeface="Wingdings" panose="05000000000000000000" pitchFamily="2" charset="2"/>
              <a:buChar char="v"/>
              <a:defRPr sz="2800">
                <a:solidFill>
                  <a:srgbClr val="253957"/>
                </a:solidFill>
                <a:latin typeface="+mn-lt"/>
                <a:ea typeface="+mn-ea"/>
                <a:cs typeface="+mn-cs"/>
                <a:sym typeface="Arial Narrow"/>
              </a:defRPr>
            </a:pPr>
            <a:r>
              <a:rPr lang="en-US" sz="4800" dirty="0"/>
              <a:t>Node attributes: Label (Surname and Name), Gender, City, Relation</a:t>
            </a:r>
          </a:p>
          <a:p>
            <a:pPr marL="457200" indent="-457200" algn="l">
              <a:lnSpc>
                <a:spcPct val="150000"/>
              </a:lnSpc>
              <a:buFont typeface="Wingdings" panose="05000000000000000000" pitchFamily="2" charset="2"/>
              <a:buChar char="v"/>
              <a:defRPr sz="2800">
                <a:solidFill>
                  <a:srgbClr val="253957"/>
                </a:solidFill>
                <a:latin typeface="+mn-lt"/>
                <a:ea typeface="+mn-ea"/>
                <a:cs typeface="+mn-cs"/>
                <a:sym typeface="Arial Narrow"/>
              </a:defRPr>
            </a:pPr>
            <a:r>
              <a:rPr lang="en-US" sz="4800" dirty="0"/>
              <a:t>Number of edges: 1461</a:t>
            </a:r>
          </a:p>
          <a:p>
            <a:pPr marL="457200" indent="-457200" algn="l">
              <a:lnSpc>
                <a:spcPct val="150000"/>
              </a:lnSpc>
              <a:buFont typeface="Wingdings" panose="05000000000000000000" pitchFamily="2" charset="2"/>
              <a:buChar char="v"/>
              <a:defRPr sz="2800">
                <a:solidFill>
                  <a:srgbClr val="253957"/>
                </a:solidFill>
                <a:latin typeface="+mn-lt"/>
                <a:ea typeface="+mn-ea"/>
                <a:cs typeface="+mn-cs"/>
                <a:sym typeface="Arial Narrow"/>
              </a:defRPr>
            </a:pPr>
            <a:r>
              <a:rPr lang="en-US" sz="4800" dirty="0"/>
              <a:t>Edge attributes: None</a:t>
            </a:r>
          </a:p>
          <a:p>
            <a:pPr marL="457200" indent="-457200" algn="l">
              <a:lnSpc>
                <a:spcPct val="150000"/>
              </a:lnSpc>
              <a:buFont typeface="Wingdings" panose="05000000000000000000" pitchFamily="2" charset="2"/>
              <a:buChar char="v"/>
              <a:defRPr sz="2800">
                <a:solidFill>
                  <a:srgbClr val="253957"/>
                </a:solidFill>
                <a:latin typeface="+mn-lt"/>
                <a:ea typeface="+mn-ea"/>
                <a:cs typeface="+mn-cs"/>
                <a:sym typeface="Arial Narrow"/>
              </a:defRPr>
            </a:pPr>
            <a:r>
              <a:rPr lang="en-US" sz="4800" dirty="0"/>
              <a:t>Diameter: 8</a:t>
            </a:r>
          </a:p>
          <a:p>
            <a:pPr marL="457200" indent="-457200" algn="l">
              <a:lnSpc>
                <a:spcPct val="150000"/>
              </a:lnSpc>
              <a:buFont typeface="Wingdings" panose="05000000000000000000" pitchFamily="2" charset="2"/>
              <a:buChar char="v"/>
              <a:defRPr sz="2800">
                <a:solidFill>
                  <a:srgbClr val="253957"/>
                </a:solidFill>
                <a:latin typeface="+mn-lt"/>
                <a:ea typeface="+mn-ea"/>
                <a:cs typeface="+mn-cs"/>
                <a:sym typeface="Arial Narrow"/>
              </a:defRPr>
            </a:pPr>
            <a:r>
              <a:rPr lang="en-US" sz="4800" dirty="0"/>
              <a:t>Average clustering coefficient: 0,606</a:t>
            </a:r>
          </a:p>
          <a:p>
            <a:pPr marL="457200" indent="-457200" algn="l">
              <a:lnSpc>
                <a:spcPct val="150000"/>
              </a:lnSpc>
              <a:buFont typeface="Wingdings" panose="05000000000000000000" pitchFamily="2" charset="2"/>
              <a:buChar char="v"/>
              <a:defRPr sz="2800">
                <a:solidFill>
                  <a:srgbClr val="253957"/>
                </a:solidFill>
                <a:latin typeface="+mn-lt"/>
                <a:ea typeface="+mn-ea"/>
                <a:cs typeface="+mn-cs"/>
                <a:sym typeface="Arial Narrow"/>
              </a:defRPr>
            </a:pPr>
            <a:r>
              <a:rPr lang="en-US" sz="4800" dirty="0"/>
              <a:t>Average path length: 3,212</a:t>
            </a:r>
          </a:p>
          <a:p>
            <a:pPr marL="457200" indent="-457200" algn="l">
              <a:buFont typeface="Wingdings" panose="05000000000000000000" pitchFamily="2" charset="2"/>
              <a:buChar char="v"/>
              <a:defRPr sz="2800">
                <a:solidFill>
                  <a:srgbClr val="253957"/>
                </a:solidFill>
                <a:latin typeface="+mn-lt"/>
                <a:ea typeface="+mn-ea"/>
                <a:cs typeface="+mn-cs"/>
                <a:sym typeface="Arial Narrow"/>
              </a:defRPr>
            </a:pPr>
            <a:endParaRPr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Degree Distribution</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4" name="Рисунок 3">
            <a:extLst>
              <a:ext uri="{FF2B5EF4-FFF2-40B4-BE49-F238E27FC236}">
                <a16:creationId xmlns:a16="http://schemas.microsoft.com/office/drawing/2014/main" id="{3C0AC4B5-A99A-4502-BD3B-30B98ECF2F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285" y="4722625"/>
            <a:ext cx="11122090" cy="7414726"/>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Degree Centrality</a:t>
            </a:r>
            <a:endParaRPr lang="en-US" sz="4200" dirty="0">
              <a:latin typeface="Arial Narrow" charset="0"/>
              <a:ea typeface="Arial Narrow" charset="0"/>
              <a:cs typeface="Arial Narrow" charset="0"/>
            </a:endParaRP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3" name="Рисунок 2" descr="Изображение выглядит как стол, воздух, телефон, белый&#10;&#10;Автоматически созданное описание">
            <a:extLst>
              <a:ext uri="{FF2B5EF4-FFF2-40B4-BE49-F238E27FC236}">
                <a16:creationId xmlns:a16="http://schemas.microsoft.com/office/drawing/2014/main" id="{1C02C158-7788-4AE0-956F-113DEA451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3429" y="3855224"/>
            <a:ext cx="12772470" cy="8614279"/>
          </a:xfrm>
          <a:prstGeom prst="rect">
            <a:avLst/>
          </a:prstGeom>
        </p:spPr>
      </p:pic>
      <p:sp>
        <p:nvSpPr>
          <p:cNvPr id="4" name="TextBox 3">
            <a:extLst>
              <a:ext uri="{FF2B5EF4-FFF2-40B4-BE49-F238E27FC236}">
                <a16:creationId xmlns:a16="http://schemas.microsoft.com/office/drawing/2014/main" id="{65847CB6-39EF-47FE-8D41-815F29BB40F8}"/>
              </a:ext>
            </a:extLst>
          </p:cNvPr>
          <p:cNvSpPr txBox="1"/>
          <p:nvPr/>
        </p:nvSpPr>
        <p:spPr>
          <a:xfrm>
            <a:off x="1211199" y="4631429"/>
            <a:ext cx="8285584" cy="44531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000000"/>
                </a:solidFill>
                <a:effectLst/>
                <a:uFillTx/>
                <a:latin typeface="+mj-lt"/>
                <a:ea typeface="+mj-ea"/>
                <a:cs typeface="+mj-cs"/>
                <a:sym typeface="Helvetica Light"/>
              </a:rPr>
              <a:t>Top-5:</a:t>
            </a:r>
            <a:endParaRPr lang="en-US" sz="4000" dirty="0"/>
          </a:p>
          <a:p>
            <a:pPr marL="0" marR="0" indent="0" algn="l" defTabSz="821531" rtl="0" fontAlgn="auto" latinLnBrk="0"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j-lt"/>
              <a:ea typeface="+mj-ea"/>
              <a:cs typeface="+mj-cs"/>
              <a:sym typeface="Helvetica Light"/>
            </a:endParaRPr>
          </a:p>
          <a:p>
            <a:pPr marL="742950" marR="0" indent="-742950" algn="l" defTabSz="821531" rtl="0" fontAlgn="auto" latinLnBrk="0" hangingPunct="0">
              <a:lnSpc>
                <a:spcPct val="100000"/>
              </a:lnSpc>
              <a:spcBef>
                <a:spcPts val="0"/>
              </a:spcBef>
              <a:spcAft>
                <a:spcPts val="0"/>
              </a:spcAft>
              <a:buClrTx/>
              <a:buSzTx/>
              <a:buFontTx/>
              <a:buAutoNum type="arabicPeriod"/>
              <a:tabLst/>
            </a:pPr>
            <a:r>
              <a:rPr kumimoji="0" lang="ru-RU" sz="4000" b="0" i="0" u="none" strike="noStrike" cap="none" spc="0" normalizeH="0" baseline="0" dirty="0">
                <a:ln>
                  <a:noFill/>
                </a:ln>
                <a:solidFill>
                  <a:srgbClr val="000000"/>
                </a:solidFill>
                <a:effectLst/>
                <a:uFillTx/>
                <a:latin typeface="+mj-lt"/>
                <a:ea typeface="+mj-ea"/>
                <a:cs typeface="+mj-cs"/>
                <a:sym typeface="Helvetica Light"/>
              </a:rPr>
              <a:t>Арсений Чуйков</a:t>
            </a:r>
          </a:p>
          <a:p>
            <a:pPr marL="742950" marR="0" indent="-742950" algn="l" defTabSz="821531" rtl="0" fontAlgn="auto" latinLnBrk="0" hangingPunct="0">
              <a:lnSpc>
                <a:spcPct val="100000"/>
              </a:lnSpc>
              <a:spcBef>
                <a:spcPts val="0"/>
              </a:spcBef>
              <a:spcAft>
                <a:spcPts val="0"/>
              </a:spcAft>
              <a:buClrTx/>
              <a:buSzTx/>
              <a:buFontTx/>
              <a:buAutoNum type="arabicPeriod"/>
              <a:tabLst/>
            </a:pPr>
            <a:r>
              <a:rPr lang="ru-RU" sz="4000" dirty="0"/>
              <a:t>Анна Воронкова</a:t>
            </a:r>
          </a:p>
          <a:p>
            <a:pPr marL="742950" marR="0" indent="-742950" algn="l" defTabSz="821531" rtl="0" fontAlgn="auto" latinLnBrk="0" hangingPunct="0">
              <a:lnSpc>
                <a:spcPct val="100000"/>
              </a:lnSpc>
              <a:spcBef>
                <a:spcPts val="0"/>
              </a:spcBef>
              <a:spcAft>
                <a:spcPts val="0"/>
              </a:spcAft>
              <a:buClrTx/>
              <a:buSzTx/>
              <a:buFontTx/>
              <a:buAutoNum type="arabicPeriod"/>
              <a:tabLst/>
            </a:pPr>
            <a:r>
              <a:rPr kumimoji="0" lang="ru-RU" sz="4000" b="0" i="0" u="none" strike="noStrike" cap="none" spc="0" normalizeH="0" baseline="0" dirty="0">
                <a:ln>
                  <a:noFill/>
                </a:ln>
                <a:solidFill>
                  <a:srgbClr val="000000"/>
                </a:solidFill>
                <a:effectLst/>
                <a:uFillTx/>
                <a:latin typeface="+mj-lt"/>
                <a:ea typeface="+mj-ea"/>
                <a:cs typeface="+mj-cs"/>
                <a:sym typeface="Helvetica Light"/>
              </a:rPr>
              <a:t>Екатерина Малыгина</a:t>
            </a:r>
          </a:p>
          <a:p>
            <a:pPr marL="742950" marR="0" indent="-742950" algn="l" defTabSz="821531" rtl="0" fontAlgn="auto" latinLnBrk="0" hangingPunct="0">
              <a:lnSpc>
                <a:spcPct val="100000"/>
              </a:lnSpc>
              <a:spcBef>
                <a:spcPts val="0"/>
              </a:spcBef>
              <a:spcAft>
                <a:spcPts val="0"/>
              </a:spcAft>
              <a:buClrTx/>
              <a:buSzTx/>
              <a:buFontTx/>
              <a:buAutoNum type="arabicPeriod"/>
              <a:tabLst/>
            </a:pPr>
            <a:r>
              <a:rPr lang="ru-RU" sz="4000" dirty="0"/>
              <a:t>Александр Назаров</a:t>
            </a:r>
          </a:p>
          <a:p>
            <a:pPr marL="742950" marR="0" indent="-742950" algn="l" defTabSz="821531" rtl="0" fontAlgn="auto" latinLnBrk="0" hangingPunct="0">
              <a:lnSpc>
                <a:spcPct val="100000"/>
              </a:lnSpc>
              <a:spcBef>
                <a:spcPts val="0"/>
              </a:spcBef>
              <a:spcAft>
                <a:spcPts val="0"/>
              </a:spcAft>
              <a:buClrTx/>
              <a:buSzTx/>
              <a:buFontTx/>
              <a:buAutoNum type="arabicPeriod"/>
              <a:tabLst/>
            </a:pPr>
            <a:r>
              <a:rPr kumimoji="0" lang="ru-RU" sz="4000" b="0" i="0" u="none" strike="noStrike" cap="none" spc="0" normalizeH="0" baseline="0" dirty="0">
                <a:ln>
                  <a:noFill/>
                </a:ln>
                <a:solidFill>
                  <a:srgbClr val="000000"/>
                </a:solidFill>
                <a:effectLst/>
                <a:uFillTx/>
                <a:latin typeface="+mj-lt"/>
                <a:ea typeface="+mj-ea"/>
                <a:cs typeface="+mj-cs"/>
                <a:sym typeface="Helvetica Light"/>
              </a:rPr>
              <a:t>Ксения </a:t>
            </a:r>
            <a:r>
              <a:rPr kumimoji="0" lang="ru-RU" sz="4000" b="0" i="0" u="none" strike="noStrike" cap="none" spc="0" normalizeH="0" baseline="0" dirty="0" err="1">
                <a:ln>
                  <a:noFill/>
                </a:ln>
                <a:solidFill>
                  <a:srgbClr val="000000"/>
                </a:solidFill>
                <a:effectLst/>
                <a:uFillTx/>
                <a:latin typeface="+mj-lt"/>
                <a:ea typeface="+mj-ea"/>
                <a:cs typeface="+mj-cs"/>
                <a:sym typeface="Helvetica Light"/>
              </a:rPr>
              <a:t>Медведевских</a:t>
            </a:r>
            <a:endParaRPr kumimoji="0" lang="en-US" sz="4000" b="0" i="0" u="none" strike="noStrike" cap="none" spc="0" normalizeH="0" baseline="0" dirty="0">
              <a:ln>
                <a:noFill/>
              </a:ln>
              <a:solidFill>
                <a:srgbClr val="000000"/>
              </a:solidFill>
              <a:effectLst/>
              <a:uFillTx/>
              <a:latin typeface="+mj-lt"/>
              <a:ea typeface="+mj-ea"/>
              <a:cs typeface="+mj-cs"/>
              <a:sym typeface="Helvetica Light"/>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Betweenness centrality</a:t>
            </a:r>
            <a:endParaRPr lang="en-US" sz="4200" dirty="0">
              <a:latin typeface="Arial Narrow" charset="0"/>
              <a:ea typeface="Arial Narrow" charset="0"/>
              <a:cs typeface="Arial Narrow" charset="0"/>
            </a:endParaRPr>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3" name="Рисунок 2" descr="Изображение выглядит как воздушный змей, карта, зеленый, стол&#10;&#10;Автоматически созданное описание">
            <a:extLst>
              <a:ext uri="{FF2B5EF4-FFF2-40B4-BE49-F238E27FC236}">
                <a16:creationId xmlns:a16="http://schemas.microsoft.com/office/drawing/2014/main" id="{66DA789C-EB9F-45F8-9514-D48D2D509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7537" y="4129399"/>
            <a:ext cx="13988829" cy="9235582"/>
          </a:xfrm>
          <a:prstGeom prst="rect">
            <a:avLst/>
          </a:prstGeom>
        </p:spPr>
      </p:pic>
      <p:pic>
        <p:nvPicPr>
          <p:cNvPr id="5" name="Рисунок 4">
            <a:extLst>
              <a:ext uri="{FF2B5EF4-FFF2-40B4-BE49-F238E27FC236}">
                <a16:creationId xmlns:a16="http://schemas.microsoft.com/office/drawing/2014/main" id="{0E124D52-5AF9-41EB-93F0-FD6A0F5F30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2688" y="5658625"/>
            <a:ext cx="6214618" cy="4415098"/>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Closeness centrality</a:t>
            </a:r>
            <a:endParaRPr lang="en-US" sz="4200" dirty="0">
              <a:latin typeface="Arial Narrow" charset="0"/>
              <a:ea typeface="Arial Narrow" charset="0"/>
              <a:cs typeface="Arial Narrow" charset="0"/>
            </a:endParaRPr>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3" name="Рисунок 2" descr="Изображение выглядит как воздушный змей, летит, воздух, висит&#10;&#10;Автоматически созданное описание">
            <a:extLst>
              <a:ext uri="{FF2B5EF4-FFF2-40B4-BE49-F238E27FC236}">
                <a16:creationId xmlns:a16="http://schemas.microsoft.com/office/drawing/2014/main" id="{D72502A7-3E48-40BC-8858-F917658B1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630" y="4129399"/>
            <a:ext cx="12451675" cy="8801458"/>
          </a:xfrm>
          <a:prstGeom prst="rect">
            <a:avLst/>
          </a:prstGeom>
        </p:spPr>
      </p:pic>
      <p:pic>
        <p:nvPicPr>
          <p:cNvPr id="5" name="Рисунок 4">
            <a:extLst>
              <a:ext uri="{FF2B5EF4-FFF2-40B4-BE49-F238E27FC236}">
                <a16:creationId xmlns:a16="http://schemas.microsoft.com/office/drawing/2014/main" id="{EE96270D-6355-4416-9002-0C8FC77798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3255" y="5605628"/>
            <a:ext cx="5944378" cy="4549487"/>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Page Rank</a:t>
            </a:r>
            <a:endParaRPr lang="en-US" sz="4200" dirty="0">
              <a:latin typeface="Arial Narrow" charset="0"/>
              <a:ea typeface="Arial Narrow" charset="0"/>
              <a:cs typeface="Arial Narrow" charset="0"/>
            </a:endParaRPr>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3" name="Рисунок 2" descr="Изображение выглядит как стол, воздушный змей, телефон, группа&#10;&#10;Автоматически созданное описание">
            <a:extLst>
              <a:ext uri="{FF2B5EF4-FFF2-40B4-BE49-F238E27FC236}">
                <a16:creationId xmlns:a16="http://schemas.microsoft.com/office/drawing/2014/main" id="{8D37C328-1E00-4D34-B0E0-9886DC926F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8744" y="3606788"/>
            <a:ext cx="11686081" cy="8453044"/>
          </a:xfrm>
          <a:prstGeom prst="rect">
            <a:avLst/>
          </a:prstGeom>
        </p:spPr>
      </p:pic>
      <p:pic>
        <p:nvPicPr>
          <p:cNvPr id="5" name="Рисунок 4" descr="Изображение выглядит как телефон&#10;&#10;Автоматически созданное описание">
            <a:extLst>
              <a:ext uri="{FF2B5EF4-FFF2-40B4-BE49-F238E27FC236}">
                <a16:creationId xmlns:a16="http://schemas.microsoft.com/office/drawing/2014/main" id="{8A13FCA8-A9BD-432B-B7F0-AD8AE6F765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6184" y="5367164"/>
            <a:ext cx="5199067" cy="5126184"/>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Centralities: conclusions</a:t>
            </a:r>
            <a:endParaRPr lang="en-US" sz="4200" dirty="0">
              <a:latin typeface="Arial Narrow" charset="0"/>
              <a:ea typeface="Arial Narrow" charset="0"/>
              <a:cs typeface="Arial Narrow" charset="0"/>
            </a:endParaRPr>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TextBox 1">
            <a:extLst>
              <a:ext uri="{FF2B5EF4-FFF2-40B4-BE49-F238E27FC236}">
                <a16:creationId xmlns:a16="http://schemas.microsoft.com/office/drawing/2014/main" id="{C93974EA-7F9E-4913-BE9A-183B7FABDAC3}"/>
              </a:ext>
            </a:extLst>
          </p:cNvPr>
          <p:cNvSpPr txBox="1"/>
          <p:nvPr/>
        </p:nvSpPr>
        <p:spPr>
          <a:xfrm>
            <a:off x="1186003" y="4443413"/>
            <a:ext cx="18793634" cy="6299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742950" marR="0" indent="-742950" algn="l" defTabSz="821531" rtl="0" fontAlgn="auto" latinLnBrk="0" hangingPunct="0">
              <a:lnSpc>
                <a:spcPct val="100000"/>
              </a:lnSpc>
              <a:spcBef>
                <a:spcPts val="0"/>
              </a:spcBef>
              <a:spcAft>
                <a:spcPts val="0"/>
              </a:spcAft>
              <a:buClrTx/>
              <a:buSzTx/>
              <a:buFontTx/>
              <a:buAutoNum type="arabicPeriod"/>
              <a:tabLst/>
            </a:pPr>
            <a:r>
              <a:rPr kumimoji="0" lang="en-US" sz="4000" b="1" i="0" u="none" strike="noStrike" cap="none" spc="0" normalizeH="0" baseline="0" dirty="0">
                <a:ln>
                  <a:noFill/>
                </a:ln>
                <a:solidFill>
                  <a:srgbClr val="000000"/>
                </a:solidFill>
                <a:effectLst/>
                <a:uFillTx/>
                <a:latin typeface="+mj-lt"/>
                <a:ea typeface="+mj-ea"/>
                <a:cs typeface="+mj-cs"/>
                <a:sym typeface="Helvetica Light"/>
              </a:rPr>
              <a:t>Degree centrality </a:t>
            </a:r>
            <a:r>
              <a:rPr kumimoji="0" lang="en-US" sz="4000" b="0" i="0" u="none" strike="noStrike" cap="none" spc="0" normalizeH="0" baseline="0" dirty="0">
                <a:ln>
                  <a:noFill/>
                </a:ln>
                <a:solidFill>
                  <a:srgbClr val="000000"/>
                </a:solidFill>
                <a:effectLst/>
                <a:uFillTx/>
                <a:latin typeface="+mj-lt"/>
                <a:ea typeface="+mj-ea"/>
                <a:cs typeface="+mj-cs"/>
                <a:sym typeface="Helvetica Light"/>
              </a:rPr>
              <a:t>shows the people, who share the greatest amount of friends with me (my boyfriend, connected to my family and school, and guys from HSE History, connected to friends from dormitory and HSE Data Journalism).</a:t>
            </a:r>
          </a:p>
          <a:p>
            <a:pPr marL="742950" marR="0" indent="-742950" algn="l" defTabSz="821531" rtl="0" fontAlgn="auto" latinLnBrk="0" hangingPunct="0">
              <a:lnSpc>
                <a:spcPct val="100000"/>
              </a:lnSpc>
              <a:spcBef>
                <a:spcPts val="0"/>
              </a:spcBef>
              <a:spcAft>
                <a:spcPts val="0"/>
              </a:spcAft>
              <a:buClrTx/>
              <a:buSzTx/>
              <a:buFontTx/>
              <a:buAutoNum type="arabicPeriod"/>
              <a:tabLst/>
            </a:pPr>
            <a:r>
              <a:rPr kumimoji="0" lang="en-US" sz="4000" b="1" i="0" u="none" strike="noStrike" cap="none" spc="0" normalizeH="0" baseline="0" dirty="0">
                <a:ln>
                  <a:noFill/>
                </a:ln>
                <a:solidFill>
                  <a:srgbClr val="000000"/>
                </a:solidFill>
                <a:effectLst/>
                <a:uFillTx/>
                <a:latin typeface="+mj-lt"/>
                <a:ea typeface="+mj-ea"/>
                <a:cs typeface="+mj-cs"/>
                <a:sym typeface="Helvetica Light"/>
              </a:rPr>
              <a:t>Betweenness centrality </a:t>
            </a:r>
            <a:r>
              <a:rPr kumimoji="0" lang="en-US" sz="4000" b="0" i="0" u="none" strike="noStrike" cap="none" spc="0" normalizeH="0" baseline="0" dirty="0">
                <a:ln>
                  <a:noFill/>
                </a:ln>
                <a:solidFill>
                  <a:srgbClr val="000000"/>
                </a:solidFill>
                <a:effectLst/>
                <a:uFillTx/>
                <a:latin typeface="+mj-lt"/>
                <a:ea typeface="+mj-ea"/>
                <a:cs typeface="+mj-cs"/>
                <a:sym typeface="Helvetica Light"/>
              </a:rPr>
              <a:t>represents those, who connect different groups of my </a:t>
            </a:r>
            <a:r>
              <a:rPr kumimoji="0" lang="en-US" sz="4000" b="0" i="0" u="none" strike="noStrike" cap="none" spc="0" normalizeH="0" baseline="0" dirty="0" err="1">
                <a:ln>
                  <a:noFill/>
                </a:ln>
                <a:solidFill>
                  <a:srgbClr val="000000"/>
                </a:solidFill>
                <a:effectLst/>
                <a:uFillTx/>
                <a:latin typeface="+mj-lt"/>
                <a:ea typeface="+mj-ea"/>
                <a:cs typeface="+mj-cs"/>
                <a:sym typeface="Helvetica Light"/>
              </a:rPr>
              <a:t>vk</a:t>
            </a:r>
            <a:r>
              <a:rPr kumimoji="0" lang="en-US" sz="4000" b="0" i="0" u="none" strike="noStrike" cap="none" spc="0" normalizeH="0" baseline="0" dirty="0">
                <a:ln>
                  <a:noFill/>
                </a:ln>
                <a:solidFill>
                  <a:srgbClr val="000000"/>
                </a:solidFill>
                <a:effectLst/>
                <a:uFillTx/>
                <a:latin typeface="+mj-lt"/>
                <a:ea typeface="+mj-ea"/>
                <a:cs typeface="+mj-cs"/>
                <a:sym typeface="Helvetica Light"/>
              </a:rPr>
              <a:t> friends (the darkest nodes: HSE History girl from my dormitory, the girl from the school, who studied in HSE, my sister, connected to my school/university friends and my boyfriend, connected to my family.</a:t>
            </a:r>
          </a:p>
          <a:p>
            <a:pPr marL="742950" marR="0" indent="-742950" algn="l" defTabSz="821531" rtl="0" fontAlgn="auto" latinLnBrk="0" hangingPunct="0">
              <a:lnSpc>
                <a:spcPct val="100000"/>
              </a:lnSpc>
              <a:spcBef>
                <a:spcPts val="0"/>
              </a:spcBef>
              <a:spcAft>
                <a:spcPts val="0"/>
              </a:spcAft>
              <a:buClrTx/>
              <a:buSzTx/>
              <a:buFontTx/>
              <a:buAutoNum type="arabicPeriod"/>
              <a:tabLst/>
            </a:pPr>
            <a:r>
              <a:rPr kumimoji="0" lang="en-US" sz="4000" b="1" i="0" u="none" strike="noStrike" cap="none" spc="0" normalizeH="0" baseline="0" dirty="0">
                <a:ln>
                  <a:noFill/>
                </a:ln>
                <a:solidFill>
                  <a:srgbClr val="000000"/>
                </a:solidFill>
                <a:effectLst/>
                <a:uFillTx/>
                <a:latin typeface="+mj-lt"/>
                <a:ea typeface="+mj-ea"/>
                <a:cs typeface="+mj-cs"/>
                <a:sym typeface="Helvetica Light"/>
              </a:rPr>
              <a:t>Closeness centrality </a:t>
            </a:r>
            <a:r>
              <a:rPr kumimoji="0" lang="en-US" sz="4000" b="0" i="0" u="none" strike="noStrike" cap="none" spc="0" normalizeH="0" baseline="0" dirty="0">
                <a:ln>
                  <a:noFill/>
                </a:ln>
                <a:solidFill>
                  <a:srgbClr val="000000"/>
                </a:solidFill>
                <a:effectLst/>
                <a:uFillTx/>
                <a:latin typeface="+mj-lt"/>
                <a:ea typeface="+mj-ea"/>
                <a:cs typeface="+mj-cs"/>
                <a:sym typeface="Helvetica Light"/>
              </a:rPr>
              <a:t>gives the people, knowing other friends of my network indirectly (the most active guys from university, my boyfriend, my best friend and my sister).</a:t>
            </a:r>
            <a:endParaRPr kumimoji="0" lang="ru-RU" sz="4000" b="0" i="0" u="none" strike="noStrike" cap="none" spc="0" normalizeH="0" baseline="0" dirty="0">
              <a:ln>
                <a:noFill/>
              </a:ln>
              <a:solidFill>
                <a:srgbClr val="000000"/>
              </a:solidFill>
              <a:effectLst/>
              <a:uFillTx/>
              <a:latin typeface="+mj-lt"/>
              <a:ea typeface="+mj-ea"/>
              <a:cs typeface="+mj-cs"/>
              <a:sym typeface="Helvetica Light"/>
            </a:endParaRPr>
          </a:p>
        </p:txBody>
      </p:sp>
    </p:spTree>
    <p:extLst>
      <p:ext uri="{BB962C8B-B14F-4D97-AF65-F5344CB8AC3E}">
        <p14:creationId xmlns:p14="http://schemas.microsoft.com/office/powerpoint/2010/main" val="104002060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Page rank and Centralities</a:t>
            </a:r>
            <a:endParaRPr lang="en-US" sz="4200" dirty="0">
              <a:latin typeface="Arial Narrow" charset="0"/>
              <a:ea typeface="Arial Narrow" charset="0"/>
              <a:cs typeface="Arial Narrow" charset="0"/>
            </a:endParaRPr>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4" name="Рисунок 3">
            <a:extLst>
              <a:ext uri="{FF2B5EF4-FFF2-40B4-BE49-F238E27FC236}">
                <a16:creationId xmlns:a16="http://schemas.microsoft.com/office/drawing/2014/main" id="{2C902291-28C1-49CD-B107-26CDAE4D0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50" y="4153988"/>
            <a:ext cx="8112037" cy="5408024"/>
          </a:xfrm>
          <a:prstGeom prst="rect">
            <a:avLst/>
          </a:prstGeom>
        </p:spPr>
      </p:pic>
      <p:pic>
        <p:nvPicPr>
          <p:cNvPr id="6" name="Рисунок 5">
            <a:extLst>
              <a:ext uri="{FF2B5EF4-FFF2-40B4-BE49-F238E27FC236}">
                <a16:creationId xmlns:a16="http://schemas.microsoft.com/office/drawing/2014/main" id="{93732B06-B20F-48BA-A36A-4717FBDE10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55956" y="7879754"/>
            <a:ext cx="8590380" cy="5726920"/>
          </a:xfrm>
          <a:prstGeom prst="rect">
            <a:avLst/>
          </a:prstGeom>
        </p:spPr>
      </p:pic>
      <p:pic>
        <p:nvPicPr>
          <p:cNvPr id="8" name="Рисунок 7" descr="Изображение выглядит как текст&#10;&#10;Автоматически созданное описание">
            <a:extLst>
              <a:ext uri="{FF2B5EF4-FFF2-40B4-BE49-F238E27FC236}">
                <a16:creationId xmlns:a16="http://schemas.microsoft.com/office/drawing/2014/main" id="{297E3CD0-A81A-40CC-B605-F75E380054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2293" y="6044235"/>
            <a:ext cx="7823663" cy="5215775"/>
          </a:xfrm>
          <a:prstGeom prst="rect">
            <a:avLst/>
          </a:prstGeom>
        </p:spPr>
      </p:pic>
    </p:spTree>
    <p:extLst>
      <p:ext uri="{BB962C8B-B14F-4D97-AF65-F5344CB8AC3E}">
        <p14:creationId xmlns:p14="http://schemas.microsoft.com/office/powerpoint/2010/main" val="184868153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325</TotalTime>
  <Words>297</Words>
  <Application>Microsoft Office PowerPoint</Application>
  <PresentationFormat>Произвольный</PresentationFormat>
  <Paragraphs>49</Paragraphs>
  <Slides>15</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15</vt:i4>
      </vt:variant>
    </vt:vector>
  </HeadingPairs>
  <TitlesOfParts>
    <vt:vector size="22" baseType="lpstr">
      <vt:lpstr>Arial</vt:lpstr>
      <vt:lpstr>Arial Narrow</vt:lpstr>
      <vt:lpstr>Helvetica</vt:lpstr>
      <vt:lpstr>Helvetica Light</vt:lpstr>
      <vt:lpstr>Helvetica Neue</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Кремлёв</dc:creator>
  <cp:lastModifiedBy>Вера Фейгина</cp:lastModifiedBy>
  <cp:revision>35</cp:revision>
  <dcterms:modified xsi:type="dcterms:W3CDTF">2019-11-03T12:14:34Z</dcterms:modified>
</cp:coreProperties>
</file>