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59" r:id="rId3"/>
    <p:sldId id="279" r:id="rId4"/>
    <p:sldId id="264" r:id="rId5"/>
    <p:sldId id="275" r:id="rId6"/>
    <p:sldId id="27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8B4"/>
    <a:srgbClr val="4F81BD"/>
    <a:srgbClr val="4318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39" autoAdjust="0"/>
  </p:normalViewPr>
  <p:slideViewPr>
    <p:cSldViewPr>
      <p:cViewPr varScale="1">
        <p:scale>
          <a:sx n="75" d="100"/>
          <a:sy n="75" d="100"/>
        </p:scale>
        <p:origin x="-26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t-Academy%20&#1082;&#1091;&#1088;&#1089;&#1099;%20&#1060;&#1058;\&#1044;&#1080;&#1087;&#1083;&#1086;&#1084;\TRR%20Projects%202%20&#1075;&#1088;&#1091;&#1087;&#1087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 u="sng"/>
            </a:pPr>
            <a:r>
              <a:rPr lang="en-US" u="sng"/>
              <a:t>Statistics for all bugs</a:t>
            </a:r>
            <a:endParaRPr lang="ru-RU" u="sng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'Данные для диаграммы'!$A$3</c:f>
              <c:strCache>
                <c:ptCount val="1"/>
                <c:pt idx="0">
                  <c:v>Количество багов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explosion val="19"/>
            <c:spPr>
              <a:solidFill>
                <a:srgbClr val="CD720D"/>
              </a:solidFill>
            </c:spPr>
          </c:dPt>
          <c:dPt>
            <c:idx val="3"/>
            <c:spPr>
              <a:solidFill>
                <a:srgbClr val="4D5BDD"/>
              </a:solidFill>
            </c:spPr>
          </c:dPt>
          <c:dLbls>
            <c:dLbl>
              <c:idx val="0"/>
              <c:layout>
                <c:manualLayout>
                  <c:x val="3.7212379702537192E-2"/>
                  <c:y val="-0.32576480023330456"/>
                </c:manualLayout>
              </c:layout>
              <c:showPercent val="1"/>
            </c:dLbl>
            <c:dLbl>
              <c:idx val="1"/>
              <c:layout>
                <c:manualLayout>
                  <c:x val="-9.1117563429571308E-2"/>
                  <c:y val="-4.8264800233304168E-3"/>
                </c:manualLayout>
              </c:layout>
              <c:showPercent val="1"/>
            </c:dLbl>
            <c:dLbl>
              <c:idx val="2"/>
              <c:layout>
                <c:manualLayout>
                  <c:x val="4.0469160104986884E-2"/>
                  <c:y val="0.15224409448818918"/>
                </c:manualLayout>
              </c:layout>
              <c:spPr/>
              <c:txPr>
                <a:bodyPr/>
                <a:lstStyle/>
                <a:p>
                  <a:pPr>
                    <a:defRPr sz="2400" b="1"/>
                  </a:pPr>
                  <a:endParaRPr lang="ru-RU"/>
                </a:p>
              </c:txPr>
              <c:showPercent val="1"/>
            </c:dLbl>
            <c:dLbl>
              <c:idx val="3"/>
              <c:layout>
                <c:manualLayout>
                  <c:x val="-3.3478783902012248E-2"/>
                  <c:y val="-0.13380686789151355"/>
                </c:manualLayout>
              </c:layout>
              <c:tx>
                <c:rich>
                  <a:bodyPr/>
                  <a:lstStyle/>
                  <a:p>
                    <a:r>
                      <a:rPr lang="en-US" sz="2400" b="1" dirty="0"/>
                      <a:t>36%</a:t>
                    </a:r>
                  </a:p>
                </c:rich>
              </c:tx>
              <c:showPercent val="1"/>
            </c:dLbl>
            <c:showPercent val="1"/>
            <c:showLeaderLines val="1"/>
          </c:dLbls>
          <c:cat>
            <c:strRef>
              <c:f>'Данные для диаграммы'!$B$4:$B$7</c:f>
              <c:strCache>
                <c:ptCount val="4"/>
                <c:pt idx="0">
                  <c:v>Critical</c:v>
                </c:pt>
                <c:pt idx="1">
                  <c:v>Major</c:v>
                </c:pt>
                <c:pt idx="2">
                  <c:v>Medium</c:v>
                </c:pt>
                <c:pt idx="3">
                  <c:v>Minor</c:v>
                </c:pt>
              </c:strCache>
            </c:strRef>
          </c:cat>
          <c:val>
            <c:numRef>
              <c:f>'Данные для диаграммы'!$C$4:$C$7</c:f>
              <c:numCache>
                <c:formatCode>General</c:formatCode>
                <c:ptCount val="4"/>
                <c:pt idx="2">
                  <c:v>63.636363636363626</c:v>
                </c:pt>
                <c:pt idx="3">
                  <c:v>36.363636363636338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236749781277344"/>
          <c:y val="0.26304717118693499"/>
          <c:w val="0.24576946631671057"/>
          <c:h val="0.51082677165354362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F1B84-D7CB-4C03-8894-0B0CFA4959D5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A875A-AD5C-4086-BE95-76B8412E3F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Добрый вечер! Меня зовут Вера. Я продолжу доклад о тестировании модуля «Проекты».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Модуль является одним из основных в приложении, его преимуществом можно назвать то, что в рамках одного создаваемого проекта можно объединить воедино такие компоненты приложения как задачи, чат, файлы и заметки, сделав это автоматически при создании либо в режиме редактирования.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Посмотрим на внешний интерфейс нашего модуля, чтобы понять, какие возможности предоставляет пользователю данная часть приложения.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создания и сохранения проекта в верхней части окна мы можем наблюдать статистику, на изменение которой влияет добавление проектов или членов команды, их удаление, выход из проекта или изменение внутри групп.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нижней части окна есть область, где отображены все имеющиеся проекты, доступные к работе, упорядоченные по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статус-группам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Поле для поиска по названию проекта поможет ускорить задачу по его нахождению в общем списке.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успешного создания проекта, его можно открыть. Внутри непосредственно происходит не только его наполнение путем добавления материалов на доски, но и доступен ряд функций по управлению внутри проекта. Вы можете быстро получить доступ к задачам, чату, заметкам и файлам, связанным с проектом, а также через меню «Команда» можете управлять участниками и предоставлять им определенный уровень доступа.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Весь модуль проекты на основании изученных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был разбит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под-модули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Составлен подробный чек-лист, заголовки которого впоследствии стали названиями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Ввиду отсутствия требований, изначально тестирование проводилось без определенной стратегии, затем в ходе изучения функций и исследования приложения продолжалось проектирование тестов и в то время, как они выполнялись, полученная новая информация использовалась для их улучшения.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написаны основываясь на методы черного ящика.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Тестируя приложение с точки зрения пользователя, применяли такую технику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тест-дизайна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 тестирование по сценариям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тестировании полей, например, поиска, можно было применить технику эквивалентного разбиения, в данном случае единицами измерения были пробелы, регистр, способ заполнения.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следующем слайде представлен пример оформления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Джире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 помощью данной системы создали наши проверки, на основании которых происходило дальнейшее их выполнение (прохождение) по 3-м браузерам.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время тестирования было обнаружено несколько ошибок. Основные из них связаны с некорректной работой счетчиков, как по проектам, так и по участникам. В случае с проектами, не уменьшалось их количество после его покидания. Счетчик контактов не обновлял данные после добавления и удаления участников. Счетчики в этих случаях отрабатывали только после перезагрузки страницы.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Был вопрос с назначением времени для проекта, дата начала и окончания которого совпадает, но время окончания можно установить более раннее, чем время начала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тестировании поля поиска тест не прошел проверку на пробел в начале строки. При случайном нажатии пробела в итоговом списке мы наш проект не найдем.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следующем слайде представлен пример оформления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из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Джиры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 каждой ошибке заполнили все необходимые поля и приложили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скриншот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детального пояснения проблемы.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перейдем к итоговой части, которая в цифрах отражает итоги модуля. Было написано 104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11 из которых пройдены с ошибками.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Общее количество найденных ошибок было распределено по степени влияния дефекта на работоспособность приложения. Критических и серьезных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обнаружено не было.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64 % 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средней степени. В эту группу вошли ошибки, связанные с работой счетчиков по проекту и участникам, возможность сохранить проект с пустым названием и описанием, а также с разрешением прав доступа.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36 % остается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низкой важностью, примером можно назвать изменение цвета кнопки у папки быстрого доступа при копировании проекта.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этом я завершаю свою часть, спасибо за внимание.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A875A-AD5C-4086-BE95-76B8412E3F1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C2C4-0C1B-4735-905E-80BC5AB7AC03}" type="datetimeFigureOut">
              <a:rPr lang="ru-RU" smtClean="0"/>
              <a:pPr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7290-004D-441F-B30D-BDA5EAB118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48680"/>
            <a:ext cx="8872125" cy="567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483768" y="260648"/>
            <a:ext cx="437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The module “Projects”</a:t>
            </a:r>
            <a:r>
              <a:rPr lang="ru-RU" b="1" u="sng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Within Project</a:t>
            </a:r>
            <a:endParaRPr lang="ru-RU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623731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Set </a:t>
            </a:r>
            <a:r>
              <a:rPr lang="en-US" b="1" dirty="0"/>
              <a:t>up goals for your </a:t>
            </a:r>
            <a:r>
              <a:rPr lang="en-US" b="1" dirty="0" smtClean="0"/>
              <a:t>team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5085184"/>
            <a:ext cx="182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 Start a project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5517232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 Create whiteboards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5877272"/>
            <a:ext cx="205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 Manage accesses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67544" y="5373216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Test environment: </a:t>
            </a:r>
            <a:r>
              <a:rPr lang="en-US" sz="1400" dirty="0" smtClean="0"/>
              <a:t>Windows 10:          Google Chrome,         Opera,            Firefox.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5733256"/>
            <a:ext cx="5616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Test types used: </a:t>
            </a:r>
            <a:r>
              <a:rPr lang="en-US" sz="1400" dirty="0" smtClean="0"/>
              <a:t>Functional, Exploratory testing</a:t>
            </a:r>
            <a:r>
              <a:rPr lang="ru-RU" sz="1400" dirty="0" smtClean="0"/>
              <a:t>, </a:t>
            </a:r>
            <a:r>
              <a:rPr lang="ru" sz="1400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Ad-hoc</a:t>
            </a:r>
            <a:r>
              <a:rPr lang="en-US" sz="1400" dirty="0" smtClean="0"/>
              <a:t>.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6093296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All test cases were created based on application work and functions using black-box </a:t>
            </a:r>
            <a:r>
              <a:rPr lang="ru-RU" sz="1400" dirty="0" smtClean="0"/>
              <a:t>          </a:t>
            </a:r>
            <a:r>
              <a:rPr lang="en-US" sz="1400" dirty="0" smtClean="0"/>
              <a:t>testing</a:t>
            </a:r>
            <a:r>
              <a:rPr lang="ru-RU" sz="1400" dirty="0" smtClean="0"/>
              <a:t> </a:t>
            </a:r>
            <a:r>
              <a:rPr lang="en-US" sz="1400" dirty="0" smtClean="0"/>
              <a:t>techniques. </a:t>
            </a:r>
          </a:p>
          <a:p>
            <a:r>
              <a:rPr lang="en-US" sz="1400" dirty="0" smtClean="0"/>
              <a:t>All tests performed manually.</a:t>
            </a:r>
            <a:endParaRPr lang="ru-RU" sz="1400" dirty="0"/>
          </a:p>
        </p:txBody>
      </p:sp>
      <p:pic>
        <p:nvPicPr>
          <p:cNvPr id="18440" name="Picture 8" descr="в Google, Chrome и значо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373216"/>
            <a:ext cx="288032" cy="288032"/>
          </a:xfrm>
          <a:prstGeom prst="rect">
            <a:avLst/>
          </a:prstGeom>
          <a:noFill/>
        </p:spPr>
      </p:pic>
      <p:pic>
        <p:nvPicPr>
          <p:cNvPr id="18442" name="Picture 10" descr="опера, браузер, логотип значо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5373216"/>
            <a:ext cx="288031" cy="288031"/>
          </a:xfrm>
          <a:prstGeom prst="rect">
            <a:avLst/>
          </a:prstGeom>
          <a:noFill/>
        </p:spPr>
      </p:pic>
      <p:pic>
        <p:nvPicPr>
          <p:cNvPr id="18444" name="Picture 12" descr="в Firefox, браузер, логотип значо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5301208"/>
            <a:ext cx="360041" cy="360041"/>
          </a:xfrm>
          <a:prstGeom prst="rect">
            <a:avLst/>
          </a:prstGeom>
          <a:noFill/>
        </p:spPr>
      </p:pic>
      <p:pic>
        <p:nvPicPr>
          <p:cNvPr id="18448" name="Picture 16" descr="архив, черный, ящик значо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6021288"/>
            <a:ext cx="340296" cy="34029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691680" y="332656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The module “Projects”: Ideas for creating of test cases</a:t>
            </a:r>
            <a:endParaRPr lang="ru-RU" dirty="0"/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829" y="692696"/>
            <a:ext cx="790795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827584" y="5013176"/>
            <a:ext cx="22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/>
              <a:t>Testing process description:</a:t>
            </a:r>
            <a:endParaRPr lang="ru-RU" sz="1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The module “Projects”: </a:t>
            </a:r>
            <a:r>
              <a:rPr lang="en-US" sz="1800" b="1" u="sng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xample of a test case from Jira</a:t>
            </a:r>
            <a:r>
              <a:rPr lang="ru-RU" sz="18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Software</a:t>
            </a:r>
            <a:endParaRPr lang="ru-RU" sz="1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764704"/>
            <a:ext cx="8661845" cy="4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0" name="Picture 12" descr="Counter fre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772816"/>
            <a:ext cx="864096" cy="864096"/>
          </a:xfrm>
          <a:prstGeom prst="rect">
            <a:avLst/>
          </a:prstGeom>
          <a:noFill/>
        </p:spPr>
      </p:pic>
      <p:pic>
        <p:nvPicPr>
          <p:cNvPr id="22544" name="Picture 16" descr="календарь, дата, событие, расписание значо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4509120"/>
            <a:ext cx="576064" cy="576064"/>
          </a:xfrm>
          <a:prstGeom prst="rect">
            <a:avLst/>
          </a:prstGeom>
          <a:noFill/>
        </p:spPr>
      </p:pic>
      <p:pic>
        <p:nvPicPr>
          <p:cNvPr id="22550" name="Picture 22" descr="команда, люди, человек, женщина, группа значо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996952"/>
            <a:ext cx="654819" cy="654819"/>
          </a:xfrm>
          <a:prstGeom prst="rect">
            <a:avLst/>
          </a:prstGeom>
          <a:noFill/>
        </p:spPr>
      </p:pic>
      <p:pic>
        <p:nvPicPr>
          <p:cNvPr id="22552" name="Picture 24" descr="поиск, кошка значо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8384" y="5301208"/>
            <a:ext cx="571129" cy="571129"/>
          </a:xfrm>
          <a:prstGeom prst="rect">
            <a:avLst/>
          </a:prstGeom>
          <a:noFill/>
        </p:spPr>
      </p:pic>
      <p:pic>
        <p:nvPicPr>
          <p:cNvPr id="22554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1124744"/>
            <a:ext cx="7564338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936104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The module “Projects”: </a:t>
            </a:r>
            <a:r>
              <a:rPr lang="en-US" sz="1800" b="1" u="sng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everal bugs</a:t>
            </a:r>
            <a:r>
              <a:rPr lang="en-US" sz="18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        found during testing of the application</a:t>
            </a:r>
            <a:r>
              <a:rPr lang="ru-RU" sz="18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“Group&amp;Work”</a:t>
            </a:r>
            <a:endParaRPr lang="ru-RU" sz="1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58" name="Picture 30" descr="ошибка значок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32656"/>
            <a:ext cx="436344" cy="3839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6984776" cy="411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The module “Projects”: </a:t>
            </a:r>
            <a:r>
              <a:rPr lang="en-US" sz="1800" b="1" u="sng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xample of a bug from Jira</a:t>
            </a:r>
            <a:r>
              <a:rPr lang="ru-RU" sz="18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Software</a:t>
            </a:r>
            <a:endParaRPr lang="ru-RU" sz="1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149080"/>
            <a:ext cx="2548905" cy="96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7560840" cy="202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The module “Projects”: Manual</a:t>
            </a:r>
            <a:r>
              <a:rPr lang="en-US" sz="1800" b="1" u="sng" dirty="0">
                <a:latin typeface="Arial" pitchFamily="34" charset="0"/>
                <a:cs typeface="Arial" pitchFamily="34" charset="0"/>
              </a:rPr>
              <a:t> Test Status </a:t>
            </a: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Report</a:t>
            </a:r>
            <a:endParaRPr lang="ru-RU" sz="18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3248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836712"/>
            <a:ext cx="2808312" cy="264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Диаграмма 9"/>
          <p:cNvGraphicFramePr/>
          <p:nvPr/>
        </p:nvGraphicFramePr>
        <p:xfrm>
          <a:off x="251520" y="3429000"/>
          <a:ext cx="396044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4644008" y="3933056"/>
          <a:ext cx="3384375" cy="1584175"/>
        </p:xfrm>
        <a:graphic>
          <a:graphicData uri="http://schemas.openxmlformats.org/drawingml/2006/table">
            <a:tbl>
              <a:tblPr/>
              <a:tblGrid>
                <a:gridCol w="1143540"/>
                <a:gridCol w="945944"/>
                <a:gridCol w="1294891"/>
              </a:tblGrid>
              <a:tr h="31683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Severity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Critical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Major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72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5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7" descr="задача, программное обеспечение, платформа, управление, проект значо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6021288"/>
            <a:ext cx="484313" cy="4843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99592" y="6093296"/>
            <a:ext cx="782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Test documentation: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check list, created test cases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bugs were added to Jira   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Software.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5" descr="компании Atlassian, Джира, логотип значок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6021288"/>
            <a:ext cx="355105" cy="355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801</Words>
  <Application>Microsoft Office PowerPoint</Application>
  <PresentationFormat>Экран (4:3)</PresentationFormat>
  <Paragraphs>58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The module “Projects”: example of a test case from Jira Software</vt:lpstr>
      <vt:lpstr>The module “Projects”: several bugs         found during testing of the application “Group&amp;Work”</vt:lpstr>
      <vt:lpstr>The module “Projects”: example of a bug from Jira Software</vt:lpstr>
      <vt:lpstr>The module “Projects”: Manual Test Status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яврвяр</dc:title>
  <dc:creator>Vera Harbachova</dc:creator>
  <cp:lastModifiedBy>Vera Harbachova</cp:lastModifiedBy>
  <cp:revision>22</cp:revision>
  <dcterms:created xsi:type="dcterms:W3CDTF">2022-05-16T12:48:39Z</dcterms:created>
  <dcterms:modified xsi:type="dcterms:W3CDTF">2022-05-21T15:58:49Z</dcterms:modified>
</cp:coreProperties>
</file>