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1" r:id="rId4"/>
    <p:sldId id="272" r:id="rId5"/>
    <p:sldId id="269" r:id="rId6"/>
    <p:sldId id="273" r:id="rId7"/>
    <p:sldId id="274" r:id="rId8"/>
    <p:sldId id="260" r:id="rId9"/>
  </p:sldIdLst>
  <p:sldSz cx="12192000" cy="6858000"/>
  <p:notesSz cx="6858000" cy="9144000"/>
  <p:embeddedFontLst>
    <p:embeddedFont>
      <p:font typeface="Tahoma" panose="020B0604030504040204" pitchFamily="34" charset="0"/>
      <p:regular r:id="rId11"/>
      <p:bold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53471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10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63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65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xmlns="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xmlns="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xmlns="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xmlns="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xmlns="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xmlns="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xmlns="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xmlns="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xmlns="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xmlns="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xmlns="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xmlns="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Ларионова Вера Юрьевна</a:t>
            </a:r>
            <a:endParaRPr lang="ru-RU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112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381000" algn="ctr">
              <a:spcBef>
                <a:spcPts val="750"/>
              </a:spcBef>
              <a:buSzPts val="2800"/>
            </a:pPr>
            <a:r>
              <a:rPr lang="ru-RU" sz="3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Выпускная квалификационная работа </a:t>
            </a:r>
            <a:r>
              <a:rPr lang="ru-RU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40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</a:t>
            </a:r>
            <a:r>
              <a:rPr lang="ru-RU" sz="24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курсу</a:t>
            </a:r>
            <a:r>
              <a:rPr lang="ru-RU" sz="2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sz="2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800" dirty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«</a:t>
            </a:r>
            <a:r>
              <a:rPr lang="ru-RU" sz="2800" dirty="0" err="1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r>
              <a:rPr lang="ru-RU" sz="2800" dirty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800" dirty="0" err="1" smtClean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Science</a:t>
            </a:r>
            <a:r>
              <a:rPr lang="ru-RU" sz="2800" dirty="0" smtClean="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»</a:t>
            </a:r>
            <a:r>
              <a:rPr lang="ru-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ru-RU" sz="2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400" dirty="0">
                <a:latin typeface="Tahoma"/>
                <a:ea typeface="Tahoma"/>
                <a:cs typeface="Tahoma"/>
                <a:sym typeface="Tahoma"/>
              </a:rPr>
              <a:t>по теме</a:t>
            </a:r>
            <a:r>
              <a:rPr lang="ru-RU" sz="2400" dirty="0" smtClean="0">
                <a:latin typeface="Tahoma"/>
                <a:ea typeface="Tahoma"/>
                <a:cs typeface="Tahoma"/>
                <a:sym typeface="Tahoma"/>
              </a:rPr>
              <a:t>: Прогнозирование </a:t>
            </a:r>
            <a:r>
              <a:rPr lang="ru-RU" sz="2400" dirty="0">
                <a:latin typeface="Tahoma"/>
                <a:ea typeface="Tahoma"/>
                <a:cs typeface="Tahoma"/>
                <a:sym typeface="Tahoma"/>
              </a:rPr>
              <a:t>конечных свойств новых материалов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latin typeface="Tahoma"/>
                <a:ea typeface="Tahoma"/>
                <a:cs typeface="Tahoma"/>
                <a:sym typeface="Tahoma"/>
              </a:rPr>
              <a:t>(композиционных материалов)</a:t>
            </a:r>
            <a:r>
              <a:rPr lang="ru-RU" sz="2400" dirty="0"/>
              <a:t/>
            </a:r>
            <a:br>
              <a:rPr lang="ru-RU" sz="2400" dirty="0"/>
            </a:br>
            <a:endParaRPr sz="24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xmlns="" id="{E2535886-3476-4B40-9706-6797B77905C0}"/>
              </a:ext>
            </a:extLst>
          </p:cNvPr>
          <p:cNvSpPr/>
          <p:nvPr/>
        </p:nvSpPr>
        <p:spPr>
          <a:xfrm>
            <a:off x="3124337" y="422189"/>
            <a:ext cx="3835398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Этапы</a:t>
            </a:r>
            <a:r>
              <a:rPr lang="ru-RU" sz="28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2800">
                <a:solidFill>
                  <a:srgbClr val="0D5BAA"/>
                </a:solidFill>
                <a:latin typeface="Tahoma"/>
                <a:ea typeface="Tahoma"/>
                <a:cs typeface="Tahoma"/>
                <a:sym typeface="Tahoma"/>
              </a:rPr>
              <a:t>работы</a:t>
            </a:r>
            <a:endParaRPr lang="ru-RU" sz="2800" spc="180" dirty="0">
              <a:latin typeface="ALS Sector Bold" pitchFamily="2" charset="0"/>
              <a:cs typeface="ALS Sector Bold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xmlns="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Разведочный анализ данных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xmlns="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xmlns="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xmlns="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xmlns="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xmlns="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xmlns="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xmlns="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xmlns="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xmlns="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xmlns="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xmlns="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xmlns="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xmlns="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xmlns="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xmlns="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xmlns="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xmlns="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Подготовка данных для обучения и построения модели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xmlns="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xmlns="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Разработка и обучение регрессионных моделей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xmlns="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xmlns="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Нейронная сеть для рекомендации «Соотношение матрица-наполнитель»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xmlns="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xmlns="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Разработка приложения </a:t>
            </a:r>
            <a:r>
              <a:rPr lang="en-US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Flask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xmlns="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xmlns="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xmlns="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xmlns="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xmlns="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xmlns="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3569" y="5282344"/>
            <a:ext cx="11350503" cy="600690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+mn-lt"/>
              </a:rPr>
              <a:t>Даны два файла: </a:t>
            </a:r>
            <a:r>
              <a:rPr lang="en-US" sz="2400" dirty="0" smtClean="0">
                <a:latin typeface="+mn-lt"/>
              </a:rPr>
              <a:t>x_bp.xlsx </a:t>
            </a:r>
            <a:r>
              <a:rPr lang="ru-RU" sz="2400" dirty="0" smtClean="0">
                <a:latin typeface="+mn-lt"/>
              </a:rPr>
              <a:t>(с данными о параметрах, состоящий из 1023 строк и 10 столбцов данных) и </a:t>
            </a:r>
            <a:r>
              <a:rPr lang="en-US" sz="2400" dirty="0" smtClean="0">
                <a:latin typeface="+mn-lt"/>
              </a:rPr>
              <a:t>x_nup</a:t>
            </a:r>
            <a:r>
              <a:rPr lang="en-US" sz="2400" dirty="0" smtClean="0">
                <a:latin typeface="+mn-lt"/>
              </a:rPr>
              <a:t>.xlsx</a:t>
            </a:r>
            <a:r>
              <a:rPr lang="ru-RU" sz="2400" dirty="0" smtClean="0">
                <a:latin typeface="+mn-lt"/>
              </a:rPr>
              <a:t> (данными нашивок, состоящий из 1040 строк и 3 столбцов данных). После объединения – 1023 строки, 13 столбцов.</a:t>
            </a:r>
            <a:endParaRPr lang="ru-RU" sz="2400" dirty="0">
              <a:latin typeface="+mn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xmlns="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4" y="1575655"/>
            <a:ext cx="11674852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xmlns="" id="{A67C8FEC-09C6-468D-9E95-239BC9E9DFA0}"/>
              </a:ext>
            </a:extLst>
          </p:cNvPr>
          <p:cNvSpPr txBox="1"/>
          <p:nvPr/>
        </p:nvSpPr>
        <p:spPr>
          <a:xfrm>
            <a:off x="347940" y="1691628"/>
            <a:ext cx="6553736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>
              <a:lnSpc>
                <a:spcPct val="90000"/>
              </a:lnSpc>
              <a:buSzPts val="2700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Цель разведочного анализа - получение первоначальных представлений о характерах распределений переменных исходного набора данных, формирование оценки качества исходных данных (наличие пропусков, выбросов), выявление характера взаимосвязи между переменными с целью последующего выдвижения гипотез о наиболее подходящих для решения задачи моделях машинного </a:t>
            </a:r>
            <a:r>
              <a:rPr lang="ru-RU" sz="2200" dirty="0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обучения.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lvl="0">
              <a:lnSpc>
                <a:spcPct val="90000"/>
              </a:lnSpc>
              <a:buSzPts val="2700"/>
            </a:pPr>
            <a:r>
              <a:rPr lang="ru-RU" sz="2200" dirty="0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Пропуски в данных отсутствуют, приступила к удалению выбросов.. Для удаления выбросов существует два основных метода – метод 3х сигм и </a:t>
            </a:r>
            <a:r>
              <a:rPr lang="ru-RU" sz="2200" dirty="0" err="1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межквартильных</a:t>
            </a:r>
            <a:r>
              <a:rPr lang="ru-RU" sz="2200" dirty="0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расстояний. Очищенный </a:t>
            </a:r>
            <a:r>
              <a:rPr lang="ru-RU" sz="2200" dirty="0" err="1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датасет</a:t>
            </a:r>
            <a:r>
              <a:rPr lang="ru-RU" sz="2200" dirty="0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сохранила в файл. 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xmlns="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xmlns="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160486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Подготовка данных для обучения и построения модели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xmlns="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xmlns="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675" y="1229677"/>
            <a:ext cx="4829175" cy="50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xmlns="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3937" y="4595516"/>
            <a:ext cx="10538166" cy="1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 algn="just">
              <a:buNone/>
            </a:pPr>
            <a:r>
              <a:rPr lang="ru-RU" sz="2000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На </a:t>
            </a:r>
            <a:r>
              <a:rPr lang="ru-RU" sz="2000" dirty="0" err="1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На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примере </a:t>
            </a:r>
            <a:r>
              <a:rPr lang="ru-RU" sz="2000" dirty="0" err="1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Ridge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 регрессии: выбор модели, подбор </a:t>
            </a:r>
            <a:r>
              <a:rPr lang="ru-RU" sz="2000" dirty="0" err="1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гиперпараметров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 по сетке (</a:t>
            </a:r>
            <a:r>
              <a:rPr lang="ru-RU" sz="2000" dirty="0" err="1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GridSearchCV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) с перекрестной проверкой (</a:t>
            </a:r>
            <a:r>
              <a:rPr lang="ru-RU" sz="2000" dirty="0" err="1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cross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validation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 K-</a:t>
            </a:r>
            <a:r>
              <a:rPr lang="ru-RU" sz="2000" dirty="0" err="1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fold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), обучение модели, </a:t>
            </a:r>
            <a:r>
              <a:rPr lang="ru-RU" sz="2000" dirty="0" err="1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денормализация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Tahoma"/>
                <a:cs typeface="Tahoma"/>
                <a:sym typeface="Tahoma"/>
              </a:rPr>
              <a:t> предсказанных значений и оценка результатов при помощи метрик MAE и R2, запись результатов для итоговой таблицы</a:t>
            </a:r>
            <a:endParaRPr lang="ru-RU" sz="2000" dirty="0">
              <a:solidFill>
                <a:schemeClr val="tx1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xmlns="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xmlns="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xmlns="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F324A62E-A256-4354-8835-CFA3C09136B2}"/>
              </a:ext>
            </a:extLst>
          </p:cNvPr>
          <p:cNvGrpSpPr/>
          <p:nvPr/>
        </p:nvGrpSpPr>
        <p:grpSpPr>
          <a:xfrm>
            <a:off x="3167879" y="469293"/>
            <a:ext cx="7421743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регрессионных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xmlns="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xmlns="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2" y="1503372"/>
            <a:ext cx="4591050" cy="27432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985" y="1471064"/>
            <a:ext cx="4179277" cy="28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167879" y="469293"/>
            <a:ext cx="7735251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 для рекомендации «Соотношение матрица-наполнитель»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94" y="1428301"/>
            <a:ext cx="8467057" cy="212034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7" y="3841655"/>
            <a:ext cx="5392163" cy="202792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710" y="3688624"/>
            <a:ext cx="6190661" cy="25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0C9DC557-5581-495D-BB23-B94ADFCDEF50}"/>
              </a:ext>
            </a:extLst>
          </p:cNvPr>
          <p:cNvGrpSpPr/>
          <p:nvPr/>
        </p:nvGrpSpPr>
        <p:grpSpPr>
          <a:xfrm>
            <a:off x="3167879" y="469293"/>
            <a:ext cx="6455091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приложения </a:t>
              </a:r>
              <a:r>
                <a:rPr lang="en-US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Flask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xmlns="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xmlns="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3" y="1849755"/>
            <a:ext cx="6362700" cy="4133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132" y="1849755"/>
            <a:ext cx="4675461" cy="36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8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Words>237</Words>
  <Application>Microsoft Office PowerPoint</Application>
  <PresentationFormat>Широкоэкранный</PresentationFormat>
  <Paragraphs>28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Tahoma</vt:lpstr>
      <vt:lpstr>Open Sans</vt:lpstr>
      <vt:lpstr>ALS Sector Bold</vt:lpstr>
      <vt:lpstr>Montserrat</vt:lpstr>
      <vt:lpstr>ALS Sector Regular</vt:lpstr>
      <vt:lpstr>Roboto Black</vt:lpstr>
      <vt:lpstr>Noto Sans Symbols</vt:lpstr>
      <vt:lpstr>Arial</vt:lpstr>
      <vt:lpstr>If,kjyVUNE_28012021</vt:lpstr>
      <vt:lpstr>Выпускная квалификационная работа  по курсу  «Data Science»  по теме: Прогнозирование конечных свойств новых материалов (композиционных материалов)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Вера</cp:lastModifiedBy>
  <cp:revision>102</cp:revision>
  <dcterms:created xsi:type="dcterms:W3CDTF">2021-02-24T09:03:25Z</dcterms:created>
  <dcterms:modified xsi:type="dcterms:W3CDTF">2023-04-28T19:54:16Z</dcterms:modified>
</cp:coreProperties>
</file>