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61" r:id="rId4"/>
    <p:sldId id="272" r:id="rId5"/>
    <p:sldId id="274" r:id="rId6"/>
    <p:sldId id="269" r:id="rId7"/>
    <p:sldId id="273" r:id="rId8"/>
    <p:sldId id="260" r:id="rId9"/>
  </p:sldIdLst>
  <p:sldSz cx="12192000" cy="6858000"/>
  <p:notesSz cx="6858000" cy="9144000"/>
  <p:embeddedFontLst>
    <p:embeddedFont>
      <p:font typeface="Tahoma" panose="020B0604030504040204" pitchFamily="34" charset="0"/>
      <p:regular r:id="rId11"/>
      <p:bold r:id="rId12"/>
    </p:embeddedFont>
    <p:embeddedFont>
      <p:font typeface="Open Sans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53471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510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0634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365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=""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=""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=""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=""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=""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=""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=""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=""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=""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=""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=""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=""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=""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=""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=""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=""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=""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Tahoma"/>
                <a:ea typeface="Tahoma"/>
                <a:cs typeface="Tahoma"/>
                <a:sym typeface="Tahoma"/>
              </a:rPr>
              <a:t>Ларионова Вера Юрьевна</a:t>
            </a:r>
            <a:endParaRPr lang="ru-RU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112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lvl="0" indent="-381000" algn="ctr">
              <a:spcBef>
                <a:spcPts val="750"/>
              </a:spcBef>
              <a:buSzPts val="2800"/>
            </a:pPr>
            <a:r>
              <a:rPr lang="ru-RU" sz="36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Выпускная квалификационная работа </a:t>
            </a:r>
            <a:r>
              <a:rPr lang="ru-RU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ru-RU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ru-RU" sz="2400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 </a:t>
            </a:r>
            <a:r>
              <a:rPr lang="ru-RU" sz="24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курсу</a:t>
            </a:r>
            <a:r>
              <a:rPr lang="ru-RU" sz="28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ru-RU" sz="28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ru-RU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ru-RU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ru-RU" sz="2800" dirty="0">
                <a:solidFill>
                  <a:srgbClr val="0D5BAA"/>
                </a:solidFill>
                <a:latin typeface="Tahoma"/>
                <a:ea typeface="Tahoma"/>
                <a:cs typeface="Tahoma"/>
                <a:sym typeface="Tahoma"/>
              </a:rPr>
              <a:t>«</a:t>
            </a:r>
            <a:r>
              <a:rPr lang="ru-RU" sz="2800" dirty="0" err="1">
                <a:solidFill>
                  <a:srgbClr val="0D5BAA"/>
                </a:solidFill>
                <a:latin typeface="Tahoma"/>
                <a:ea typeface="Tahoma"/>
                <a:cs typeface="Tahoma"/>
                <a:sym typeface="Tahoma"/>
              </a:rPr>
              <a:t>Data</a:t>
            </a:r>
            <a:r>
              <a:rPr lang="ru-RU" sz="2800" dirty="0">
                <a:solidFill>
                  <a:srgbClr val="0D5BAA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sz="2800" dirty="0" err="1" smtClean="0">
                <a:solidFill>
                  <a:srgbClr val="0D5BAA"/>
                </a:solidFill>
                <a:latin typeface="Tahoma"/>
                <a:ea typeface="Tahoma"/>
                <a:cs typeface="Tahoma"/>
                <a:sym typeface="Tahoma"/>
              </a:rPr>
              <a:t>Science</a:t>
            </a:r>
            <a:r>
              <a:rPr lang="ru-RU" sz="2800" dirty="0" smtClean="0">
                <a:solidFill>
                  <a:srgbClr val="0D5BAA"/>
                </a:solidFill>
                <a:latin typeface="Tahoma"/>
                <a:ea typeface="Tahoma"/>
                <a:cs typeface="Tahoma"/>
                <a:sym typeface="Tahoma"/>
              </a:rPr>
              <a:t>»</a:t>
            </a:r>
            <a:r>
              <a:rPr lang="ru-RU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sz="28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ru-RU" sz="28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ru-RU" sz="2400" dirty="0">
                <a:latin typeface="Tahoma"/>
                <a:ea typeface="Tahoma"/>
                <a:cs typeface="Tahoma"/>
                <a:sym typeface="Tahoma"/>
              </a:rPr>
              <a:t>по теме</a:t>
            </a:r>
            <a:r>
              <a:rPr lang="ru-RU" sz="2400" dirty="0" smtClean="0">
                <a:latin typeface="Tahoma"/>
                <a:ea typeface="Tahoma"/>
                <a:cs typeface="Tahoma"/>
                <a:sym typeface="Tahoma"/>
              </a:rPr>
              <a:t>: Прогнозирование </a:t>
            </a:r>
            <a:r>
              <a:rPr lang="ru-RU" sz="2400" dirty="0">
                <a:latin typeface="Tahoma"/>
                <a:ea typeface="Tahoma"/>
                <a:cs typeface="Tahoma"/>
                <a:sym typeface="Tahoma"/>
              </a:rPr>
              <a:t>конечных свойств новых материалов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>
                <a:latin typeface="Tahoma"/>
                <a:ea typeface="Tahoma"/>
                <a:cs typeface="Tahoma"/>
                <a:sym typeface="Tahoma"/>
              </a:rPr>
              <a:t>(композиционных материалов)</a:t>
            </a:r>
            <a:r>
              <a:rPr lang="ru-RU" sz="2400" dirty="0"/>
              <a:t/>
            </a:r>
            <a:br>
              <a:rPr lang="ru-RU" sz="2400" dirty="0"/>
            </a:br>
            <a:endParaRPr sz="2400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Прямоугольник 67">
            <a:extLst>
              <a:ext uri="{FF2B5EF4-FFF2-40B4-BE49-F238E27FC236}">
                <a16:creationId xmlns="" xmlns:a16="http://schemas.microsoft.com/office/drawing/2014/main" id="{E2535886-3476-4B40-9706-6797B77905C0}"/>
              </a:ext>
            </a:extLst>
          </p:cNvPr>
          <p:cNvSpPr/>
          <p:nvPr/>
        </p:nvSpPr>
        <p:spPr>
          <a:xfrm>
            <a:off x="3124337" y="422189"/>
            <a:ext cx="3835398" cy="66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>
                <a:solidFill>
                  <a:srgbClr val="0D5BAA"/>
                </a:solidFill>
                <a:latin typeface="Tahoma"/>
                <a:ea typeface="Tahoma"/>
                <a:cs typeface="Tahoma"/>
                <a:sym typeface="Tahoma"/>
              </a:rPr>
              <a:t>Этапы</a:t>
            </a:r>
            <a:r>
              <a:rPr lang="ru-RU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sz="2800">
                <a:solidFill>
                  <a:srgbClr val="0D5BAA"/>
                </a:solidFill>
                <a:latin typeface="Tahoma"/>
                <a:ea typeface="Tahoma"/>
                <a:cs typeface="Tahoma"/>
                <a:sym typeface="Tahoma"/>
              </a:rPr>
              <a:t>работы</a:t>
            </a:r>
            <a:endParaRPr lang="ru-RU" sz="2800" spc="180" dirty="0">
              <a:latin typeface="ALS Sector Bold" pitchFamily="2" charset="0"/>
              <a:cs typeface="ALS Sector Bold" pitchFamily="2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08143" y="1719562"/>
            <a:ext cx="62179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 smtClean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Разведочный анализ данных</a:t>
            </a:r>
            <a:endParaRPr sz="1800" dirty="0">
              <a:solidFill>
                <a:srgbClr val="262626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=""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=""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=""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=""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=""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=""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=""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=""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=""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=""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=""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=""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>
            <a:extLst>
              <a:ext uri="{FF2B5EF4-FFF2-40B4-BE49-F238E27FC236}">
                <a16:creationId xmlns="" xmlns:a16="http://schemas.microsoft.com/office/drawing/2014/main" id="{C1DE16C2-2172-463A-93BA-EA11B2417C83}"/>
              </a:ext>
            </a:extLst>
          </p:cNvPr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>
              <a:extLst>
                <a:ext uri="{FF2B5EF4-FFF2-40B4-BE49-F238E27FC236}">
                  <a16:creationId xmlns="" xmlns:a16="http://schemas.microsoft.com/office/drawing/2014/main" id="{73882629-1BAE-438B-9802-2EDD583F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>
              <a:extLst>
                <a:ext uri="{FF2B5EF4-FFF2-40B4-BE49-F238E27FC236}">
                  <a16:creationId xmlns="" xmlns:a16="http://schemas.microsoft.com/office/drawing/2014/main" id="{590F5074-56E7-4E5F-A651-A7E31BD5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>
              <a:extLst>
                <a:ext uri="{FF2B5EF4-FFF2-40B4-BE49-F238E27FC236}">
                  <a16:creationId xmlns="" xmlns:a16="http://schemas.microsoft.com/office/drawing/2014/main" id="{A2CA7045-D48F-4328-8FF7-FF8E4D8AB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=""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408143" y="2658429"/>
            <a:ext cx="62179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 smtClean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Удаление выбросов и проведение нормализации данных</a:t>
            </a:r>
            <a:endParaRPr lang="ru-RU" sz="1800" dirty="0">
              <a:solidFill>
                <a:srgbClr val="262626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=""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=""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408143" y="3616890"/>
            <a:ext cx="62179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b="1" dirty="0" smtClean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Построение модели</a:t>
            </a:r>
            <a:endParaRPr lang="ru-RU" sz="1800" dirty="0">
              <a:solidFill>
                <a:srgbClr val="262626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=""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=""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408143" y="4540169"/>
            <a:ext cx="62179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b="1" dirty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Разработка и обучение регрессионных моделей</a:t>
            </a:r>
            <a:endParaRPr lang="ru-RU" sz="1800" dirty="0">
              <a:solidFill>
                <a:srgbClr val="262626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57" name="Google Shape;127;p4">
            <a:extLst>
              <a:ext uri="{FF2B5EF4-FFF2-40B4-BE49-F238E27FC236}">
                <a16:creationId xmlns=""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25;p4">
            <a:extLst>
              <a:ext uri="{FF2B5EF4-FFF2-40B4-BE49-F238E27FC236}">
                <a16:creationId xmlns="" xmlns:a16="http://schemas.microsoft.com/office/drawing/2014/main" id="{5196AA80-638D-487F-983B-0DA60BA9BE05}"/>
              </a:ext>
            </a:extLst>
          </p:cNvPr>
          <p:cNvSpPr/>
          <p:nvPr/>
        </p:nvSpPr>
        <p:spPr>
          <a:xfrm>
            <a:off x="1408143" y="5407983"/>
            <a:ext cx="62179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b="1" dirty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Нейронная сеть для рекомендации «Соотношение матрица-наполнитель»</a:t>
            </a:r>
            <a:endParaRPr lang="ru-RU" sz="1800" dirty="0">
              <a:solidFill>
                <a:srgbClr val="262626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59" name="Google Shape;127;p4">
            <a:extLst>
              <a:ext uri="{FF2B5EF4-FFF2-40B4-BE49-F238E27FC236}">
                <a16:creationId xmlns="" xmlns:a16="http://schemas.microsoft.com/office/drawing/2014/main" id="{6CBDF430-C68B-42FA-BC4A-87935642BB35}"/>
              </a:ext>
            </a:extLst>
          </p:cNvPr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=""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=""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=""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=""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=""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3569" y="5282343"/>
            <a:ext cx="11350503" cy="1151707"/>
          </a:xfrm>
        </p:spPr>
        <p:txBody>
          <a:bodyPr>
            <a:noAutofit/>
          </a:bodyPr>
          <a:lstStyle/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Даны два файла: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x_bp.xlsx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(с данными о параметрах, состоящий из 1023 строк и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столбцов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данных) и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x_nup.xlsx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(данными нашивок, состоящий из 1040 строк и 3 столбцов данных). После объединения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датасетов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типа объединения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индексу –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1023 строки, 13 столбцов.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79" y="469293"/>
            <a:ext cx="7441364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=""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=""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=""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37" y="1429898"/>
            <a:ext cx="80962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=""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=""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347940" y="1691628"/>
            <a:ext cx="5325747" cy="4841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>
              <a:lnSpc>
                <a:spcPct val="90000"/>
              </a:lnSpc>
              <a:buSzPts val="2700"/>
            </a:pPr>
            <a:r>
              <a:rPr lang="ru-RU" sz="2000" dirty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Цель разведочного анализа - получение первоначальных представлений о характерах распределений переменных исходного набора данных, формирование оценки качества исходных данных (наличие пропусков, выбросов), выявление характера взаимосвязи между переменными с целью последующего выдвижения гипотез о наиболее подходящих для решения задачи моделях машинного </a:t>
            </a:r>
            <a:r>
              <a:rPr lang="ru-RU" sz="2000" dirty="0" smtClean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обучения. Пропуски </a:t>
            </a:r>
            <a:r>
              <a:rPr lang="ru-RU" sz="2000" dirty="0" smtClean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в данных </a:t>
            </a:r>
            <a:r>
              <a:rPr lang="ru-RU" sz="2000" dirty="0" smtClean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отсутствуют, отсутствуют значимые смещения в распределении.</a:t>
            </a:r>
          </a:p>
          <a:p>
            <a:pPr>
              <a:lnSpc>
                <a:spcPct val="90000"/>
              </a:lnSpc>
              <a:buSzPts val="2700"/>
            </a:pPr>
            <a:endParaRPr lang="ru-RU" sz="2000" dirty="0" smtClean="0">
              <a:solidFill>
                <a:srgbClr val="272727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>
              <a:lnSpc>
                <a:spcPct val="90000"/>
              </a:lnSpc>
              <a:buSzPts val="2700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Выведена корреляционная тепловая карта.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Корреляционные связи между переменными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отсутствуют.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SzPts val="2700"/>
            </a:pPr>
            <a:endParaRPr lang="ru-RU" sz="2000" dirty="0">
              <a:solidFill>
                <a:srgbClr val="262626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=""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7160486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=""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=""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=""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241" y="1691628"/>
            <a:ext cx="6487136" cy="41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=""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=""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7612656" y="2040039"/>
            <a:ext cx="4109292" cy="4841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>
              <a:lnSpc>
                <a:spcPct val="90000"/>
              </a:lnSpc>
              <a:buSzPts val="2700"/>
            </a:pPr>
            <a:r>
              <a:rPr lang="ru-RU" sz="2000" dirty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Для удаления выбросов существует два основных метода – метод 3х сигм и </a:t>
            </a:r>
            <a:r>
              <a:rPr lang="ru-RU" sz="2000" dirty="0" err="1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межквартильных</a:t>
            </a:r>
            <a:r>
              <a:rPr lang="ru-RU" sz="2000" dirty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расстояний. </a:t>
            </a:r>
            <a:endParaRPr lang="ru-RU" sz="2000" dirty="0" smtClean="0">
              <a:solidFill>
                <a:srgbClr val="272727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>
              <a:lnSpc>
                <a:spcPct val="90000"/>
              </a:lnSpc>
              <a:buSzPts val="2700"/>
            </a:pPr>
            <a:endParaRPr lang="ru-RU" sz="2000" dirty="0" smtClean="0">
              <a:solidFill>
                <a:srgbClr val="272727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>
              <a:lnSpc>
                <a:spcPct val="90000"/>
              </a:lnSpc>
              <a:buSzPts val="2700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выбросы удалены, строим итоговую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Boxplot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очищенного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>
              <a:lnSpc>
                <a:spcPct val="90000"/>
              </a:lnSpc>
              <a:buSzPts val="2700"/>
            </a:pPr>
            <a:endParaRPr lang="en-US" sz="2000" dirty="0" smtClean="0">
              <a:solidFill>
                <a:srgbClr val="272727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>
              <a:lnSpc>
                <a:spcPct val="90000"/>
              </a:lnSpc>
              <a:buSzPts val="2700"/>
            </a:pPr>
            <a:r>
              <a:rPr lang="ru-RU" sz="2000" dirty="0" smtClean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Проведена нормализация данных методом </a:t>
            </a:r>
            <a:r>
              <a:rPr lang="en-US" sz="2000" dirty="0" err="1" smtClean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MinMaxScaler</a:t>
            </a:r>
            <a:r>
              <a:rPr lang="ru-RU" sz="2000" dirty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RU" sz="2000" dirty="0" smtClean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и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также была проведена  стандартизация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StandardScaler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buSzPts val="2700"/>
            </a:pP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SzPts val="2700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SzPts val="2700"/>
            </a:pP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Open Sans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=""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7160486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=""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Удаление выбросов и проведение нормализации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=""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=""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3" y="1686960"/>
            <a:ext cx="6894892" cy="392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0;p9">
            <a:extLst>
              <a:ext uri="{FF2B5EF4-FFF2-40B4-BE49-F238E27FC236}">
                <a16:creationId xmlns="" xmlns:a16="http://schemas.microsoft.com/office/drawing/2014/main" id="{A399EAE0-0E1E-4B54-8527-D2B3D6A61C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3628" y="1322889"/>
            <a:ext cx="11327133" cy="70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indent="0" algn="just">
              <a:buNone/>
            </a:pPr>
            <a:r>
              <a:rPr lang="ru-RU" alt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Было сделано разделение на тестовые и обучающие выборки методом </a:t>
            </a:r>
            <a:r>
              <a:rPr lang="en-US" alt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ru-RU" alt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ru-RU" alt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данных оставить на тестирование модели, на остальных происходит обучение моделей. </a:t>
            </a:r>
            <a:endParaRPr lang="ru-RU" altLang="ru-R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4687148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=""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Построение модели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=""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=""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28" y="2022858"/>
            <a:ext cx="5587345" cy="2724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3628" y="5044463"/>
            <a:ext cx="11745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метрики для оценки моделей возьмём среднюю абсолютную ошибку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коэффициент детерминации (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R2)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все модели показали примерно одинаковый результат: ошибка MAE примерно равна стандартному отклонению, значения R2 находятся около нуля, то есть все модели предсказывают результат сопоставимый со средним значением. Можно считать, что все примененные модели не справились с задачей, результат неудовлетворительный.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429" y="2033872"/>
            <a:ext cx="6033571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79" y="469293"/>
            <a:ext cx="7735251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=""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Нейронная сеть для рекомендации «Соотношение матрица-наполнитель»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=""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=""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18" y="1837866"/>
            <a:ext cx="5181600" cy="40195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063" y="1837866"/>
            <a:ext cx="6043937" cy="26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</TotalTime>
  <Words>315</Words>
  <Application>Microsoft Office PowerPoint</Application>
  <PresentationFormat>Широкоэкранный</PresentationFormat>
  <Paragraphs>36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Roboto Black</vt:lpstr>
      <vt:lpstr>Tahoma</vt:lpstr>
      <vt:lpstr>ALS Sector Bold</vt:lpstr>
      <vt:lpstr>Times New Roman</vt:lpstr>
      <vt:lpstr>Open Sans</vt:lpstr>
      <vt:lpstr>Noto Sans Symbols</vt:lpstr>
      <vt:lpstr>ALS Sector Regular</vt:lpstr>
      <vt:lpstr>If,kjyVUNE_28012021</vt:lpstr>
      <vt:lpstr>Выпускная квалификационная работа  по курсу  «Data Science»  по теме: Прогнозирование конечных свойств новых материалов (композиционных материалов)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Вера</cp:lastModifiedBy>
  <cp:revision>114</cp:revision>
  <dcterms:created xsi:type="dcterms:W3CDTF">2021-02-24T09:03:25Z</dcterms:created>
  <dcterms:modified xsi:type="dcterms:W3CDTF">2023-04-30T19:20:07Z</dcterms:modified>
</cp:coreProperties>
</file>