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2"/>
    <p:sldId id="259" r:id="rId3"/>
  </p:sldIdLst>
  <p:sldSz cx="32918400" cy="43891200"/>
  <p:notesSz cx="20104100" cy="17595850"/>
  <p:defaultTextStyle>
    <a:defPPr>
      <a:defRPr lang="en-US"/>
    </a:defPPr>
    <a:lvl1pPr marL="0" algn="l" defTabSz="1862907" rtl="0" eaLnBrk="1" latinLnBrk="0" hangingPunct="1">
      <a:defRPr sz="3700" kern="1200">
        <a:solidFill>
          <a:schemeClr val="tx1"/>
        </a:solidFill>
        <a:latin typeface="+mn-lt"/>
        <a:ea typeface="+mn-ea"/>
        <a:cs typeface="+mn-cs"/>
      </a:defRPr>
    </a:lvl1pPr>
    <a:lvl2pPr marL="931454" algn="l" defTabSz="1862907" rtl="0" eaLnBrk="1" latinLnBrk="0" hangingPunct="1">
      <a:defRPr sz="3700" kern="1200">
        <a:solidFill>
          <a:schemeClr val="tx1"/>
        </a:solidFill>
        <a:latin typeface="+mn-lt"/>
        <a:ea typeface="+mn-ea"/>
        <a:cs typeface="+mn-cs"/>
      </a:defRPr>
    </a:lvl2pPr>
    <a:lvl3pPr marL="1862907" algn="l" defTabSz="1862907" rtl="0" eaLnBrk="1" latinLnBrk="0" hangingPunct="1">
      <a:defRPr sz="3700" kern="1200">
        <a:solidFill>
          <a:schemeClr val="tx1"/>
        </a:solidFill>
        <a:latin typeface="+mn-lt"/>
        <a:ea typeface="+mn-ea"/>
        <a:cs typeface="+mn-cs"/>
      </a:defRPr>
    </a:lvl3pPr>
    <a:lvl4pPr marL="2794361" algn="l" defTabSz="1862907" rtl="0" eaLnBrk="1" latinLnBrk="0" hangingPunct="1">
      <a:defRPr sz="3700" kern="1200">
        <a:solidFill>
          <a:schemeClr val="tx1"/>
        </a:solidFill>
        <a:latin typeface="+mn-lt"/>
        <a:ea typeface="+mn-ea"/>
        <a:cs typeface="+mn-cs"/>
      </a:defRPr>
    </a:lvl4pPr>
    <a:lvl5pPr marL="3725814" algn="l" defTabSz="1862907" rtl="0" eaLnBrk="1" latinLnBrk="0" hangingPunct="1">
      <a:defRPr sz="3700" kern="1200">
        <a:solidFill>
          <a:schemeClr val="tx1"/>
        </a:solidFill>
        <a:latin typeface="+mn-lt"/>
        <a:ea typeface="+mn-ea"/>
        <a:cs typeface="+mn-cs"/>
      </a:defRPr>
    </a:lvl5pPr>
    <a:lvl6pPr marL="4657268" algn="l" defTabSz="1862907" rtl="0" eaLnBrk="1" latinLnBrk="0" hangingPunct="1">
      <a:defRPr sz="3700" kern="1200">
        <a:solidFill>
          <a:schemeClr val="tx1"/>
        </a:solidFill>
        <a:latin typeface="+mn-lt"/>
        <a:ea typeface="+mn-ea"/>
        <a:cs typeface="+mn-cs"/>
      </a:defRPr>
    </a:lvl6pPr>
    <a:lvl7pPr marL="5588721" algn="l" defTabSz="1862907" rtl="0" eaLnBrk="1" latinLnBrk="0" hangingPunct="1">
      <a:defRPr sz="3700" kern="1200">
        <a:solidFill>
          <a:schemeClr val="tx1"/>
        </a:solidFill>
        <a:latin typeface="+mn-lt"/>
        <a:ea typeface="+mn-ea"/>
        <a:cs typeface="+mn-cs"/>
      </a:defRPr>
    </a:lvl7pPr>
    <a:lvl8pPr marL="6520175" algn="l" defTabSz="1862907" rtl="0" eaLnBrk="1" latinLnBrk="0" hangingPunct="1">
      <a:defRPr sz="3700" kern="1200">
        <a:solidFill>
          <a:schemeClr val="tx1"/>
        </a:solidFill>
        <a:latin typeface="+mn-lt"/>
        <a:ea typeface="+mn-ea"/>
        <a:cs typeface="+mn-cs"/>
      </a:defRPr>
    </a:lvl8pPr>
    <a:lvl9pPr marL="7451628" algn="l" defTabSz="1862907" rtl="0" eaLnBrk="1" latinLnBrk="0" hangingPunct="1">
      <a:defRPr sz="3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66FFFF"/>
    <a:srgbClr val="FC02FF"/>
    <a:srgbClr val="000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4"/>
    <p:restoredTop sz="94647"/>
  </p:normalViewPr>
  <p:slideViewPr>
    <p:cSldViewPr>
      <p:cViewPr>
        <p:scale>
          <a:sx n="30" d="100"/>
          <a:sy n="30" d="100"/>
        </p:scale>
        <p:origin x="24" y="-360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879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879475"/>
          </a:xfrm>
          <a:prstGeom prst="rect">
            <a:avLst/>
          </a:prstGeom>
        </p:spPr>
        <p:txBody>
          <a:bodyPr vert="horz" lIns="91440" tIns="45720" rIns="91440" bIns="45720" rtlCol="0"/>
          <a:lstStyle>
            <a:lvl1pPr algn="r">
              <a:defRPr sz="1200"/>
            </a:lvl1pPr>
          </a:lstStyle>
          <a:p>
            <a:fld id="{430633B3-A812-4548-B31B-6C716081DF97}" type="datetimeFigureOut">
              <a:rPr lang="en-US" smtClean="0"/>
              <a:t>1/2/2020</a:t>
            </a:fld>
            <a:endParaRPr lang="en-US"/>
          </a:p>
        </p:txBody>
      </p:sp>
      <p:sp>
        <p:nvSpPr>
          <p:cNvPr id="4" name="Slide Image Placeholder 3"/>
          <p:cNvSpPr>
            <a:spLocks noGrp="1" noRot="1" noChangeAspect="1"/>
          </p:cNvSpPr>
          <p:nvPr>
            <p:ph type="sldImg" idx="2"/>
          </p:nvPr>
        </p:nvSpPr>
        <p:spPr>
          <a:xfrm>
            <a:off x="7577138" y="1319213"/>
            <a:ext cx="4949825" cy="65992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8358188"/>
            <a:ext cx="16084550" cy="7918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6713200"/>
            <a:ext cx="8712200" cy="879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6713200"/>
            <a:ext cx="8712200" cy="879475"/>
          </a:xfrm>
          <a:prstGeom prst="rect">
            <a:avLst/>
          </a:prstGeom>
        </p:spPr>
        <p:txBody>
          <a:bodyPr vert="horz" lIns="91440" tIns="45720" rIns="91440" bIns="45720" rtlCol="0" anchor="b"/>
          <a:lstStyle>
            <a:lvl1pPr algn="r">
              <a:defRPr sz="1200"/>
            </a:lvl1pPr>
          </a:lstStyle>
          <a:p>
            <a:fld id="{8F25C182-6974-AF41-8999-9B93072A4C57}" type="slidenum">
              <a:rPr lang="en-US" smtClean="0"/>
              <a:t>‹#›</a:t>
            </a:fld>
            <a:endParaRPr lang="en-US"/>
          </a:p>
        </p:txBody>
      </p:sp>
    </p:spTree>
    <p:extLst>
      <p:ext uri="{BB962C8B-B14F-4D97-AF65-F5344CB8AC3E}">
        <p14:creationId xmlns:p14="http://schemas.microsoft.com/office/powerpoint/2010/main" val="1978115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5C182-6974-AF41-8999-9B93072A4C57}" type="slidenum">
              <a:rPr lang="en-US" smtClean="0"/>
              <a:t>1</a:t>
            </a:fld>
            <a:endParaRPr lang="en-US"/>
          </a:p>
        </p:txBody>
      </p:sp>
    </p:spTree>
    <p:extLst>
      <p:ext uri="{BB962C8B-B14F-4D97-AF65-F5344CB8AC3E}">
        <p14:creationId xmlns:p14="http://schemas.microsoft.com/office/powerpoint/2010/main" val="229780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68879" y="13606271"/>
            <a:ext cx="27980642" cy="56938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937760" y="24579072"/>
            <a:ext cx="23042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234610" y="845762"/>
            <a:ext cx="28449176" cy="1154162"/>
          </a:xfrm>
        </p:spPr>
        <p:txBody>
          <a:bodyPr lIns="0" tIns="0" rIns="0" bIns="0"/>
          <a:lstStyle>
            <a:lvl1pPr>
              <a:defRPr sz="7500" b="1" i="0">
                <a:solidFill>
                  <a:schemeClr val="bg1"/>
                </a:solidFill>
                <a:latin typeface="Acumin Pro"/>
                <a:cs typeface="Acumin Pro"/>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234610" y="845762"/>
            <a:ext cx="28449176" cy="1154162"/>
          </a:xfrm>
        </p:spPr>
        <p:txBody>
          <a:bodyPr lIns="0" tIns="0" rIns="0" bIns="0"/>
          <a:lstStyle>
            <a:lvl1pPr>
              <a:defRPr sz="7500" b="1" i="0">
                <a:solidFill>
                  <a:schemeClr val="bg1"/>
                </a:solidFill>
                <a:latin typeface="Acumin Pro"/>
                <a:cs typeface="Acumin Pro"/>
              </a:defRPr>
            </a:lvl1pPr>
          </a:lstStyle>
          <a:p>
            <a:endParaRPr/>
          </a:p>
        </p:txBody>
      </p:sp>
      <p:sp>
        <p:nvSpPr>
          <p:cNvPr id="3" name="Holder 3"/>
          <p:cNvSpPr>
            <a:spLocks noGrp="1"/>
          </p:cNvSpPr>
          <p:nvPr>
            <p:ph sz="half" idx="2"/>
          </p:nvPr>
        </p:nvSpPr>
        <p:spPr>
          <a:xfrm>
            <a:off x="1645920" y="10094976"/>
            <a:ext cx="1431950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952975" y="10094976"/>
            <a:ext cx="1431950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234610" y="845762"/>
            <a:ext cx="28449176" cy="1154162"/>
          </a:xfrm>
        </p:spPr>
        <p:txBody>
          <a:bodyPr lIns="0" tIns="0" rIns="0" bIns="0"/>
          <a:lstStyle>
            <a:lvl1pPr>
              <a:defRPr sz="7500" b="1" i="0">
                <a:solidFill>
                  <a:schemeClr val="bg1"/>
                </a:solidFill>
                <a:latin typeface="Acumin Pro"/>
                <a:cs typeface="Acumin Pr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34610" y="845762"/>
            <a:ext cx="28449176" cy="569387"/>
          </a:xfrm>
          <a:prstGeom prst="rect">
            <a:avLst/>
          </a:prstGeom>
        </p:spPr>
        <p:txBody>
          <a:bodyPr wrap="square" lIns="0" tIns="0" rIns="0" bIns="0">
            <a:spAutoFit/>
          </a:bodyPr>
          <a:lstStyle>
            <a:lvl1pPr>
              <a:defRPr sz="3700" b="1" i="0">
                <a:solidFill>
                  <a:schemeClr val="bg1"/>
                </a:solidFill>
                <a:latin typeface="Acumin Pro"/>
                <a:cs typeface="Acumin Pro"/>
              </a:defRPr>
            </a:lvl1pPr>
          </a:lstStyle>
          <a:p>
            <a:endParaRPr/>
          </a:p>
        </p:txBody>
      </p:sp>
      <p:sp>
        <p:nvSpPr>
          <p:cNvPr id="3" name="Holder 3"/>
          <p:cNvSpPr>
            <a:spLocks noGrp="1"/>
          </p:cNvSpPr>
          <p:nvPr>
            <p:ph type="body" idx="1"/>
          </p:nvPr>
        </p:nvSpPr>
        <p:spPr>
          <a:xfrm>
            <a:off x="1645920" y="10094976"/>
            <a:ext cx="2962656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1192256" y="40818817"/>
            <a:ext cx="10533888" cy="5693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645921" y="40818817"/>
            <a:ext cx="7571232" cy="5693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a:t>
            </a:fld>
            <a:endParaRPr lang="en-US"/>
          </a:p>
        </p:txBody>
      </p:sp>
      <p:sp>
        <p:nvSpPr>
          <p:cNvPr id="6" name="Holder 6"/>
          <p:cNvSpPr>
            <a:spLocks noGrp="1"/>
          </p:cNvSpPr>
          <p:nvPr>
            <p:ph type="sldNum" sz="quarter" idx="7"/>
          </p:nvPr>
        </p:nvSpPr>
        <p:spPr>
          <a:xfrm>
            <a:off x="23701250" y="40818817"/>
            <a:ext cx="7571232" cy="5693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31454">
        <a:defRPr>
          <a:latin typeface="+mn-lt"/>
          <a:ea typeface="+mn-ea"/>
          <a:cs typeface="+mn-cs"/>
        </a:defRPr>
      </a:lvl2pPr>
      <a:lvl3pPr marL="1862907">
        <a:defRPr>
          <a:latin typeface="+mn-lt"/>
          <a:ea typeface="+mn-ea"/>
          <a:cs typeface="+mn-cs"/>
        </a:defRPr>
      </a:lvl3pPr>
      <a:lvl4pPr marL="2794361">
        <a:defRPr>
          <a:latin typeface="+mn-lt"/>
          <a:ea typeface="+mn-ea"/>
          <a:cs typeface="+mn-cs"/>
        </a:defRPr>
      </a:lvl4pPr>
      <a:lvl5pPr marL="3725814">
        <a:defRPr>
          <a:latin typeface="+mn-lt"/>
          <a:ea typeface="+mn-ea"/>
          <a:cs typeface="+mn-cs"/>
        </a:defRPr>
      </a:lvl5pPr>
      <a:lvl6pPr marL="4657268">
        <a:defRPr>
          <a:latin typeface="+mn-lt"/>
          <a:ea typeface="+mn-ea"/>
          <a:cs typeface="+mn-cs"/>
        </a:defRPr>
      </a:lvl6pPr>
      <a:lvl7pPr marL="5588721">
        <a:defRPr>
          <a:latin typeface="+mn-lt"/>
          <a:ea typeface="+mn-ea"/>
          <a:cs typeface="+mn-cs"/>
        </a:defRPr>
      </a:lvl7pPr>
      <a:lvl8pPr marL="6520175">
        <a:defRPr>
          <a:latin typeface="+mn-lt"/>
          <a:ea typeface="+mn-ea"/>
          <a:cs typeface="+mn-cs"/>
        </a:defRPr>
      </a:lvl8pPr>
      <a:lvl9pPr marL="7451628">
        <a:defRPr>
          <a:latin typeface="+mn-lt"/>
          <a:ea typeface="+mn-ea"/>
          <a:cs typeface="+mn-cs"/>
        </a:defRPr>
      </a:lvl9pPr>
    </p:bodyStyle>
    <p:otherStyle>
      <a:lvl1pPr marL="0">
        <a:defRPr>
          <a:latin typeface="+mn-lt"/>
          <a:ea typeface="+mn-ea"/>
          <a:cs typeface="+mn-cs"/>
        </a:defRPr>
      </a:lvl1pPr>
      <a:lvl2pPr marL="931454">
        <a:defRPr>
          <a:latin typeface="+mn-lt"/>
          <a:ea typeface="+mn-ea"/>
          <a:cs typeface="+mn-cs"/>
        </a:defRPr>
      </a:lvl2pPr>
      <a:lvl3pPr marL="1862907">
        <a:defRPr>
          <a:latin typeface="+mn-lt"/>
          <a:ea typeface="+mn-ea"/>
          <a:cs typeface="+mn-cs"/>
        </a:defRPr>
      </a:lvl3pPr>
      <a:lvl4pPr marL="2794361">
        <a:defRPr>
          <a:latin typeface="+mn-lt"/>
          <a:ea typeface="+mn-ea"/>
          <a:cs typeface="+mn-cs"/>
        </a:defRPr>
      </a:lvl4pPr>
      <a:lvl5pPr marL="3725814">
        <a:defRPr>
          <a:latin typeface="+mn-lt"/>
          <a:ea typeface="+mn-ea"/>
          <a:cs typeface="+mn-cs"/>
        </a:defRPr>
      </a:lvl5pPr>
      <a:lvl6pPr marL="4657268">
        <a:defRPr>
          <a:latin typeface="+mn-lt"/>
          <a:ea typeface="+mn-ea"/>
          <a:cs typeface="+mn-cs"/>
        </a:defRPr>
      </a:lvl6pPr>
      <a:lvl7pPr marL="5588721">
        <a:defRPr>
          <a:latin typeface="+mn-lt"/>
          <a:ea typeface="+mn-ea"/>
          <a:cs typeface="+mn-cs"/>
        </a:defRPr>
      </a:lvl7pPr>
      <a:lvl8pPr marL="6520175">
        <a:defRPr>
          <a:latin typeface="+mn-lt"/>
          <a:ea typeface="+mn-ea"/>
          <a:cs typeface="+mn-cs"/>
        </a:defRPr>
      </a:lvl8pPr>
      <a:lvl9pPr marL="745162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hyperlink" Target="applewebdata://428B57F8-6474-4C67-A6B9-C462D7195E7D/#_msoanchor_1" TargetMode="External"/><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hyperlink" Target="applewebdata://1A6B0380-4CF0-455F-BA22-4B2CEF7A6C53/#_msoanchor_3" TargetMode="External"/><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hyperlink" Target="applewebdata://1A6B0380-4CF0-455F-BA22-4B2CEF7A6C53/#_msoanchor_2" TargetMode="External"/><Relationship Id="rId5" Type="http://schemas.openxmlformats.org/officeDocument/2006/relationships/image" Target="../media/image3.jpeg"/><Relationship Id="rId15" Type="http://schemas.openxmlformats.org/officeDocument/2006/relationships/hyperlink" Target="applewebdata://428B57F8-6474-4C67-A6B9-C462D7195E7D/#_msoanchor_3" TargetMode="External"/><Relationship Id="rId10" Type="http://schemas.openxmlformats.org/officeDocument/2006/relationships/hyperlink" Target="applewebdata://1A6B0380-4CF0-455F-BA22-4B2CEF7A6C53/#_msoanchor_1" TargetMode="External"/><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hyperlink" Target="applewebdata://428B57F8-6474-4C67-A6B9-C462D7195E7D/#_msoanchor_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47662" y="514391"/>
            <a:ext cx="32223849" cy="3969080"/>
          </a:xfrm>
          <a:custGeom>
            <a:avLst/>
            <a:gdLst/>
            <a:ahLst/>
            <a:cxnLst/>
            <a:rect l="l" t="t" r="r" b="b"/>
            <a:pathLst>
              <a:path w="19679920" h="1682114">
                <a:moveTo>
                  <a:pt x="0" y="1681740"/>
                </a:moveTo>
                <a:lnTo>
                  <a:pt x="19679446" y="1681740"/>
                </a:lnTo>
                <a:lnTo>
                  <a:pt x="19679446" y="0"/>
                </a:lnTo>
                <a:lnTo>
                  <a:pt x="0" y="0"/>
                </a:lnTo>
                <a:lnTo>
                  <a:pt x="0" y="1681740"/>
                </a:lnTo>
                <a:close/>
              </a:path>
            </a:pathLst>
          </a:custGeom>
          <a:solidFill>
            <a:srgbClr val="000E2F"/>
          </a:solidFill>
        </p:spPr>
        <p:txBody>
          <a:bodyPr wrap="square" lIns="0" tIns="0" rIns="0" bIns="0" rtlCol="0"/>
          <a:lstStyle/>
          <a:p>
            <a:endParaRPr/>
          </a:p>
        </p:txBody>
      </p:sp>
      <p:sp>
        <p:nvSpPr>
          <p:cNvPr id="4" name="object 4"/>
          <p:cNvSpPr txBox="1">
            <a:spLocks noGrp="1"/>
          </p:cNvSpPr>
          <p:nvPr>
            <p:ph type="title"/>
          </p:nvPr>
        </p:nvSpPr>
        <p:spPr>
          <a:xfrm>
            <a:off x="6019800" y="609600"/>
            <a:ext cx="19354800" cy="2337063"/>
          </a:xfrm>
          <a:prstGeom prst="rect">
            <a:avLst/>
          </a:prstGeom>
        </p:spPr>
        <p:txBody>
          <a:bodyPr vert="horz" wrap="square" lIns="0" tIns="28461" rIns="0" bIns="0" rtlCol="0">
            <a:spAutoFit/>
          </a:bodyPr>
          <a:lstStyle/>
          <a:p>
            <a:pPr marL="25874" algn="ctr">
              <a:spcBef>
                <a:spcPts val="224"/>
              </a:spcBef>
            </a:pPr>
            <a:r>
              <a:rPr lang="en-US" dirty="0"/>
              <a:t>Identification of Combinations of Targets for Claudin-Low Triple Negative Breast Cancer </a:t>
            </a:r>
            <a:endParaRPr spc="20" dirty="0"/>
          </a:p>
        </p:txBody>
      </p:sp>
      <p:sp>
        <p:nvSpPr>
          <p:cNvPr id="5" name="object 5"/>
          <p:cNvSpPr txBox="1"/>
          <p:nvPr/>
        </p:nvSpPr>
        <p:spPr>
          <a:xfrm>
            <a:off x="8839200" y="3048000"/>
            <a:ext cx="13944600" cy="918679"/>
          </a:xfrm>
          <a:prstGeom prst="rect">
            <a:avLst/>
          </a:prstGeom>
        </p:spPr>
        <p:txBody>
          <a:bodyPr vert="horz" wrap="square" lIns="0" tIns="25874" rIns="0" bIns="0" rtlCol="0">
            <a:spAutoFit/>
          </a:bodyPr>
          <a:lstStyle/>
          <a:p>
            <a:pPr marL="618382" algn="ctr">
              <a:spcBef>
                <a:spcPts val="204"/>
              </a:spcBef>
            </a:pPr>
            <a:r>
              <a:rPr lang="en-US" sz="3600" spc="-10" dirty="0">
                <a:solidFill>
                  <a:srgbClr val="FFFFFF"/>
                </a:solidFill>
                <a:latin typeface="Acumin Pro"/>
                <a:cs typeface="Acumin Pro"/>
              </a:rPr>
              <a:t>Madeleine S. Gastonguay</a:t>
            </a:r>
            <a:r>
              <a:rPr lang="en-US" sz="3600" spc="-10" baseline="30000" dirty="0">
                <a:solidFill>
                  <a:srgbClr val="FFFFFF"/>
                </a:solidFill>
                <a:latin typeface="Acumin Pro"/>
                <a:cs typeface="Acumin Pro"/>
              </a:rPr>
              <a:t>1</a:t>
            </a:r>
            <a:r>
              <a:rPr lang="en-US" sz="3600" spc="-10" dirty="0">
                <a:solidFill>
                  <a:srgbClr val="FFFFFF"/>
                </a:solidFill>
                <a:latin typeface="Acumin Pro"/>
                <a:cs typeface="Acumin Pro"/>
              </a:rPr>
              <a:t>, </a:t>
            </a:r>
            <a:r>
              <a:rPr sz="3600" spc="-10" dirty="0">
                <a:solidFill>
                  <a:srgbClr val="FFFFFF"/>
                </a:solidFill>
                <a:latin typeface="Acumin Pro"/>
                <a:cs typeface="Acumin Pro"/>
              </a:rPr>
              <a:t>Lauren Marazzi</a:t>
            </a:r>
            <a:r>
              <a:rPr sz="3600" spc="-14" baseline="29914" dirty="0">
                <a:solidFill>
                  <a:srgbClr val="FFFFFF"/>
                </a:solidFill>
                <a:latin typeface="Acumin Pro"/>
                <a:cs typeface="Acumin Pro"/>
              </a:rPr>
              <a:t>1</a:t>
            </a:r>
            <a:r>
              <a:rPr sz="3600" spc="-10" dirty="0">
                <a:solidFill>
                  <a:srgbClr val="FFFFFF"/>
                </a:solidFill>
                <a:latin typeface="Acumin Pro"/>
                <a:cs typeface="Acumin Pro"/>
              </a:rPr>
              <a:t>,</a:t>
            </a:r>
            <a:r>
              <a:rPr lang="en-US" sz="3600" spc="-10" dirty="0">
                <a:solidFill>
                  <a:srgbClr val="FFFFFF"/>
                </a:solidFill>
                <a:latin typeface="Acumin Pro"/>
                <a:cs typeface="Acumin Pro"/>
              </a:rPr>
              <a:t> </a:t>
            </a:r>
            <a:r>
              <a:rPr sz="3600" spc="-20" dirty="0">
                <a:solidFill>
                  <a:srgbClr val="FFFFFF"/>
                </a:solidFill>
                <a:latin typeface="Acumin Pro"/>
                <a:cs typeface="Acumin Pro"/>
              </a:rPr>
              <a:t>Paola</a:t>
            </a:r>
            <a:r>
              <a:rPr sz="3600" spc="10" dirty="0">
                <a:solidFill>
                  <a:srgbClr val="FFFFFF"/>
                </a:solidFill>
                <a:latin typeface="Acumin Pro"/>
                <a:cs typeface="Acumin Pro"/>
              </a:rPr>
              <a:t> </a:t>
            </a:r>
            <a:r>
              <a:rPr sz="3600" spc="-20" dirty="0">
                <a:solidFill>
                  <a:srgbClr val="FFFFFF"/>
                </a:solidFill>
                <a:latin typeface="Acumin Pro"/>
                <a:cs typeface="Acumin Pro"/>
              </a:rPr>
              <a:t>Vera-Licona</a:t>
            </a:r>
            <a:r>
              <a:rPr sz="3600" spc="-31" baseline="29914" dirty="0">
                <a:solidFill>
                  <a:srgbClr val="FFFFFF"/>
                </a:solidFill>
                <a:latin typeface="Acumin Pro"/>
                <a:cs typeface="Acumin Pro"/>
              </a:rPr>
              <a:t>1</a:t>
            </a:r>
            <a:endParaRPr sz="3600" baseline="29914" dirty="0">
              <a:latin typeface="Acumin Pro"/>
              <a:cs typeface="Acumin Pro"/>
            </a:endParaRPr>
          </a:p>
          <a:p>
            <a:pPr marL="280730" indent="-230276" algn="ctr">
              <a:buAutoNum type="arabicPeriod"/>
              <a:tabLst>
                <a:tab pos="282023" algn="l"/>
              </a:tabLst>
            </a:pPr>
            <a:r>
              <a:rPr sz="2200" spc="-10" dirty="0">
                <a:solidFill>
                  <a:srgbClr val="FFFFFF"/>
                </a:solidFill>
                <a:latin typeface="Acumin Pro"/>
                <a:cs typeface="Acumin Pro"/>
              </a:rPr>
              <a:t>Center for Quantitative </a:t>
            </a:r>
            <a:r>
              <a:rPr sz="2200" dirty="0">
                <a:solidFill>
                  <a:srgbClr val="FFFFFF"/>
                </a:solidFill>
                <a:latin typeface="Acumin Pro"/>
                <a:cs typeface="Acumin Pro"/>
              </a:rPr>
              <a:t>Medicine, UConn </a:t>
            </a:r>
            <a:r>
              <a:rPr sz="2200" spc="-10" dirty="0">
                <a:solidFill>
                  <a:srgbClr val="FFFFFF"/>
                </a:solidFill>
                <a:latin typeface="Acumin Pro"/>
                <a:cs typeface="Acumin Pro"/>
              </a:rPr>
              <a:t>Health, </a:t>
            </a:r>
            <a:r>
              <a:rPr sz="2200" spc="-20" dirty="0">
                <a:solidFill>
                  <a:srgbClr val="FFFFFF"/>
                </a:solidFill>
                <a:latin typeface="Acumin Pro"/>
                <a:cs typeface="Acumin Pro"/>
              </a:rPr>
              <a:t>Farmington </a:t>
            </a:r>
            <a:r>
              <a:rPr sz="2200" dirty="0">
                <a:solidFill>
                  <a:srgbClr val="FFFFFF"/>
                </a:solidFill>
                <a:latin typeface="Acumin Pro"/>
                <a:cs typeface="Acumin Pro"/>
              </a:rPr>
              <a:t>CT</a:t>
            </a:r>
            <a:r>
              <a:rPr sz="2200" spc="20" dirty="0">
                <a:solidFill>
                  <a:srgbClr val="FFFFFF"/>
                </a:solidFill>
                <a:latin typeface="Acumin Pro"/>
                <a:cs typeface="Acumin Pro"/>
              </a:rPr>
              <a:t> </a:t>
            </a:r>
            <a:r>
              <a:rPr sz="2200" dirty="0">
                <a:solidFill>
                  <a:srgbClr val="FFFFFF"/>
                </a:solidFill>
                <a:latin typeface="Acumin Pro"/>
                <a:cs typeface="Acumin Pro"/>
              </a:rPr>
              <a:t>06030</a:t>
            </a:r>
            <a:endParaRPr lang="en-US" sz="2200" dirty="0">
              <a:latin typeface="Acumin Pro"/>
              <a:cs typeface="Acumin Pro"/>
            </a:endParaRPr>
          </a:p>
        </p:txBody>
      </p:sp>
      <p:sp>
        <p:nvSpPr>
          <p:cNvPr id="6" name="object 6"/>
          <p:cNvSpPr txBox="1"/>
          <p:nvPr/>
        </p:nvSpPr>
        <p:spPr>
          <a:xfrm>
            <a:off x="415201" y="5860439"/>
            <a:ext cx="10063434" cy="20028990"/>
          </a:xfrm>
          <a:prstGeom prst="rect">
            <a:avLst/>
          </a:prstGeom>
        </p:spPr>
        <p:txBody>
          <a:bodyPr vert="horz" wrap="square" lIns="0" tIns="23286" rIns="0" bIns="0" rtlCol="0">
            <a:spAutoFit/>
          </a:bodyPr>
          <a:lstStyle/>
          <a:p>
            <a:pPr algn="just"/>
            <a:r>
              <a:rPr lang="en-US" sz="2500" b="1" dirty="0">
                <a:latin typeface="Arial" panose="020B0604020202020204" pitchFamily="34" charset="0"/>
                <a:cs typeface="Arial" panose="020B0604020202020204" pitchFamily="34" charset="0"/>
              </a:rPr>
              <a:t>Triple Negative Breast Cancer (TNBC)</a:t>
            </a:r>
            <a:r>
              <a:rPr lang="en-US" sz="2500" dirty="0">
                <a:latin typeface="Arial" panose="020B0604020202020204" pitchFamily="34" charset="0"/>
                <a:cs typeface="Arial" panose="020B0604020202020204" pitchFamily="34" charset="0"/>
              </a:rPr>
              <a:t> is an aggressive, heterogenous subtype of breast cancer (BC) accounting for 20% of BC cases</a:t>
            </a:r>
            <a:r>
              <a:rPr lang="en-US" sz="2500" baseline="30000" dirty="0">
                <a:latin typeface="Arial" panose="020B0604020202020204" pitchFamily="34" charset="0"/>
                <a:cs typeface="Arial" panose="020B0604020202020204" pitchFamily="34" charset="0"/>
              </a:rPr>
              <a:t>1</a:t>
            </a:r>
            <a:r>
              <a:rPr lang="en-US" sz="2500" dirty="0">
                <a:latin typeface="Arial" panose="020B0604020202020204" pitchFamily="34" charset="0"/>
                <a:cs typeface="Arial" panose="020B0604020202020204" pitchFamily="34" charset="0"/>
              </a:rPr>
              <a:t>. Unlike other subtypes of BC which are characterized by the presence of estrogen receptors, progesterone receptors, or HER2 amplification, TNBC is characterized by the lack of all three of these markers. As a result, it is difficult to treat TNBC with current targeted therapies. </a:t>
            </a:r>
            <a:r>
              <a:rPr lang="en-US" sz="2500" b="1" dirty="0">
                <a:latin typeface="Arial" panose="020B0604020202020204" pitchFamily="34" charset="0"/>
                <a:cs typeface="Arial" panose="020B0604020202020204" pitchFamily="34" charset="0"/>
              </a:rPr>
              <a:t>Claudin-low (CL) TNBC</a:t>
            </a:r>
            <a:r>
              <a:rPr lang="en-US" sz="2500" dirty="0">
                <a:latin typeface="Arial" panose="020B0604020202020204" pitchFamily="34" charset="0"/>
                <a:cs typeface="Arial" panose="020B0604020202020204" pitchFamily="34" charset="0"/>
              </a:rPr>
              <a:t> is a subtype of TNBC making up 7-14% of invasive breast cancers diagnoses</a:t>
            </a:r>
            <a:r>
              <a:rPr lang="en-US" sz="2500" baseline="30000" dirty="0">
                <a:latin typeface="Arial" panose="020B0604020202020204" pitchFamily="34" charset="0"/>
                <a:cs typeface="Arial" panose="020B0604020202020204" pitchFamily="34" charset="0"/>
              </a:rPr>
              <a:t>2</a:t>
            </a:r>
            <a:r>
              <a:rPr lang="en-US" sz="2500" dirty="0">
                <a:latin typeface="Arial" panose="020B0604020202020204" pitchFamily="34" charset="0"/>
                <a:cs typeface="Arial" panose="020B0604020202020204" pitchFamily="34" charset="0"/>
              </a:rPr>
              <a:t>. It is characterized by low expression of tight junction proteins Claudin 3, 4, and 7 and the cell adhesion molecule E-cadherin</a:t>
            </a:r>
            <a:r>
              <a:rPr lang="en-US" sz="2500" baseline="30000" dirty="0">
                <a:latin typeface="Arial" panose="020B0604020202020204" pitchFamily="34" charset="0"/>
                <a:cs typeface="Arial" panose="020B0604020202020204" pitchFamily="34" charset="0"/>
              </a:rPr>
              <a:t>2,3,4</a:t>
            </a:r>
            <a:r>
              <a:rPr lang="en-US" sz="2500" dirty="0">
                <a:latin typeface="Arial" panose="020B0604020202020204" pitchFamily="34" charset="0"/>
                <a:cs typeface="Arial" panose="020B0604020202020204" pitchFamily="34" charset="0"/>
              </a:rPr>
              <a:t>. CL tumors are prone to epithelial to mesenchymal transition (EMT) as well as exhibiting stem-cell like characteristics, two hallmarks of cancer marking high metastasis rates</a:t>
            </a:r>
            <a:r>
              <a:rPr lang="en-US" sz="2500" baseline="30000" dirty="0">
                <a:latin typeface="Arial" panose="020B0604020202020204" pitchFamily="34" charset="0"/>
                <a:cs typeface="Arial" panose="020B0604020202020204" pitchFamily="34" charset="0"/>
              </a:rPr>
              <a:t>2,5</a:t>
            </a:r>
            <a:r>
              <a:rPr lang="en-US" sz="2500" dirty="0">
                <a:latin typeface="Arial" panose="020B0604020202020204" pitchFamily="34" charset="0"/>
                <a:cs typeface="Arial" panose="020B0604020202020204" pitchFamily="34" charset="0"/>
              </a:rPr>
              <a:t>. The  low proliferation rate of the subtype sets it apart from most tumors, making it difficult to treat with cytotoxic drugs</a:t>
            </a:r>
            <a:r>
              <a:rPr lang="en-US" sz="2500" baseline="30000" dirty="0">
                <a:latin typeface="Arial" panose="020B0604020202020204" pitchFamily="34" charset="0"/>
                <a:cs typeface="Arial" panose="020B0604020202020204" pitchFamily="34" charset="0"/>
              </a:rPr>
              <a:t>2</a:t>
            </a:r>
            <a:r>
              <a:rPr lang="en-US" sz="2500" dirty="0">
                <a:latin typeface="Arial" panose="020B0604020202020204" pitchFamily="34" charset="0"/>
                <a:cs typeface="Arial" panose="020B0604020202020204" pitchFamily="34" charset="0"/>
              </a:rPr>
              <a:t>. CL TNBC has a poor prognosis and a clear need for new treatment options.</a:t>
            </a:r>
          </a:p>
          <a:p>
            <a:pPr algn="just"/>
            <a:r>
              <a:rPr lang="en-US" sz="2500" dirty="0">
                <a:latin typeface="Arial" panose="020B0604020202020204" pitchFamily="34" charset="0"/>
                <a:cs typeface="Arial" panose="020B0604020202020204" pitchFamily="34" charset="0"/>
              </a:rPr>
              <a:t> </a:t>
            </a:r>
          </a:p>
          <a:p>
            <a:pPr algn="just"/>
            <a:r>
              <a:rPr lang="en-US" sz="2500" dirty="0">
                <a:latin typeface="Arial" panose="020B0604020202020204" pitchFamily="34" charset="0"/>
                <a:cs typeface="Arial" panose="020B0604020202020204" pitchFamily="34" charset="0"/>
              </a:rPr>
              <a:t>One potential therapeutic strategy is </a:t>
            </a:r>
            <a:r>
              <a:rPr lang="en-US" sz="2500" b="1" dirty="0">
                <a:latin typeface="Arial" panose="020B0604020202020204" pitchFamily="34" charset="0"/>
                <a:cs typeface="Arial" panose="020B0604020202020204" pitchFamily="34" charset="0"/>
              </a:rPr>
              <a:t>tumor reversion</a:t>
            </a:r>
            <a:r>
              <a:rPr lang="en-US" sz="2500" dirty="0">
                <a:latin typeface="Arial" panose="020B0604020202020204" pitchFamily="34" charset="0"/>
                <a:cs typeface="Arial" panose="020B0604020202020204" pitchFamily="34" charset="0"/>
              </a:rPr>
              <a:t>, the biological process by which tumor cells lose a significant fraction of their malignant phenotype</a:t>
            </a:r>
            <a:r>
              <a:rPr lang="en-US" sz="2500" baseline="30000" dirty="0">
                <a:latin typeface="Arial" panose="020B0604020202020204" pitchFamily="34" charset="0"/>
                <a:cs typeface="Arial" panose="020B0604020202020204" pitchFamily="34" charset="0"/>
              </a:rPr>
              <a:t>7</a:t>
            </a:r>
            <a:r>
              <a:rPr lang="en-US" sz="2500" dirty="0">
                <a:latin typeface="Arial" panose="020B0604020202020204" pitchFamily="34" charset="0"/>
                <a:cs typeface="Arial" panose="020B0604020202020204" pitchFamily="34" charset="0"/>
              </a:rPr>
              <a:t>. Tumor reversion has been observed for over a century (SOURCE). It has also been achieved both </a:t>
            </a:r>
            <a:r>
              <a:rPr lang="en-US" sz="2500" i="1" dirty="0">
                <a:latin typeface="Arial" panose="020B0604020202020204" pitchFamily="34" charset="0"/>
                <a:cs typeface="Arial" panose="020B0604020202020204" pitchFamily="34" charset="0"/>
              </a:rPr>
              <a:t>in vitro</a:t>
            </a:r>
            <a:r>
              <a:rPr lang="en-US" sz="2500" dirty="0">
                <a:latin typeface="Arial" panose="020B0604020202020204" pitchFamily="34" charset="0"/>
                <a:cs typeface="Arial" panose="020B0604020202020204" pitchFamily="34" charset="0"/>
              </a:rPr>
              <a:t>, </a:t>
            </a:r>
            <a:r>
              <a:rPr lang="en-US" sz="2500" i="1" dirty="0">
                <a:latin typeface="Arial" panose="020B0604020202020204" pitchFamily="34" charset="0"/>
                <a:cs typeface="Arial" panose="020B0604020202020204" pitchFamily="34" charset="0"/>
              </a:rPr>
              <a:t>in vivo</a:t>
            </a:r>
            <a:r>
              <a:rPr lang="en-US" sz="2500" dirty="0">
                <a:latin typeface="Arial" panose="020B0604020202020204" pitchFamily="34" charset="0"/>
                <a:cs typeface="Arial" panose="020B0604020202020204" pitchFamily="34" charset="0"/>
              </a:rPr>
              <a:t>, and </a:t>
            </a:r>
            <a:r>
              <a:rPr lang="en-US" sz="2500" i="1" dirty="0">
                <a:latin typeface="Arial" panose="020B0604020202020204" pitchFamily="34" charset="0"/>
                <a:cs typeface="Arial" panose="020B0604020202020204" pitchFamily="34" charset="0"/>
              </a:rPr>
              <a:t>ex vivo</a:t>
            </a:r>
            <a:r>
              <a:rPr lang="en-US" sz="2500" dirty="0">
                <a:latin typeface="Arial" panose="020B0604020202020204" pitchFamily="34" charset="0"/>
                <a:cs typeface="Arial" panose="020B0604020202020204" pitchFamily="34" charset="0"/>
              </a:rPr>
              <a:t>. In particular, tumor reversion has been achieved in vitro with the CL cell line MDA-MB-231, and in vivo in a mice xenografted with MDA-MB-231 cells</a:t>
            </a:r>
            <a:r>
              <a:rPr lang="en-US" sz="2500" baseline="30000" dirty="0">
                <a:latin typeface="Arial" panose="020B0604020202020204" pitchFamily="34" charset="0"/>
                <a:cs typeface="Arial" panose="020B0604020202020204" pitchFamily="34" charset="0"/>
              </a:rPr>
              <a:t>8-13</a:t>
            </a:r>
            <a:r>
              <a:rPr lang="en-US" sz="2500" dirty="0">
                <a:latin typeface="Arial" panose="020B0604020202020204" pitchFamily="34" charset="0"/>
                <a:cs typeface="Arial" panose="020B0604020202020204" pitchFamily="34" charset="0"/>
              </a:rPr>
              <a:t>. </a:t>
            </a:r>
          </a:p>
          <a:p>
            <a:pPr algn="just"/>
            <a:r>
              <a:rPr lang="en-US" sz="2500" dirty="0">
                <a:latin typeface="Arial" panose="020B0604020202020204" pitchFamily="34" charset="0"/>
                <a:cs typeface="Arial" panose="020B0604020202020204" pitchFamily="34" charset="0"/>
              </a:rPr>
              <a:t> </a:t>
            </a:r>
          </a:p>
          <a:p>
            <a:pPr algn="just"/>
            <a:r>
              <a:rPr lang="en-US" sz="2500" dirty="0">
                <a:latin typeface="Arial" panose="020B0604020202020204" pitchFamily="34" charset="0"/>
                <a:cs typeface="Arial" panose="020B0604020202020204" pitchFamily="34" charset="0"/>
              </a:rPr>
              <a:t>At the cellular level, the development of cancer can be seen as a systems-level dynamical process driven by an intracellular signaling network. Attractors of this network correspond to cell phenotypes</a:t>
            </a:r>
            <a:r>
              <a:rPr lang="en-US" sz="2500" baseline="30000" dirty="0">
                <a:latin typeface="Arial" panose="020B0604020202020204" pitchFamily="34" charset="0"/>
                <a:cs typeface="Arial" panose="020B0604020202020204" pitchFamily="34" charset="0"/>
              </a:rPr>
              <a:t>14</a:t>
            </a:r>
            <a:r>
              <a:rPr lang="en-US" sz="2500" dirty="0">
                <a:latin typeface="Arial" panose="020B0604020202020204" pitchFamily="34" charset="0"/>
                <a:cs typeface="Arial" panose="020B0604020202020204" pitchFamily="34" charset="0"/>
              </a:rPr>
              <a:t>. </a:t>
            </a:r>
            <a:r>
              <a:rPr lang="en-US" sz="2500" b="1" dirty="0">
                <a:latin typeface="Arial" panose="020B0604020202020204" pitchFamily="34" charset="0"/>
                <a:cs typeface="Arial" panose="020B0604020202020204" pitchFamily="34" charset="0"/>
              </a:rPr>
              <a:t>Cancer attractors</a:t>
            </a:r>
            <a:r>
              <a:rPr lang="en-US" sz="2500" dirty="0">
                <a:latin typeface="Arial" panose="020B0604020202020204" pitchFamily="34" charset="0"/>
                <a:cs typeface="Arial" panose="020B0604020202020204" pitchFamily="34" charset="0"/>
              </a:rPr>
              <a:t> are attractors presenting a malignant phenotype that are pre-existing in the network but not typically accessible and therefore not occupied by cells</a:t>
            </a:r>
            <a:r>
              <a:rPr lang="en-US" sz="2500" baseline="30000" dirty="0">
                <a:latin typeface="Arial" panose="020B0604020202020204" pitchFamily="34" charset="0"/>
                <a:cs typeface="Arial" panose="020B0604020202020204" pitchFamily="34" charset="0"/>
              </a:rPr>
              <a:t>14</a:t>
            </a:r>
            <a:r>
              <a:rPr lang="en-US" sz="2500" dirty="0">
                <a:latin typeface="Arial" panose="020B0604020202020204" pitchFamily="34" charset="0"/>
                <a:cs typeface="Arial" panose="020B0604020202020204" pitchFamily="34" charset="0"/>
              </a:rPr>
              <a:t>. They can be accessed through genetic mutations or changes in the tumor microenvironment. Cancer reversion can be viewed as an optimal control problem in dynamical systems where the objective is to shift the system away from a cancerous attractor and towards normal-like attractors.</a:t>
            </a:r>
          </a:p>
          <a:p>
            <a:pPr algn="just"/>
            <a:r>
              <a:rPr lang="en-US" sz="2500" dirty="0">
                <a:latin typeface="Arial" panose="020B0604020202020204" pitchFamily="34" charset="0"/>
                <a:cs typeface="Arial" panose="020B0604020202020204" pitchFamily="34" charset="0"/>
              </a:rPr>
              <a:t> </a:t>
            </a:r>
          </a:p>
          <a:p>
            <a:pPr algn="just"/>
            <a:r>
              <a:rPr lang="en-US" sz="2500" b="1" dirty="0">
                <a:latin typeface="Arial" panose="020B0604020202020204" pitchFamily="34" charset="0"/>
                <a:cs typeface="Arial" panose="020B0604020202020204" pitchFamily="34" charset="0"/>
              </a:rPr>
              <a:t>Structure-based control methods </a:t>
            </a:r>
            <a:r>
              <a:rPr lang="en-US" sz="2500" dirty="0">
                <a:latin typeface="Arial" panose="020B0604020202020204" pitchFamily="34" charset="0"/>
                <a:cs typeface="Arial" panose="020B0604020202020204" pitchFamily="34" charset="0"/>
              </a:rPr>
              <a:t>study the controllability of systems based solely on the structure of the network</a:t>
            </a:r>
            <a:r>
              <a:rPr lang="en-US" sz="2500" baseline="30000" dirty="0">
                <a:latin typeface="Arial" panose="020B0604020202020204" pitchFamily="34" charset="0"/>
                <a:cs typeface="Arial" panose="020B0604020202020204" pitchFamily="34" charset="0"/>
              </a:rPr>
              <a:t>15-18</a:t>
            </a:r>
            <a:r>
              <a:rPr lang="en-US" sz="2500" dirty="0">
                <a:latin typeface="Arial" panose="020B0604020202020204" pitchFamily="34" charset="0"/>
                <a:cs typeface="Arial" panose="020B0604020202020204" pitchFamily="34" charset="0"/>
              </a:rPr>
              <a:t>. Attractor-based control methods focus on the controllability of the system by restricting the target states to attractors. Recently, structure-based attractor-based methods for non-linear systems have been proposed</a:t>
            </a:r>
            <a:r>
              <a:rPr lang="en-US" sz="2500" baseline="30000" dirty="0">
                <a:latin typeface="Arial" panose="020B0604020202020204" pitchFamily="34" charset="0"/>
                <a:cs typeface="Arial" panose="020B0604020202020204" pitchFamily="34" charset="0"/>
              </a:rPr>
              <a:t>17,18</a:t>
            </a:r>
            <a:r>
              <a:rPr lang="en-US" sz="2500" dirty="0">
                <a:latin typeface="Arial" panose="020B0604020202020204" pitchFamily="34" charset="0"/>
                <a:cs typeface="Arial" panose="020B0604020202020204" pitchFamily="34" charset="0"/>
              </a:rPr>
              <a:t>(Fig 1). The newly proposed Feedback Vertex Set Control (FC) framework is especially suited for systems with non-linear dynamics</a:t>
            </a:r>
            <a:r>
              <a:rPr lang="en-US" sz="2500" baseline="30000" dirty="0">
                <a:latin typeface="Arial" panose="020B0604020202020204" pitchFamily="34" charset="0"/>
                <a:cs typeface="Arial" panose="020B0604020202020204" pitchFamily="34" charset="0"/>
              </a:rPr>
              <a:t>8</a:t>
            </a:r>
            <a:r>
              <a:rPr lang="en-US" sz="2500" dirty="0">
                <a:latin typeface="Arial" panose="020B0604020202020204" pitchFamily="34" charset="0"/>
                <a:cs typeface="Arial" panose="020B0604020202020204" pitchFamily="34" charset="0"/>
              </a:rPr>
              <a:t>. The objective of FC is to identify combinations of network nodes that drive the network from an arbitrary initial state to any desired dynamical attractor of the system by perturbing the initial state of identified nodes.</a:t>
            </a:r>
          </a:p>
          <a:p>
            <a:pPr algn="just"/>
            <a:r>
              <a:rPr lang="en-US" sz="2500" dirty="0">
                <a:latin typeface="Arial" panose="020B0604020202020204" pitchFamily="34" charset="0"/>
                <a:cs typeface="Arial" panose="020B0604020202020204" pitchFamily="34" charset="0"/>
              </a:rPr>
              <a:t> </a:t>
            </a:r>
          </a:p>
          <a:p>
            <a:pPr algn="just"/>
            <a:r>
              <a:rPr lang="en-US" sz="2500" b="1" dirty="0">
                <a:latin typeface="Arial" panose="020B0604020202020204" pitchFamily="34" charset="0"/>
                <a:cs typeface="Arial" panose="020B0604020202020204" pitchFamily="34" charset="0"/>
              </a:rPr>
              <a:t>Objectives: </a:t>
            </a:r>
            <a:r>
              <a:rPr lang="en-US" sz="2500" dirty="0">
                <a:latin typeface="Arial" panose="020B0604020202020204" pitchFamily="34" charset="0"/>
                <a:cs typeface="Arial" panose="020B0604020202020204" pitchFamily="34" charset="0"/>
              </a:rPr>
              <a:t>Develop and apply a computational systems biology pipeline for the construction and control of an intracellular signaling network of reversion of Claudin-Low Triple Negative Breast Cancer. The ultimate goal is to identify and experimentally validate combinations of therapeutic targets to aid in the reversion of CL TNBC.</a:t>
            </a:r>
          </a:p>
        </p:txBody>
      </p:sp>
      <p:sp>
        <p:nvSpPr>
          <p:cNvPr id="12" name="object 12"/>
          <p:cNvSpPr/>
          <p:nvPr/>
        </p:nvSpPr>
        <p:spPr>
          <a:xfrm>
            <a:off x="303288" y="4732403"/>
            <a:ext cx="10287260" cy="830197"/>
          </a:xfrm>
          <a:custGeom>
            <a:avLst/>
            <a:gdLst/>
            <a:ahLst/>
            <a:cxnLst/>
            <a:rect l="l" t="t" r="r" b="b"/>
            <a:pathLst>
              <a:path w="6282690" h="314325">
                <a:moveTo>
                  <a:pt x="0" y="314126"/>
                </a:moveTo>
                <a:lnTo>
                  <a:pt x="6282531" y="314126"/>
                </a:lnTo>
                <a:lnTo>
                  <a:pt x="6282531" y="0"/>
                </a:lnTo>
                <a:lnTo>
                  <a:pt x="0" y="0"/>
                </a:lnTo>
                <a:lnTo>
                  <a:pt x="0" y="314126"/>
                </a:lnTo>
                <a:close/>
              </a:path>
            </a:pathLst>
          </a:custGeom>
          <a:solidFill>
            <a:srgbClr val="000E2F"/>
          </a:solidFill>
        </p:spPr>
        <p:txBody>
          <a:bodyPr wrap="square" lIns="0" tIns="0" rIns="0" bIns="0" rtlCol="0"/>
          <a:lstStyle/>
          <a:p>
            <a:endParaRPr dirty="0"/>
          </a:p>
        </p:txBody>
      </p:sp>
      <p:sp>
        <p:nvSpPr>
          <p:cNvPr id="13" name="object 13"/>
          <p:cNvSpPr txBox="1"/>
          <p:nvPr/>
        </p:nvSpPr>
        <p:spPr>
          <a:xfrm>
            <a:off x="3326811" y="4783951"/>
            <a:ext cx="4243239" cy="689152"/>
          </a:xfrm>
          <a:prstGeom prst="rect">
            <a:avLst/>
          </a:prstGeom>
        </p:spPr>
        <p:txBody>
          <a:bodyPr vert="horz" wrap="square" lIns="0" tIns="27167" rIns="0" bIns="0" rtlCol="0">
            <a:spAutoFit/>
          </a:bodyPr>
          <a:lstStyle/>
          <a:p>
            <a:pPr marL="25874">
              <a:spcBef>
                <a:spcPts val="214"/>
              </a:spcBef>
            </a:pPr>
            <a:r>
              <a:rPr sz="4300" spc="10" dirty="0">
                <a:solidFill>
                  <a:srgbClr val="FFFFFF"/>
                </a:solidFill>
                <a:latin typeface="Acumin Pro"/>
                <a:cs typeface="Acumin Pro"/>
              </a:rPr>
              <a:t>INTRODUCTION</a:t>
            </a:r>
            <a:endParaRPr sz="4300" dirty="0">
              <a:latin typeface="Acumin Pro"/>
              <a:cs typeface="Acumin Pro"/>
            </a:endParaRPr>
          </a:p>
        </p:txBody>
      </p:sp>
      <p:sp>
        <p:nvSpPr>
          <p:cNvPr id="17" name="object 17"/>
          <p:cNvSpPr/>
          <p:nvPr/>
        </p:nvSpPr>
        <p:spPr>
          <a:xfrm>
            <a:off x="380708" y="33307827"/>
            <a:ext cx="10287260" cy="829773"/>
          </a:xfrm>
          <a:custGeom>
            <a:avLst/>
            <a:gdLst/>
            <a:ahLst/>
            <a:cxnLst/>
            <a:rect l="l" t="t" r="r" b="b"/>
            <a:pathLst>
              <a:path w="6282690" h="314325">
                <a:moveTo>
                  <a:pt x="0" y="314126"/>
                </a:moveTo>
                <a:lnTo>
                  <a:pt x="6282531" y="314126"/>
                </a:lnTo>
                <a:lnTo>
                  <a:pt x="6282531" y="0"/>
                </a:lnTo>
                <a:lnTo>
                  <a:pt x="0" y="0"/>
                </a:lnTo>
                <a:lnTo>
                  <a:pt x="0" y="314126"/>
                </a:lnTo>
                <a:close/>
              </a:path>
            </a:pathLst>
          </a:custGeom>
          <a:solidFill>
            <a:srgbClr val="000E2F"/>
          </a:solidFill>
        </p:spPr>
        <p:txBody>
          <a:bodyPr wrap="square" lIns="0" tIns="0" rIns="0" bIns="0" rtlCol="0"/>
          <a:lstStyle/>
          <a:p>
            <a:endParaRPr/>
          </a:p>
        </p:txBody>
      </p:sp>
      <p:sp>
        <p:nvSpPr>
          <p:cNvPr id="18" name="object 18"/>
          <p:cNvSpPr txBox="1"/>
          <p:nvPr/>
        </p:nvSpPr>
        <p:spPr>
          <a:xfrm>
            <a:off x="571210" y="33369490"/>
            <a:ext cx="9906000" cy="689152"/>
          </a:xfrm>
          <a:prstGeom prst="rect">
            <a:avLst/>
          </a:prstGeom>
        </p:spPr>
        <p:txBody>
          <a:bodyPr vert="horz" wrap="square" lIns="0" tIns="27167" rIns="0" bIns="0" rtlCol="0">
            <a:spAutoFit/>
          </a:bodyPr>
          <a:lstStyle/>
          <a:p>
            <a:pPr marL="25874" algn="ctr">
              <a:spcBef>
                <a:spcPts val="214"/>
              </a:spcBef>
            </a:pPr>
            <a:r>
              <a:rPr sz="4300" spc="-31" dirty="0">
                <a:solidFill>
                  <a:srgbClr val="FFFFFF"/>
                </a:solidFill>
                <a:latin typeface="Acumin Pro"/>
                <a:cs typeface="Acumin Pro"/>
              </a:rPr>
              <a:t>D</a:t>
            </a:r>
            <a:r>
              <a:rPr sz="4300" spc="-367" dirty="0">
                <a:solidFill>
                  <a:srgbClr val="FFFFFF"/>
                </a:solidFill>
                <a:latin typeface="Acumin Pro"/>
                <a:cs typeface="Acumin Pro"/>
              </a:rPr>
              <a:t>A</a:t>
            </a:r>
            <a:r>
              <a:rPr sz="4300" spc="-336" dirty="0">
                <a:solidFill>
                  <a:srgbClr val="FFFFFF"/>
                </a:solidFill>
                <a:latin typeface="Acumin Pro"/>
                <a:cs typeface="Acumin Pro"/>
              </a:rPr>
              <a:t>T</a:t>
            </a:r>
            <a:r>
              <a:rPr sz="4300" dirty="0">
                <a:solidFill>
                  <a:srgbClr val="FFFFFF"/>
                </a:solidFill>
                <a:latin typeface="Acumin Pro"/>
                <a:cs typeface="Acumin Pro"/>
              </a:rPr>
              <a:t>A</a:t>
            </a:r>
            <a:endParaRPr sz="4300" dirty="0">
              <a:latin typeface="Acumin Pro"/>
              <a:cs typeface="Acumin Pro"/>
            </a:endParaRPr>
          </a:p>
        </p:txBody>
      </p:sp>
      <p:sp>
        <p:nvSpPr>
          <p:cNvPr id="24" name="object 24"/>
          <p:cNvSpPr/>
          <p:nvPr/>
        </p:nvSpPr>
        <p:spPr>
          <a:xfrm>
            <a:off x="11049000" y="34877546"/>
            <a:ext cx="21526758" cy="832104"/>
          </a:xfrm>
          <a:custGeom>
            <a:avLst/>
            <a:gdLst/>
            <a:ahLst/>
            <a:cxnLst/>
            <a:rect l="l" t="t" r="r" b="b"/>
            <a:pathLst>
              <a:path w="6282690" h="314325">
                <a:moveTo>
                  <a:pt x="0" y="314126"/>
                </a:moveTo>
                <a:lnTo>
                  <a:pt x="6282531" y="314126"/>
                </a:lnTo>
                <a:lnTo>
                  <a:pt x="6282531" y="0"/>
                </a:lnTo>
                <a:lnTo>
                  <a:pt x="0" y="0"/>
                </a:lnTo>
                <a:lnTo>
                  <a:pt x="0" y="314126"/>
                </a:lnTo>
                <a:close/>
              </a:path>
            </a:pathLst>
          </a:custGeom>
          <a:solidFill>
            <a:srgbClr val="000E2F"/>
          </a:solidFill>
        </p:spPr>
        <p:txBody>
          <a:bodyPr wrap="square" lIns="0" tIns="0" rIns="0" bIns="0" rtlCol="0"/>
          <a:lstStyle/>
          <a:p>
            <a:endParaRPr/>
          </a:p>
        </p:txBody>
      </p:sp>
      <p:sp>
        <p:nvSpPr>
          <p:cNvPr id="25" name="object 25"/>
          <p:cNvSpPr txBox="1"/>
          <p:nvPr/>
        </p:nvSpPr>
        <p:spPr>
          <a:xfrm>
            <a:off x="20116800" y="34899600"/>
            <a:ext cx="3505199" cy="689152"/>
          </a:xfrm>
          <a:prstGeom prst="rect">
            <a:avLst/>
          </a:prstGeom>
        </p:spPr>
        <p:txBody>
          <a:bodyPr vert="horz" wrap="square" lIns="0" tIns="27167" rIns="0" bIns="0" rtlCol="0">
            <a:spAutoFit/>
          </a:bodyPr>
          <a:lstStyle/>
          <a:p>
            <a:pPr marL="25874">
              <a:spcBef>
                <a:spcPts val="214"/>
              </a:spcBef>
            </a:pPr>
            <a:r>
              <a:rPr sz="4300" dirty="0">
                <a:solidFill>
                  <a:srgbClr val="FFFFFF"/>
                </a:solidFill>
                <a:latin typeface="Acumin Pro"/>
                <a:cs typeface="Acumin Pro"/>
              </a:rPr>
              <a:t>DI</a:t>
            </a:r>
            <a:r>
              <a:rPr sz="4300" spc="10" dirty="0">
                <a:solidFill>
                  <a:srgbClr val="FFFFFF"/>
                </a:solidFill>
                <a:latin typeface="Acumin Pro"/>
                <a:cs typeface="Acumin Pro"/>
              </a:rPr>
              <a:t>S</a:t>
            </a:r>
            <a:r>
              <a:rPr sz="4300" dirty="0">
                <a:solidFill>
                  <a:srgbClr val="FFFFFF"/>
                </a:solidFill>
                <a:latin typeface="Acumin Pro"/>
                <a:cs typeface="Acumin Pro"/>
              </a:rPr>
              <a:t>C</a:t>
            </a:r>
            <a:r>
              <a:rPr sz="4300" spc="-61" dirty="0">
                <a:solidFill>
                  <a:srgbClr val="FFFFFF"/>
                </a:solidFill>
                <a:latin typeface="Acumin Pro"/>
                <a:cs typeface="Acumin Pro"/>
              </a:rPr>
              <a:t>U</a:t>
            </a:r>
            <a:r>
              <a:rPr sz="4300" spc="20" dirty="0">
                <a:solidFill>
                  <a:srgbClr val="FFFFFF"/>
                </a:solidFill>
                <a:latin typeface="Acumin Pro"/>
                <a:cs typeface="Acumin Pro"/>
              </a:rPr>
              <a:t>S</a:t>
            </a:r>
            <a:r>
              <a:rPr sz="4300" spc="-20" dirty="0">
                <a:solidFill>
                  <a:srgbClr val="FFFFFF"/>
                </a:solidFill>
                <a:latin typeface="Acumin Pro"/>
                <a:cs typeface="Acumin Pro"/>
              </a:rPr>
              <a:t>S</a:t>
            </a:r>
            <a:r>
              <a:rPr sz="4300" dirty="0">
                <a:solidFill>
                  <a:srgbClr val="FFFFFF"/>
                </a:solidFill>
                <a:latin typeface="Acumin Pro"/>
                <a:cs typeface="Acumin Pro"/>
              </a:rPr>
              <a:t>ION</a:t>
            </a:r>
            <a:endParaRPr sz="4300" dirty="0">
              <a:latin typeface="Acumin Pro"/>
              <a:cs typeface="Acumin Pro"/>
            </a:endParaRPr>
          </a:p>
        </p:txBody>
      </p:sp>
      <p:sp>
        <p:nvSpPr>
          <p:cNvPr id="27" name="object 27"/>
          <p:cNvSpPr/>
          <p:nvPr/>
        </p:nvSpPr>
        <p:spPr>
          <a:xfrm>
            <a:off x="11049000" y="38557200"/>
            <a:ext cx="21526758" cy="832104"/>
          </a:xfrm>
          <a:custGeom>
            <a:avLst/>
            <a:gdLst/>
            <a:ahLst/>
            <a:cxnLst/>
            <a:rect l="l" t="t" r="r" b="b"/>
            <a:pathLst>
              <a:path w="6282690" h="314325">
                <a:moveTo>
                  <a:pt x="0" y="314126"/>
                </a:moveTo>
                <a:lnTo>
                  <a:pt x="6282531" y="314126"/>
                </a:lnTo>
                <a:lnTo>
                  <a:pt x="6282531" y="0"/>
                </a:lnTo>
                <a:lnTo>
                  <a:pt x="0" y="0"/>
                </a:lnTo>
                <a:lnTo>
                  <a:pt x="0" y="314126"/>
                </a:lnTo>
                <a:close/>
              </a:path>
            </a:pathLst>
          </a:custGeom>
          <a:solidFill>
            <a:srgbClr val="000E2F"/>
          </a:solidFill>
        </p:spPr>
        <p:txBody>
          <a:bodyPr wrap="square" lIns="0" tIns="0" rIns="0" bIns="0" rtlCol="0"/>
          <a:lstStyle/>
          <a:p>
            <a:endParaRPr/>
          </a:p>
        </p:txBody>
      </p:sp>
      <p:sp>
        <p:nvSpPr>
          <p:cNvPr id="28" name="object 28"/>
          <p:cNvSpPr txBox="1"/>
          <p:nvPr/>
        </p:nvSpPr>
        <p:spPr>
          <a:xfrm>
            <a:off x="19888200" y="38589669"/>
            <a:ext cx="4038600" cy="660986"/>
          </a:xfrm>
          <a:prstGeom prst="rect">
            <a:avLst/>
          </a:prstGeom>
        </p:spPr>
        <p:txBody>
          <a:bodyPr vert="horz" wrap="square" lIns="0" tIns="29753" rIns="0" bIns="0" rtlCol="0">
            <a:spAutoFit/>
          </a:bodyPr>
          <a:lstStyle/>
          <a:p>
            <a:pPr marL="25874">
              <a:spcBef>
                <a:spcPts val="232"/>
              </a:spcBef>
            </a:pPr>
            <a:r>
              <a:rPr sz="4100" spc="31" dirty="0">
                <a:solidFill>
                  <a:srgbClr val="FFFFFF"/>
                </a:solidFill>
                <a:latin typeface="Acumin Pro"/>
                <a:cs typeface="Acumin Pro"/>
              </a:rPr>
              <a:t>R</a:t>
            </a:r>
            <a:r>
              <a:rPr sz="4100" spc="10" dirty="0">
                <a:solidFill>
                  <a:srgbClr val="FFFFFF"/>
                </a:solidFill>
                <a:latin typeface="Acumin Pro"/>
                <a:cs typeface="Acumin Pro"/>
              </a:rPr>
              <a:t>EFE</a:t>
            </a:r>
            <a:r>
              <a:rPr sz="4100" spc="20" dirty="0">
                <a:solidFill>
                  <a:srgbClr val="FFFFFF"/>
                </a:solidFill>
                <a:latin typeface="Acumin Pro"/>
                <a:cs typeface="Acumin Pro"/>
              </a:rPr>
              <a:t>RENC</a:t>
            </a:r>
            <a:r>
              <a:rPr sz="4100" spc="31" dirty="0">
                <a:solidFill>
                  <a:srgbClr val="FFFFFF"/>
                </a:solidFill>
                <a:latin typeface="Acumin Pro"/>
                <a:cs typeface="Acumin Pro"/>
              </a:rPr>
              <a:t>E</a:t>
            </a:r>
            <a:r>
              <a:rPr sz="4100" spc="10" dirty="0">
                <a:solidFill>
                  <a:srgbClr val="FFFFFF"/>
                </a:solidFill>
                <a:latin typeface="Acumin Pro"/>
                <a:cs typeface="Acumin Pro"/>
              </a:rPr>
              <a:t>S</a:t>
            </a:r>
            <a:endParaRPr sz="4100" dirty="0">
              <a:latin typeface="Acumin Pro"/>
              <a:cs typeface="Acumin Pro"/>
            </a:endParaRPr>
          </a:p>
        </p:txBody>
      </p:sp>
      <p:sp>
        <p:nvSpPr>
          <p:cNvPr id="37" name="object 37"/>
          <p:cNvSpPr txBox="1"/>
          <p:nvPr/>
        </p:nvSpPr>
        <p:spPr>
          <a:xfrm>
            <a:off x="11049000" y="35709813"/>
            <a:ext cx="21455867" cy="2390187"/>
          </a:xfrm>
          <a:prstGeom prst="rect">
            <a:avLst/>
          </a:prstGeom>
        </p:spPr>
        <p:txBody>
          <a:bodyPr vert="horz" wrap="square" lIns="0" tIns="23286" rIns="0" bIns="0" rtlCol="0">
            <a:spAutoFit/>
          </a:bodyPr>
          <a:lstStyle/>
          <a:p>
            <a:pPr marL="77621" marR="84090">
              <a:lnSpc>
                <a:spcPct val="102600"/>
              </a:lnSpc>
              <a:spcBef>
                <a:spcPts val="183"/>
              </a:spcBef>
            </a:pPr>
            <a:r>
              <a:rPr sz="2500" spc="-71" dirty="0">
                <a:latin typeface="Arial"/>
                <a:cs typeface="Arial"/>
              </a:rPr>
              <a:t>We </a:t>
            </a:r>
            <a:r>
              <a:rPr sz="2500" dirty="0">
                <a:latin typeface="Arial"/>
                <a:cs typeface="Arial"/>
              </a:rPr>
              <a:t>have </a:t>
            </a:r>
            <a:r>
              <a:rPr sz="2500" spc="20" dirty="0">
                <a:latin typeface="Arial"/>
                <a:cs typeface="Arial"/>
              </a:rPr>
              <a:t>successfully </a:t>
            </a:r>
            <a:r>
              <a:rPr sz="2500" spc="31" dirty="0">
                <a:latin typeface="Arial"/>
                <a:cs typeface="Arial"/>
              </a:rPr>
              <a:t>constructed </a:t>
            </a:r>
            <a:r>
              <a:rPr sz="2500" spc="20" dirty="0">
                <a:latin typeface="Arial"/>
                <a:cs typeface="Arial"/>
              </a:rPr>
              <a:t>a </a:t>
            </a:r>
            <a:r>
              <a:rPr sz="2500" spc="10" dirty="0">
                <a:latin typeface="Arial"/>
                <a:cs typeface="Arial"/>
              </a:rPr>
              <a:t>pipeline </a:t>
            </a:r>
            <a:r>
              <a:rPr sz="2500" spc="20" dirty="0">
                <a:latin typeface="Arial"/>
                <a:cs typeface="Arial"/>
              </a:rPr>
              <a:t>for the development of an </a:t>
            </a:r>
            <a:r>
              <a:rPr sz="2500" spc="10" dirty="0">
                <a:latin typeface="Arial"/>
                <a:cs typeface="Arial"/>
              </a:rPr>
              <a:t>acquired-resistance </a:t>
            </a:r>
            <a:r>
              <a:rPr sz="2500" spc="20" dirty="0">
                <a:latin typeface="Arial"/>
                <a:cs typeface="Arial"/>
              </a:rPr>
              <a:t>to  cisplatin signaling </a:t>
            </a:r>
            <a:r>
              <a:rPr sz="2500" spc="10" dirty="0">
                <a:latin typeface="Arial"/>
                <a:cs typeface="Arial"/>
              </a:rPr>
              <a:t>network. </a:t>
            </a:r>
            <a:r>
              <a:rPr sz="2500" spc="31" dirty="0">
                <a:latin typeface="Arial"/>
                <a:cs typeface="Arial"/>
              </a:rPr>
              <a:t>Based </a:t>
            </a:r>
            <a:r>
              <a:rPr sz="2500" spc="20" dirty="0">
                <a:latin typeface="Arial"/>
                <a:cs typeface="Arial"/>
              </a:rPr>
              <a:t>on preliminary data, </a:t>
            </a:r>
            <a:r>
              <a:rPr sz="2500" spc="10" dirty="0">
                <a:latin typeface="Arial"/>
                <a:cs typeface="Arial"/>
              </a:rPr>
              <a:t>we were able </a:t>
            </a:r>
            <a:r>
              <a:rPr sz="2500" spc="20" dirty="0">
                <a:latin typeface="Arial"/>
                <a:cs typeface="Arial"/>
              </a:rPr>
              <a:t>to capture known </a:t>
            </a:r>
            <a:r>
              <a:rPr sz="2500" spc="41" dirty="0">
                <a:latin typeface="Arial"/>
                <a:cs typeface="Arial"/>
              </a:rPr>
              <a:t>TNBC  </a:t>
            </a:r>
            <a:r>
              <a:rPr sz="2500" spc="20" dirty="0">
                <a:latin typeface="Arial"/>
                <a:cs typeface="Arial"/>
              </a:rPr>
              <a:t>dysregulated </a:t>
            </a:r>
            <a:r>
              <a:rPr sz="2500" spc="10" dirty="0">
                <a:latin typeface="Arial"/>
                <a:cs typeface="Arial"/>
              </a:rPr>
              <a:t>genes, </a:t>
            </a:r>
            <a:r>
              <a:rPr lang="en-US" sz="2500" spc="20" dirty="0">
                <a:latin typeface="Arial"/>
                <a:cs typeface="Arial"/>
              </a:rPr>
              <a:t>C</a:t>
            </a:r>
            <a:r>
              <a:rPr sz="2500" spc="20" dirty="0">
                <a:latin typeface="Arial"/>
                <a:cs typeface="Arial"/>
              </a:rPr>
              <a:t>isplatin </a:t>
            </a:r>
            <a:r>
              <a:rPr sz="2500" spc="10" dirty="0">
                <a:latin typeface="Arial"/>
                <a:cs typeface="Arial"/>
              </a:rPr>
              <a:t>resistance associated </a:t>
            </a:r>
            <a:r>
              <a:rPr sz="2500" spc="31" dirty="0">
                <a:latin typeface="Arial"/>
                <a:cs typeface="Arial"/>
              </a:rPr>
              <a:t>genes </a:t>
            </a:r>
            <a:r>
              <a:rPr sz="2500" spc="20" dirty="0">
                <a:latin typeface="Arial"/>
                <a:cs typeface="Arial"/>
              </a:rPr>
              <a:t>and </a:t>
            </a:r>
            <a:r>
              <a:rPr sz="2500" spc="31" dirty="0">
                <a:latin typeface="Arial"/>
                <a:cs typeface="Arial"/>
              </a:rPr>
              <a:t>genes </a:t>
            </a:r>
            <a:r>
              <a:rPr sz="2500" spc="10" dirty="0">
                <a:latin typeface="Arial"/>
                <a:cs typeface="Arial"/>
              </a:rPr>
              <a:t>associated </a:t>
            </a:r>
            <a:r>
              <a:rPr sz="2500" spc="20" dirty="0">
                <a:latin typeface="Arial"/>
                <a:cs typeface="Arial"/>
              </a:rPr>
              <a:t>with </a:t>
            </a:r>
            <a:r>
              <a:rPr sz="2500" spc="10" dirty="0">
                <a:latin typeface="Arial"/>
                <a:cs typeface="Arial"/>
              </a:rPr>
              <a:t>breast </a:t>
            </a:r>
            <a:r>
              <a:rPr sz="2500" spc="20" dirty="0">
                <a:latin typeface="Arial"/>
                <a:cs typeface="Arial"/>
              </a:rPr>
              <a:t>diseases/  neoplasms in </a:t>
            </a:r>
            <a:r>
              <a:rPr sz="2500" spc="10" dirty="0">
                <a:latin typeface="Arial"/>
                <a:cs typeface="Arial"/>
              </a:rPr>
              <a:t>all </a:t>
            </a:r>
            <a:r>
              <a:rPr sz="2500" spc="20" dirty="0">
                <a:latin typeface="Arial"/>
                <a:cs typeface="Arial"/>
              </a:rPr>
              <a:t>three </a:t>
            </a:r>
            <a:r>
              <a:rPr sz="2500" spc="10" dirty="0">
                <a:latin typeface="Arial"/>
                <a:cs typeface="Arial"/>
              </a:rPr>
              <a:t>layers </a:t>
            </a:r>
            <a:r>
              <a:rPr sz="2500" spc="20" dirty="0">
                <a:latin typeface="Arial"/>
                <a:cs typeface="Arial"/>
              </a:rPr>
              <a:t>of the intracellular signaling</a:t>
            </a:r>
            <a:r>
              <a:rPr sz="2500" spc="-377" dirty="0">
                <a:latin typeface="Arial"/>
                <a:cs typeface="Arial"/>
              </a:rPr>
              <a:t> </a:t>
            </a:r>
            <a:r>
              <a:rPr sz="2500" spc="10" dirty="0">
                <a:latin typeface="Arial"/>
                <a:cs typeface="Arial"/>
              </a:rPr>
              <a:t>network.</a:t>
            </a:r>
            <a:endParaRPr sz="2500" dirty="0">
              <a:latin typeface="Arial"/>
              <a:cs typeface="Arial"/>
            </a:endParaRPr>
          </a:p>
          <a:p>
            <a:pPr marL="77621" marR="62097">
              <a:lnSpc>
                <a:spcPct val="102600"/>
              </a:lnSpc>
            </a:pPr>
            <a:r>
              <a:rPr sz="2500" spc="20" dirty="0">
                <a:latin typeface="Arial"/>
                <a:cs typeface="Arial"/>
              </a:rPr>
              <a:t>Our</a:t>
            </a:r>
            <a:r>
              <a:rPr lang="en-US" sz="2500" spc="20" dirty="0">
                <a:latin typeface="Arial"/>
                <a:cs typeface="Arial"/>
              </a:rPr>
              <a:t>  </a:t>
            </a:r>
            <a:r>
              <a:rPr lang="en-US" sz="2500" i="1" spc="20" dirty="0">
                <a:latin typeface="Arial"/>
                <a:cs typeface="Arial"/>
              </a:rPr>
              <a:t>in silico </a:t>
            </a:r>
            <a:r>
              <a:rPr lang="en-US" sz="2500" spc="20" dirty="0">
                <a:latin typeface="Arial"/>
                <a:cs typeface="Arial"/>
              </a:rPr>
              <a:t>screenings and</a:t>
            </a:r>
            <a:r>
              <a:rPr sz="2500" spc="20" dirty="0">
                <a:latin typeface="Arial"/>
                <a:cs typeface="Arial"/>
              </a:rPr>
              <a:t> perturbation experiments did </a:t>
            </a:r>
            <a:r>
              <a:rPr sz="2500" spc="31" dirty="0">
                <a:latin typeface="Arial"/>
                <a:cs typeface="Arial"/>
              </a:rPr>
              <a:t>generate </a:t>
            </a:r>
            <a:r>
              <a:rPr sz="2500" spc="20" dirty="0">
                <a:latin typeface="Arial"/>
                <a:cs typeface="Arial"/>
              </a:rPr>
              <a:t>different </a:t>
            </a:r>
            <a:r>
              <a:rPr lang="en-US" sz="2500" spc="20" dirty="0">
                <a:latin typeface="Arial"/>
                <a:cs typeface="Arial"/>
              </a:rPr>
              <a:t>Resistance Revertant Sets</a:t>
            </a:r>
            <a:r>
              <a:rPr sz="2500" spc="10" dirty="0">
                <a:latin typeface="Arial"/>
                <a:cs typeface="Arial"/>
              </a:rPr>
              <a:t>.</a:t>
            </a:r>
            <a:endParaRPr lang="en-US" sz="2500" spc="10" dirty="0">
              <a:latin typeface="Arial"/>
              <a:cs typeface="Arial"/>
            </a:endParaRPr>
          </a:p>
          <a:p>
            <a:pPr marL="77621" marR="62097">
              <a:lnSpc>
                <a:spcPct val="102600"/>
              </a:lnSpc>
            </a:pPr>
            <a:r>
              <a:rPr lang="en-US" sz="2500" spc="10" dirty="0">
                <a:latin typeface="Arial"/>
                <a:cs typeface="Arial"/>
              </a:rPr>
              <a:t>Future work includes the prioritize of FC sets to select few top sets for experimental validation. Finally, we plan to extend our analysis with dynamical modeling to compare results or possibly to obtain additional therapeutic targets.</a:t>
            </a:r>
            <a:endParaRPr sz="2500" dirty="0">
              <a:latin typeface="Arial"/>
              <a:cs typeface="Arial"/>
            </a:endParaRPr>
          </a:p>
        </p:txBody>
      </p:sp>
      <p:sp>
        <p:nvSpPr>
          <p:cNvPr id="109" name="object 56"/>
          <p:cNvSpPr/>
          <p:nvPr/>
        </p:nvSpPr>
        <p:spPr>
          <a:xfrm>
            <a:off x="609600" y="762000"/>
            <a:ext cx="3276600" cy="1371600"/>
          </a:xfrm>
          <a:prstGeom prst="rect">
            <a:avLst/>
          </a:prstGeom>
          <a:blipFill>
            <a:blip r:embed="rId3" cstate="print"/>
            <a:stretch>
              <a:fillRect/>
            </a:stretch>
          </a:blipFill>
        </p:spPr>
        <p:txBody>
          <a:bodyPr wrap="square" lIns="0" tIns="0" rIns="0" bIns="0" rtlCol="0"/>
          <a:lstStyle/>
          <a:p>
            <a:endParaRPr/>
          </a:p>
        </p:txBody>
      </p:sp>
      <p:grpSp>
        <p:nvGrpSpPr>
          <p:cNvPr id="2" name="Group 1"/>
          <p:cNvGrpSpPr/>
          <p:nvPr/>
        </p:nvGrpSpPr>
        <p:grpSpPr>
          <a:xfrm>
            <a:off x="838168" y="26360047"/>
            <a:ext cx="9829800" cy="4875126"/>
            <a:chOff x="716782" y="32411551"/>
            <a:chExt cx="9829800" cy="4875126"/>
          </a:xfrm>
        </p:grpSpPr>
        <p:sp>
          <p:nvSpPr>
            <p:cNvPr id="59" name="object 59"/>
            <p:cNvSpPr txBox="1"/>
            <p:nvPr/>
          </p:nvSpPr>
          <p:spPr>
            <a:xfrm>
              <a:off x="716782" y="36983551"/>
              <a:ext cx="9829800" cy="303126"/>
            </a:xfrm>
            <a:prstGeom prst="rect">
              <a:avLst/>
            </a:prstGeom>
          </p:spPr>
          <p:txBody>
            <a:bodyPr vert="horz" wrap="square" lIns="0" tIns="25874" rIns="0" bIns="0" rtlCol="0">
              <a:spAutoFit/>
            </a:bodyPr>
            <a:lstStyle/>
            <a:p>
              <a:r>
                <a:rPr lang="en-US" sz="1800" b="1" dirty="0">
                  <a:latin typeface="Arial"/>
                  <a:cs typeface="Arial"/>
                </a:rPr>
                <a:t>Figure 1. Waddington’s Epigenetic Landscape and Optimal Control on State Space Portrait</a:t>
              </a:r>
            </a:p>
          </p:txBody>
        </p:sp>
        <p:pic>
          <p:nvPicPr>
            <p:cNvPr id="121" name="Picture 120" descr="epigenetic landscape to control figur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1182" y="32411551"/>
              <a:ext cx="8000999" cy="4472302"/>
            </a:xfrm>
            <a:prstGeom prst="rect">
              <a:avLst/>
            </a:prstGeom>
          </p:spPr>
        </p:pic>
      </p:grpSp>
      <p:sp>
        <p:nvSpPr>
          <p:cNvPr id="125" name="Rectangle 124"/>
          <p:cNvSpPr/>
          <p:nvPr/>
        </p:nvSpPr>
        <p:spPr>
          <a:xfrm>
            <a:off x="342610" y="34648469"/>
            <a:ext cx="10210800" cy="4708981"/>
          </a:xfrm>
          <a:prstGeom prst="rect">
            <a:avLst/>
          </a:prstGeom>
        </p:spPr>
        <p:txBody>
          <a:bodyPr wrap="square">
            <a:spAutoFit/>
          </a:bodyPr>
          <a:lstStyle/>
          <a:p>
            <a:pPr algn="just"/>
            <a:r>
              <a:rPr lang="en-US" sz="2500" b="1" dirty="0">
                <a:latin typeface="Arial"/>
                <a:cs typeface="Arial"/>
              </a:rPr>
              <a:t>Multi-</a:t>
            </a:r>
            <a:r>
              <a:rPr lang="en-US" sz="2500" b="1" dirty="0" err="1">
                <a:latin typeface="Arial"/>
                <a:cs typeface="Arial"/>
              </a:rPr>
              <a:t>Omics</a:t>
            </a:r>
            <a:r>
              <a:rPr lang="en-US" sz="2500" b="1" dirty="0">
                <a:latin typeface="Arial"/>
                <a:cs typeface="Arial"/>
              </a:rPr>
              <a:t> Profiling Data</a:t>
            </a:r>
            <a:r>
              <a:rPr lang="en-US" sz="2500" dirty="0">
                <a:latin typeface="Arial"/>
                <a:cs typeface="Arial"/>
              </a:rPr>
              <a:t>. For </a:t>
            </a:r>
            <a:r>
              <a:rPr lang="en-US" sz="2500" dirty="0" err="1">
                <a:latin typeface="Arial"/>
                <a:cs typeface="Arial"/>
              </a:rPr>
              <a:t>xenografts</a:t>
            </a:r>
            <a:r>
              <a:rPr lang="en-US" sz="2500" dirty="0">
                <a:latin typeface="Arial"/>
                <a:cs typeface="Arial"/>
              </a:rPr>
              <a:t> treated with </a:t>
            </a:r>
            <a:r>
              <a:rPr lang="en-US" sz="2500" dirty="0" err="1">
                <a:latin typeface="Arial"/>
                <a:cs typeface="Arial"/>
              </a:rPr>
              <a:t>Cisplatin</a:t>
            </a:r>
            <a:r>
              <a:rPr lang="en-US" sz="2500" dirty="0">
                <a:latin typeface="Arial"/>
                <a:cs typeface="Arial"/>
              </a:rPr>
              <a:t>, we have RNA-</a:t>
            </a:r>
            <a:r>
              <a:rPr lang="en-US" sz="2500" dirty="0" err="1">
                <a:latin typeface="Arial"/>
                <a:cs typeface="Arial"/>
              </a:rPr>
              <a:t>Seq</a:t>
            </a:r>
            <a:r>
              <a:rPr lang="en-US" sz="2500" dirty="0">
                <a:latin typeface="Arial"/>
                <a:cs typeface="Arial"/>
              </a:rPr>
              <a:t> on residual tumors after 21 days of vehicle or drug treatment (T1) to capture the population of cells from the original tumor bulk that is relatively insensitive to the individual agents. To quantify the accompanying epigenetic changes, we have ATAC-</a:t>
            </a:r>
            <a:r>
              <a:rPr lang="en-US" sz="2500" dirty="0" err="1">
                <a:latin typeface="Arial"/>
                <a:cs typeface="Arial"/>
              </a:rPr>
              <a:t>seq</a:t>
            </a:r>
            <a:r>
              <a:rPr lang="en-US" sz="2500" dirty="0">
                <a:latin typeface="Arial"/>
                <a:cs typeface="Arial"/>
              </a:rPr>
              <a:t> data at T1 on the CRCs derived from </a:t>
            </a:r>
            <a:r>
              <a:rPr lang="en-US" sz="2500" i="1" dirty="0">
                <a:latin typeface="Arial"/>
                <a:cs typeface="Arial"/>
              </a:rPr>
              <a:t>in vivo</a:t>
            </a:r>
            <a:r>
              <a:rPr lang="en-US" sz="2500" dirty="0">
                <a:latin typeface="Arial"/>
                <a:cs typeface="Arial"/>
              </a:rPr>
              <a:t> vehicle or drug treated T1 residual tumors. We have a second treatment cycle (T2) of </a:t>
            </a:r>
            <a:r>
              <a:rPr lang="en-US" sz="2500" dirty="0" err="1">
                <a:latin typeface="Arial"/>
                <a:cs typeface="Arial"/>
              </a:rPr>
              <a:t>Cisplatin</a:t>
            </a:r>
            <a:r>
              <a:rPr lang="en-US" sz="2500" dirty="0">
                <a:latin typeface="Arial"/>
                <a:cs typeface="Arial"/>
              </a:rPr>
              <a:t> with the same PDX model and observed that 3 out of 7 tumors grew despite </a:t>
            </a:r>
            <a:r>
              <a:rPr lang="en-US" sz="2500" dirty="0" err="1">
                <a:latin typeface="Arial"/>
                <a:cs typeface="Arial"/>
              </a:rPr>
              <a:t>Cisplatin</a:t>
            </a:r>
            <a:r>
              <a:rPr lang="en-US" sz="2500" dirty="0">
                <a:latin typeface="Arial"/>
                <a:cs typeface="Arial"/>
              </a:rPr>
              <a:t> retreatment. We have RNA-</a:t>
            </a:r>
            <a:r>
              <a:rPr lang="en-US" sz="2500" dirty="0" err="1">
                <a:latin typeface="Arial"/>
                <a:cs typeface="Arial"/>
              </a:rPr>
              <a:t>seq</a:t>
            </a:r>
            <a:r>
              <a:rPr lang="en-US" sz="2500" dirty="0">
                <a:latin typeface="Arial"/>
                <a:cs typeface="Arial"/>
              </a:rPr>
              <a:t> data on residual tumors at T2. Finally, we have whole genome sequencing of T1 and T2 residual tumors  to obtain Single Nucleotide Variation (SNV) and Copy Number Variation (CNV) profiles of across treatment. </a:t>
            </a:r>
          </a:p>
        </p:txBody>
      </p:sp>
      <p:sp>
        <p:nvSpPr>
          <p:cNvPr id="9" name="TextBox 8"/>
          <p:cNvSpPr txBox="1"/>
          <p:nvPr/>
        </p:nvSpPr>
        <p:spPr>
          <a:xfrm>
            <a:off x="11156182" y="34904301"/>
            <a:ext cx="184666" cy="661720"/>
          </a:xfrm>
          <a:prstGeom prst="rect">
            <a:avLst/>
          </a:prstGeom>
          <a:noFill/>
        </p:spPr>
        <p:txBody>
          <a:bodyPr wrap="none" rtlCol="0">
            <a:spAutoFit/>
          </a:bodyPr>
          <a:lstStyle/>
          <a:p>
            <a:endParaRPr lang="en-US" dirty="0"/>
          </a:p>
        </p:txBody>
      </p:sp>
      <p:sp>
        <p:nvSpPr>
          <p:cNvPr id="10" name="Rectangle 9"/>
          <p:cNvSpPr/>
          <p:nvPr/>
        </p:nvSpPr>
        <p:spPr>
          <a:xfrm>
            <a:off x="11277600" y="5638800"/>
            <a:ext cx="21336000" cy="1246495"/>
          </a:xfrm>
          <a:prstGeom prst="rect">
            <a:avLst/>
          </a:prstGeom>
        </p:spPr>
        <p:txBody>
          <a:bodyPr wrap="square">
            <a:spAutoFit/>
          </a:bodyPr>
          <a:lstStyle/>
          <a:p>
            <a:r>
              <a:rPr lang="en-US" sz="2500" b="1" dirty="0">
                <a:latin typeface="Arial"/>
                <a:cs typeface="Arial"/>
              </a:rPr>
              <a:t>STEP 1. Reconstruction of Resistance Network. </a:t>
            </a:r>
            <a:r>
              <a:rPr lang="en-US" sz="2500" dirty="0">
                <a:latin typeface="Arial"/>
                <a:cs typeface="Arial"/>
              </a:rPr>
              <a:t>Using pairs of RNA-</a:t>
            </a:r>
            <a:r>
              <a:rPr lang="en-US" sz="2500" dirty="0" err="1">
                <a:latin typeface="Arial"/>
                <a:cs typeface="Arial"/>
              </a:rPr>
              <a:t>Seq</a:t>
            </a:r>
            <a:r>
              <a:rPr lang="en-US" sz="2500" dirty="0">
                <a:latin typeface="Arial"/>
                <a:cs typeface="Arial"/>
              </a:rPr>
              <a:t> data of the TDP TNBC PDX model ATAC-</a:t>
            </a:r>
            <a:r>
              <a:rPr lang="en-US" sz="2500" dirty="0" err="1">
                <a:latin typeface="Arial"/>
                <a:cs typeface="Arial"/>
              </a:rPr>
              <a:t>seq</a:t>
            </a:r>
            <a:r>
              <a:rPr lang="en-US" sz="2500" dirty="0">
                <a:latin typeface="Arial"/>
                <a:cs typeface="Arial"/>
              </a:rPr>
              <a:t> data of its derived cell line, with and without treatment, and after the development of resistance to </a:t>
            </a:r>
            <a:r>
              <a:rPr lang="en-US" sz="2500" dirty="0" err="1">
                <a:latin typeface="Arial"/>
                <a:cs typeface="Arial"/>
              </a:rPr>
              <a:t>cisplatin</a:t>
            </a:r>
            <a:r>
              <a:rPr lang="en-US" sz="2500" dirty="0">
                <a:latin typeface="Arial"/>
                <a:cs typeface="Arial"/>
              </a:rPr>
              <a:t> together with SNV and CNV profiles of the PDX tumor model across treatment, we will construct an intracellular signaling network of </a:t>
            </a:r>
            <a:r>
              <a:rPr lang="en-US" sz="2500" dirty="0" err="1">
                <a:latin typeface="Arial"/>
                <a:cs typeface="Arial"/>
              </a:rPr>
              <a:t>cisplatin</a:t>
            </a:r>
            <a:r>
              <a:rPr lang="en-US" sz="2500" dirty="0">
                <a:latin typeface="Arial"/>
                <a:cs typeface="Arial"/>
              </a:rPr>
              <a:t> resistance (Fig 3). </a:t>
            </a:r>
          </a:p>
        </p:txBody>
      </p:sp>
      <p:sp>
        <p:nvSpPr>
          <p:cNvPr id="46" name="object 46"/>
          <p:cNvSpPr txBox="1"/>
          <p:nvPr/>
        </p:nvSpPr>
        <p:spPr>
          <a:xfrm>
            <a:off x="11305278" y="39624000"/>
            <a:ext cx="8506722" cy="3777176"/>
          </a:xfrm>
          <a:prstGeom prst="rect">
            <a:avLst/>
          </a:prstGeom>
        </p:spPr>
        <p:txBody>
          <a:bodyPr vert="horz" wrap="square" lIns="0" tIns="27167" rIns="0" bIns="0" rtlCol="0">
            <a:spAutoFit/>
          </a:bodyPr>
          <a:lstStyle/>
          <a:p>
            <a:pPr marL="131954" indent="-107376">
              <a:spcBef>
                <a:spcPts val="214"/>
              </a:spcBef>
              <a:buAutoNum type="arabicPeriod"/>
              <a:tabLst>
                <a:tab pos="133250" algn="l"/>
              </a:tabLst>
            </a:pPr>
            <a:r>
              <a:rPr sz="2200" dirty="0">
                <a:latin typeface="Garamond"/>
                <a:cs typeface="Garamond"/>
              </a:rPr>
              <a:t>Boyle </a:t>
            </a:r>
            <a:r>
              <a:rPr sz="2200" spc="-61" dirty="0">
                <a:latin typeface="Garamond"/>
                <a:cs typeface="Garamond"/>
              </a:rPr>
              <a:t>P. </a:t>
            </a:r>
            <a:r>
              <a:rPr sz="2200" dirty="0">
                <a:latin typeface="Garamond"/>
                <a:cs typeface="Garamond"/>
              </a:rPr>
              <a:t>Ann </a:t>
            </a:r>
            <a:r>
              <a:rPr sz="2200" spc="-10" dirty="0">
                <a:latin typeface="Garamond"/>
                <a:cs typeface="Garamond"/>
              </a:rPr>
              <a:t>Oncol. </a:t>
            </a:r>
            <a:r>
              <a:rPr sz="2200" dirty="0">
                <a:latin typeface="Garamond"/>
                <a:cs typeface="Garamond"/>
              </a:rPr>
              <a:t>2012;23(suppl</a:t>
            </a:r>
            <a:r>
              <a:rPr sz="2200" spc="-102" dirty="0">
                <a:latin typeface="Garamond"/>
                <a:cs typeface="Garamond"/>
              </a:rPr>
              <a:t> </a:t>
            </a:r>
            <a:r>
              <a:rPr sz="2200" dirty="0">
                <a:latin typeface="Garamond"/>
                <a:cs typeface="Garamond"/>
              </a:rPr>
              <a:t>6)</a:t>
            </a:r>
            <a:r>
              <a:rPr lang="en-US" sz="2200" dirty="0">
                <a:latin typeface="Garamond"/>
                <a:cs typeface="Garamond"/>
              </a:rPr>
              <a:t>.</a:t>
            </a:r>
            <a:endParaRPr sz="2200" dirty="0">
              <a:latin typeface="Garamond"/>
              <a:cs typeface="Garamond"/>
            </a:endParaRPr>
          </a:p>
          <a:p>
            <a:pPr marL="131954" indent="-107376">
              <a:spcBef>
                <a:spcPts val="20"/>
              </a:spcBef>
              <a:buAutoNum type="arabicPeriod"/>
              <a:tabLst>
                <a:tab pos="133250" algn="l"/>
              </a:tabLst>
            </a:pPr>
            <a:r>
              <a:rPr sz="2200" spc="-10" dirty="0">
                <a:latin typeface="Garamond"/>
                <a:cs typeface="Garamond"/>
              </a:rPr>
              <a:t>Menghi </a:t>
            </a:r>
            <a:r>
              <a:rPr sz="2200" spc="-51" dirty="0">
                <a:latin typeface="Garamond"/>
                <a:cs typeface="Garamond"/>
              </a:rPr>
              <a:t>F, </a:t>
            </a:r>
            <a:r>
              <a:rPr sz="2200" dirty="0">
                <a:latin typeface="Garamond"/>
                <a:cs typeface="Garamond"/>
              </a:rPr>
              <a:t>Inaki K, </a:t>
            </a:r>
            <a:r>
              <a:rPr sz="2200" spc="-20" dirty="0">
                <a:latin typeface="Garamond"/>
                <a:cs typeface="Garamond"/>
              </a:rPr>
              <a:t>Woo </a:t>
            </a:r>
            <a:r>
              <a:rPr sz="2200" dirty="0">
                <a:latin typeface="Garamond"/>
                <a:cs typeface="Garamond"/>
              </a:rPr>
              <a:t>X, et. </a:t>
            </a:r>
            <a:r>
              <a:rPr sz="2200" spc="-10" dirty="0">
                <a:latin typeface="Garamond"/>
                <a:cs typeface="Garamond"/>
              </a:rPr>
              <a:t>al,. </a:t>
            </a:r>
            <a:r>
              <a:rPr sz="2200" dirty="0">
                <a:latin typeface="Garamond"/>
                <a:cs typeface="Garamond"/>
              </a:rPr>
              <a:t>Proc Natl Acad Sci.</a:t>
            </a:r>
            <a:r>
              <a:rPr sz="2200" spc="-61" dirty="0">
                <a:latin typeface="Garamond"/>
                <a:cs typeface="Garamond"/>
              </a:rPr>
              <a:t> </a:t>
            </a:r>
            <a:r>
              <a:rPr sz="2200" dirty="0">
                <a:latin typeface="Garamond"/>
                <a:cs typeface="Garamond"/>
              </a:rPr>
              <a:t>2016;113(17)</a:t>
            </a:r>
            <a:r>
              <a:rPr lang="en-US" sz="2200" dirty="0">
                <a:latin typeface="Garamond"/>
                <a:cs typeface="Garamond"/>
              </a:rPr>
              <a:t>.</a:t>
            </a:r>
            <a:endParaRPr sz="2200" dirty="0">
              <a:latin typeface="Garamond"/>
              <a:cs typeface="Garamond"/>
            </a:endParaRPr>
          </a:p>
          <a:p>
            <a:pPr marL="131954" indent="-107376">
              <a:spcBef>
                <a:spcPts val="20"/>
              </a:spcBef>
              <a:buAutoNum type="arabicPeriod"/>
              <a:tabLst>
                <a:tab pos="133250" algn="l"/>
              </a:tabLst>
            </a:pPr>
            <a:r>
              <a:rPr sz="2200" spc="-10" dirty="0">
                <a:latin typeface="Garamond"/>
                <a:cs typeface="Garamond"/>
              </a:rPr>
              <a:t>Roche </a:t>
            </a:r>
            <a:r>
              <a:rPr sz="2200" spc="-61" dirty="0">
                <a:latin typeface="Garamond"/>
                <a:cs typeface="Garamond"/>
              </a:rPr>
              <a:t>P, </a:t>
            </a:r>
            <a:r>
              <a:rPr sz="2200" spc="-10" dirty="0">
                <a:latin typeface="Garamond"/>
                <a:cs typeface="Garamond"/>
              </a:rPr>
              <a:t>Olesen </a:t>
            </a:r>
            <a:r>
              <a:rPr sz="2200" spc="-20" dirty="0">
                <a:latin typeface="Garamond"/>
                <a:cs typeface="Garamond"/>
              </a:rPr>
              <a:t>HG, </a:t>
            </a:r>
            <a:r>
              <a:rPr sz="2200" spc="-10" dirty="0">
                <a:latin typeface="Garamond"/>
                <a:cs typeface="Garamond"/>
              </a:rPr>
              <a:t>Hussain </a:t>
            </a:r>
            <a:r>
              <a:rPr sz="2200" spc="-51" dirty="0">
                <a:latin typeface="Garamond"/>
                <a:cs typeface="Garamond"/>
              </a:rPr>
              <a:t>F, </a:t>
            </a:r>
            <a:r>
              <a:rPr sz="2200" dirty="0">
                <a:latin typeface="Garamond"/>
                <a:cs typeface="Garamond"/>
              </a:rPr>
              <a:t>et. </a:t>
            </a:r>
            <a:r>
              <a:rPr lang="en-US" sz="2200" spc="-10" dirty="0">
                <a:latin typeface="Garamond"/>
                <a:cs typeface="Garamond"/>
              </a:rPr>
              <a:t>a</a:t>
            </a:r>
            <a:r>
              <a:rPr sz="2200" spc="-10" dirty="0">
                <a:latin typeface="Garamond"/>
                <a:cs typeface="Garamond"/>
              </a:rPr>
              <a:t>l</a:t>
            </a:r>
            <a:r>
              <a:rPr lang="en-US" sz="2200" spc="-10" dirty="0">
                <a:latin typeface="Garamond"/>
                <a:cs typeface="Garamond"/>
              </a:rPr>
              <a:t>. </a:t>
            </a:r>
            <a:r>
              <a:rPr sz="2200" dirty="0">
                <a:latin typeface="Garamond"/>
                <a:cs typeface="Garamond"/>
              </a:rPr>
              <a:t>2018:389122.</a:t>
            </a:r>
          </a:p>
          <a:p>
            <a:pPr marL="131954" indent="-107376">
              <a:spcBef>
                <a:spcPts val="20"/>
              </a:spcBef>
              <a:buAutoNum type="arabicPeriod"/>
              <a:tabLst>
                <a:tab pos="133250" algn="l"/>
              </a:tabLst>
            </a:pPr>
            <a:r>
              <a:rPr sz="2200" dirty="0">
                <a:latin typeface="Garamond"/>
                <a:cs typeface="Garamond"/>
              </a:rPr>
              <a:t>Thu KL, Silvester </a:t>
            </a:r>
            <a:r>
              <a:rPr sz="2200" spc="-31" dirty="0">
                <a:latin typeface="Garamond"/>
                <a:cs typeface="Garamond"/>
              </a:rPr>
              <a:t>J, </a:t>
            </a:r>
            <a:r>
              <a:rPr sz="2200" spc="-10" dirty="0">
                <a:latin typeface="Garamond"/>
                <a:cs typeface="Garamond"/>
              </a:rPr>
              <a:t>Elliott </a:t>
            </a:r>
            <a:r>
              <a:rPr sz="2200" spc="-20" dirty="0">
                <a:latin typeface="Garamond"/>
                <a:cs typeface="Garamond"/>
              </a:rPr>
              <a:t>MJ, </a:t>
            </a:r>
            <a:r>
              <a:rPr sz="2200" dirty="0">
                <a:latin typeface="Garamond"/>
                <a:cs typeface="Garamond"/>
              </a:rPr>
              <a:t>et. </a:t>
            </a:r>
            <a:r>
              <a:rPr lang="en-US" sz="2200" spc="-10" dirty="0">
                <a:latin typeface="Garamond"/>
                <a:cs typeface="Garamond"/>
              </a:rPr>
              <a:t>al. </a:t>
            </a:r>
            <a:r>
              <a:rPr sz="2200" dirty="0">
                <a:latin typeface="Garamond"/>
                <a:cs typeface="Garamond"/>
              </a:rPr>
              <a:t>2018;115(7)</a:t>
            </a:r>
            <a:r>
              <a:rPr lang="en-US" sz="2200" dirty="0">
                <a:latin typeface="Garamond"/>
                <a:cs typeface="Garamond"/>
              </a:rPr>
              <a:t>.</a:t>
            </a:r>
            <a:endParaRPr sz="2200" dirty="0">
              <a:latin typeface="Garamond"/>
              <a:cs typeface="Garamond"/>
            </a:endParaRPr>
          </a:p>
          <a:p>
            <a:pPr marL="131954" indent="-107376">
              <a:spcBef>
                <a:spcPts val="20"/>
              </a:spcBef>
              <a:buAutoNum type="arabicPeriod"/>
              <a:tabLst>
                <a:tab pos="133250" algn="l"/>
              </a:tabLst>
            </a:pPr>
            <a:r>
              <a:rPr sz="2200" spc="-10" dirty="0">
                <a:latin typeface="Garamond"/>
                <a:cs typeface="Garamond"/>
              </a:rPr>
              <a:t>Ching-Tai </a:t>
            </a:r>
            <a:r>
              <a:rPr sz="2200" dirty="0">
                <a:latin typeface="Garamond"/>
                <a:cs typeface="Garamond"/>
              </a:rPr>
              <a:t>Lin. Structural controllability.</a:t>
            </a:r>
            <a:r>
              <a:rPr sz="2200" spc="10" dirty="0">
                <a:latin typeface="Garamond"/>
                <a:cs typeface="Garamond"/>
              </a:rPr>
              <a:t> </a:t>
            </a:r>
            <a:r>
              <a:rPr sz="2200" dirty="0">
                <a:latin typeface="Garamond"/>
                <a:cs typeface="Garamond"/>
              </a:rPr>
              <a:t>1974;19(3)</a:t>
            </a:r>
            <a:r>
              <a:rPr lang="en-US" sz="2200" dirty="0">
                <a:latin typeface="Garamond"/>
                <a:cs typeface="Garamond"/>
              </a:rPr>
              <a:t>.</a:t>
            </a:r>
            <a:endParaRPr sz="2200" dirty="0">
              <a:latin typeface="Garamond"/>
              <a:cs typeface="Garamond"/>
            </a:endParaRPr>
          </a:p>
          <a:p>
            <a:pPr marL="131954" indent="-107376">
              <a:spcBef>
                <a:spcPts val="20"/>
              </a:spcBef>
              <a:buAutoNum type="arabicPeriod"/>
              <a:tabLst>
                <a:tab pos="133250" algn="l"/>
              </a:tabLst>
            </a:pPr>
            <a:r>
              <a:rPr sz="2200" dirty="0">
                <a:latin typeface="Garamond"/>
                <a:cs typeface="Garamond"/>
              </a:rPr>
              <a:t>Liu </a:t>
            </a:r>
            <a:r>
              <a:rPr sz="2200" spc="-51" dirty="0">
                <a:latin typeface="Garamond"/>
                <a:cs typeface="Garamond"/>
              </a:rPr>
              <a:t>Y-Y, </a:t>
            </a:r>
            <a:r>
              <a:rPr sz="2200" dirty="0" err="1">
                <a:latin typeface="Garamond"/>
                <a:cs typeface="Garamond"/>
              </a:rPr>
              <a:t>Slotine</a:t>
            </a:r>
            <a:r>
              <a:rPr sz="2200" dirty="0">
                <a:latin typeface="Garamond"/>
                <a:cs typeface="Garamond"/>
              </a:rPr>
              <a:t> </a:t>
            </a:r>
            <a:r>
              <a:rPr sz="2200" spc="-20" dirty="0">
                <a:latin typeface="Garamond"/>
                <a:cs typeface="Garamond"/>
              </a:rPr>
              <a:t>J-J, </a:t>
            </a:r>
            <a:r>
              <a:rPr sz="2200" dirty="0" err="1">
                <a:latin typeface="Garamond"/>
                <a:cs typeface="Garamond"/>
              </a:rPr>
              <a:t>Barabási</a:t>
            </a:r>
            <a:r>
              <a:rPr sz="2200" dirty="0">
                <a:latin typeface="Garamond"/>
                <a:cs typeface="Garamond"/>
              </a:rPr>
              <a:t> A-L Nature.</a:t>
            </a:r>
            <a:r>
              <a:rPr sz="2200" spc="81" dirty="0">
                <a:latin typeface="Garamond"/>
                <a:cs typeface="Garamond"/>
              </a:rPr>
              <a:t> </a:t>
            </a:r>
            <a:r>
              <a:rPr sz="2200" dirty="0">
                <a:latin typeface="Garamond"/>
                <a:cs typeface="Garamond"/>
              </a:rPr>
              <a:t>2011;473(7346)</a:t>
            </a:r>
            <a:r>
              <a:rPr lang="en-US" sz="2200" dirty="0">
                <a:latin typeface="Garamond"/>
                <a:cs typeface="Garamond"/>
              </a:rPr>
              <a:t>.</a:t>
            </a:r>
            <a:endParaRPr sz="2200" dirty="0">
              <a:latin typeface="Garamond"/>
              <a:cs typeface="Garamond"/>
            </a:endParaRPr>
          </a:p>
          <a:p>
            <a:pPr marL="131954" indent="-107376">
              <a:spcBef>
                <a:spcPts val="20"/>
              </a:spcBef>
              <a:buAutoNum type="arabicPeriod"/>
              <a:tabLst>
                <a:tab pos="133250" algn="l"/>
              </a:tabLst>
            </a:pPr>
            <a:r>
              <a:rPr sz="2200" spc="-10" dirty="0">
                <a:latin typeface="Garamond"/>
                <a:cs typeface="Garamond"/>
              </a:rPr>
              <a:t>Mochizuki </a:t>
            </a:r>
            <a:r>
              <a:rPr sz="2200" dirty="0">
                <a:latin typeface="Garamond"/>
                <a:cs typeface="Garamond"/>
              </a:rPr>
              <a:t>A, Fiedler </a:t>
            </a:r>
            <a:r>
              <a:rPr sz="2200" spc="-31" dirty="0">
                <a:latin typeface="Garamond"/>
                <a:cs typeface="Garamond"/>
              </a:rPr>
              <a:t>B, </a:t>
            </a:r>
            <a:r>
              <a:rPr sz="2200" dirty="0">
                <a:latin typeface="Garamond"/>
                <a:cs typeface="Garamond"/>
              </a:rPr>
              <a:t>Kurosawa </a:t>
            </a:r>
            <a:r>
              <a:rPr sz="2200" spc="-31" dirty="0">
                <a:latin typeface="Garamond"/>
                <a:cs typeface="Garamond"/>
              </a:rPr>
              <a:t>G, </a:t>
            </a:r>
            <a:r>
              <a:rPr sz="2200" dirty="0">
                <a:latin typeface="Garamond"/>
                <a:cs typeface="Garamond"/>
              </a:rPr>
              <a:t>Saito </a:t>
            </a:r>
            <a:r>
              <a:rPr sz="2200" spc="-41" dirty="0">
                <a:latin typeface="Garamond"/>
                <a:cs typeface="Garamond"/>
              </a:rPr>
              <a:t>D. </a:t>
            </a:r>
            <a:r>
              <a:rPr sz="2200" dirty="0">
                <a:latin typeface="Garamond"/>
                <a:cs typeface="Garamond"/>
              </a:rPr>
              <a:t>J </a:t>
            </a:r>
            <a:r>
              <a:rPr sz="2200" dirty="0" err="1">
                <a:latin typeface="Garamond"/>
                <a:cs typeface="Garamond"/>
              </a:rPr>
              <a:t>Theor</a:t>
            </a:r>
            <a:r>
              <a:rPr sz="2200" dirty="0">
                <a:latin typeface="Garamond"/>
                <a:cs typeface="Garamond"/>
              </a:rPr>
              <a:t> Biol.</a:t>
            </a:r>
            <a:r>
              <a:rPr sz="2200" spc="132" dirty="0">
                <a:latin typeface="Garamond"/>
                <a:cs typeface="Garamond"/>
              </a:rPr>
              <a:t> </a:t>
            </a:r>
            <a:r>
              <a:rPr sz="2200" dirty="0">
                <a:latin typeface="Garamond"/>
                <a:cs typeface="Garamond"/>
              </a:rPr>
              <a:t>2013;335</a:t>
            </a:r>
          </a:p>
          <a:p>
            <a:pPr marL="25874">
              <a:spcBef>
                <a:spcPts val="20"/>
              </a:spcBef>
            </a:pPr>
            <a:r>
              <a:rPr sz="2200" dirty="0">
                <a:latin typeface="Garamond"/>
                <a:cs typeface="Garamond"/>
              </a:rPr>
              <a:t>8.Zañudo </a:t>
            </a:r>
            <a:r>
              <a:rPr sz="2200" spc="-20" dirty="0">
                <a:latin typeface="Garamond"/>
                <a:cs typeface="Garamond"/>
              </a:rPr>
              <a:t>JGT, Yang </a:t>
            </a:r>
            <a:r>
              <a:rPr sz="2200" spc="-31" dirty="0">
                <a:latin typeface="Garamond"/>
                <a:cs typeface="Garamond"/>
              </a:rPr>
              <a:t>G, </a:t>
            </a:r>
            <a:r>
              <a:rPr sz="2200" dirty="0">
                <a:latin typeface="Garamond"/>
                <a:cs typeface="Garamond"/>
              </a:rPr>
              <a:t>Albert R. 2016.</a:t>
            </a:r>
            <a:r>
              <a:rPr sz="2200" spc="41" dirty="0">
                <a:latin typeface="Garamond"/>
                <a:cs typeface="Garamond"/>
              </a:rPr>
              <a:t> </a:t>
            </a:r>
            <a:r>
              <a:rPr sz="2200" dirty="0">
                <a:latin typeface="Garamond"/>
                <a:cs typeface="Garamond"/>
              </a:rPr>
              <a:t>doi:10.1073/pnas.1617387114.</a:t>
            </a:r>
            <a:endParaRPr lang="en-US" sz="2200" dirty="0">
              <a:latin typeface="Garamond"/>
              <a:cs typeface="Garamond"/>
            </a:endParaRPr>
          </a:p>
          <a:p>
            <a:pPr marL="25874">
              <a:spcBef>
                <a:spcPts val="20"/>
              </a:spcBef>
            </a:pPr>
            <a:r>
              <a:rPr lang="en-US" sz="2200" dirty="0">
                <a:latin typeface="Garamond"/>
                <a:cs typeface="Garamond"/>
              </a:rPr>
              <a:t>9. </a:t>
            </a:r>
            <a:r>
              <a:rPr lang="en-US" sz="2200" dirty="0" err="1">
                <a:latin typeface="Garamond" panose="02020404030301010803" pitchFamily="18" charset="0"/>
                <a:cs typeface="Garamond"/>
              </a:rPr>
              <a:t>Kairov</a:t>
            </a:r>
            <a:r>
              <a:rPr lang="en-US" sz="2200" dirty="0">
                <a:latin typeface="Garamond" panose="02020404030301010803" pitchFamily="18" charset="0"/>
                <a:cs typeface="Garamond"/>
              </a:rPr>
              <a:t> </a:t>
            </a:r>
            <a:r>
              <a:rPr lang="en-US" sz="2200" spc="-41" dirty="0">
                <a:latin typeface="Garamond" panose="02020404030301010803" pitchFamily="18" charset="0"/>
                <a:cs typeface="Garamond"/>
              </a:rPr>
              <a:t>U, </a:t>
            </a:r>
            <a:r>
              <a:rPr lang="en-US" sz="2200" dirty="0" err="1">
                <a:latin typeface="Garamond" panose="02020404030301010803" pitchFamily="18" charset="0"/>
                <a:cs typeface="Garamond"/>
              </a:rPr>
              <a:t>Karpenyuk</a:t>
            </a:r>
            <a:r>
              <a:rPr lang="en-US" sz="2200" dirty="0">
                <a:latin typeface="Garamond" panose="02020404030301010803" pitchFamily="18" charset="0"/>
                <a:cs typeface="Garamond"/>
              </a:rPr>
              <a:t> </a:t>
            </a:r>
            <a:r>
              <a:rPr lang="en-US" sz="2200" spc="-31" dirty="0">
                <a:latin typeface="Garamond" panose="02020404030301010803" pitchFamily="18" charset="0"/>
                <a:cs typeface="Garamond"/>
              </a:rPr>
              <a:t>T, </a:t>
            </a:r>
            <a:r>
              <a:rPr lang="en-US" sz="2200" dirty="0" err="1">
                <a:latin typeface="Garamond" panose="02020404030301010803" pitchFamily="18" charset="0"/>
                <a:cs typeface="Garamond"/>
              </a:rPr>
              <a:t>Ramanculov</a:t>
            </a:r>
            <a:r>
              <a:rPr lang="en-US" sz="2200" dirty="0">
                <a:latin typeface="Garamond" panose="02020404030301010803" pitchFamily="18" charset="0"/>
                <a:cs typeface="Garamond"/>
              </a:rPr>
              <a:t> E, </a:t>
            </a:r>
            <a:r>
              <a:rPr lang="en-US" sz="2200" dirty="0" err="1">
                <a:latin typeface="Garamond" panose="02020404030301010803" pitchFamily="18" charset="0"/>
                <a:cs typeface="Garamond"/>
              </a:rPr>
              <a:t>Zinovyev</a:t>
            </a:r>
            <a:r>
              <a:rPr lang="en-US" sz="2200" dirty="0">
                <a:latin typeface="Garamond" panose="02020404030301010803" pitchFamily="18" charset="0"/>
                <a:cs typeface="Garamond"/>
              </a:rPr>
              <a:t> </a:t>
            </a:r>
            <a:r>
              <a:rPr lang="en-US" sz="2200" spc="10" dirty="0">
                <a:latin typeface="Garamond" panose="02020404030301010803" pitchFamily="18" charset="0"/>
                <a:cs typeface="Garamond"/>
              </a:rPr>
              <a:t>A</a:t>
            </a:r>
            <a:r>
              <a:rPr lang="en-US" sz="2200" spc="81" dirty="0">
                <a:latin typeface="Garamond" panose="02020404030301010803" pitchFamily="18" charset="0"/>
                <a:cs typeface="Garamond"/>
              </a:rPr>
              <a:t> </a:t>
            </a:r>
            <a:r>
              <a:rPr lang="en-US" sz="2200" dirty="0">
                <a:latin typeface="Garamond" panose="02020404030301010803" pitchFamily="18" charset="0"/>
                <a:cs typeface="Garamond"/>
              </a:rPr>
              <a:t>2012;8(16):773-776.</a:t>
            </a:r>
          </a:p>
          <a:p>
            <a:pPr marL="481781" indent="-457200">
              <a:spcBef>
                <a:spcPts val="20"/>
              </a:spcBef>
              <a:buFont typeface="+mj-lt"/>
              <a:buAutoNum type="arabicPeriod" startAt="10"/>
              <a:tabLst>
                <a:tab pos="196640" algn="l"/>
              </a:tabLst>
            </a:pPr>
            <a:r>
              <a:rPr lang="en-US" sz="2200" dirty="0" err="1">
                <a:latin typeface="Garamond" panose="02020404030301010803" pitchFamily="18" charset="0"/>
                <a:cs typeface="Garamond"/>
              </a:rPr>
              <a:t>Kolpakov</a:t>
            </a:r>
            <a:r>
              <a:rPr lang="en-US" sz="2200" dirty="0">
                <a:latin typeface="Garamond" panose="02020404030301010803" pitchFamily="18" charset="0"/>
                <a:cs typeface="Garamond"/>
              </a:rPr>
              <a:t> F, </a:t>
            </a:r>
            <a:r>
              <a:rPr lang="en-US" sz="2200" dirty="0" err="1">
                <a:latin typeface="Garamond" panose="02020404030301010803" pitchFamily="18" charset="0"/>
                <a:cs typeface="Garamond"/>
              </a:rPr>
              <a:t>Poroikov</a:t>
            </a:r>
            <a:r>
              <a:rPr lang="en-US" sz="2200" dirty="0">
                <a:latin typeface="Garamond" panose="02020404030301010803" pitchFamily="18" charset="0"/>
                <a:cs typeface="Garamond"/>
              </a:rPr>
              <a:t> V, </a:t>
            </a:r>
            <a:r>
              <a:rPr lang="en-US" sz="2200" dirty="0" err="1">
                <a:latin typeface="Garamond" panose="02020404030301010803" pitchFamily="18" charset="0"/>
                <a:cs typeface="Garamond"/>
              </a:rPr>
              <a:t>Selivanova</a:t>
            </a:r>
            <a:r>
              <a:rPr lang="en-US" sz="2200" dirty="0">
                <a:latin typeface="Garamond" panose="02020404030301010803" pitchFamily="18" charset="0"/>
                <a:cs typeface="Garamond"/>
              </a:rPr>
              <a:t> G &amp; </a:t>
            </a:r>
            <a:r>
              <a:rPr lang="en-US" sz="2200" dirty="0" err="1">
                <a:latin typeface="Garamond" panose="02020404030301010803" pitchFamily="18" charset="0"/>
                <a:cs typeface="Garamond"/>
              </a:rPr>
              <a:t>Kel</a:t>
            </a:r>
            <a:r>
              <a:rPr lang="en-US" sz="2200" dirty="0">
                <a:latin typeface="Garamond" panose="02020404030301010803" pitchFamily="18" charset="0"/>
                <a:cs typeface="Garamond"/>
              </a:rPr>
              <a:t> A. 2011;22, S16.</a:t>
            </a:r>
          </a:p>
          <a:p>
            <a:pPr marL="195347" indent="-170766">
              <a:spcBef>
                <a:spcPts val="20"/>
              </a:spcBef>
              <a:buAutoNum type="arabicPeriod" startAt="10"/>
              <a:tabLst>
                <a:tab pos="196640" algn="l"/>
              </a:tabLst>
            </a:pPr>
            <a:r>
              <a:rPr lang="en-US" sz="2200" spc="-10" dirty="0" err="1">
                <a:latin typeface="Garamond" panose="02020404030301010803" pitchFamily="18" charset="0"/>
                <a:cs typeface="Garamond"/>
              </a:rPr>
              <a:t>Matys</a:t>
            </a:r>
            <a:r>
              <a:rPr lang="en-US" sz="2200" spc="-10" dirty="0">
                <a:latin typeface="Garamond" panose="02020404030301010803" pitchFamily="18" charset="0"/>
                <a:cs typeface="Garamond"/>
              </a:rPr>
              <a:t> </a:t>
            </a:r>
            <a:r>
              <a:rPr lang="en-US" sz="2200" spc="-61" dirty="0">
                <a:latin typeface="Garamond" panose="02020404030301010803" pitchFamily="18" charset="0"/>
                <a:cs typeface="Garamond"/>
              </a:rPr>
              <a:t>V, </a:t>
            </a:r>
            <a:r>
              <a:rPr lang="en-US" sz="2200" dirty="0" err="1">
                <a:latin typeface="Garamond" panose="02020404030301010803" pitchFamily="18" charset="0"/>
                <a:cs typeface="Garamond"/>
              </a:rPr>
              <a:t>Kel-Margoulis</a:t>
            </a:r>
            <a:r>
              <a:rPr lang="en-US" sz="2200" dirty="0">
                <a:latin typeface="Garamond" panose="02020404030301010803" pitchFamily="18" charset="0"/>
                <a:cs typeface="Garamond"/>
              </a:rPr>
              <a:t> </a:t>
            </a:r>
            <a:r>
              <a:rPr lang="en-US" sz="2200" spc="10" dirty="0">
                <a:latin typeface="Garamond" panose="02020404030301010803" pitchFamily="18" charset="0"/>
                <a:cs typeface="Garamond"/>
              </a:rPr>
              <a:t>O </a:t>
            </a:r>
            <a:r>
              <a:rPr lang="en-US" sz="2200" spc="-41" dirty="0">
                <a:latin typeface="Garamond" panose="02020404030301010803" pitchFamily="18" charset="0"/>
                <a:cs typeface="Garamond"/>
              </a:rPr>
              <a:t>V., </a:t>
            </a:r>
            <a:r>
              <a:rPr lang="en-US" sz="2200" spc="-10" dirty="0">
                <a:latin typeface="Garamond" panose="02020404030301010803" pitchFamily="18" charset="0"/>
                <a:cs typeface="Garamond"/>
              </a:rPr>
              <a:t>Fricke </a:t>
            </a:r>
            <a:r>
              <a:rPr lang="en-US" sz="2200" dirty="0">
                <a:latin typeface="Garamond" panose="02020404030301010803" pitchFamily="18" charset="0"/>
                <a:cs typeface="Garamond"/>
              </a:rPr>
              <a:t>E, et. </a:t>
            </a:r>
            <a:r>
              <a:rPr lang="en-US" sz="2200" spc="-10" dirty="0">
                <a:latin typeface="Garamond" panose="02020404030301010803" pitchFamily="18" charset="0"/>
                <a:cs typeface="Garamond"/>
              </a:rPr>
              <a:t>al,.</a:t>
            </a:r>
            <a:r>
              <a:rPr lang="en-US" sz="2200" spc="-51" dirty="0">
                <a:latin typeface="Garamond" panose="02020404030301010803" pitchFamily="18" charset="0"/>
                <a:cs typeface="Garamond"/>
              </a:rPr>
              <a:t> </a:t>
            </a:r>
            <a:r>
              <a:rPr lang="en-US" sz="2200" dirty="0">
                <a:latin typeface="Garamond" panose="02020404030301010803" pitchFamily="18" charset="0"/>
                <a:cs typeface="Garamond"/>
              </a:rPr>
              <a:t>2006;34(90001).</a:t>
            </a:r>
          </a:p>
        </p:txBody>
      </p:sp>
      <p:sp>
        <p:nvSpPr>
          <p:cNvPr id="11" name="Rectangle 10"/>
          <p:cNvSpPr/>
          <p:nvPr/>
        </p:nvSpPr>
        <p:spPr>
          <a:xfrm>
            <a:off x="20373078" y="39555604"/>
            <a:ext cx="8506722" cy="4183196"/>
          </a:xfrm>
          <a:prstGeom prst="rect">
            <a:avLst/>
          </a:prstGeom>
        </p:spPr>
        <p:txBody>
          <a:bodyPr wrap="square">
            <a:spAutoFit/>
          </a:bodyPr>
          <a:lstStyle/>
          <a:p>
            <a:pPr marL="481781" indent="-457200">
              <a:spcBef>
                <a:spcPts val="20"/>
              </a:spcBef>
              <a:buFont typeface="+mj-lt"/>
              <a:buAutoNum type="arabicPeriod" startAt="12"/>
              <a:tabLst>
                <a:tab pos="196640" algn="l"/>
              </a:tabLst>
            </a:pPr>
            <a:r>
              <a:rPr lang="en-US" sz="2200" dirty="0">
                <a:latin typeface="Garamond" panose="02020404030301010803" pitchFamily="18" charset="0"/>
                <a:cs typeface="Garamond"/>
              </a:rPr>
              <a:t>Schmidt, F. et al. 2017; 4: 54–66.</a:t>
            </a:r>
          </a:p>
          <a:p>
            <a:pPr marL="481781" indent="-457200">
              <a:spcBef>
                <a:spcPts val="20"/>
              </a:spcBef>
              <a:buFont typeface="+mj-lt"/>
              <a:buAutoNum type="arabicPeriod" startAt="12"/>
              <a:tabLst>
                <a:tab pos="196640" algn="l"/>
              </a:tabLst>
            </a:pPr>
            <a:r>
              <a:rPr lang="en-US" sz="2200" dirty="0">
                <a:latin typeface="Garamond" panose="02020404030301010803" pitchFamily="18" charset="0"/>
                <a:cs typeface="Garamond"/>
              </a:rPr>
              <a:t> Forbes SA, </a:t>
            </a:r>
            <a:r>
              <a:rPr lang="en-US" sz="2200" dirty="0" err="1">
                <a:latin typeface="Garamond" panose="02020404030301010803" pitchFamily="18" charset="0"/>
                <a:cs typeface="Garamond"/>
              </a:rPr>
              <a:t>Beare</a:t>
            </a:r>
            <a:r>
              <a:rPr lang="en-US" sz="2200" dirty="0">
                <a:latin typeface="Garamond" panose="02020404030301010803" pitchFamily="18" charset="0"/>
                <a:cs typeface="Garamond"/>
              </a:rPr>
              <a:t> D, </a:t>
            </a:r>
            <a:r>
              <a:rPr lang="en-US" sz="2200" dirty="0" err="1">
                <a:latin typeface="Garamond" panose="02020404030301010803" pitchFamily="18" charset="0"/>
                <a:cs typeface="Garamond"/>
              </a:rPr>
              <a:t>Boutselakis</a:t>
            </a:r>
            <a:r>
              <a:rPr lang="en-US" sz="2200" dirty="0">
                <a:latin typeface="Garamond" panose="02020404030301010803" pitchFamily="18" charset="0"/>
                <a:cs typeface="Garamond"/>
              </a:rPr>
              <a:t> H, et al. 2017;45, D777–D783.</a:t>
            </a:r>
          </a:p>
          <a:p>
            <a:pPr marL="481781" indent="-457200">
              <a:spcBef>
                <a:spcPts val="20"/>
              </a:spcBef>
              <a:buFont typeface="+mj-lt"/>
              <a:buAutoNum type="arabicPeriod" startAt="12"/>
              <a:tabLst>
                <a:tab pos="196640" algn="l"/>
              </a:tabLst>
            </a:pPr>
            <a:r>
              <a:rPr lang="en-US" sz="2200" spc="10" dirty="0">
                <a:latin typeface="Garamond" panose="02020404030301010803" pitchFamily="18" charset="0"/>
                <a:cs typeface="Garamond"/>
              </a:rPr>
              <a:t>Krull </a:t>
            </a:r>
            <a:r>
              <a:rPr lang="en-US" sz="2200" dirty="0">
                <a:latin typeface="Garamond" panose="02020404030301010803" pitchFamily="18" charset="0"/>
                <a:cs typeface="Garamond"/>
              </a:rPr>
              <a:t>M, </a:t>
            </a:r>
            <a:r>
              <a:rPr lang="en-US" sz="2200" spc="-20" dirty="0">
                <a:latin typeface="Garamond" panose="02020404030301010803" pitchFamily="18" charset="0"/>
                <a:cs typeface="Garamond"/>
              </a:rPr>
              <a:t>Voss N, </a:t>
            </a:r>
            <a:r>
              <a:rPr lang="en-US" sz="2200" dirty="0">
                <a:latin typeface="Garamond" panose="02020404030301010803" pitchFamily="18" charset="0"/>
                <a:cs typeface="Garamond"/>
              </a:rPr>
              <a:t>Choi </a:t>
            </a:r>
            <a:r>
              <a:rPr lang="en-US" sz="2200" spc="-10" dirty="0">
                <a:latin typeface="Garamond" panose="02020404030301010803" pitchFamily="18" charset="0"/>
                <a:cs typeface="Garamond"/>
              </a:rPr>
              <a:t>C, </a:t>
            </a:r>
            <a:r>
              <a:rPr lang="en-US" sz="2200" dirty="0" err="1">
                <a:latin typeface="Garamond" panose="02020404030301010803" pitchFamily="18" charset="0"/>
                <a:cs typeface="Garamond"/>
              </a:rPr>
              <a:t>Pistor</a:t>
            </a:r>
            <a:r>
              <a:rPr lang="en-US" sz="2200" dirty="0">
                <a:latin typeface="Garamond" panose="02020404030301010803" pitchFamily="18" charset="0"/>
                <a:cs typeface="Garamond"/>
              </a:rPr>
              <a:t> </a:t>
            </a:r>
            <a:r>
              <a:rPr lang="en-US" sz="2200" spc="-20" dirty="0">
                <a:latin typeface="Garamond" panose="02020404030301010803" pitchFamily="18" charset="0"/>
                <a:cs typeface="Garamond"/>
              </a:rPr>
              <a:t>S, </a:t>
            </a:r>
            <a:r>
              <a:rPr lang="en-US" sz="2200" spc="-10" dirty="0" err="1">
                <a:latin typeface="Garamond" panose="02020404030301010803" pitchFamily="18" charset="0"/>
                <a:cs typeface="Garamond"/>
              </a:rPr>
              <a:t>Potapov</a:t>
            </a:r>
            <a:r>
              <a:rPr lang="en-US" sz="2200" spc="-10" dirty="0">
                <a:latin typeface="Garamond" panose="02020404030301010803" pitchFamily="18" charset="0"/>
                <a:cs typeface="Garamond"/>
              </a:rPr>
              <a:t> </a:t>
            </a:r>
            <a:r>
              <a:rPr lang="en-US" sz="2200" dirty="0">
                <a:latin typeface="Garamond" panose="02020404030301010803" pitchFamily="18" charset="0"/>
                <a:cs typeface="Garamond"/>
              </a:rPr>
              <a:t>A, </a:t>
            </a:r>
            <a:r>
              <a:rPr lang="en-US" sz="2200" dirty="0" err="1">
                <a:latin typeface="Garamond" panose="02020404030301010803" pitchFamily="18" charset="0"/>
                <a:cs typeface="Garamond"/>
              </a:rPr>
              <a:t>Wingender</a:t>
            </a:r>
            <a:r>
              <a:rPr lang="en-US" sz="2200" dirty="0">
                <a:latin typeface="Garamond" panose="02020404030301010803" pitchFamily="18" charset="0"/>
                <a:cs typeface="Garamond"/>
              </a:rPr>
              <a:t> E. 2003;31(1).</a:t>
            </a:r>
          </a:p>
          <a:p>
            <a:pPr marL="481781" indent="-457200">
              <a:spcBef>
                <a:spcPts val="20"/>
              </a:spcBef>
              <a:buFont typeface="+mj-lt"/>
              <a:buAutoNum type="arabicPeriod" startAt="12"/>
              <a:tabLst>
                <a:tab pos="196640" algn="l"/>
              </a:tabLst>
            </a:pPr>
            <a:r>
              <a:rPr lang="en-US" sz="2200" dirty="0">
                <a:latin typeface="Garamond" panose="02020404030301010803" pitchFamily="18" charset="0"/>
                <a:cs typeface="Garamond"/>
              </a:rPr>
              <a:t> </a:t>
            </a:r>
            <a:r>
              <a:rPr lang="en-US" sz="2200" dirty="0" err="1">
                <a:latin typeface="Garamond" panose="02020404030301010803" pitchFamily="18" charset="0"/>
                <a:cs typeface="Garamond"/>
              </a:rPr>
              <a:t>Creixell</a:t>
            </a:r>
            <a:r>
              <a:rPr lang="en-US" sz="2200" dirty="0">
                <a:latin typeface="Garamond" panose="02020404030301010803" pitchFamily="18" charset="0"/>
                <a:cs typeface="Garamond"/>
              </a:rPr>
              <a:t> P et al. 2015;163, </a:t>
            </a:r>
            <a:r>
              <a:rPr lang="is-IS" sz="2200" dirty="0">
                <a:latin typeface="Garamond" panose="02020404030301010803" pitchFamily="18" charset="0"/>
                <a:cs typeface="Garamond"/>
              </a:rPr>
              <a:t>202–217.</a:t>
            </a:r>
          </a:p>
          <a:p>
            <a:pPr marL="481781" indent="-457200">
              <a:spcBef>
                <a:spcPts val="20"/>
              </a:spcBef>
              <a:buFont typeface="+mj-lt"/>
              <a:buAutoNum type="arabicPeriod" startAt="12"/>
              <a:tabLst>
                <a:tab pos="196640" algn="l"/>
              </a:tabLst>
            </a:pPr>
            <a:r>
              <a:rPr lang="is-IS" sz="2200" dirty="0">
                <a:latin typeface="Garamond" panose="02020404030301010803" pitchFamily="18" charset="0"/>
                <a:cs typeface="Garamond"/>
              </a:rPr>
              <a:t> </a:t>
            </a:r>
            <a:r>
              <a:rPr lang="en-US" sz="2200" dirty="0" err="1">
                <a:latin typeface="Garamond" panose="02020404030301010803" pitchFamily="18" charset="0"/>
                <a:cs typeface="Garamond"/>
              </a:rPr>
              <a:t>Creixell</a:t>
            </a:r>
            <a:r>
              <a:rPr lang="en-US" sz="2200" dirty="0">
                <a:latin typeface="Garamond" panose="02020404030301010803" pitchFamily="18" charset="0"/>
                <a:cs typeface="Garamond"/>
              </a:rPr>
              <a:t>, P. et al 2015;163, 187–201.</a:t>
            </a:r>
          </a:p>
          <a:p>
            <a:pPr marL="481781" indent="-457200">
              <a:spcBef>
                <a:spcPts val="20"/>
              </a:spcBef>
              <a:buFont typeface="+mj-lt"/>
              <a:buAutoNum type="arabicPeriod" startAt="12"/>
              <a:tabLst>
                <a:tab pos="196640" algn="l"/>
              </a:tabLst>
            </a:pPr>
            <a:r>
              <a:rPr lang="en-US" sz="2200" dirty="0">
                <a:latin typeface="Garamond" panose="02020404030301010803" pitchFamily="18" charset="0"/>
                <a:cs typeface="Garamond"/>
              </a:rPr>
              <a:t> Horn H et al. 2014;11, 603–604.</a:t>
            </a:r>
          </a:p>
          <a:p>
            <a:pPr marL="481781" indent="-457200">
              <a:spcBef>
                <a:spcPts val="20"/>
              </a:spcBef>
              <a:buFont typeface="+mj-lt"/>
              <a:buAutoNum type="arabicPeriod" startAt="12"/>
              <a:tabLst>
                <a:tab pos="196640" algn="l"/>
              </a:tabLst>
            </a:pPr>
            <a:r>
              <a:rPr lang="en-US" sz="2200" dirty="0">
                <a:latin typeface="Garamond" panose="02020404030301010803" pitchFamily="18" charset="0"/>
                <a:cs typeface="Garamond"/>
              </a:rPr>
              <a:t> </a:t>
            </a:r>
            <a:r>
              <a:rPr lang="en-US" sz="2200" dirty="0" err="1">
                <a:latin typeface="Garamond" panose="02020404030301010803" pitchFamily="18" charset="0"/>
                <a:cs typeface="Garamond"/>
              </a:rPr>
              <a:t>Kuperstein</a:t>
            </a:r>
            <a:r>
              <a:rPr lang="en-US" sz="2200" dirty="0">
                <a:latin typeface="Garamond" panose="02020404030301010803" pitchFamily="18" charset="0"/>
                <a:cs typeface="Garamond"/>
              </a:rPr>
              <a:t> I, et. </a:t>
            </a:r>
            <a:r>
              <a:rPr lang="en-US" sz="2200" spc="-10" dirty="0">
                <a:latin typeface="Garamond" panose="02020404030301010803" pitchFamily="18" charset="0"/>
                <a:cs typeface="Garamond"/>
              </a:rPr>
              <a:t>al,. </a:t>
            </a:r>
            <a:r>
              <a:rPr lang="en-US" sz="2200" dirty="0">
                <a:latin typeface="Garamond" panose="02020404030301010803" pitchFamily="18" charset="0"/>
                <a:cs typeface="Garamond"/>
              </a:rPr>
              <a:t>Nature </a:t>
            </a:r>
            <a:r>
              <a:rPr lang="en-US" sz="2200" spc="-10" dirty="0" err="1">
                <a:latin typeface="Garamond" panose="02020404030301010803" pitchFamily="18" charset="0"/>
                <a:cs typeface="Garamond"/>
              </a:rPr>
              <a:t>oncsis</a:t>
            </a:r>
            <a:r>
              <a:rPr lang="en-US" sz="2200" spc="-10" dirty="0">
                <a:latin typeface="Garamond" panose="02020404030301010803" pitchFamily="18" charset="0"/>
                <a:cs typeface="Garamond"/>
              </a:rPr>
              <a:t>.</a:t>
            </a:r>
            <a:r>
              <a:rPr lang="en-US" sz="2200" dirty="0">
                <a:latin typeface="Garamond" panose="02020404030301010803" pitchFamily="18" charset="0"/>
                <a:cs typeface="Garamond"/>
              </a:rPr>
              <a:t> 2015</a:t>
            </a:r>
          </a:p>
          <a:p>
            <a:pPr marL="481781" indent="-457200">
              <a:spcBef>
                <a:spcPts val="20"/>
              </a:spcBef>
              <a:buFont typeface="+mj-lt"/>
              <a:buAutoNum type="arabicPeriod" startAt="12"/>
              <a:tabLst>
                <a:tab pos="196640" algn="l"/>
              </a:tabLst>
            </a:pPr>
            <a:r>
              <a:rPr lang="en-US" sz="2200" dirty="0">
                <a:latin typeface="Garamond" panose="02020404030301010803" pitchFamily="18" charset="0"/>
                <a:cs typeface="Garamond"/>
              </a:rPr>
              <a:t> Lee </a:t>
            </a:r>
            <a:r>
              <a:rPr lang="en-US" sz="2200" spc="-41" dirty="0">
                <a:latin typeface="Garamond" panose="02020404030301010803" pitchFamily="18" charset="0"/>
                <a:cs typeface="Garamond"/>
              </a:rPr>
              <a:t>D, </a:t>
            </a:r>
            <a:r>
              <a:rPr lang="en-US" sz="2200" dirty="0">
                <a:latin typeface="Garamond" panose="02020404030301010803" pitchFamily="18" charset="0"/>
                <a:cs typeface="Garamond"/>
              </a:rPr>
              <a:t>Cho K-H. Sci </a:t>
            </a:r>
            <a:r>
              <a:rPr lang="en-US" sz="2200" spc="-10" dirty="0">
                <a:latin typeface="Garamond" panose="02020404030301010803" pitchFamily="18" charset="0"/>
                <a:cs typeface="Garamond"/>
              </a:rPr>
              <a:t>Rep.</a:t>
            </a:r>
            <a:r>
              <a:rPr lang="en-US" sz="2200" spc="71" dirty="0">
                <a:latin typeface="Garamond" panose="02020404030301010803" pitchFamily="18" charset="0"/>
                <a:cs typeface="Garamond"/>
              </a:rPr>
              <a:t> </a:t>
            </a:r>
            <a:r>
              <a:rPr lang="en-US" sz="2200" dirty="0">
                <a:latin typeface="Garamond" panose="02020404030301010803" pitchFamily="18" charset="0"/>
                <a:cs typeface="Garamond"/>
              </a:rPr>
              <a:t>2018;8(1):5262</a:t>
            </a:r>
          </a:p>
          <a:p>
            <a:pPr marL="481781" indent="-457200">
              <a:spcBef>
                <a:spcPts val="20"/>
              </a:spcBef>
              <a:buFont typeface="+mj-lt"/>
              <a:buAutoNum type="arabicPeriod" startAt="12"/>
              <a:tabLst>
                <a:tab pos="196640" algn="l"/>
              </a:tabLst>
            </a:pPr>
            <a:r>
              <a:rPr lang="en-US" sz="2200" dirty="0" err="1">
                <a:latin typeface="Garamond"/>
                <a:cs typeface="Garamond"/>
              </a:rPr>
              <a:t>Shen,D</a:t>
            </a:r>
            <a:r>
              <a:rPr lang="en-US" sz="2200" dirty="0">
                <a:latin typeface="Garamond"/>
                <a:cs typeface="Garamond"/>
              </a:rPr>
              <a:t>.-W. </a:t>
            </a:r>
            <a:r>
              <a:rPr lang="en-US" sz="2200" i="1" dirty="0">
                <a:latin typeface="Garamond"/>
                <a:cs typeface="Garamond"/>
              </a:rPr>
              <a:t>et al.</a:t>
            </a:r>
            <a:r>
              <a:rPr lang="en-US" sz="2200" dirty="0">
                <a:latin typeface="Garamond"/>
                <a:cs typeface="Garamond"/>
              </a:rPr>
              <a:t> (2012); 64, 706–21.</a:t>
            </a:r>
          </a:p>
          <a:p>
            <a:pPr marL="481781" indent="-457200">
              <a:spcBef>
                <a:spcPts val="20"/>
              </a:spcBef>
              <a:buFont typeface="+mj-lt"/>
              <a:buAutoNum type="arabicPeriod" startAt="12"/>
              <a:tabLst>
                <a:tab pos="196640" algn="l"/>
              </a:tabLst>
            </a:pPr>
            <a:r>
              <a:rPr lang="en-US" sz="2200" dirty="0">
                <a:latin typeface="Garamond"/>
                <a:cs typeface="Garamond"/>
              </a:rPr>
              <a:t>Ring A, Nguyen C, </a:t>
            </a:r>
            <a:r>
              <a:rPr lang="en-US" sz="2200" dirty="0" err="1">
                <a:latin typeface="Garamond"/>
                <a:cs typeface="Garamond"/>
              </a:rPr>
              <a:t>Smbatyan</a:t>
            </a:r>
            <a:r>
              <a:rPr lang="en-US" sz="2200" dirty="0">
                <a:latin typeface="Garamond"/>
                <a:cs typeface="Garamond"/>
              </a:rPr>
              <a:t> G, et al. (2018);10(12):525.</a:t>
            </a:r>
          </a:p>
          <a:p>
            <a:pPr marL="481781" indent="-457200">
              <a:spcBef>
                <a:spcPts val="20"/>
              </a:spcBef>
              <a:buFont typeface="+mj-lt"/>
              <a:buAutoNum type="arabicPeriod" startAt="12"/>
              <a:tabLst>
                <a:tab pos="196640" algn="l"/>
              </a:tabLst>
            </a:pPr>
            <a:r>
              <a:rPr lang="en-US" sz="2200" dirty="0">
                <a:latin typeface="Garamond"/>
                <a:cs typeface="Garamond"/>
              </a:rPr>
              <a:t>Burton LJ, </a:t>
            </a:r>
            <a:r>
              <a:rPr lang="en-US" sz="2200" dirty="0" err="1">
                <a:latin typeface="Garamond"/>
                <a:cs typeface="Garamond"/>
              </a:rPr>
              <a:t>Hawsawi</a:t>
            </a:r>
            <a:r>
              <a:rPr lang="en-US" sz="2200" dirty="0">
                <a:latin typeface="Garamond"/>
                <a:cs typeface="Garamond"/>
              </a:rPr>
              <a:t> O, Sweeney J, et al. 2019;14(4):e0214844</a:t>
            </a:r>
          </a:p>
          <a:p>
            <a:pPr marL="481781" indent="-457200">
              <a:spcBef>
                <a:spcPts val="20"/>
              </a:spcBef>
              <a:buFont typeface="+mj-lt"/>
              <a:buAutoNum type="arabicPeriod" startAt="12"/>
              <a:tabLst>
                <a:tab pos="196640" algn="l"/>
              </a:tabLst>
            </a:pPr>
            <a:r>
              <a:rPr lang="pt-BR" sz="2200" dirty="0" err="1">
                <a:latin typeface="Garamond"/>
                <a:cs typeface="Garamond"/>
              </a:rPr>
              <a:t>Dong</a:t>
            </a:r>
            <a:r>
              <a:rPr lang="pt-BR" sz="2200" dirty="0">
                <a:latin typeface="Garamond"/>
                <a:cs typeface="Garamond"/>
              </a:rPr>
              <a:t> BW, Zhang W, </a:t>
            </a:r>
            <a:r>
              <a:rPr lang="pt-BR" sz="2200" dirty="0" err="1">
                <a:latin typeface="Garamond"/>
                <a:cs typeface="Garamond"/>
              </a:rPr>
              <a:t>Qi</a:t>
            </a:r>
            <a:r>
              <a:rPr lang="pt-BR" sz="2200" dirty="0">
                <a:latin typeface="Garamond"/>
                <a:cs typeface="Garamond"/>
              </a:rPr>
              <a:t> </a:t>
            </a:r>
            <a:r>
              <a:rPr lang="pt-BR" sz="2200" dirty="0" err="1">
                <a:latin typeface="Garamond"/>
                <a:cs typeface="Garamond"/>
              </a:rPr>
              <a:t>S</a:t>
            </a:r>
            <a:r>
              <a:rPr lang="pt-BR" sz="2200" dirty="0">
                <a:latin typeface="Garamond"/>
                <a:cs typeface="Garamond"/>
              </a:rPr>
              <a:t>, Yan C, Gao J (2018);503,4:2293-2300.</a:t>
            </a:r>
          </a:p>
        </p:txBody>
      </p:sp>
      <p:sp>
        <p:nvSpPr>
          <p:cNvPr id="106" name="object 59"/>
          <p:cNvSpPr txBox="1"/>
          <p:nvPr/>
        </p:nvSpPr>
        <p:spPr>
          <a:xfrm>
            <a:off x="11430000" y="11734800"/>
            <a:ext cx="9906000" cy="303126"/>
          </a:xfrm>
          <a:prstGeom prst="rect">
            <a:avLst/>
          </a:prstGeom>
        </p:spPr>
        <p:txBody>
          <a:bodyPr vert="horz" wrap="square" lIns="0" tIns="25874" rIns="0" bIns="0" rtlCol="0">
            <a:spAutoFit/>
          </a:bodyPr>
          <a:lstStyle/>
          <a:p>
            <a:r>
              <a:rPr lang="en-US" sz="1800" b="1" dirty="0">
                <a:latin typeface="Garamond"/>
                <a:cs typeface="Garamond"/>
              </a:rPr>
              <a:t>Figure 3.</a:t>
            </a:r>
            <a:r>
              <a:rPr lang="en-US" sz="1800" dirty="0">
                <a:latin typeface="Garamond"/>
                <a:cs typeface="Garamond"/>
              </a:rPr>
              <a:t> </a:t>
            </a:r>
            <a:r>
              <a:rPr lang="en-US" sz="1800" b="1" dirty="0">
                <a:latin typeface="Garamond"/>
                <a:cs typeface="Garamond"/>
              </a:rPr>
              <a:t>Pipeline for the  Data-Driven Reconstruction of the Resistance  signaling Network</a:t>
            </a:r>
          </a:p>
        </p:txBody>
      </p:sp>
      <p:sp>
        <p:nvSpPr>
          <p:cNvPr id="43" name="Rectangle 42">
            <a:extLst>
              <a:ext uri="{FF2B5EF4-FFF2-40B4-BE49-F238E27FC236}">
                <a16:creationId xmlns:a16="http://schemas.microsoft.com/office/drawing/2014/main" id="{DD68C442-A377-A94E-8182-C69C6B518C64}"/>
              </a:ext>
            </a:extLst>
          </p:cNvPr>
          <p:cNvSpPr/>
          <p:nvPr/>
        </p:nvSpPr>
        <p:spPr>
          <a:xfrm>
            <a:off x="11201399" y="12138660"/>
            <a:ext cx="21335999" cy="3939540"/>
          </a:xfrm>
          <a:prstGeom prst="rect">
            <a:avLst/>
          </a:prstGeom>
        </p:spPr>
        <p:txBody>
          <a:bodyPr wrap="square">
            <a:spAutoFit/>
          </a:bodyPr>
          <a:lstStyle/>
          <a:p>
            <a:pPr algn="just"/>
            <a:r>
              <a:rPr lang="en-US" sz="2500" b="1" dirty="0">
                <a:latin typeface="Arial"/>
                <a:cs typeface="Arial"/>
              </a:rPr>
              <a:t>STEP 2. Estimating Attractor Landscape with Topological Signal Flow Analysis (SFA). </a:t>
            </a:r>
            <a:r>
              <a:rPr lang="en-US" sz="2500" dirty="0">
                <a:latin typeface="Arial"/>
                <a:cs typeface="Arial"/>
              </a:rPr>
              <a:t>We apply SFA</a:t>
            </a:r>
            <a:r>
              <a:rPr lang="en-US" sz="2500" baseline="30000" dirty="0">
                <a:latin typeface="Arial"/>
                <a:cs typeface="Arial"/>
              </a:rPr>
              <a:t>19</a:t>
            </a:r>
            <a:r>
              <a:rPr lang="en-US" sz="2500" dirty="0">
                <a:latin typeface="Arial"/>
                <a:cs typeface="Arial"/>
              </a:rPr>
              <a:t> to Network to estimate the attractor landscape (Fig 4).</a:t>
            </a:r>
          </a:p>
          <a:p>
            <a:pPr algn="just"/>
            <a:endParaRPr lang="en-US" sz="2500" dirty="0">
              <a:latin typeface="Arial"/>
              <a:cs typeface="Arial"/>
            </a:endParaRPr>
          </a:p>
          <a:p>
            <a:pPr algn="just"/>
            <a:r>
              <a:rPr lang="en-US" sz="2500" b="1" dirty="0">
                <a:latin typeface="Arial"/>
                <a:cs typeface="Arial"/>
              </a:rPr>
              <a:t>STEP 3. Estimating Phenotype Landscape with Unsupervised Machine Learning. </a:t>
            </a:r>
            <a:r>
              <a:rPr lang="en-US" sz="2500" dirty="0">
                <a:latin typeface="Arial"/>
                <a:cs typeface="Arial"/>
              </a:rPr>
              <a:t>We applied K-Means algorithm to cluster the identified attractors (Fig 5). </a:t>
            </a:r>
          </a:p>
          <a:p>
            <a:pPr algn="just"/>
            <a:endParaRPr lang="en-US" sz="2500" dirty="0">
              <a:latin typeface="Arial"/>
              <a:cs typeface="Arial"/>
            </a:endParaRPr>
          </a:p>
          <a:p>
            <a:pPr algn="just"/>
            <a:r>
              <a:rPr lang="en-US" sz="2500" b="1" dirty="0">
                <a:latin typeface="Arial"/>
                <a:cs typeface="Arial"/>
              </a:rPr>
              <a:t>STEP 4. Applying FC Control and In-Silico Screenings. </a:t>
            </a:r>
            <a:r>
              <a:rPr lang="en-US" sz="2500" dirty="0">
                <a:latin typeface="Arial"/>
                <a:cs typeface="Arial"/>
              </a:rPr>
              <a:t>We apply FC control</a:t>
            </a:r>
            <a:r>
              <a:rPr lang="en-US" sz="2500" baseline="30000" dirty="0">
                <a:latin typeface="Arial"/>
                <a:cs typeface="Arial"/>
              </a:rPr>
              <a:t>8 </a:t>
            </a:r>
            <a:r>
              <a:rPr lang="en-US" sz="2500" dirty="0">
                <a:latin typeface="Arial"/>
                <a:cs typeface="Arial"/>
              </a:rPr>
              <a:t>to Resistance Network to identify combinations of control sets (FCs). We perform </a:t>
            </a:r>
            <a:r>
              <a:rPr lang="en-US" sz="2500" i="1" dirty="0">
                <a:latin typeface="Arial"/>
                <a:cs typeface="Arial"/>
              </a:rPr>
              <a:t>in-silico</a:t>
            </a:r>
            <a:r>
              <a:rPr lang="en-US" sz="2500" dirty="0">
                <a:latin typeface="Arial"/>
                <a:cs typeface="Arial"/>
              </a:rPr>
              <a:t> screenings and applied a K-Nearest Neighbors (KNN) classifier to identify combinations of perturbations of nodes in each FC set that can shift attractors from Resistant to Sensitive basin of attraction (Fig 6).  These combinations of perturbations of FC nodes are </a:t>
            </a:r>
            <a:r>
              <a:rPr lang="en-US" sz="2500" b="1" dirty="0">
                <a:latin typeface="Arial"/>
                <a:cs typeface="Arial"/>
              </a:rPr>
              <a:t>Resistance Revertant Sets </a:t>
            </a:r>
            <a:r>
              <a:rPr lang="en-US" sz="2500" dirty="0">
                <a:latin typeface="Arial"/>
                <a:cs typeface="Arial"/>
              </a:rPr>
              <a:t>which will be then prioritized.</a:t>
            </a:r>
          </a:p>
        </p:txBody>
      </p:sp>
      <p:grpSp>
        <p:nvGrpSpPr>
          <p:cNvPr id="29" name="Group 28">
            <a:extLst>
              <a:ext uri="{FF2B5EF4-FFF2-40B4-BE49-F238E27FC236}">
                <a16:creationId xmlns:a16="http://schemas.microsoft.com/office/drawing/2014/main" id="{45397DF4-FF05-0D47-8EE5-047FF3F67F90}"/>
              </a:ext>
            </a:extLst>
          </p:cNvPr>
          <p:cNvGrpSpPr/>
          <p:nvPr/>
        </p:nvGrpSpPr>
        <p:grpSpPr>
          <a:xfrm>
            <a:off x="11229974" y="16311213"/>
            <a:ext cx="6305456" cy="4999620"/>
            <a:chOff x="14730449" y="12868595"/>
            <a:chExt cx="6305456" cy="4999620"/>
          </a:xfrm>
        </p:grpSpPr>
        <p:pic>
          <p:nvPicPr>
            <p:cNvPr id="7" name="Picture 6">
              <a:extLst>
                <a:ext uri="{FF2B5EF4-FFF2-40B4-BE49-F238E27FC236}">
                  <a16:creationId xmlns:a16="http://schemas.microsoft.com/office/drawing/2014/main" id="{69157A70-DF8F-4F41-A870-8D65B1E652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37869" y="12868595"/>
              <a:ext cx="6290616" cy="4058266"/>
            </a:xfrm>
            <a:prstGeom prst="rect">
              <a:avLst/>
            </a:prstGeom>
            <a:effectLst>
              <a:innerShdw blurRad="114300">
                <a:prstClr val="black"/>
              </a:innerShdw>
            </a:effectLst>
            <a:scene3d>
              <a:camera prst="orthographicFront"/>
              <a:lightRig rig="threePt" dir="t"/>
            </a:scene3d>
            <a:sp3d contourW="31750">
              <a:contourClr>
                <a:schemeClr val="bg1">
                  <a:lumMod val="65000"/>
                </a:schemeClr>
              </a:contourClr>
            </a:sp3d>
          </p:spPr>
        </p:pic>
        <p:sp>
          <p:nvSpPr>
            <p:cNvPr id="57" name="object 59">
              <a:extLst>
                <a:ext uri="{FF2B5EF4-FFF2-40B4-BE49-F238E27FC236}">
                  <a16:creationId xmlns:a16="http://schemas.microsoft.com/office/drawing/2014/main" id="{B024399D-141E-014A-BF88-0682CB66CA41}"/>
                </a:ext>
              </a:extLst>
            </p:cNvPr>
            <p:cNvSpPr txBox="1"/>
            <p:nvPr/>
          </p:nvSpPr>
          <p:spPr>
            <a:xfrm>
              <a:off x="14730449" y="17011092"/>
              <a:ext cx="6305456" cy="857123"/>
            </a:xfrm>
            <a:prstGeom prst="rect">
              <a:avLst/>
            </a:prstGeom>
          </p:spPr>
          <p:txBody>
            <a:bodyPr vert="horz" wrap="square" lIns="0" tIns="25874" rIns="0" bIns="0" rtlCol="0">
              <a:spAutoFit/>
            </a:bodyPr>
            <a:lstStyle/>
            <a:p>
              <a:r>
                <a:rPr lang="en-US" sz="1800" b="1" dirty="0">
                  <a:latin typeface="Garamond"/>
                  <a:cs typeface="Garamond"/>
                </a:rPr>
                <a:t>Figure 4.</a:t>
              </a:r>
              <a:r>
                <a:rPr lang="en-US" sz="1800" dirty="0">
                  <a:latin typeface="Garamond"/>
                  <a:cs typeface="Garamond"/>
                </a:rPr>
                <a:t> </a:t>
              </a:r>
              <a:r>
                <a:rPr lang="en-US" sz="1800" b="1" dirty="0">
                  <a:latin typeface="Garamond"/>
                  <a:cs typeface="Garamond"/>
                </a:rPr>
                <a:t>Attractor Landscape. Attractor landscape including the associated attractors for the 3 different experimental conditions: Vehicle, </a:t>
              </a:r>
              <a:r>
                <a:rPr lang="en-US" sz="1800" b="1" dirty="0" err="1">
                  <a:latin typeface="Garamond"/>
                  <a:cs typeface="Garamond"/>
                </a:rPr>
                <a:t>Cis_Cis_Sensitive</a:t>
              </a:r>
              <a:r>
                <a:rPr lang="en-US" sz="1800" b="1" dirty="0">
                  <a:latin typeface="Garamond"/>
                  <a:cs typeface="Garamond"/>
                </a:rPr>
                <a:t> and </a:t>
              </a:r>
              <a:r>
                <a:rPr lang="en-US" sz="1800" b="1" dirty="0" err="1">
                  <a:latin typeface="Garamond"/>
                  <a:cs typeface="Garamond"/>
                </a:rPr>
                <a:t>Cis_Cis_Resistant</a:t>
              </a:r>
              <a:r>
                <a:rPr lang="en-US" sz="1800" b="1" dirty="0">
                  <a:latin typeface="Garamond"/>
                  <a:cs typeface="Garamond"/>
                </a:rPr>
                <a:t>.</a:t>
              </a:r>
              <a:endParaRPr lang="en-US" sz="1800" dirty="0">
                <a:latin typeface="Garamond"/>
                <a:cs typeface="Garamond"/>
              </a:endParaRPr>
            </a:p>
          </p:txBody>
        </p:sp>
      </p:grpSp>
      <p:grpSp>
        <p:nvGrpSpPr>
          <p:cNvPr id="23" name="Group 22">
            <a:extLst>
              <a:ext uri="{FF2B5EF4-FFF2-40B4-BE49-F238E27FC236}">
                <a16:creationId xmlns:a16="http://schemas.microsoft.com/office/drawing/2014/main" id="{F2EA175C-4B57-C146-922A-C60A48B74F54}"/>
              </a:ext>
            </a:extLst>
          </p:cNvPr>
          <p:cNvGrpSpPr/>
          <p:nvPr/>
        </p:nvGrpSpPr>
        <p:grpSpPr>
          <a:xfrm>
            <a:off x="18103406" y="16336276"/>
            <a:ext cx="4223194" cy="4542524"/>
            <a:chOff x="22675406" y="13169314"/>
            <a:chExt cx="4223194" cy="4542524"/>
          </a:xfrm>
        </p:grpSpPr>
        <p:pic>
          <p:nvPicPr>
            <p:cNvPr id="15" name="Picture 14">
              <a:extLst>
                <a:ext uri="{FF2B5EF4-FFF2-40B4-BE49-F238E27FC236}">
                  <a16:creationId xmlns:a16="http://schemas.microsoft.com/office/drawing/2014/main" id="{2252B756-9D77-484B-BD19-B676E1E704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75406" y="13169314"/>
              <a:ext cx="4223194" cy="3887652"/>
            </a:xfrm>
            <a:prstGeom prst="rect">
              <a:avLst/>
            </a:prstGeom>
            <a:effectLst>
              <a:innerShdw blurRad="114300">
                <a:prstClr val="black"/>
              </a:innerShdw>
            </a:effectLst>
          </p:spPr>
        </p:pic>
        <p:sp>
          <p:nvSpPr>
            <p:cNvPr id="53" name="Rectangle 52">
              <a:extLst>
                <a:ext uri="{FF2B5EF4-FFF2-40B4-BE49-F238E27FC236}">
                  <a16:creationId xmlns:a16="http://schemas.microsoft.com/office/drawing/2014/main" id="{1AD95E9C-BF1C-6044-A734-CD6EF5E4F256}"/>
                </a:ext>
              </a:extLst>
            </p:cNvPr>
            <p:cNvSpPr/>
            <p:nvPr/>
          </p:nvSpPr>
          <p:spPr>
            <a:xfrm>
              <a:off x="23402182" y="13716000"/>
              <a:ext cx="372218"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V</a:t>
              </a:r>
              <a:r>
                <a:rPr lang="en-US" sz="1400" b="1" baseline="-25000" dirty="0">
                  <a:latin typeface="Arial" panose="020B0604020202020204" pitchFamily="34" charset="0"/>
                  <a:cs typeface="Arial" panose="020B0604020202020204" pitchFamily="34" charset="0"/>
                </a:rPr>
                <a:t>0</a:t>
              </a:r>
              <a:endParaRPr lang="en-US" sz="1400" b="1"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952E2B73-FAF7-FF4B-BD35-52E873CF88D9}"/>
                </a:ext>
              </a:extLst>
            </p:cNvPr>
            <p:cNvSpPr/>
            <p:nvPr/>
          </p:nvSpPr>
          <p:spPr>
            <a:xfrm>
              <a:off x="24300293" y="13408223"/>
              <a:ext cx="580608"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Sen</a:t>
              </a:r>
              <a:r>
                <a:rPr lang="en-US" sz="1400" b="1" baseline="-25000" dirty="0">
                  <a:latin typeface="Arial" panose="020B0604020202020204" pitchFamily="34" charset="0"/>
                  <a:cs typeface="Arial" panose="020B0604020202020204" pitchFamily="34" charset="0"/>
                </a:rPr>
                <a:t>0</a:t>
              </a:r>
              <a:endParaRPr lang="en-US" sz="1400" b="1" dirty="0">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C5FD5C72-A537-7641-ADB2-3CB079B48280}"/>
                </a:ext>
              </a:extLst>
            </p:cNvPr>
            <p:cNvSpPr/>
            <p:nvPr/>
          </p:nvSpPr>
          <p:spPr>
            <a:xfrm>
              <a:off x="24641592" y="14097000"/>
              <a:ext cx="580608"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Res</a:t>
              </a:r>
              <a:r>
                <a:rPr lang="en-US" sz="1400" b="1" baseline="-25000" dirty="0">
                  <a:latin typeface="Arial" panose="020B0604020202020204" pitchFamily="34" charset="0"/>
                  <a:cs typeface="Arial" panose="020B0604020202020204" pitchFamily="34" charset="0"/>
                </a:rPr>
                <a:t>0</a:t>
              </a:r>
              <a:endParaRPr lang="en-US" sz="1400" b="1" dirty="0">
                <a:latin typeface="Arial" panose="020B0604020202020204" pitchFamily="34" charset="0"/>
                <a:cs typeface="Arial" panose="020B0604020202020204" pitchFamily="34" charset="0"/>
              </a:endParaRPr>
            </a:p>
          </p:txBody>
        </p:sp>
        <p:sp>
          <p:nvSpPr>
            <p:cNvPr id="58" name="object 59">
              <a:extLst>
                <a:ext uri="{FF2B5EF4-FFF2-40B4-BE49-F238E27FC236}">
                  <a16:creationId xmlns:a16="http://schemas.microsoft.com/office/drawing/2014/main" id="{E79B955C-647B-574D-B193-3C9710823087}"/>
                </a:ext>
              </a:extLst>
            </p:cNvPr>
            <p:cNvSpPr txBox="1"/>
            <p:nvPr/>
          </p:nvSpPr>
          <p:spPr>
            <a:xfrm>
              <a:off x="22936200" y="17131714"/>
              <a:ext cx="3708934" cy="580124"/>
            </a:xfrm>
            <a:prstGeom prst="rect">
              <a:avLst/>
            </a:prstGeom>
          </p:spPr>
          <p:txBody>
            <a:bodyPr vert="horz" wrap="square" lIns="0" tIns="25874" rIns="0" bIns="0" rtlCol="0">
              <a:spAutoFit/>
            </a:bodyPr>
            <a:lstStyle/>
            <a:p>
              <a:r>
                <a:rPr lang="en-US" sz="1800" b="1" dirty="0">
                  <a:latin typeface="Garamond"/>
                  <a:cs typeface="Garamond"/>
                </a:rPr>
                <a:t>Figure 5.</a:t>
              </a:r>
              <a:r>
                <a:rPr lang="en-US" sz="1800" dirty="0">
                  <a:latin typeface="Garamond"/>
                  <a:cs typeface="Garamond"/>
                </a:rPr>
                <a:t> </a:t>
              </a:r>
              <a:r>
                <a:rPr lang="en-US" sz="1800" b="1" dirty="0">
                  <a:latin typeface="Garamond"/>
                  <a:cs typeface="Garamond"/>
                </a:rPr>
                <a:t>Phenotype Landscape After </a:t>
              </a:r>
            </a:p>
            <a:p>
              <a:r>
                <a:rPr lang="en-US" sz="1800" b="1" dirty="0">
                  <a:latin typeface="Garamond"/>
                  <a:cs typeface="Garamond"/>
                </a:rPr>
                <a:t>Unsupervised Clustering.</a:t>
              </a:r>
              <a:endParaRPr lang="en-US" sz="1800" dirty="0">
                <a:latin typeface="Garamond"/>
                <a:cs typeface="Garamond"/>
              </a:endParaRPr>
            </a:p>
          </p:txBody>
        </p:sp>
      </p:grpSp>
      <p:sp>
        <p:nvSpPr>
          <p:cNvPr id="67" name="object 26">
            <a:extLst>
              <a:ext uri="{FF2B5EF4-FFF2-40B4-BE49-F238E27FC236}">
                <a16:creationId xmlns:a16="http://schemas.microsoft.com/office/drawing/2014/main" id="{CDCFC99E-F99B-F641-ADC1-92B42354D5E6}"/>
              </a:ext>
            </a:extLst>
          </p:cNvPr>
          <p:cNvSpPr txBox="1"/>
          <p:nvPr/>
        </p:nvSpPr>
        <p:spPr>
          <a:xfrm>
            <a:off x="11237394" y="21952470"/>
            <a:ext cx="21307426" cy="832104"/>
          </a:xfrm>
          <a:prstGeom prst="rect">
            <a:avLst/>
          </a:prstGeom>
          <a:solidFill>
            <a:srgbClr val="000E2F"/>
          </a:solidFill>
        </p:spPr>
        <p:txBody>
          <a:bodyPr vert="horz" wrap="square" lIns="0" tIns="0" rIns="0" bIns="0" rtlCol="0">
            <a:spAutoFit/>
          </a:bodyPr>
          <a:lstStyle/>
          <a:p>
            <a:pPr algn="ctr">
              <a:lnSpc>
                <a:spcPts val="4727"/>
              </a:lnSpc>
            </a:pPr>
            <a:endParaRPr sz="4300" dirty="0">
              <a:latin typeface="Acumin Pro"/>
              <a:cs typeface="Acumin Pro"/>
            </a:endParaRPr>
          </a:p>
        </p:txBody>
      </p:sp>
      <p:sp>
        <p:nvSpPr>
          <p:cNvPr id="52" name="object 12"/>
          <p:cNvSpPr/>
          <p:nvPr/>
        </p:nvSpPr>
        <p:spPr>
          <a:xfrm>
            <a:off x="11277600" y="4724400"/>
            <a:ext cx="21259800" cy="830197"/>
          </a:xfrm>
          <a:custGeom>
            <a:avLst/>
            <a:gdLst/>
            <a:ahLst/>
            <a:cxnLst/>
            <a:rect l="l" t="t" r="r" b="b"/>
            <a:pathLst>
              <a:path w="6282690" h="314325">
                <a:moveTo>
                  <a:pt x="0" y="314126"/>
                </a:moveTo>
                <a:lnTo>
                  <a:pt x="6282531" y="314126"/>
                </a:lnTo>
                <a:lnTo>
                  <a:pt x="6282531" y="0"/>
                </a:lnTo>
                <a:lnTo>
                  <a:pt x="0" y="0"/>
                </a:lnTo>
                <a:lnTo>
                  <a:pt x="0" y="314126"/>
                </a:lnTo>
                <a:close/>
              </a:path>
            </a:pathLst>
          </a:custGeom>
          <a:solidFill>
            <a:srgbClr val="000E2F"/>
          </a:solidFill>
        </p:spPr>
        <p:txBody>
          <a:bodyPr wrap="square" lIns="0" tIns="0" rIns="0" bIns="0" rtlCol="0"/>
          <a:lstStyle/>
          <a:p>
            <a:endParaRPr/>
          </a:p>
        </p:txBody>
      </p:sp>
      <p:sp>
        <p:nvSpPr>
          <p:cNvPr id="56" name="object 13"/>
          <p:cNvSpPr txBox="1"/>
          <p:nvPr/>
        </p:nvSpPr>
        <p:spPr>
          <a:xfrm>
            <a:off x="20574000" y="4876800"/>
            <a:ext cx="2971800" cy="689152"/>
          </a:xfrm>
          <a:prstGeom prst="rect">
            <a:avLst/>
          </a:prstGeom>
        </p:spPr>
        <p:txBody>
          <a:bodyPr vert="horz" wrap="square" lIns="0" tIns="27167" rIns="0" bIns="0" rtlCol="0">
            <a:spAutoFit/>
          </a:bodyPr>
          <a:lstStyle/>
          <a:p>
            <a:pPr marL="25874">
              <a:spcBef>
                <a:spcPts val="214"/>
              </a:spcBef>
            </a:pPr>
            <a:r>
              <a:rPr lang="en-US" sz="4300" spc="10" dirty="0">
                <a:solidFill>
                  <a:srgbClr val="FFFFFF"/>
                </a:solidFill>
                <a:latin typeface="Acumin Pro"/>
                <a:cs typeface="Acumin Pro"/>
              </a:rPr>
              <a:t>METHODS</a:t>
            </a:r>
            <a:endParaRPr sz="4300" dirty="0">
              <a:latin typeface="Acumin Pro"/>
              <a:cs typeface="Acumin Pro"/>
            </a:endParaRPr>
          </a:p>
        </p:txBody>
      </p:sp>
      <p:grpSp>
        <p:nvGrpSpPr>
          <p:cNvPr id="21" name="Group 20"/>
          <p:cNvGrpSpPr/>
          <p:nvPr/>
        </p:nvGrpSpPr>
        <p:grpSpPr>
          <a:xfrm>
            <a:off x="22631400" y="15773400"/>
            <a:ext cx="9601200" cy="5943600"/>
            <a:chOff x="22631400" y="15621000"/>
            <a:chExt cx="9601200" cy="5943600"/>
          </a:xfrm>
        </p:grpSpPr>
        <p:sp>
          <p:nvSpPr>
            <p:cNvPr id="30" name="Rectangle 29">
              <a:extLst>
                <a:ext uri="{FF2B5EF4-FFF2-40B4-BE49-F238E27FC236}">
                  <a16:creationId xmlns:a16="http://schemas.microsoft.com/office/drawing/2014/main" id="{F26CE0A8-B208-8940-A0B8-3091677E8C82}"/>
                </a:ext>
              </a:extLst>
            </p:cNvPr>
            <p:cNvSpPr/>
            <p:nvPr/>
          </p:nvSpPr>
          <p:spPr>
            <a:xfrm>
              <a:off x="23215830" y="21133713"/>
              <a:ext cx="8920198" cy="430887"/>
            </a:xfrm>
            <a:prstGeom prst="rect">
              <a:avLst/>
            </a:prstGeom>
          </p:spPr>
          <p:txBody>
            <a:bodyPr wrap="square">
              <a:spAutoFit/>
            </a:bodyPr>
            <a:lstStyle/>
            <a:p>
              <a:r>
                <a:rPr lang="en-US" sz="2200" b="1" dirty="0">
                  <a:latin typeface="Garamond"/>
                  <a:cs typeface="Garamond"/>
                </a:rPr>
                <a:t>Figure 6.</a:t>
              </a:r>
              <a:r>
                <a:rPr lang="en-US" sz="2200" dirty="0">
                  <a:latin typeface="Garamond"/>
                  <a:cs typeface="Garamond"/>
                </a:rPr>
                <a:t> </a:t>
              </a:r>
              <a:r>
                <a:rPr lang="en-US" sz="2200" b="1" dirty="0">
                  <a:latin typeface="Garamond"/>
                  <a:cs typeface="Garamond"/>
                </a:rPr>
                <a:t>Perturbation of FC sets and  their Supervised Classification.</a:t>
              </a:r>
              <a:endParaRPr lang="en-US" sz="2200" dirty="0">
                <a:latin typeface="Garamond"/>
                <a:cs typeface="Garamond"/>
              </a:endParaRPr>
            </a:p>
          </p:txBody>
        </p:sp>
        <p:pic>
          <p:nvPicPr>
            <p:cNvPr id="20" name="Picture 19" descr="InsilicoScreening.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31400" y="15621000"/>
              <a:ext cx="9601200" cy="5565218"/>
            </a:xfrm>
            <a:prstGeom prst="rect">
              <a:avLst/>
            </a:prstGeom>
          </p:spPr>
        </p:pic>
      </p:grpSp>
      <p:sp>
        <p:nvSpPr>
          <p:cNvPr id="36" name="TextBox 35"/>
          <p:cNvSpPr txBox="1"/>
          <p:nvPr/>
        </p:nvSpPr>
        <p:spPr>
          <a:xfrm>
            <a:off x="11201400" y="23024098"/>
            <a:ext cx="21336001" cy="4324261"/>
          </a:xfrm>
          <a:prstGeom prst="rect">
            <a:avLst/>
          </a:prstGeom>
          <a:noFill/>
        </p:spPr>
        <p:txBody>
          <a:bodyPr wrap="square" rtlCol="0">
            <a:spAutoFit/>
          </a:bodyPr>
          <a:lstStyle/>
          <a:p>
            <a:pPr algn="just"/>
            <a:r>
              <a:rPr lang="en-US" sz="2500" b="1" dirty="0" err="1">
                <a:latin typeface="Arial"/>
                <a:cs typeface="Arial"/>
              </a:rPr>
              <a:t>Clauding</a:t>
            </a:r>
            <a:r>
              <a:rPr lang="en-US" sz="2500" b="1" dirty="0">
                <a:latin typeface="Arial"/>
                <a:cs typeface="Arial"/>
              </a:rPr>
              <a:t>-Low TNBC Network. </a:t>
            </a:r>
            <a:r>
              <a:rPr lang="en-US" sz="2500" dirty="0">
                <a:latin typeface="Arial"/>
                <a:cs typeface="Arial"/>
              </a:rPr>
              <a:t>The constructed network has 230 nodes and 583 edges (</a:t>
            </a:r>
            <a:r>
              <a:rPr lang="en-US" sz="2500" dirty="0">
                <a:solidFill>
                  <a:srgbClr val="FF0000"/>
                </a:solidFill>
                <a:latin typeface="Arial"/>
                <a:cs typeface="Arial"/>
              </a:rPr>
              <a:t>Fig </a:t>
            </a:r>
            <a:r>
              <a:rPr lang="en-US" sz="2500" dirty="0">
                <a:latin typeface="Arial"/>
                <a:cs typeface="Arial"/>
              </a:rPr>
              <a:t>). 90 of the nodes are hallmarks of cancer, 27 are breast disease ontology associated, and 4 are </a:t>
            </a:r>
            <a:r>
              <a:rPr lang="en-US" sz="2500" dirty="0" err="1">
                <a:latin typeface="Arial"/>
                <a:cs typeface="Arial"/>
              </a:rPr>
              <a:t>claudin</a:t>
            </a:r>
            <a:r>
              <a:rPr lang="en-US" sz="2500" dirty="0">
                <a:latin typeface="Arial"/>
                <a:cs typeface="Arial"/>
              </a:rPr>
              <a:t>-low markers. 142 of the network nodes are in the ACSN.</a:t>
            </a:r>
          </a:p>
          <a:p>
            <a:pPr algn="just"/>
            <a:endParaRPr lang="en-US" sz="2500" dirty="0">
              <a:solidFill>
                <a:srgbClr val="FF0000"/>
              </a:solidFill>
              <a:latin typeface="Arial"/>
              <a:cs typeface="Arial"/>
            </a:endParaRPr>
          </a:p>
          <a:p>
            <a:pPr algn="just"/>
            <a:r>
              <a:rPr lang="en-US" sz="2500" b="1" dirty="0">
                <a:latin typeface="Arial"/>
                <a:cs typeface="Arial"/>
              </a:rPr>
              <a:t>Attractor Landscape Estimation and Unsupervised Attractor Classification. </a:t>
            </a:r>
            <a:r>
              <a:rPr lang="en-US" sz="2500" dirty="0">
                <a:latin typeface="Arial"/>
                <a:cs typeface="Arial"/>
              </a:rPr>
              <a:t>We initialized the network with basal expression levels for MCF10A and MDA-MB-231, and ran SFA to estimate the corresponding attractors. We generated 100,000 random initial states of the system and simulated their corresponding attractors with SFA to estimate the attractor landscape of the network. All attractors were classified with K-Means. The MCF10A and MDA-MB-231 attractors appeared in different clusters (</a:t>
            </a:r>
            <a:r>
              <a:rPr lang="en-US" sz="2500" dirty="0">
                <a:solidFill>
                  <a:srgbClr val="FF0000"/>
                </a:solidFill>
                <a:latin typeface="Arial"/>
                <a:cs typeface="Arial"/>
              </a:rPr>
              <a:t>Fig</a:t>
            </a:r>
            <a:r>
              <a:rPr lang="en-US" sz="2500" dirty="0">
                <a:latin typeface="Arial"/>
                <a:cs typeface="Arial"/>
              </a:rPr>
              <a:t>).</a:t>
            </a:r>
            <a:endParaRPr lang="en-US" sz="2500" b="1" dirty="0">
              <a:latin typeface="Arial"/>
              <a:cs typeface="Arial"/>
            </a:endParaRPr>
          </a:p>
          <a:p>
            <a:pPr algn="just"/>
            <a:endParaRPr lang="en-US" sz="2500" b="1" dirty="0">
              <a:latin typeface="Arial"/>
              <a:cs typeface="Arial"/>
            </a:endParaRPr>
          </a:p>
          <a:p>
            <a:pPr algn="just"/>
            <a:r>
              <a:rPr lang="en-US" sz="2500" b="1" dirty="0">
                <a:latin typeface="Arial"/>
                <a:cs typeface="Arial"/>
              </a:rPr>
              <a:t>FC Control Analysis. </a:t>
            </a:r>
            <a:r>
              <a:rPr lang="en-US" sz="2500" dirty="0">
                <a:latin typeface="Arial"/>
                <a:cs typeface="Arial"/>
              </a:rPr>
              <a:t>We identified 6 FC sets in network. Each FC set contained 28 source nodes and 14 FVS nodes. We identified a subset of FVS nodes that were present in all 6 FC set. This FVS subset consists of 11 nodes: MAP2K6, MAP2K3, MAPK1, AURKA, CTNNB1, FOXM1, JUN, RELA, STAT3, TCF3, and AKT1. We applied all (3</a:t>
            </a:r>
            <a:r>
              <a:rPr lang="en-US" sz="2500" baseline="30000" dirty="0">
                <a:latin typeface="Arial"/>
                <a:cs typeface="Arial"/>
              </a:rPr>
              <a:t>11</a:t>
            </a:r>
            <a:r>
              <a:rPr lang="en-US" sz="2500" dirty="0">
                <a:latin typeface="Arial"/>
                <a:cs typeface="Arial"/>
              </a:rPr>
              <a:t>=177,147) perturbations on the FVS nodes parting from the cancerous state. </a:t>
            </a:r>
            <a:r>
              <a:rPr lang="en-US" sz="2500" dirty="0">
                <a:solidFill>
                  <a:srgbClr val="FF0000"/>
                </a:solidFill>
                <a:latin typeface="Arial"/>
                <a:cs typeface="Arial"/>
              </a:rPr>
              <a:t>INCLUDE KNN RESULTS</a:t>
            </a:r>
            <a:endParaRPr lang="en-US" sz="2500" dirty="0">
              <a:solidFill>
                <a:srgbClr val="FF0000"/>
              </a:solidFill>
              <a:latin typeface="Arial"/>
              <a:cs typeface="Arial"/>
            </a:endParaRPr>
          </a:p>
        </p:txBody>
      </p:sp>
      <p:grpSp>
        <p:nvGrpSpPr>
          <p:cNvPr id="50" name="Group 49"/>
          <p:cNvGrpSpPr/>
          <p:nvPr/>
        </p:nvGrpSpPr>
        <p:grpSpPr>
          <a:xfrm>
            <a:off x="25679400" y="28088272"/>
            <a:ext cx="6553200" cy="6506528"/>
            <a:chOff x="25679400" y="27813000"/>
            <a:chExt cx="6553200" cy="6506528"/>
          </a:xfrm>
        </p:grpSpPr>
        <p:pic>
          <p:nvPicPr>
            <p:cNvPr id="48" name="Picture 47" descr="30KNN.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155916" y="27813000"/>
              <a:ext cx="5467084" cy="4953000"/>
            </a:xfrm>
            <a:prstGeom prst="rect">
              <a:avLst/>
            </a:prstGeom>
          </p:spPr>
        </p:pic>
        <p:sp>
          <p:nvSpPr>
            <p:cNvPr id="70" name="Rectangle 69"/>
            <p:cNvSpPr/>
            <p:nvPr/>
          </p:nvSpPr>
          <p:spPr>
            <a:xfrm>
              <a:off x="25679400" y="32842200"/>
              <a:ext cx="6553200" cy="1477328"/>
            </a:xfrm>
            <a:prstGeom prst="rect">
              <a:avLst/>
            </a:prstGeom>
          </p:spPr>
          <p:txBody>
            <a:bodyPr wrap="square">
              <a:spAutoFit/>
            </a:bodyPr>
            <a:lstStyle/>
            <a:p>
              <a:pPr algn="just"/>
              <a:r>
                <a:rPr lang="en-US" sz="1800" b="1" dirty="0">
                  <a:latin typeface="Garamond"/>
                  <a:cs typeface="Garamond"/>
                </a:rPr>
                <a:t>Figure 8. Shifting Resistance Attractor Towards Sensitive Attractor. </a:t>
              </a:r>
              <a:r>
                <a:rPr lang="en-US" sz="1800" dirty="0">
                  <a:latin typeface="Garamond"/>
                  <a:cs typeface="Garamond"/>
                </a:rPr>
                <a:t>Applying the perturbations of FC</a:t>
              </a:r>
              <a:r>
                <a:rPr lang="en-US" sz="1800" baseline="-25000" dirty="0">
                  <a:latin typeface="Garamond"/>
                  <a:cs typeface="Garamond"/>
                </a:rPr>
                <a:t>1</a:t>
              </a:r>
              <a:r>
                <a:rPr lang="en-US" sz="1800" dirty="0">
                  <a:latin typeface="Garamond"/>
                  <a:cs typeface="Garamond"/>
                </a:rPr>
                <a:t> to the system, successfully shifted the resistant associated attractor Res</a:t>
              </a:r>
              <a:r>
                <a:rPr lang="en-US" sz="1800" baseline="-25000" dirty="0">
                  <a:latin typeface="Garamond"/>
                  <a:cs typeface="Garamond"/>
                </a:rPr>
                <a:t>0</a:t>
              </a:r>
              <a:r>
                <a:rPr lang="en-US" sz="1800" dirty="0">
                  <a:latin typeface="Garamond"/>
                  <a:cs typeface="Garamond"/>
                </a:rPr>
                <a:t> to sensitive associated attractor </a:t>
              </a:r>
              <a:r>
                <a:rPr lang="en-US" sz="1800" dirty="0" err="1">
                  <a:latin typeface="Garamond"/>
                  <a:cs typeface="Garamond"/>
                </a:rPr>
                <a:t>Fcperturb</a:t>
              </a:r>
              <a:r>
                <a:rPr lang="en-US" sz="1800" dirty="0">
                  <a:latin typeface="Garamond"/>
                  <a:cs typeface="Garamond"/>
                </a:rPr>
                <a:t>(Res</a:t>
              </a:r>
              <a:r>
                <a:rPr lang="en-US" sz="1800" baseline="-25000" dirty="0">
                  <a:latin typeface="Garamond"/>
                  <a:cs typeface="Garamond"/>
                </a:rPr>
                <a:t>0</a:t>
              </a:r>
              <a:r>
                <a:rPr lang="en-US" sz="1800" dirty="0">
                  <a:latin typeface="Garamond"/>
                  <a:cs typeface="Garamond"/>
                </a:rPr>
                <a:t>). The classification of </a:t>
              </a:r>
              <a:r>
                <a:rPr lang="en-US" sz="1800" dirty="0" err="1">
                  <a:latin typeface="Garamond"/>
                  <a:cs typeface="Garamond"/>
                </a:rPr>
                <a:t>Fcperturb</a:t>
              </a:r>
              <a:r>
                <a:rPr lang="en-US" sz="1800" dirty="0">
                  <a:latin typeface="Garamond"/>
                  <a:cs typeface="Garamond"/>
                </a:rPr>
                <a:t>(Res</a:t>
              </a:r>
              <a:r>
                <a:rPr lang="en-US" sz="1800" baseline="-25000" dirty="0">
                  <a:latin typeface="Garamond"/>
                  <a:cs typeface="Garamond"/>
                </a:rPr>
                <a:t>0</a:t>
              </a:r>
              <a:r>
                <a:rPr lang="en-US" sz="1800" dirty="0">
                  <a:latin typeface="Garamond"/>
                  <a:cs typeface="Garamond"/>
                </a:rPr>
                <a:t>) was done via KNN clustering with K=30</a:t>
              </a:r>
            </a:p>
          </p:txBody>
        </p:sp>
      </p:grpSp>
      <p:grpSp>
        <p:nvGrpSpPr>
          <p:cNvPr id="63" name="Group 62"/>
          <p:cNvGrpSpPr/>
          <p:nvPr/>
        </p:nvGrpSpPr>
        <p:grpSpPr>
          <a:xfrm>
            <a:off x="11277600" y="28350656"/>
            <a:ext cx="9372600" cy="5863144"/>
            <a:chOff x="11277600" y="28129498"/>
            <a:chExt cx="9372600" cy="5863144"/>
          </a:xfrm>
        </p:grpSpPr>
        <p:sp>
          <p:nvSpPr>
            <p:cNvPr id="47" name="Rectangle 46"/>
            <p:cNvSpPr/>
            <p:nvPr/>
          </p:nvSpPr>
          <p:spPr>
            <a:xfrm>
              <a:off x="11277600" y="28129498"/>
              <a:ext cx="9372600" cy="5863144"/>
            </a:xfrm>
            <a:prstGeom prst="rect">
              <a:avLst/>
            </a:prstGeom>
          </p:spPr>
          <p:txBody>
            <a:bodyPr wrap="square">
              <a:spAutoFit/>
            </a:bodyPr>
            <a:lstStyle/>
            <a:p>
              <a:pPr algn="just"/>
              <a:r>
                <a:rPr lang="en-US" sz="2500" dirty="0">
                  <a:latin typeface="Arial"/>
                  <a:cs typeface="Arial"/>
                </a:rPr>
                <a:t>An example of a combination of perturbations on the FVS subset that can shift from Resistant to the Sensitive Attractor is:</a:t>
              </a:r>
            </a:p>
            <a:p>
              <a:pPr algn="just"/>
              <a:endParaRPr lang="en-US" sz="2500" dirty="0">
                <a:latin typeface="Arial"/>
                <a:cs typeface="Arial"/>
              </a:endParaRPr>
            </a:p>
            <a:p>
              <a:r>
                <a:rPr lang="en-US" sz="2500" dirty="0">
                  <a:latin typeface="Arial"/>
                  <a:cs typeface="Arial"/>
                </a:rPr>
                <a:t>	</a:t>
              </a:r>
              <a:r>
                <a:rPr lang="en-US" sz="2500" dirty="0" err="1">
                  <a:latin typeface="Arial"/>
                  <a:cs typeface="Arial"/>
                </a:rPr>
                <a:t>Downregulation</a:t>
              </a:r>
              <a:r>
                <a:rPr lang="en-US" sz="2500" dirty="0">
                  <a:latin typeface="Arial"/>
                  <a:cs typeface="Arial"/>
                </a:rPr>
                <a:t>: CREB1,CUX1, PAX5, TWIST1</a:t>
              </a:r>
            </a:p>
            <a:p>
              <a:r>
                <a:rPr lang="en-US" sz="2500" dirty="0">
                  <a:latin typeface="Arial"/>
                  <a:cs typeface="Arial"/>
                </a:rPr>
                <a:t>           	</a:t>
              </a:r>
              <a:r>
                <a:rPr lang="en-US" sz="2500" dirty="0" err="1">
                  <a:latin typeface="Arial"/>
                  <a:cs typeface="Arial"/>
                </a:rPr>
                <a:t>Upregulation</a:t>
              </a:r>
              <a:r>
                <a:rPr lang="en-US" sz="2500" dirty="0">
                  <a:latin typeface="Arial"/>
                  <a:cs typeface="Arial"/>
                </a:rPr>
                <a:t>: RBPJ</a:t>
              </a:r>
            </a:p>
            <a:p>
              <a:endParaRPr lang="en-US" sz="2500" dirty="0">
                <a:latin typeface="Arial"/>
                <a:cs typeface="Arial"/>
              </a:endParaRPr>
            </a:p>
            <a:p>
              <a:pPr algn="just"/>
              <a:r>
                <a:rPr lang="en-US" sz="2500" dirty="0">
                  <a:latin typeface="Arial"/>
                  <a:cs typeface="Arial"/>
                </a:rPr>
                <a:t>TWIST1 has been shown to increase </a:t>
              </a:r>
              <a:r>
                <a:rPr lang="en-US" sz="2500" dirty="0" err="1">
                  <a:latin typeface="Arial"/>
                  <a:cs typeface="Arial"/>
                </a:rPr>
                <a:t>Cisplatin</a:t>
              </a:r>
              <a:r>
                <a:rPr lang="en-US" sz="2500" dirty="0">
                  <a:latin typeface="Arial"/>
                  <a:cs typeface="Arial"/>
                </a:rPr>
                <a:t> resistance</a:t>
              </a:r>
              <a:r>
                <a:rPr lang="en-US" sz="2500" baseline="30000" dirty="0">
                  <a:latin typeface="Arial"/>
                  <a:cs typeface="Arial"/>
                </a:rPr>
                <a:t>20</a:t>
              </a:r>
              <a:r>
                <a:rPr lang="en-US" sz="2500" dirty="0">
                  <a:latin typeface="Arial"/>
                  <a:cs typeface="Arial"/>
                </a:rPr>
                <a:t>. CREB1 is a member of  CBP/</a:t>
              </a:r>
              <a:r>
                <a:rPr lang="en-US" sz="2500" dirty="0" err="1">
                  <a:latin typeface="Arial"/>
                  <a:cs typeface="Arial"/>
                </a:rPr>
                <a:t>ß</a:t>
              </a:r>
              <a:r>
                <a:rPr lang="en-US" sz="2500" dirty="0">
                  <a:latin typeface="Arial"/>
                  <a:cs typeface="Arial"/>
                </a:rPr>
                <a:t>-catenin/FOXM1  transcriptional complex and it was shown to be a molecular driver of TNBC</a:t>
              </a:r>
              <a:r>
                <a:rPr lang="en-US" sz="2500" baseline="30000" dirty="0">
                  <a:latin typeface="Arial"/>
                  <a:cs typeface="Arial"/>
                </a:rPr>
                <a:t>21</a:t>
              </a:r>
              <a:r>
                <a:rPr lang="en-US" sz="2500" dirty="0">
                  <a:latin typeface="Arial"/>
                  <a:cs typeface="Arial"/>
                </a:rPr>
                <a:t>. CUX1 expression may lead to TNBC via repression of the estrogen receptor alpha</a:t>
              </a:r>
              <a:r>
                <a:rPr lang="en-US" sz="2500" baseline="30000" dirty="0">
                  <a:latin typeface="Arial"/>
                  <a:cs typeface="Arial"/>
                </a:rPr>
                <a:t>22</a:t>
              </a:r>
              <a:r>
                <a:rPr lang="en-US" sz="2500" dirty="0">
                  <a:latin typeface="Arial"/>
                  <a:cs typeface="Arial"/>
                </a:rPr>
                <a:t>. Finally, inhibition of PAX5 increased </a:t>
              </a:r>
              <a:r>
                <a:rPr lang="en-US" sz="2500" dirty="0" err="1">
                  <a:latin typeface="Arial"/>
                  <a:cs typeface="Arial"/>
                </a:rPr>
                <a:t>cisplatin</a:t>
              </a:r>
              <a:r>
                <a:rPr lang="en-US" sz="2500" dirty="0">
                  <a:latin typeface="Arial"/>
                  <a:cs typeface="Arial"/>
                </a:rPr>
                <a:t> sensitivity in bladder cancer cells.</a:t>
              </a:r>
            </a:p>
            <a:p>
              <a:pPr algn="just"/>
              <a:endParaRPr lang="en-US" sz="2500" dirty="0">
                <a:latin typeface="Arial"/>
                <a:cs typeface="Arial"/>
              </a:endParaRPr>
            </a:p>
            <a:p>
              <a:pPr algn="just"/>
              <a:r>
                <a:rPr lang="en-US" sz="2500" dirty="0">
                  <a:latin typeface="Arial"/>
                  <a:cs typeface="Arial"/>
                </a:rPr>
                <a:t>The Resistant associated attractors and the newly shifted Sensitive associated attractor are shown in Fig 8.</a:t>
              </a:r>
            </a:p>
          </p:txBody>
        </p:sp>
        <p:sp>
          <p:nvSpPr>
            <p:cNvPr id="49" name="TextBox 48"/>
            <p:cNvSpPr txBox="1"/>
            <p:nvPr/>
          </p:nvSpPr>
          <p:spPr>
            <a:xfrm>
              <a:off x="11277600" y="29108400"/>
              <a:ext cx="2133600" cy="1107996"/>
            </a:xfrm>
            <a:prstGeom prst="rect">
              <a:avLst/>
            </a:prstGeom>
            <a:noFill/>
          </p:spPr>
          <p:txBody>
            <a:bodyPr wrap="square" rtlCol="0">
              <a:spAutoFit/>
            </a:bodyPr>
            <a:lstStyle/>
            <a:p>
              <a:r>
                <a:rPr lang="en-US" sz="6600" dirty="0"/>
                <a:t>FC</a:t>
              </a:r>
              <a:r>
                <a:rPr lang="en-US" sz="6600" baseline="-25000" dirty="0"/>
                <a:t>1</a:t>
              </a:r>
              <a:r>
                <a:rPr lang="en-US" sz="6600" dirty="0"/>
                <a:t>={</a:t>
              </a:r>
            </a:p>
          </p:txBody>
        </p:sp>
        <p:sp>
          <p:nvSpPr>
            <p:cNvPr id="72" name="TextBox 71"/>
            <p:cNvSpPr txBox="1"/>
            <p:nvPr/>
          </p:nvSpPr>
          <p:spPr>
            <a:xfrm>
              <a:off x="19888200" y="29108400"/>
              <a:ext cx="685800" cy="1107996"/>
            </a:xfrm>
            <a:prstGeom prst="rect">
              <a:avLst/>
            </a:prstGeom>
            <a:noFill/>
          </p:spPr>
          <p:txBody>
            <a:bodyPr wrap="square" rtlCol="0">
              <a:spAutoFit/>
            </a:bodyPr>
            <a:lstStyle/>
            <a:p>
              <a:r>
                <a:rPr lang="en-US" sz="6600" dirty="0"/>
                <a:t>}</a:t>
              </a:r>
            </a:p>
          </p:txBody>
        </p:sp>
      </p:grpSp>
      <p:sp>
        <p:nvSpPr>
          <p:cNvPr id="76" name="object 13"/>
          <p:cNvSpPr txBox="1"/>
          <p:nvPr/>
        </p:nvSpPr>
        <p:spPr>
          <a:xfrm>
            <a:off x="20497800" y="22021800"/>
            <a:ext cx="2743200" cy="689152"/>
          </a:xfrm>
          <a:prstGeom prst="rect">
            <a:avLst/>
          </a:prstGeom>
        </p:spPr>
        <p:txBody>
          <a:bodyPr vert="horz" wrap="square" lIns="0" tIns="27167" rIns="0" bIns="0" rtlCol="0">
            <a:spAutoFit/>
          </a:bodyPr>
          <a:lstStyle/>
          <a:p>
            <a:pPr marL="25874">
              <a:spcBef>
                <a:spcPts val="214"/>
              </a:spcBef>
            </a:pPr>
            <a:r>
              <a:rPr lang="en-US" sz="4300" spc="10" dirty="0">
                <a:solidFill>
                  <a:srgbClr val="FFFFFF"/>
                </a:solidFill>
                <a:latin typeface="Acumin Pro"/>
                <a:cs typeface="Acumin Pro"/>
              </a:rPr>
              <a:t>RESULTS</a:t>
            </a:r>
            <a:endParaRPr sz="4300" dirty="0">
              <a:latin typeface="Acumin Pro"/>
              <a:cs typeface="Acumin Pro"/>
            </a:endParaRPr>
          </a:p>
        </p:txBody>
      </p:sp>
      <p:pic>
        <p:nvPicPr>
          <p:cNvPr id="64" name="Picture 63">
            <a:extLst>
              <a:ext uri="{FF2B5EF4-FFF2-40B4-BE49-F238E27FC236}">
                <a16:creationId xmlns:a16="http://schemas.microsoft.com/office/drawing/2014/main" id="{D4DB30E5-6A42-914F-9A50-E4C32590BAA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596507" y="6609538"/>
            <a:ext cx="17350093" cy="5483670"/>
          </a:xfrm>
          <a:prstGeom prst="rect">
            <a:avLst/>
          </a:prstGeom>
        </p:spPr>
      </p:pic>
      <p:sp>
        <p:nvSpPr>
          <p:cNvPr id="22" name="Rectangle 5">
            <a:extLst>
              <a:ext uri="{FF2B5EF4-FFF2-40B4-BE49-F238E27FC236}">
                <a16:creationId xmlns:a16="http://schemas.microsoft.com/office/drawing/2014/main" id="{FE6068B5-4079-DB4B-A92E-6FD7B35613A0}"/>
              </a:ext>
            </a:extLst>
          </p:cNvPr>
          <p:cNvSpPr>
            <a:spLocks noChangeArrowheads="1"/>
          </p:cNvSpPr>
          <p:nvPr/>
        </p:nvSpPr>
        <p:spPr bwMode="auto">
          <a:xfrm>
            <a:off x="0" y="101823838"/>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TimesNewRomanPSMT"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NewRomanPSMT" panose="02020603050405020304" pitchFamily="18" charset="0"/>
                <a:ea typeface="Times New Roman" panose="02020603050405020304" pitchFamily="18" charset="0"/>
                <a:cs typeface="Times New Roman" panose="02020603050405020304" pitchFamily="18" charset="0"/>
              </a:rPr>
              <a:t>Objectives: </a:t>
            </a:r>
            <a:r>
              <a:rPr kumimoji="0" lang="en-US" altLang="en-US" sz="1200" b="0" i="0" u="none" strike="noStrike" cap="none" normalizeH="0" baseline="0">
                <a:ln>
                  <a:noFill/>
                </a:ln>
                <a:solidFill>
                  <a:schemeClr val="tx1"/>
                </a:solidFill>
                <a:effectLst/>
                <a:latin typeface="TimesNewRomanPSMT" panose="02020603050405020304" pitchFamily="18" charset="0"/>
                <a:ea typeface="Times New Roman" panose="02020603050405020304" pitchFamily="18" charset="0"/>
                <a:cs typeface="Times New Roman" panose="02020603050405020304" pitchFamily="18" charset="0"/>
              </a:rPr>
              <a:t>Develop and apply a computational systems biology pipeline for the construction and control of an intracellular signaling network of reversion of Claudin-Low Triple Negative Breast Cancer. The ultimate goal is to identify and experimentally validate combinations of therapeutic targets to aid in the reversion of CL TNBC.</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6">
            <a:extLst>
              <a:ext uri="{FF2B5EF4-FFF2-40B4-BE49-F238E27FC236}">
                <a16:creationId xmlns:a16="http://schemas.microsoft.com/office/drawing/2014/main" id="{0621756D-A7FE-7A4A-9D91-8EEA39CFD29F}"/>
              </a:ext>
            </a:extLst>
          </p:cNvPr>
          <p:cNvSpPr>
            <a:spLocks noChangeArrowheads="1"/>
          </p:cNvSpPr>
          <p:nvPr/>
        </p:nvSpPr>
        <p:spPr bwMode="auto">
          <a:xfrm>
            <a:off x="0" y="102281038"/>
            <a:ext cx="10863263" cy="412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7">
            <a:extLst>
              <a:ext uri="{FF2B5EF4-FFF2-40B4-BE49-F238E27FC236}">
                <a16:creationId xmlns:a16="http://schemas.microsoft.com/office/drawing/2014/main" id="{204D31C2-7758-8F4D-B4BD-15A8DD1BBC98}"/>
              </a:ext>
            </a:extLst>
          </p:cNvPr>
          <p:cNvSpPr>
            <a:spLocks noChangeArrowheads="1"/>
          </p:cNvSpPr>
          <p:nvPr/>
        </p:nvSpPr>
        <p:spPr bwMode="auto">
          <a:xfrm>
            <a:off x="0" y="102322313"/>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0"/>
              </a:rPr>
              <a:t>[M1]</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Just to vary structure since it says accounting for in the first sentence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1"/>
              </a:rPr>
              <a:t>[M2]</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Add citations?</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[M3]</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Add citations?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26">
            <a:extLst>
              <a:ext uri="{FF2B5EF4-FFF2-40B4-BE49-F238E27FC236}">
                <a16:creationId xmlns:a16="http://schemas.microsoft.com/office/drawing/2014/main" id="{CD18B091-BAD0-9E41-BF81-C1DB8A31DEE5}"/>
              </a:ext>
            </a:extLst>
          </p:cNvPr>
          <p:cNvSpPr>
            <a:spLocks noChangeArrowheads="1"/>
          </p:cNvSpPr>
          <p:nvPr/>
        </p:nvSpPr>
        <p:spPr bwMode="auto">
          <a:xfrm>
            <a:off x="152400" y="101976238"/>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TimesNewRomanPSMT"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NewRomanPSMT" panose="02020603050405020304" pitchFamily="18" charset="0"/>
                <a:ea typeface="Times New Roman" panose="02020603050405020304" pitchFamily="18" charset="0"/>
                <a:cs typeface="Times New Roman" panose="02020603050405020304" pitchFamily="18" charset="0"/>
              </a:rPr>
              <a:t>Objectives: </a:t>
            </a:r>
            <a:r>
              <a:rPr kumimoji="0" lang="en-US" altLang="en-US" sz="1200" b="0" i="0" u="none" strike="noStrike" cap="none" normalizeH="0" baseline="0">
                <a:ln>
                  <a:noFill/>
                </a:ln>
                <a:solidFill>
                  <a:schemeClr val="tx1"/>
                </a:solidFill>
                <a:effectLst/>
                <a:latin typeface="TimesNewRomanPSMT" panose="02020603050405020304" pitchFamily="18" charset="0"/>
                <a:ea typeface="Times New Roman" panose="02020603050405020304" pitchFamily="18" charset="0"/>
                <a:cs typeface="Times New Roman" panose="02020603050405020304" pitchFamily="18" charset="0"/>
              </a:rPr>
              <a:t>Develop and apply a computational systems biology pipeline for the construction and control of an intracellular signaling network of reversion of Claudin-Low Triple Negative Breast Cancer. The ultimate goal is to identify and experimentally validate combinations of therapeutic targets to aid in the reversion of CL TNBC.</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27">
            <a:extLst>
              <a:ext uri="{FF2B5EF4-FFF2-40B4-BE49-F238E27FC236}">
                <a16:creationId xmlns:a16="http://schemas.microsoft.com/office/drawing/2014/main" id="{A2823BB5-25AF-2F46-BE7F-DF63FE3C73DE}"/>
              </a:ext>
            </a:extLst>
          </p:cNvPr>
          <p:cNvSpPr>
            <a:spLocks noChangeArrowheads="1"/>
          </p:cNvSpPr>
          <p:nvPr/>
        </p:nvSpPr>
        <p:spPr bwMode="auto">
          <a:xfrm>
            <a:off x="152400" y="102433438"/>
            <a:ext cx="10863263" cy="412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3" name="Rectangle 28">
            <a:extLst>
              <a:ext uri="{FF2B5EF4-FFF2-40B4-BE49-F238E27FC236}">
                <a16:creationId xmlns:a16="http://schemas.microsoft.com/office/drawing/2014/main" id="{98F33283-1EB8-3D47-A9A8-5105A401E93F}"/>
              </a:ext>
            </a:extLst>
          </p:cNvPr>
          <p:cNvSpPr>
            <a:spLocks noChangeArrowheads="1"/>
          </p:cNvSpPr>
          <p:nvPr/>
        </p:nvSpPr>
        <p:spPr bwMode="auto">
          <a:xfrm>
            <a:off x="152400" y="102474713"/>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[M1]</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Just to vary structure since it says accounting for in the first sentence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4"/>
              </a:rPr>
              <a:t>[M2]</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Add citations?</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5"/>
              </a:rPr>
              <a:t>[M3]</a:t>
            </a: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Add citations?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1"/>
          <p:cNvSpPr/>
          <p:nvPr/>
        </p:nvSpPr>
        <p:spPr>
          <a:xfrm>
            <a:off x="20955000" y="33214270"/>
            <a:ext cx="4648200" cy="923330"/>
          </a:xfrm>
          <a:prstGeom prst="rect">
            <a:avLst/>
          </a:prstGeom>
        </p:spPr>
        <p:txBody>
          <a:bodyPr wrap="square">
            <a:spAutoFit/>
          </a:bodyPr>
          <a:lstStyle/>
          <a:p>
            <a:r>
              <a:rPr lang="en-US" sz="1800" b="1" dirty="0">
                <a:latin typeface="Garamond"/>
                <a:cs typeface="Garamond"/>
              </a:rPr>
              <a:t>Figure 7. </a:t>
            </a:r>
            <a:r>
              <a:rPr lang="en-US" sz="1800" b="1" dirty="0" smtClean="0">
                <a:latin typeface="Garamond"/>
                <a:cs typeface="Garamond"/>
              </a:rPr>
              <a:t>Tumorigenic Network. </a:t>
            </a:r>
            <a:r>
              <a:rPr lang="en-US" sz="1800" dirty="0" smtClean="0">
                <a:latin typeface="Garamond"/>
                <a:cs typeface="Garamond"/>
              </a:rPr>
              <a:t>230 nodes and 583 edges. </a:t>
            </a:r>
            <a:r>
              <a:rPr lang="en-US" sz="1800" dirty="0">
                <a:latin typeface="Garamond"/>
                <a:cs typeface="Garamond"/>
              </a:rPr>
              <a:t>Edges in red are activating edges, while blue edges are inhibitory.</a:t>
            </a:r>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175070" y="28049216"/>
            <a:ext cx="4208059" cy="5093967"/>
          </a:xfrm>
          <a:prstGeom prst="rect">
            <a:avLst/>
          </a:prstGeom>
        </p:spPr>
      </p:pic>
    </p:spTree>
    <p:extLst>
      <p:ext uri="{BB962C8B-B14F-4D97-AF65-F5344CB8AC3E}">
        <p14:creationId xmlns:p14="http://schemas.microsoft.com/office/powerpoint/2010/main" val="96461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Rectangle 3">
            <a:extLst>
              <a:ext uri="{FF2B5EF4-FFF2-40B4-BE49-F238E27FC236}">
                <a16:creationId xmlns:a16="http://schemas.microsoft.com/office/drawing/2014/main" id="{F26CE0A8-B208-8940-A0B8-3091677E8C82}"/>
              </a:ext>
            </a:extLst>
          </p:cNvPr>
          <p:cNvSpPr/>
          <p:nvPr/>
        </p:nvSpPr>
        <p:spPr>
          <a:xfrm>
            <a:off x="20777430" y="20981313"/>
            <a:ext cx="8920198" cy="430887"/>
          </a:xfrm>
          <a:prstGeom prst="rect">
            <a:avLst/>
          </a:prstGeom>
        </p:spPr>
        <p:txBody>
          <a:bodyPr wrap="square">
            <a:spAutoFit/>
          </a:bodyPr>
          <a:lstStyle/>
          <a:p>
            <a:r>
              <a:rPr lang="en-US" sz="2200" b="1" dirty="0">
                <a:latin typeface="Garamond"/>
                <a:cs typeface="Garamond"/>
              </a:rPr>
              <a:t>Figure 6.</a:t>
            </a:r>
            <a:r>
              <a:rPr lang="en-US" sz="2200" dirty="0">
                <a:latin typeface="Garamond"/>
                <a:cs typeface="Garamond"/>
              </a:rPr>
              <a:t> </a:t>
            </a:r>
            <a:r>
              <a:rPr lang="en-US" sz="2200" b="1" dirty="0">
                <a:latin typeface="Garamond"/>
                <a:cs typeface="Garamond"/>
              </a:rPr>
              <a:t>Perturbation of FC sets and  their Supervised Classification.</a:t>
            </a:r>
            <a:endParaRPr lang="en-US" sz="2200" dirty="0">
              <a:latin typeface="Garamond"/>
              <a:cs typeface="Garamond"/>
            </a:endParaRPr>
          </a:p>
        </p:txBody>
      </p:sp>
      <p:pic>
        <p:nvPicPr>
          <p:cNvPr id="5" name="Picture 4" descr="InsilicoScreening.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0" y="15468600"/>
            <a:ext cx="9601200" cy="5565218"/>
          </a:xfrm>
          <a:prstGeom prst="rect">
            <a:avLst/>
          </a:prstGeom>
        </p:spPr>
      </p:pic>
    </p:spTree>
    <p:extLst>
      <p:ext uri="{BB962C8B-B14F-4D97-AF65-F5344CB8AC3E}">
        <p14:creationId xmlns:p14="http://schemas.microsoft.com/office/powerpoint/2010/main" val="153690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48113</TotalTime>
  <Words>1517</Words>
  <Application>Microsoft Office PowerPoint</Application>
  <PresentationFormat>Custom</PresentationFormat>
  <Paragraphs>89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Acumin Pro</vt:lpstr>
      <vt:lpstr>Arial</vt:lpstr>
      <vt:lpstr>Calibri</vt:lpstr>
      <vt:lpstr>Garamond</vt:lpstr>
      <vt:lpstr>Times New Roman</vt:lpstr>
      <vt:lpstr>TimesNewRomanPSMT</vt:lpstr>
      <vt:lpstr>Office Theme</vt:lpstr>
      <vt:lpstr>Identification of Combinations of Targets for Claudin-Low Triple Negative Breast Cancer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Reversion of Resistance to Cisplatin in a Triple Negative Breast Cancer Subtype</dc:title>
  <cp:lastModifiedBy>Gastonguay,Madeleine</cp:lastModifiedBy>
  <cp:revision>169</cp:revision>
  <dcterms:created xsi:type="dcterms:W3CDTF">2019-10-22T21:06:47Z</dcterms:created>
  <dcterms:modified xsi:type="dcterms:W3CDTF">2020-01-02T22:06:01Z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2019-01-25T00:00:00Z</vt:filetime>
  </property>
  <property fmtid="{D5CDD505-2E9C-101B-9397-08002B2CF9AE}" pid="3" name="Creator">
    <vt:lpwstr>Adobe InDesign CC 13.1 (Windows)</vt:lpwstr>
  </property>
  <property fmtid="{D5CDD505-2E9C-101B-9397-08002B2CF9AE}" pid="4" name="LastSaved">
    <vt:filetime>2019-10-22T00:00:00Z</vt:filetime>
  </property>
</Properties>
</file>