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4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F8F00"/>
    <a:srgbClr val="4472C4"/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7" autoAdjust="0"/>
    <p:restoredTop sz="80856" autoAdjust="0"/>
  </p:normalViewPr>
  <p:slideViewPr>
    <p:cSldViewPr snapToGrid="0">
      <p:cViewPr varScale="1">
        <p:scale>
          <a:sx n="92" d="100"/>
          <a:sy n="92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ACFB-D97C-4748-A0C0-875B83C818CB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9B1A-E4CF-B84C-92DB-6F80749C6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visualization of the DAC between each Apoptosis SFA attractor (from 53 states from the union of the basin of attractions for our 6 apoptosis attractors) and each of the SFA leukemia attractors (19 from the basin of the first </a:t>
            </a:r>
            <a:r>
              <a:rPr lang="en-US" dirty="0" err="1"/>
              <a:t>boolnet</a:t>
            </a:r>
            <a:r>
              <a:rPr lang="en-US" dirty="0"/>
              <a:t> leukemia attractor)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F9B1A-E4CF-B84C-92DB-6F80749C6B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1138-7153-4699-89C1-8035A4605602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4FA6-C495-4A57-9403-80CF50E1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SFA experimentation on </a:t>
            </a:r>
            <a:r>
              <a:rPr lang="en-US" dirty="0" err="1"/>
              <a:t>Za</a:t>
            </a:r>
            <a:r>
              <a:rPr lang="en-US" dirty="0" err="1">
                <a:cs typeface="Calibri" panose="020F0502020204030204" pitchFamily="34" charset="0"/>
              </a:rPr>
              <a:t>ñ</a:t>
            </a:r>
            <a:r>
              <a:rPr lang="en-US" dirty="0" err="1"/>
              <a:t>udo</a:t>
            </a:r>
            <a:r>
              <a:rPr lang="en-US" dirty="0"/>
              <a:t> 2015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529F3E-9D1E-0043-891E-9E48C32E2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140488"/>
              </p:ext>
            </p:extLst>
          </p:nvPr>
        </p:nvGraphicFramePr>
        <p:xfrm>
          <a:off x="0" y="203201"/>
          <a:ext cx="10668863" cy="645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17348200" imgH="10490200" progId="Excel.Sheet.12">
                  <p:embed/>
                </p:oleObj>
              </mc:Choice>
              <mc:Fallback>
                <p:oleObj name="Worksheet" r:id="rId4" imgW="17348200" imgH="10490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03201"/>
                        <a:ext cx="10668863" cy="6451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FA757C-5467-ED4D-87FF-FBA9646DE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81368"/>
              </p:ext>
            </p:extLst>
          </p:nvPr>
        </p:nvGraphicFramePr>
        <p:xfrm>
          <a:off x="10712334" y="2765108"/>
          <a:ext cx="1431175" cy="1327785"/>
        </p:xfrm>
        <a:graphic>
          <a:graphicData uri="http://schemas.openxmlformats.org/drawingml/2006/table">
            <a:tbl>
              <a:tblPr/>
              <a:tblGrid>
                <a:gridCol w="1431175">
                  <a:extLst>
                    <a:ext uri="{9D8B030D-6E8A-4147-A177-3AD203B41FA5}">
                      <a16:colId xmlns:a16="http://schemas.microsoft.com/office/drawing/2014/main" val="14738269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in Leukemia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605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in Leukemia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106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in 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871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in 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8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OFF in leukemia,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ON in 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012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6F9854-1E24-CE46-99D8-54E377AA45D0}"/>
              </a:ext>
            </a:extLst>
          </p:cNvPr>
          <p:cNvSpPr txBox="1"/>
          <p:nvPr/>
        </p:nvSpPr>
        <p:spPr>
          <a:xfrm>
            <a:off x="10668862" y="1940560"/>
            <a:ext cx="1523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- L</a:t>
            </a:r>
            <a:r>
              <a:rPr lang="en-US" baseline="-25000" dirty="0"/>
              <a:t>1j</a:t>
            </a:r>
          </a:p>
          <a:p>
            <a:pPr algn="ctr"/>
            <a:r>
              <a:rPr lang="en-US" baseline="-25000" dirty="0" err="1"/>
              <a:t>i</a:t>
            </a:r>
            <a:r>
              <a:rPr lang="en-US" baseline="-25000" dirty="0"/>
              <a:t> = 1…53, j = 1…19</a:t>
            </a:r>
          </a:p>
        </p:txBody>
      </p:sp>
    </p:spTree>
    <p:extLst>
      <p:ext uri="{BB962C8B-B14F-4D97-AF65-F5344CB8AC3E}">
        <p14:creationId xmlns:p14="http://schemas.microsoft.com/office/powerpoint/2010/main" val="264067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417BA8-22AD-D34A-BD49-9073F7961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45755"/>
              </p:ext>
            </p:extLst>
          </p:nvPr>
        </p:nvGraphicFramePr>
        <p:xfrm>
          <a:off x="1059631" y="341426"/>
          <a:ext cx="10072739" cy="3107473"/>
        </p:xfrm>
        <a:graphic>
          <a:graphicData uri="http://schemas.openxmlformats.org/drawingml/2006/table">
            <a:tbl>
              <a:tblPr/>
              <a:tblGrid>
                <a:gridCol w="1955165">
                  <a:extLst>
                    <a:ext uri="{9D8B030D-6E8A-4147-A177-3AD203B41FA5}">
                      <a16:colId xmlns:a16="http://schemas.microsoft.com/office/drawing/2014/main" val="3539586416"/>
                    </a:ext>
                  </a:extLst>
                </a:gridCol>
                <a:gridCol w="1737924">
                  <a:extLst>
                    <a:ext uri="{9D8B030D-6E8A-4147-A177-3AD203B41FA5}">
                      <a16:colId xmlns:a16="http://schemas.microsoft.com/office/drawing/2014/main" val="3448358684"/>
                    </a:ext>
                  </a:extLst>
                </a:gridCol>
                <a:gridCol w="2300706">
                  <a:extLst>
                    <a:ext uri="{9D8B030D-6E8A-4147-A177-3AD203B41FA5}">
                      <a16:colId xmlns:a16="http://schemas.microsoft.com/office/drawing/2014/main" val="1032348794"/>
                    </a:ext>
                  </a:extLst>
                </a:gridCol>
                <a:gridCol w="1682037">
                  <a:extLst>
                    <a:ext uri="{9D8B030D-6E8A-4147-A177-3AD203B41FA5}">
                      <a16:colId xmlns:a16="http://schemas.microsoft.com/office/drawing/2014/main" val="266698390"/>
                    </a:ext>
                  </a:extLst>
                </a:gridCol>
                <a:gridCol w="2396907">
                  <a:extLst>
                    <a:ext uri="{9D8B030D-6E8A-4147-A177-3AD203B41FA5}">
                      <a16:colId xmlns:a16="http://schemas.microsoft.com/office/drawing/2014/main" val="554866949"/>
                    </a:ext>
                  </a:extLst>
                </a:gridCol>
              </a:tblGrid>
              <a:tr h="414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Leukemia 1 (1-19) vs Apoptosis (1 - 53)</a:t>
                      </a:r>
                    </a:p>
                  </a:txBody>
                  <a:tcPr marL="92262" marR="92262" marT="46131" marB="461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Leukemia 2 (1-17) vs Apoptosis (1 - 53)</a:t>
                      </a:r>
                    </a:p>
                  </a:txBody>
                  <a:tcPr marL="92262" marR="92262" marT="46131" marB="461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98103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Hamming Distance Ratio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DACs with Hamming Distance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Ratio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 of DACs with Hamming Distance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Ratio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60842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0.4211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01387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0.4737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18.57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06920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0.5263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12.21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173368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0.6316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36485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0.6842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90400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0.5789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400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55722-39B5-0941-A83C-957877632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1146"/>
              </p:ext>
            </p:extLst>
          </p:nvPr>
        </p:nvGraphicFramePr>
        <p:xfrm>
          <a:off x="1059631" y="3565940"/>
          <a:ext cx="10072739" cy="2993667"/>
        </p:xfrm>
        <a:graphic>
          <a:graphicData uri="http://schemas.openxmlformats.org/drawingml/2006/table">
            <a:tbl>
              <a:tblPr/>
              <a:tblGrid>
                <a:gridCol w="1955165">
                  <a:extLst>
                    <a:ext uri="{9D8B030D-6E8A-4147-A177-3AD203B41FA5}">
                      <a16:colId xmlns:a16="http://schemas.microsoft.com/office/drawing/2014/main" val="1885074471"/>
                    </a:ext>
                  </a:extLst>
                </a:gridCol>
                <a:gridCol w="1737924">
                  <a:extLst>
                    <a:ext uri="{9D8B030D-6E8A-4147-A177-3AD203B41FA5}">
                      <a16:colId xmlns:a16="http://schemas.microsoft.com/office/drawing/2014/main" val="416706275"/>
                    </a:ext>
                  </a:extLst>
                </a:gridCol>
                <a:gridCol w="2398994">
                  <a:extLst>
                    <a:ext uri="{9D8B030D-6E8A-4147-A177-3AD203B41FA5}">
                      <a16:colId xmlns:a16="http://schemas.microsoft.com/office/drawing/2014/main" val="3095999195"/>
                    </a:ext>
                  </a:extLst>
                </a:gridCol>
                <a:gridCol w="1583749">
                  <a:extLst>
                    <a:ext uri="{9D8B030D-6E8A-4147-A177-3AD203B41FA5}">
                      <a16:colId xmlns:a16="http://schemas.microsoft.com/office/drawing/2014/main" val="3010388250"/>
                    </a:ext>
                  </a:extLst>
                </a:gridCol>
                <a:gridCol w="2396907">
                  <a:extLst>
                    <a:ext uri="{9D8B030D-6E8A-4147-A177-3AD203B41FA5}">
                      <a16:colId xmlns:a16="http://schemas.microsoft.com/office/drawing/2014/main" val="3004699635"/>
                    </a:ext>
                  </a:extLst>
                </a:gridCol>
              </a:tblGrid>
              <a:tr h="414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*** Without DAC of 0 ***</a:t>
                      </a:r>
                    </a:p>
                  </a:txBody>
                  <a:tcPr marL="103202" marR="103202" marT="51601" marB="5160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39243"/>
                  </a:ext>
                </a:extLst>
              </a:tr>
              <a:tr h="414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Leukemia 1 (1-19) vs Apoptosis (1 - 53)</a:t>
                      </a:r>
                    </a:p>
                  </a:txBody>
                  <a:tcPr marL="103202" marR="103202" marT="51601" marB="5160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Leukemia 2 (1-17) vs Apoptosis (1 - 53)</a:t>
                      </a:r>
                    </a:p>
                  </a:txBody>
                  <a:tcPr marL="103202" marR="103202" marT="51601" marB="5160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81488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Hamming Distance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12577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05689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18.57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930197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0.1818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12.21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948713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0.3636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374631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0.4545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17382"/>
                  </a:ext>
                </a:extLst>
              </a:tr>
              <a:tr h="30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0.2727</a:t>
                      </a:r>
                    </a:p>
                  </a:txBody>
                  <a:tcPr marL="14497" marR="14497" marT="14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4497" marR="14497" marT="144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14497" marR="14497" marT="1449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5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59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DC2-D452-AA40-A1AB-1F978493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Attractor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22C2-6D4C-7F47-A8F7-BFA117FA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simulated the attractor landscape of the Boolean network with 100,000 random initial conditions</a:t>
            </a:r>
          </a:p>
          <a:p>
            <a:r>
              <a:rPr lang="en-US" sz="3200" dirty="0"/>
              <a:t>Resulted in 877 attractors</a:t>
            </a:r>
          </a:p>
          <a:p>
            <a:r>
              <a:rPr lang="en-US" sz="3200" dirty="0"/>
              <a:t>We classified these attractors based on the previously identified readout nodes</a:t>
            </a:r>
          </a:p>
          <a:p>
            <a:pPr lvl="1"/>
            <a:r>
              <a:rPr lang="en-US" sz="2800" dirty="0"/>
              <a:t>31 Leukemia Attractors (.035)</a:t>
            </a:r>
          </a:p>
          <a:p>
            <a:pPr lvl="1"/>
            <a:r>
              <a:rPr lang="en-US" sz="2800" dirty="0"/>
              <a:t>101 Apoptosis Attractors (.115)</a:t>
            </a:r>
          </a:p>
          <a:p>
            <a:pPr lvl="1"/>
            <a:r>
              <a:rPr lang="en-US" sz="2800" dirty="0"/>
              <a:t>745 “Other” Attractors (.84)</a:t>
            </a:r>
          </a:p>
        </p:txBody>
      </p:sp>
    </p:spTree>
    <p:extLst>
      <p:ext uri="{BB962C8B-B14F-4D97-AF65-F5344CB8AC3E}">
        <p14:creationId xmlns:p14="http://schemas.microsoft.com/office/powerpoint/2010/main" val="417974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69C1-D305-DA47-BECE-4D453789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SFA “Attractor Landscape”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77CD-6CCC-C84B-84D4-F5013564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ran SFA with the same 100,000 initializations from </a:t>
            </a:r>
            <a:r>
              <a:rPr lang="en-US" sz="3200" dirty="0" err="1"/>
              <a:t>BoolNet</a:t>
            </a:r>
            <a:r>
              <a:rPr lang="en-US" sz="3200" dirty="0"/>
              <a:t> </a:t>
            </a:r>
          </a:p>
          <a:p>
            <a:r>
              <a:rPr lang="en-US" sz="3200" dirty="0"/>
              <a:t>Need to classify them</a:t>
            </a:r>
          </a:p>
          <a:p>
            <a:r>
              <a:rPr lang="en-US" sz="3200" dirty="0"/>
              <a:t>Running </a:t>
            </a:r>
            <a:r>
              <a:rPr lang="en-US" sz="3200" dirty="0" err="1"/>
              <a:t>kmeans</a:t>
            </a:r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65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4E24-9899-8E42-95B7-64F533D6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SFA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04B5-BDFA-2E4F-92FC-0EE23ED1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L1.1 to A1.1</a:t>
            </a:r>
          </a:p>
          <a:p>
            <a:r>
              <a:rPr lang="en-US" dirty="0"/>
              <a:t>Using tolerance 10e-2, 10e-3, 10e-4, 10e-5, 10e-6, 10e-8, 10e-10, 10e-12, and machine epsilon</a:t>
            </a:r>
          </a:p>
          <a:p>
            <a:r>
              <a:rPr lang="en-US" dirty="0"/>
              <a:t>Not able to consistently</a:t>
            </a:r>
          </a:p>
          <a:p>
            <a:pPr marL="0" indent="0">
              <a:buNone/>
            </a:pPr>
            <a:r>
              <a:rPr lang="en-US" dirty="0"/>
              <a:t>   get 0 in RONs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5954E-88C1-2943-B22B-B69B2E3E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13" y="3805518"/>
            <a:ext cx="7940598" cy="26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8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5119-3D11-C24C-A9F4-6B0DC482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40CB5-90BE-FF4D-8D75-1426575C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2164976"/>
            <a:ext cx="10615554" cy="19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7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2B62-A43B-D643-9B5E-13B602C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SFA classification via 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D73C-BBF0-554E-84B4-5BDB8935A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60443-6063-8A4F-897A-7FB558E9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447365"/>
            <a:ext cx="9727430" cy="10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6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F377-EB51-8248-8438-14552837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FBE0-69FB-C541-80F3-DEBF8F45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22,147 of the </a:t>
            </a:r>
            <a:r>
              <a:rPr lang="en-US" dirty="0" err="1"/>
              <a:t>Logss</a:t>
            </a:r>
            <a:r>
              <a:rPr lang="en-US" dirty="0"/>
              <a:t> discretized SFA attractors are replicates </a:t>
            </a:r>
          </a:p>
          <a:p>
            <a:pPr lvl="1"/>
            <a:r>
              <a:rPr lang="en-US" dirty="0"/>
              <a:t>77,853 distinct attractors from 100,000 initial states</a:t>
            </a:r>
          </a:p>
          <a:p>
            <a:r>
              <a:rPr lang="en-US" dirty="0"/>
              <a:t>9,676 of the SFA discretized DAC are replicates</a:t>
            </a:r>
          </a:p>
          <a:p>
            <a:pPr lvl="1"/>
            <a:r>
              <a:rPr lang="en-US" dirty="0"/>
              <a:t>90,324 distinct DAC patterns</a:t>
            </a:r>
          </a:p>
        </p:txBody>
      </p:sp>
    </p:spTree>
    <p:extLst>
      <p:ext uri="{BB962C8B-B14F-4D97-AF65-F5344CB8AC3E}">
        <p14:creationId xmlns:p14="http://schemas.microsoft.com/office/powerpoint/2010/main" val="130927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Phenotypes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1327890"/>
            <a:ext cx="8821329" cy="2691253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821813" y="1850233"/>
            <a:ext cx="1824357" cy="17287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92187" y="2808514"/>
            <a:ext cx="5183779" cy="18288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1364" y="3004457"/>
            <a:ext cx="6324602" cy="18288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6324" y="3185229"/>
            <a:ext cx="1194798" cy="1849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6160" y="3200401"/>
            <a:ext cx="5943600" cy="178662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26324" y="3392125"/>
            <a:ext cx="7321733" cy="155123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50005" y="3589704"/>
            <a:ext cx="2460349" cy="161242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92190" y="3559221"/>
            <a:ext cx="1755867" cy="19172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79719" y="3783806"/>
            <a:ext cx="5661115" cy="14743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643" y="4210868"/>
            <a:ext cx="4293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T-LGL leukemia attractors</a:t>
            </a:r>
          </a:p>
          <a:p>
            <a:r>
              <a:rPr lang="en-US" dirty="0"/>
              <a:t>OFF: Caspase, DISC, TRADD, </a:t>
            </a:r>
            <a:r>
              <a:rPr lang="en-US" dirty="0" err="1"/>
              <a:t>Fas,Ceramide</a:t>
            </a:r>
            <a:r>
              <a:rPr lang="en-US" dirty="0"/>
              <a:t>, Apoptosis</a:t>
            </a:r>
          </a:p>
          <a:p>
            <a:r>
              <a:rPr lang="en-US" dirty="0"/>
              <a:t>ON: 	</a:t>
            </a:r>
            <a:r>
              <a:rPr lang="en-US" dirty="0" err="1"/>
              <a:t>FasL</a:t>
            </a:r>
            <a:r>
              <a:rPr lang="en-US" dirty="0"/>
              <a:t>, </a:t>
            </a:r>
            <a:r>
              <a:rPr lang="en-US" dirty="0" err="1"/>
              <a:t>FasT</a:t>
            </a:r>
            <a:r>
              <a:rPr lang="en-US" dirty="0"/>
              <a:t>, </a:t>
            </a:r>
          </a:p>
          <a:p>
            <a:r>
              <a:rPr lang="en-US" dirty="0"/>
              <a:t>	TFs: NFKB, TPL2, IFNGT</a:t>
            </a:r>
          </a:p>
          <a:p>
            <a:r>
              <a:rPr lang="en-US" dirty="0"/>
              <a:t>		or</a:t>
            </a:r>
          </a:p>
          <a:p>
            <a:r>
              <a:rPr lang="en-US" dirty="0"/>
              <a:t>	receptors: PDGFR, GPCR</a:t>
            </a:r>
          </a:p>
          <a:p>
            <a:r>
              <a:rPr lang="en-US" dirty="0"/>
              <a:t>		or</a:t>
            </a:r>
          </a:p>
          <a:p>
            <a:r>
              <a:rPr lang="en-US" dirty="0"/>
              <a:t>	kinases: S1P,SPHK1,PI3K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7489" y="4305163"/>
            <a:ext cx="4293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Apoptosis attractors</a:t>
            </a:r>
          </a:p>
          <a:p>
            <a:r>
              <a:rPr lang="en-US" dirty="0"/>
              <a:t>OFF: IAP</a:t>
            </a:r>
          </a:p>
          <a:p>
            <a:r>
              <a:rPr lang="en-US" dirty="0"/>
              <a:t>ON: </a:t>
            </a:r>
            <a:r>
              <a:rPr lang="en-US" dirty="0" err="1"/>
              <a:t>Capsase</a:t>
            </a:r>
            <a:r>
              <a:rPr lang="en-US" dirty="0"/>
              <a:t>, DISC, Ceramide, </a:t>
            </a:r>
            <a:r>
              <a:rPr lang="en-US" dirty="0" err="1"/>
              <a:t>Fas</a:t>
            </a:r>
            <a:r>
              <a:rPr lang="en-US" dirty="0"/>
              <a:t>, GZMB, BID, Apoptosis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12893" y="1854761"/>
            <a:ext cx="4263073" cy="168350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26325" y="2050600"/>
            <a:ext cx="2225040" cy="16423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States</a:t>
            </a:r>
          </a:p>
        </p:txBody>
      </p:sp>
      <p:pic>
        <p:nvPicPr>
          <p:cNvPr id="1026" name="Picture 2" descr="https://journals.plos.org/ploscompbiol/article/figure/image?size=large&amp;id=info:doi/10.1371/journal.pcbi.1004193.t00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83"/>
          <a:stretch/>
        </p:blipFill>
        <p:spPr bwMode="auto">
          <a:xfrm>
            <a:off x="838200" y="2640857"/>
            <a:ext cx="7092950" cy="16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773"/>
            <a:ext cx="8942451" cy="7378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3873" y="2937164"/>
            <a:ext cx="4509654" cy="193963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63637" y="3412468"/>
            <a:ext cx="4003963" cy="1966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6237" y="3607775"/>
            <a:ext cx="6061363" cy="6940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3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Boolnet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Random attractor (IL15=ON, Stimuli=ON)</a:t>
            </a:r>
          </a:p>
          <a:p>
            <a:pPr marL="514350" indent="-514350">
              <a:buAutoNum type="arabicPeriod"/>
            </a:pPr>
            <a:r>
              <a:rPr lang="en-US" dirty="0"/>
              <a:t>Leukemia Interventions (IL15=</a:t>
            </a:r>
            <a:r>
              <a:rPr lang="en-US" dirty="0" err="1"/>
              <a:t>ON,Stimuli</a:t>
            </a:r>
            <a:r>
              <a:rPr lang="en-US" dirty="0"/>
              <a:t>=ON, fixed genes for relevant perturbation)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Apoptosis Interventions (IL15=</a:t>
            </a:r>
            <a:r>
              <a:rPr lang="en-US" dirty="0" err="1"/>
              <a:t>ON,Stimuli</a:t>
            </a:r>
            <a:r>
              <a:rPr lang="en-US" dirty="0"/>
              <a:t>=ON, fixed genes for relevant perturbation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4" y="3154868"/>
            <a:ext cx="6715991" cy="11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Boolnet</a:t>
            </a:r>
            <a:r>
              <a:rPr lang="en-US" dirty="0"/>
              <a:t>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48698"/>
              </p:ext>
            </p:extLst>
          </p:nvPr>
        </p:nvGraphicFramePr>
        <p:xfrm>
          <a:off x="872839" y="1378009"/>
          <a:ext cx="7589515" cy="5067300"/>
        </p:xfrm>
        <a:graphic>
          <a:graphicData uri="http://schemas.openxmlformats.org/drawingml/2006/table">
            <a:tbl>
              <a:tblPr/>
              <a:tblGrid>
                <a:gridCol w="895001">
                  <a:extLst>
                    <a:ext uri="{9D8B030D-6E8A-4147-A177-3AD203B41FA5}">
                      <a16:colId xmlns:a16="http://schemas.microsoft.com/office/drawing/2014/main" val="44542827"/>
                    </a:ext>
                  </a:extLst>
                </a:gridCol>
                <a:gridCol w="720979">
                  <a:extLst>
                    <a:ext uri="{9D8B030D-6E8A-4147-A177-3AD203B41FA5}">
                      <a16:colId xmlns:a16="http://schemas.microsoft.com/office/drawing/2014/main" val="2676856537"/>
                    </a:ext>
                  </a:extLst>
                </a:gridCol>
                <a:gridCol w="722140">
                  <a:extLst>
                    <a:ext uri="{9D8B030D-6E8A-4147-A177-3AD203B41FA5}">
                      <a16:colId xmlns:a16="http://schemas.microsoft.com/office/drawing/2014/main" val="3701860354"/>
                    </a:ext>
                  </a:extLst>
                </a:gridCol>
                <a:gridCol w="722140">
                  <a:extLst>
                    <a:ext uri="{9D8B030D-6E8A-4147-A177-3AD203B41FA5}">
                      <a16:colId xmlns:a16="http://schemas.microsoft.com/office/drawing/2014/main" val="3589176395"/>
                    </a:ext>
                  </a:extLst>
                </a:gridCol>
                <a:gridCol w="722140">
                  <a:extLst>
                    <a:ext uri="{9D8B030D-6E8A-4147-A177-3AD203B41FA5}">
                      <a16:colId xmlns:a16="http://schemas.microsoft.com/office/drawing/2014/main" val="475904630"/>
                    </a:ext>
                  </a:extLst>
                </a:gridCol>
                <a:gridCol w="722140">
                  <a:extLst>
                    <a:ext uri="{9D8B030D-6E8A-4147-A177-3AD203B41FA5}">
                      <a16:colId xmlns:a16="http://schemas.microsoft.com/office/drawing/2014/main" val="4103824255"/>
                    </a:ext>
                  </a:extLst>
                </a:gridCol>
                <a:gridCol w="722140">
                  <a:extLst>
                    <a:ext uri="{9D8B030D-6E8A-4147-A177-3AD203B41FA5}">
                      <a16:colId xmlns:a16="http://schemas.microsoft.com/office/drawing/2014/main" val="4201260499"/>
                    </a:ext>
                  </a:extLst>
                </a:gridCol>
                <a:gridCol w="722140">
                  <a:extLst>
                    <a:ext uri="{9D8B030D-6E8A-4147-A177-3AD203B41FA5}">
                      <a16:colId xmlns:a16="http://schemas.microsoft.com/office/drawing/2014/main" val="2900287003"/>
                    </a:ext>
                  </a:extLst>
                </a:gridCol>
                <a:gridCol w="763705">
                  <a:extLst>
                    <a:ext uri="{9D8B030D-6E8A-4147-A177-3AD203B41FA5}">
                      <a16:colId xmlns:a16="http://schemas.microsoft.com/office/drawing/2014/main" val="892240790"/>
                    </a:ext>
                  </a:extLst>
                </a:gridCol>
                <a:gridCol w="876990">
                  <a:extLst>
                    <a:ext uri="{9D8B030D-6E8A-4147-A177-3AD203B41FA5}">
                      <a16:colId xmlns:a16="http://schemas.microsoft.com/office/drawing/2014/main" val="830936193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leuk1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leuk2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68551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1661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caspase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919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ceramide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2285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disc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7979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fas</a:t>
                      </a:r>
                      <a:endParaRPr lang="en-US" sz="1600" b="1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31542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9478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3765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089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7681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gpcr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573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gzmb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5826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2196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ifngt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81687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nfkb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01841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pdgfr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8978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pi3k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86953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32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sphk1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2894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tpl2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0195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47356" y="5023421"/>
            <a:ext cx="393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</a:t>
            </a:r>
            <a:r>
              <a:rPr lang="en-US" dirty="0"/>
              <a:t> Readout nodes match expected for leukemia and apoptosis attractors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14202"/>
              </p:ext>
            </p:extLst>
          </p:nvPr>
        </p:nvGraphicFramePr>
        <p:xfrm>
          <a:off x="8744989" y="1170507"/>
          <a:ext cx="2366356" cy="2959320"/>
        </p:xfrm>
        <a:graphic>
          <a:graphicData uri="http://schemas.openxmlformats.org/drawingml/2006/table">
            <a:tbl>
              <a:tblPr/>
              <a:tblGrid>
                <a:gridCol w="2366356">
                  <a:extLst>
                    <a:ext uri="{9D8B030D-6E8A-4147-A177-3AD203B41FA5}">
                      <a16:colId xmlns:a16="http://schemas.microsoft.com/office/drawing/2014/main" val="1473826937"/>
                    </a:ext>
                  </a:extLst>
                </a:gridCol>
              </a:tblGrid>
              <a:tr h="46803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72067"/>
                  </a:ext>
                </a:extLst>
              </a:tr>
              <a:tr h="46803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in Leukemia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60537"/>
                  </a:ext>
                </a:extLst>
              </a:tr>
              <a:tr h="468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in Leukemia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10667"/>
                  </a:ext>
                </a:extLst>
              </a:tr>
              <a:tr h="46803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in 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87194"/>
                  </a:ext>
                </a:extLst>
              </a:tr>
              <a:tr h="468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in 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8442"/>
                  </a:ext>
                </a:extLst>
              </a:tr>
              <a:tr h="59672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OFF in leukemia,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ON in 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0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3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3"/>
            <a:ext cx="10515600" cy="1325563"/>
          </a:xfrm>
        </p:spPr>
        <p:txBody>
          <a:bodyPr/>
          <a:lstStyle/>
          <a:p>
            <a:r>
              <a:rPr lang="en-US" dirty="0"/>
              <a:t>Estimating attractors in SFA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583"/>
            <a:ext cx="10515600" cy="4351338"/>
          </a:xfrm>
        </p:spPr>
        <p:txBody>
          <a:bodyPr/>
          <a:lstStyle/>
          <a:p>
            <a:r>
              <a:rPr lang="en-US" dirty="0"/>
              <a:t>We selected 1 leukemia attractor (leuk1) and 1 apoptosis attractor (A5) and observed their basins of attraction</a:t>
            </a:r>
          </a:p>
          <a:p>
            <a:pPr marL="0" indent="0">
              <a:buNone/>
            </a:pPr>
            <a:r>
              <a:rPr lang="en-US" dirty="0"/>
              <a:t>19 states in leukemia basin, 15 in apoptosis basin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2566987"/>
            <a:ext cx="11220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attractors in SFA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SFA for each initial state from apoptosis and leukemia basins</a:t>
            </a:r>
          </a:p>
          <a:p>
            <a:r>
              <a:rPr lang="en-US" dirty="0"/>
              <a:t>For each SFA leukemia attractor, we calculated the DAC against all apoptosis attractors</a:t>
            </a:r>
          </a:p>
          <a:p>
            <a:pPr lvl="1"/>
            <a:r>
              <a:rPr lang="en-US" dirty="0"/>
              <a:t>Apop1-Leuk1</a:t>
            </a:r>
          </a:p>
          <a:p>
            <a:pPr lvl="1"/>
            <a:r>
              <a:rPr lang="en-US" dirty="0"/>
              <a:t>Apop2-Leuk1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Apop19-Leuk1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0040" y="3194150"/>
            <a:ext cx="3398520" cy="161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Apop1-Leuk2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Apop2-Leuk2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Apop19-Leuk2</a:t>
            </a:r>
          </a:p>
        </p:txBody>
      </p:sp>
    </p:spTree>
    <p:extLst>
      <p:ext uri="{BB962C8B-B14F-4D97-AF65-F5344CB8AC3E}">
        <p14:creationId xmlns:p14="http://schemas.microsoft.com/office/powerpoint/2010/main" val="232839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37988"/>
              </p:ext>
            </p:extLst>
          </p:nvPr>
        </p:nvGraphicFramePr>
        <p:xfrm>
          <a:off x="432721" y="0"/>
          <a:ext cx="1129612" cy="7417802"/>
        </p:xfrm>
        <a:graphic>
          <a:graphicData uri="http://schemas.openxmlformats.org/drawingml/2006/table">
            <a:tbl>
              <a:tblPr/>
              <a:tblGrid>
                <a:gridCol w="53097">
                  <a:extLst>
                    <a:ext uri="{9D8B030D-6E8A-4147-A177-3AD203B41FA5}">
                      <a16:colId xmlns:a16="http://schemas.microsoft.com/office/drawing/2014/main" val="621905420"/>
                    </a:ext>
                  </a:extLst>
                </a:gridCol>
                <a:gridCol w="67672">
                  <a:extLst>
                    <a:ext uri="{9D8B030D-6E8A-4147-A177-3AD203B41FA5}">
                      <a16:colId xmlns:a16="http://schemas.microsoft.com/office/drawing/2014/main" val="647430636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4190920148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3453684086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3352333666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1157539152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3961226111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1899010534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4061179415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1441555349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2419642530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2684244555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524564909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415343177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3283356418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1035831898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3528313737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2265010659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3173549862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2360415112"/>
                    </a:ext>
                  </a:extLst>
                </a:gridCol>
                <a:gridCol w="53097">
                  <a:extLst>
                    <a:ext uri="{9D8B030D-6E8A-4147-A177-3AD203B41FA5}">
                      <a16:colId xmlns:a16="http://schemas.microsoft.com/office/drawing/2014/main" val="1957130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Caspase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FFCC00"/>
                          </a:solidFill>
                          <a:effectLst/>
                          <a:latin typeface="Calibri" panose="020F0502020204030204" pitchFamily="34" charset="0"/>
                        </a:rPr>
                        <a:t>Ceramide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FFCC00"/>
                          </a:solidFill>
                          <a:effectLst/>
                          <a:latin typeface="Calibri" panose="020F0502020204030204" pitchFamily="34" charset="0"/>
                        </a:rPr>
                        <a:t>DISC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FFCC00"/>
                          </a:solidFill>
                          <a:effectLst/>
                          <a:latin typeface="Calibri" panose="020F0502020204030204" pitchFamily="34" charset="0"/>
                        </a:rPr>
                        <a:t>Fas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FasL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GPCR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GZMB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IAP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IFNGT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NFKB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PDGFR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PI3K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S1P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SPHK1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TPL2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TRADD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35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dac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02300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48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494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024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24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926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92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01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375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34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957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877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5813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93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12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2027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191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6869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290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095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213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6677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75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50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432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156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286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34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422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343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286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285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020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59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477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298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73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892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40719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024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190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8769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075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0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59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66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634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556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603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56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9675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891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955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322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46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558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539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5415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37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88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896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278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642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13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667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497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160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825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50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5684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34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3137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95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5855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402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796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13027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L5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70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655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552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53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0233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2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677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7732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22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208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8496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6414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24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5963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711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6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51037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L6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22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853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237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66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12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25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896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985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334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8202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455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0652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202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832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518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241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070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13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1494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L7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445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33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30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209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408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5811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828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56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937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247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888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617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7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923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951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504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024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198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06977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L8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29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165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7148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50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66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8443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895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8642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7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1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0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878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703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5234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999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2837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786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698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14276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L9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55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177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7654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722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7674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92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458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81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267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8648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035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966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648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515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1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0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292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762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80138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L10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842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734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6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628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490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151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62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3361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977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830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223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10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480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70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6036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453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5304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0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04074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L11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2448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738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732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6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728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237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703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943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141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498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253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19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6233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192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4384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680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358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768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651173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L12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2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188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429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819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481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0395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89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28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2197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003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657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3274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393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82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24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501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77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024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90439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L13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189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64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625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918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938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54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7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127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774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78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23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310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251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53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5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6590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928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27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569918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L14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8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913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466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274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54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902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89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387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66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735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90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89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77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448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710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848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40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835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02607"/>
                  </a:ext>
                </a:extLst>
              </a:tr>
              <a:tr h="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L15</a:t>
                      </a:r>
                    </a:p>
                  </a:txBody>
                  <a:tcPr marL="446" marR="446" marT="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985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643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779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948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32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0384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7904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228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154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366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425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634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568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2917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096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982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4241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5450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6" marR="446" marT="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06303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1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04349"/>
              </p:ext>
            </p:extLst>
          </p:nvPr>
        </p:nvGraphicFramePr>
        <p:xfrm>
          <a:off x="0" y="187337"/>
          <a:ext cx="10515607" cy="2971500"/>
        </p:xfrm>
        <a:graphic>
          <a:graphicData uri="http://schemas.openxmlformats.org/drawingml/2006/table">
            <a:tbl>
              <a:tblPr/>
              <a:tblGrid>
                <a:gridCol w="494282">
                  <a:extLst>
                    <a:ext uri="{9D8B030D-6E8A-4147-A177-3AD203B41FA5}">
                      <a16:colId xmlns:a16="http://schemas.microsoft.com/office/drawing/2014/main" val="4254164544"/>
                    </a:ext>
                  </a:extLst>
                </a:gridCol>
                <a:gridCol w="629967">
                  <a:extLst>
                    <a:ext uri="{9D8B030D-6E8A-4147-A177-3AD203B41FA5}">
                      <a16:colId xmlns:a16="http://schemas.microsoft.com/office/drawing/2014/main" val="3678789891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76709750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4084392597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836854288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375893087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413370063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3350206384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087292268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3553731954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447231359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837204745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776523449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586765144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358273805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768205573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291417445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4294169952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056258433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304421200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696698730"/>
                    </a:ext>
                  </a:extLst>
                </a:gridCol>
              </a:tblGrid>
              <a:tr h="14150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4" marR="4154" marT="4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Caspase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CC00"/>
                          </a:solidFill>
                          <a:effectLst/>
                          <a:latin typeface="Calibri" panose="020F0502020204030204" pitchFamily="34" charset="0"/>
                        </a:rPr>
                        <a:t>Ceramide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CC00"/>
                          </a:solidFill>
                          <a:effectLst/>
                          <a:latin typeface="Calibri" panose="020F0502020204030204" pitchFamily="34" charset="0"/>
                        </a:rPr>
                        <a:t>DISC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CC00"/>
                          </a:solidFill>
                          <a:effectLst/>
                          <a:latin typeface="Calibri" panose="020F0502020204030204" pitchFamily="34" charset="0"/>
                        </a:rPr>
                        <a:t>Fas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FasL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GPCR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GZMB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IAP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IFNGT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NFKB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PDGFR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PI3K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S1P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SPHK1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TPL2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TRADD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82443"/>
                  </a:ext>
                </a:extLst>
              </a:tr>
              <a:tr h="14150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4" marR="4154" marT="4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dac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341111"/>
                  </a:ext>
                </a:extLst>
              </a:tr>
              <a:tr h="1415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L5</a:t>
                      </a:r>
                    </a:p>
                  </a:txBody>
                  <a:tcPr marL="4154" marR="4154" marT="4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728872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73436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54426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52167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55194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25342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12658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1038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21098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76541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60345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445850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80401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72971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28619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97057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47086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80169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91158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80153"/>
              </p:ext>
            </p:extLst>
          </p:nvPr>
        </p:nvGraphicFramePr>
        <p:xfrm>
          <a:off x="0" y="3779820"/>
          <a:ext cx="10515607" cy="2971500"/>
        </p:xfrm>
        <a:graphic>
          <a:graphicData uri="http://schemas.openxmlformats.org/drawingml/2006/table">
            <a:tbl>
              <a:tblPr/>
              <a:tblGrid>
                <a:gridCol w="494282">
                  <a:extLst>
                    <a:ext uri="{9D8B030D-6E8A-4147-A177-3AD203B41FA5}">
                      <a16:colId xmlns:a16="http://schemas.microsoft.com/office/drawing/2014/main" val="3095925466"/>
                    </a:ext>
                  </a:extLst>
                </a:gridCol>
                <a:gridCol w="629967">
                  <a:extLst>
                    <a:ext uri="{9D8B030D-6E8A-4147-A177-3AD203B41FA5}">
                      <a16:colId xmlns:a16="http://schemas.microsoft.com/office/drawing/2014/main" val="3016748061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30946758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094295199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3101034819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789366580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007520604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737093983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360145275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978456601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542610377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610254545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4134996038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1184191255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766759796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2220738736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3087246681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43820590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735764267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3440034983"/>
                    </a:ext>
                  </a:extLst>
                </a:gridCol>
                <a:gridCol w="494282">
                  <a:extLst>
                    <a:ext uri="{9D8B030D-6E8A-4147-A177-3AD203B41FA5}">
                      <a16:colId xmlns:a16="http://schemas.microsoft.com/office/drawing/2014/main" val="581788598"/>
                    </a:ext>
                  </a:extLst>
                </a:gridCol>
              </a:tblGrid>
              <a:tr h="14150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4" marR="4154" marT="4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Apoptosis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Caspase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CC00"/>
                          </a:solidFill>
                          <a:effectLst/>
                          <a:latin typeface="Calibri" panose="020F0502020204030204" pitchFamily="34" charset="0"/>
                        </a:rPr>
                        <a:t>Ceramide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CC00"/>
                          </a:solidFill>
                          <a:effectLst/>
                          <a:latin typeface="Calibri" panose="020F0502020204030204" pitchFamily="34" charset="0"/>
                        </a:rPr>
                        <a:t>DISC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CC00"/>
                          </a:solidFill>
                          <a:effectLst/>
                          <a:latin typeface="Calibri" panose="020F0502020204030204" pitchFamily="34" charset="0"/>
                        </a:rPr>
                        <a:t>Fas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GPCR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GZMB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IAP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IFNGT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NFKB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PDGFR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PI3K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S1P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SPHK1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TPL2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TRADD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267456"/>
                  </a:ext>
                </a:extLst>
              </a:tr>
              <a:tr h="14150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54" marR="4154" marT="4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dac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291945"/>
                  </a:ext>
                </a:extLst>
              </a:tr>
              <a:tr h="1415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L7</a:t>
                      </a:r>
                    </a:p>
                  </a:txBody>
                  <a:tcPr marL="4154" marR="4154" marT="4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18187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33199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71634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23741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5366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589400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51588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56147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A9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38457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65235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50023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16447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05929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497268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12086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A16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46030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A17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40430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A18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24164"/>
                  </a:ext>
                </a:extLst>
              </a:tr>
              <a:tr h="14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A19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54" marR="4154" marT="4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751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8958"/>
              </p:ext>
            </p:extLst>
          </p:nvPr>
        </p:nvGraphicFramePr>
        <p:xfrm>
          <a:off x="10712334" y="2333973"/>
          <a:ext cx="1431175" cy="1327785"/>
        </p:xfrm>
        <a:graphic>
          <a:graphicData uri="http://schemas.openxmlformats.org/drawingml/2006/table">
            <a:tbl>
              <a:tblPr/>
              <a:tblGrid>
                <a:gridCol w="1431175">
                  <a:extLst>
                    <a:ext uri="{9D8B030D-6E8A-4147-A177-3AD203B41FA5}">
                      <a16:colId xmlns:a16="http://schemas.microsoft.com/office/drawing/2014/main" val="14738269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in Leukemia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605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in Leukemia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106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in 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7871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in 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8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OFF in leukemia,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ON in apoptosis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0129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57802" y="3158837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</a:t>
            </a:r>
            <a:r>
              <a:rPr lang="en-US" baseline="-25000" dirty="0"/>
              <a:t>n</a:t>
            </a:r>
            <a:r>
              <a:rPr lang="en-US" dirty="0"/>
              <a:t>-L</a:t>
            </a:r>
            <a:r>
              <a:rPr lang="en-US" baseline="-25000" dirty="0"/>
              <a:t>n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04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10687</Words>
  <Application>Microsoft Macintosh PowerPoint</Application>
  <PresentationFormat>Widescreen</PresentationFormat>
  <Paragraphs>6955</Paragraphs>
  <Slides>17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Worksheet</vt:lpstr>
      <vt:lpstr>SFA experimentation on Zañudo 2015</vt:lpstr>
      <vt:lpstr>Classification of Phenotypes</vt:lpstr>
      <vt:lpstr>Initial States</vt:lpstr>
      <vt:lpstr>Boolnet simulation</vt:lpstr>
      <vt:lpstr>Boolnet Results</vt:lpstr>
      <vt:lpstr>Estimating attractors in SFA</vt:lpstr>
      <vt:lpstr>Estimating attractors in SFA</vt:lpstr>
      <vt:lpstr>PowerPoint Presentation</vt:lpstr>
      <vt:lpstr>PowerPoint Presentation</vt:lpstr>
      <vt:lpstr>PowerPoint Presentation</vt:lpstr>
      <vt:lpstr>PowerPoint Presentation</vt:lpstr>
      <vt:lpstr>Boolean Attractor Landscape</vt:lpstr>
      <vt:lpstr>SFA “Attractor Landscape”</vt:lpstr>
      <vt:lpstr>Changing SFA Tolerance</vt:lpstr>
      <vt:lpstr>Kmeans Results</vt:lpstr>
      <vt:lpstr>SFA classification via RONs</vt:lpstr>
      <vt:lpstr>Interesting Findings</vt:lpstr>
    </vt:vector>
  </TitlesOfParts>
  <Company>UConn Health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SFA experimentation on Zañudo 2015</dc:title>
  <dc:creator>Lauren Marazzi</dc:creator>
  <cp:lastModifiedBy>Microsoft Office User</cp:lastModifiedBy>
  <cp:revision>75</cp:revision>
  <dcterms:created xsi:type="dcterms:W3CDTF">2020-01-24T16:38:58Z</dcterms:created>
  <dcterms:modified xsi:type="dcterms:W3CDTF">2020-02-10T15:31:34Z</dcterms:modified>
</cp:coreProperties>
</file>