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75" r:id="rId6"/>
    <p:sldId id="260" r:id="rId7"/>
    <p:sldId id="259" r:id="rId8"/>
    <p:sldId id="264" r:id="rId9"/>
    <p:sldId id="265" r:id="rId10"/>
    <p:sldId id="263" r:id="rId11"/>
    <p:sldId id="268" r:id="rId12"/>
    <p:sldId id="270" r:id="rId13"/>
    <p:sldId id="271" r:id="rId14"/>
    <p:sldId id="272" r:id="rId15"/>
    <p:sldId id="269" r:id="rId16"/>
    <p:sldId id="267" r:id="rId17"/>
    <p:sldId id="276" r:id="rId18"/>
    <p:sldId id="274" r:id="rId19"/>
    <p:sldId id="273"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4669"/>
  </p:normalViewPr>
  <p:slideViewPr>
    <p:cSldViewPr snapToGrid="0" snapToObjects="1" showGuides="1">
      <p:cViewPr varScale="1">
        <p:scale>
          <a:sx n="73" d="100"/>
          <a:sy n="73" d="100"/>
        </p:scale>
        <p:origin x="59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ADC8-98D3-9F4C-B3C2-D13920514D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89B332-3225-8544-B614-2E8A6D652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9F627E-C5CC-3442-9883-FC1FE0A97A74}"/>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5" name="Footer Placeholder 4">
            <a:extLst>
              <a:ext uri="{FF2B5EF4-FFF2-40B4-BE49-F238E27FC236}">
                <a16:creationId xmlns:a16="http://schemas.microsoft.com/office/drawing/2014/main" id="{4BF42429-4196-A84A-BC5D-0A536090B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A69B7-BCF7-3C4B-A6C7-756509567711}"/>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242528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4CA3-2F3A-7C4D-A405-50E493124D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EF5636-9400-B440-AD0E-F33823CF2F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B17C5-FDF6-ED47-BA85-B510FA120DDB}"/>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5" name="Footer Placeholder 4">
            <a:extLst>
              <a:ext uri="{FF2B5EF4-FFF2-40B4-BE49-F238E27FC236}">
                <a16:creationId xmlns:a16="http://schemas.microsoft.com/office/drawing/2014/main" id="{D6D99327-DD4B-7E4C-A38A-8E6E3D5B1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3EF7A-9CF1-C04C-BAB3-1C45305C6682}"/>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155142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B06316-FC31-114C-AC6D-C312130D6B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95796F-D5E5-DE4E-9CB6-EB3568DA17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0C6F2-E3FB-D14C-85BC-FB780E8106D8}"/>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5" name="Footer Placeholder 4">
            <a:extLst>
              <a:ext uri="{FF2B5EF4-FFF2-40B4-BE49-F238E27FC236}">
                <a16:creationId xmlns:a16="http://schemas.microsoft.com/office/drawing/2014/main" id="{18EE407A-847D-A646-A8C5-57D3CA213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9B56D-EBCE-AE4A-8C40-6EC39826E5D0}"/>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212656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079-3252-4A4A-8DD2-28113B2499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BE12BA-43B6-894B-B7E6-090DCD9824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A5508-7906-AA44-83C9-621D8FF322C3}"/>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5" name="Footer Placeholder 4">
            <a:extLst>
              <a:ext uri="{FF2B5EF4-FFF2-40B4-BE49-F238E27FC236}">
                <a16:creationId xmlns:a16="http://schemas.microsoft.com/office/drawing/2014/main" id="{02D70F1F-1E32-1E48-BBF7-C25851FC6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1D11D-7E89-4343-BD59-23A573507914}"/>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27575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883E-5696-884A-B80E-07C399EB92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9D581B-9487-7E46-97DC-B2B14EAD7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C2959D-ECD2-834B-8672-9CE748ECB3F5}"/>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5" name="Footer Placeholder 4">
            <a:extLst>
              <a:ext uri="{FF2B5EF4-FFF2-40B4-BE49-F238E27FC236}">
                <a16:creationId xmlns:a16="http://schemas.microsoft.com/office/drawing/2014/main" id="{34630E43-CB39-6D4A-9F61-B86D0D2E6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0188A-0126-EB4E-8E98-E6DC8A489454}"/>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344104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4976-67AE-B146-8E75-DB80EE3A6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3A33E-687F-FD4D-AC70-0EA66293BC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ED175-B146-1A4D-855A-BC5A91282A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8B69A2-E10D-C142-9E0F-8AF57BE2267F}"/>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6" name="Footer Placeholder 5">
            <a:extLst>
              <a:ext uri="{FF2B5EF4-FFF2-40B4-BE49-F238E27FC236}">
                <a16:creationId xmlns:a16="http://schemas.microsoft.com/office/drawing/2014/main" id="{BC90C7AB-2C56-A241-9777-767D63CF9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7FC14-F635-1741-9125-9FCD0E250E7C}"/>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120205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07B1-DF81-F24E-AF82-91C385B345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81A6A-8728-7541-9DD0-F0B3F12880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38483E-31CE-AB40-A6E5-8EB45C25F5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6D2AE9-372B-8B45-B74B-F9CEA69989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402C46-B097-D941-8980-603774807D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1EC4C0-DC3E-9E48-BBFE-AD47E1CC2031}"/>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8" name="Footer Placeholder 7">
            <a:extLst>
              <a:ext uri="{FF2B5EF4-FFF2-40B4-BE49-F238E27FC236}">
                <a16:creationId xmlns:a16="http://schemas.microsoft.com/office/drawing/2014/main" id="{7D38C34B-32D6-1347-8AF7-962A14043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5F3FC4-379B-6E44-94D5-F9115471862B}"/>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268391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08D6-29F5-C94A-93AC-E9FFF25CAA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7FFE6-A85B-AB43-B149-9A51B617A2D4}"/>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4" name="Footer Placeholder 3">
            <a:extLst>
              <a:ext uri="{FF2B5EF4-FFF2-40B4-BE49-F238E27FC236}">
                <a16:creationId xmlns:a16="http://schemas.microsoft.com/office/drawing/2014/main" id="{421E58D8-8858-A949-AADB-62850F0D93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C6474-DDB7-D644-B4B0-F8D09689441A}"/>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121551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3E6FAC-5108-0744-B983-280F36A82154}"/>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3" name="Footer Placeholder 2">
            <a:extLst>
              <a:ext uri="{FF2B5EF4-FFF2-40B4-BE49-F238E27FC236}">
                <a16:creationId xmlns:a16="http://schemas.microsoft.com/office/drawing/2014/main" id="{F159346D-F86D-714B-9A83-EC05CEF74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CA7C0A-D877-F442-B8EA-2DD3634A402E}"/>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2306398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E45E-C3A5-424A-A17E-BFA026E48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0D5924-D606-C044-8313-D56D02B43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91A6A9-402B-EB4C-831B-0BF3557D0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528567-277C-134A-9B02-9F78A66C9D07}"/>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6" name="Footer Placeholder 5">
            <a:extLst>
              <a:ext uri="{FF2B5EF4-FFF2-40B4-BE49-F238E27FC236}">
                <a16:creationId xmlns:a16="http://schemas.microsoft.com/office/drawing/2014/main" id="{115C7E69-1723-6C46-9406-AC4C151B7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E68B0-BA88-9740-AA0C-AC17C4759D1F}"/>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209378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49C8-6BB4-7F45-A021-1FF4CE01D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03CAB4-3CD8-8F44-9A35-431B969F64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4AF4A7-5200-DB47-91E7-BD7629BCC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600DE5-56F4-3F42-9A65-349BFDA11865}"/>
              </a:ext>
            </a:extLst>
          </p:cNvPr>
          <p:cNvSpPr>
            <a:spLocks noGrp="1"/>
          </p:cNvSpPr>
          <p:nvPr>
            <p:ph type="dt" sz="half" idx="10"/>
          </p:nvPr>
        </p:nvSpPr>
        <p:spPr/>
        <p:txBody>
          <a:bodyPr/>
          <a:lstStyle/>
          <a:p>
            <a:fld id="{120CB108-2FFE-9F4E-838F-185CA2E31B3E}" type="datetimeFigureOut">
              <a:rPr lang="en-US" smtClean="0"/>
              <a:t>1/22/2020</a:t>
            </a:fld>
            <a:endParaRPr lang="en-US"/>
          </a:p>
        </p:txBody>
      </p:sp>
      <p:sp>
        <p:nvSpPr>
          <p:cNvPr id="6" name="Footer Placeholder 5">
            <a:extLst>
              <a:ext uri="{FF2B5EF4-FFF2-40B4-BE49-F238E27FC236}">
                <a16:creationId xmlns:a16="http://schemas.microsoft.com/office/drawing/2014/main" id="{C6DC4938-6E5D-D844-B14A-25AC47AB6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25E0E-AAFC-0343-81E4-694F51322FAE}"/>
              </a:ext>
            </a:extLst>
          </p:cNvPr>
          <p:cNvSpPr>
            <a:spLocks noGrp="1"/>
          </p:cNvSpPr>
          <p:nvPr>
            <p:ph type="sldNum" sz="quarter" idx="12"/>
          </p:nvPr>
        </p:nvSpPr>
        <p:spPr/>
        <p:txBody>
          <a:bodyPr/>
          <a:lstStyle/>
          <a:p>
            <a:fld id="{1EA49D52-7516-AB48-BDA8-34316D9DB57D}" type="slidenum">
              <a:rPr lang="en-US" smtClean="0"/>
              <a:t>‹#›</a:t>
            </a:fld>
            <a:endParaRPr lang="en-US"/>
          </a:p>
        </p:txBody>
      </p:sp>
    </p:spTree>
    <p:extLst>
      <p:ext uri="{BB962C8B-B14F-4D97-AF65-F5344CB8AC3E}">
        <p14:creationId xmlns:p14="http://schemas.microsoft.com/office/powerpoint/2010/main" val="143012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A5CB7F-F292-BD4A-B3EF-7A9F7B0FE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2BA6BA-2D1B-474A-8731-C320891B2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FCA8F-1131-9D45-B9C5-2375F8B90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CB108-2FFE-9F4E-838F-185CA2E31B3E}" type="datetimeFigureOut">
              <a:rPr lang="en-US" smtClean="0"/>
              <a:t>1/22/2020</a:t>
            </a:fld>
            <a:endParaRPr lang="en-US"/>
          </a:p>
        </p:txBody>
      </p:sp>
      <p:sp>
        <p:nvSpPr>
          <p:cNvPr id="5" name="Footer Placeholder 4">
            <a:extLst>
              <a:ext uri="{FF2B5EF4-FFF2-40B4-BE49-F238E27FC236}">
                <a16:creationId xmlns:a16="http://schemas.microsoft.com/office/drawing/2014/main" id="{1FA50F2C-B96F-5141-9990-977A7B887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55B7E1-84EB-1B43-9F53-ACA3E8803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49D52-7516-AB48-BDA8-34316D9DB57D}" type="slidenum">
              <a:rPr lang="en-US" smtClean="0"/>
              <a:t>‹#›</a:t>
            </a:fld>
            <a:endParaRPr lang="en-US"/>
          </a:p>
        </p:txBody>
      </p:sp>
    </p:spTree>
    <p:extLst>
      <p:ext uri="{BB962C8B-B14F-4D97-AF65-F5344CB8AC3E}">
        <p14:creationId xmlns:p14="http://schemas.microsoft.com/office/powerpoint/2010/main" val="2246565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958E-C272-C346-8A07-77C287B9A48F}"/>
              </a:ext>
            </a:extLst>
          </p:cNvPr>
          <p:cNvSpPr>
            <a:spLocks noGrp="1"/>
          </p:cNvSpPr>
          <p:nvPr>
            <p:ph type="ctrTitle"/>
          </p:nvPr>
        </p:nvSpPr>
        <p:spPr/>
        <p:txBody>
          <a:bodyPr/>
          <a:lstStyle/>
          <a:p>
            <a:r>
              <a:rPr lang="en-US" dirty="0"/>
              <a:t>SFA</a:t>
            </a:r>
          </a:p>
        </p:txBody>
      </p:sp>
      <p:sp>
        <p:nvSpPr>
          <p:cNvPr id="3" name="Subtitle 2">
            <a:extLst>
              <a:ext uri="{FF2B5EF4-FFF2-40B4-BE49-F238E27FC236}">
                <a16:creationId xmlns:a16="http://schemas.microsoft.com/office/drawing/2014/main" id="{BF3F00B0-BED5-FA42-B2AB-503692E38F5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9248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01F1DCF-DBE6-7645-A86F-9A8F989792D3}"/>
              </a:ext>
            </a:extLst>
          </p:cNvPr>
          <p:cNvGraphicFramePr>
            <a:graphicFrameLocks noGrp="1"/>
          </p:cNvGraphicFramePr>
          <p:nvPr>
            <p:extLst>
              <p:ext uri="{D42A27DB-BD31-4B8C-83A1-F6EECF244321}">
                <p14:modId xmlns:p14="http://schemas.microsoft.com/office/powerpoint/2010/main" val="1656331972"/>
              </p:ext>
            </p:extLst>
          </p:nvPr>
        </p:nvGraphicFramePr>
        <p:xfrm>
          <a:off x="858000" y="1731696"/>
          <a:ext cx="10476000" cy="3394608"/>
        </p:xfrm>
        <a:graphic>
          <a:graphicData uri="http://schemas.openxmlformats.org/drawingml/2006/table">
            <a:tbl>
              <a:tblPr firstRow="1" bandRow="1">
                <a:tableStyleId>{5C22544A-7EE6-4342-B048-85BDC9FD1C3A}</a:tableStyleId>
              </a:tblPr>
              <a:tblGrid>
                <a:gridCol w="2619000">
                  <a:extLst>
                    <a:ext uri="{9D8B030D-6E8A-4147-A177-3AD203B41FA5}">
                      <a16:colId xmlns:a16="http://schemas.microsoft.com/office/drawing/2014/main" val="3647815401"/>
                    </a:ext>
                  </a:extLst>
                </a:gridCol>
                <a:gridCol w="2619000">
                  <a:extLst>
                    <a:ext uri="{9D8B030D-6E8A-4147-A177-3AD203B41FA5}">
                      <a16:colId xmlns:a16="http://schemas.microsoft.com/office/drawing/2014/main" val="3519403834"/>
                    </a:ext>
                  </a:extLst>
                </a:gridCol>
                <a:gridCol w="2619000">
                  <a:extLst>
                    <a:ext uri="{9D8B030D-6E8A-4147-A177-3AD203B41FA5}">
                      <a16:colId xmlns:a16="http://schemas.microsoft.com/office/drawing/2014/main" val="349818646"/>
                    </a:ext>
                  </a:extLst>
                </a:gridCol>
                <a:gridCol w="2619000">
                  <a:extLst>
                    <a:ext uri="{9D8B030D-6E8A-4147-A177-3AD203B41FA5}">
                      <a16:colId xmlns:a16="http://schemas.microsoft.com/office/drawing/2014/main" val="3808300165"/>
                    </a:ext>
                  </a:extLst>
                </a:gridCol>
              </a:tblGrid>
              <a:tr h="809865">
                <a:tc>
                  <a:txBody>
                    <a:bodyPr/>
                    <a:lstStyle/>
                    <a:p>
                      <a:r>
                        <a:rPr lang="en-US" sz="2300" dirty="0"/>
                        <a:t>Initial State</a:t>
                      </a:r>
                    </a:p>
                  </a:txBody>
                  <a:tcPr marL="115695" marR="115695" marT="57848" marB="57848"/>
                </a:tc>
                <a:tc>
                  <a:txBody>
                    <a:bodyPr/>
                    <a:lstStyle/>
                    <a:p>
                      <a:r>
                        <a:rPr lang="en-US" sz="2300" dirty="0"/>
                        <a:t>Iterations to convergence with SFA</a:t>
                      </a:r>
                    </a:p>
                  </a:txBody>
                  <a:tcPr marL="115695" marR="115695" marT="57848" marB="57848"/>
                </a:tc>
                <a:tc>
                  <a:txBody>
                    <a:bodyPr/>
                    <a:lstStyle/>
                    <a:p>
                      <a:r>
                        <a:rPr lang="en-US" sz="2300" dirty="0"/>
                        <a:t>Steps away from attractor with discretized SFA trajectory</a:t>
                      </a:r>
                    </a:p>
                  </a:txBody>
                  <a:tcPr marL="115695" marR="115695" marT="57848" marB="57848"/>
                </a:tc>
                <a:tc>
                  <a:txBody>
                    <a:bodyPr/>
                    <a:lstStyle/>
                    <a:p>
                      <a:r>
                        <a:rPr lang="en-US" sz="2300" dirty="0"/>
                        <a:t>Steps away from attractor with </a:t>
                      </a:r>
                      <a:r>
                        <a:rPr lang="en-US" sz="2300" dirty="0" err="1"/>
                        <a:t>BoolNet</a:t>
                      </a:r>
                      <a:endParaRPr lang="en-US" sz="2300" dirty="0"/>
                    </a:p>
                  </a:txBody>
                  <a:tcPr marL="115695" marR="115695" marT="57848" marB="57848"/>
                </a:tc>
                <a:extLst>
                  <a:ext uri="{0D108BD9-81ED-4DB2-BD59-A6C34878D82A}">
                    <a16:rowId xmlns:a16="http://schemas.microsoft.com/office/drawing/2014/main" val="2310814905"/>
                  </a:ext>
                </a:extLst>
              </a:tr>
              <a:tr h="469208">
                <a:tc>
                  <a:txBody>
                    <a:bodyPr/>
                    <a:lstStyle/>
                    <a:p>
                      <a:pPr algn="ctr"/>
                      <a:r>
                        <a:rPr lang="en-US" sz="2300" dirty="0"/>
                        <a:t>1</a:t>
                      </a:r>
                    </a:p>
                  </a:txBody>
                  <a:tcPr marL="115695" marR="115695" marT="57848" marB="57848"/>
                </a:tc>
                <a:tc>
                  <a:txBody>
                    <a:bodyPr/>
                    <a:lstStyle/>
                    <a:p>
                      <a:pPr algn="ctr"/>
                      <a:r>
                        <a:rPr lang="en-US" sz="2300" dirty="0"/>
                        <a:t>37</a:t>
                      </a:r>
                    </a:p>
                  </a:txBody>
                  <a:tcPr marL="115695" marR="115695" marT="57848" marB="57848"/>
                </a:tc>
                <a:tc>
                  <a:txBody>
                    <a:bodyPr/>
                    <a:lstStyle/>
                    <a:p>
                      <a:pPr algn="ctr"/>
                      <a:r>
                        <a:rPr lang="en-US" sz="2300" dirty="0"/>
                        <a:t>3</a:t>
                      </a:r>
                    </a:p>
                  </a:txBody>
                  <a:tcPr marL="115695" marR="115695" marT="57848" marB="57848"/>
                </a:tc>
                <a:tc>
                  <a:txBody>
                    <a:bodyPr/>
                    <a:lstStyle/>
                    <a:p>
                      <a:pPr algn="ctr"/>
                      <a:r>
                        <a:rPr lang="en-US" sz="2300" dirty="0"/>
                        <a:t>33</a:t>
                      </a:r>
                    </a:p>
                  </a:txBody>
                  <a:tcPr marL="115695" marR="115695" marT="57848" marB="57848"/>
                </a:tc>
                <a:extLst>
                  <a:ext uri="{0D108BD9-81ED-4DB2-BD59-A6C34878D82A}">
                    <a16:rowId xmlns:a16="http://schemas.microsoft.com/office/drawing/2014/main" val="3287507632"/>
                  </a:ext>
                </a:extLst>
              </a:tr>
              <a:tr h="469208">
                <a:tc>
                  <a:txBody>
                    <a:bodyPr/>
                    <a:lstStyle/>
                    <a:p>
                      <a:pPr algn="ctr"/>
                      <a:r>
                        <a:rPr lang="en-US" sz="2300" dirty="0"/>
                        <a:t>2</a:t>
                      </a:r>
                    </a:p>
                  </a:txBody>
                  <a:tcPr marL="115695" marR="115695" marT="57848" marB="57848"/>
                </a:tc>
                <a:tc>
                  <a:txBody>
                    <a:bodyPr/>
                    <a:lstStyle/>
                    <a:p>
                      <a:pPr algn="ctr"/>
                      <a:r>
                        <a:rPr lang="en-US" sz="2300" dirty="0"/>
                        <a:t>38</a:t>
                      </a:r>
                    </a:p>
                  </a:txBody>
                  <a:tcPr marL="115695" marR="115695" marT="57848" marB="57848"/>
                </a:tc>
                <a:tc>
                  <a:txBody>
                    <a:bodyPr/>
                    <a:lstStyle/>
                    <a:p>
                      <a:pPr algn="ctr"/>
                      <a:r>
                        <a:rPr lang="en-US" sz="2300" dirty="0"/>
                        <a:t>2</a:t>
                      </a:r>
                    </a:p>
                  </a:txBody>
                  <a:tcPr marL="115695" marR="115695" marT="57848" marB="57848"/>
                </a:tc>
                <a:tc>
                  <a:txBody>
                    <a:bodyPr/>
                    <a:lstStyle/>
                    <a:p>
                      <a:pPr algn="ctr"/>
                      <a:r>
                        <a:rPr lang="en-US" sz="2300" dirty="0"/>
                        <a:t>4</a:t>
                      </a:r>
                    </a:p>
                  </a:txBody>
                  <a:tcPr marL="115695" marR="115695" marT="57848" marB="57848"/>
                </a:tc>
                <a:extLst>
                  <a:ext uri="{0D108BD9-81ED-4DB2-BD59-A6C34878D82A}">
                    <a16:rowId xmlns:a16="http://schemas.microsoft.com/office/drawing/2014/main" val="3187452584"/>
                  </a:ext>
                </a:extLst>
              </a:tr>
              <a:tr h="469208">
                <a:tc>
                  <a:txBody>
                    <a:bodyPr/>
                    <a:lstStyle/>
                    <a:p>
                      <a:pPr algn="ctr"/>
                      <a:r>
                        <a:rPr lang="en-US" sz="2300" dirty="0"/>
                        <a:t>3</a:t>
                      </a:r>
                    </a:p>
                  </a:txBody>
                  <a:tcPr marL="115695" marR="115695" marT="57848" marB="57848"/>
                </a:tc>
                <a:tc>
                  <a:txBody>
                    <a:bodyPr/>
                    <a:lstStyle/>
                    <a:p>
                      <a:pPr algn="ctr"/>
                      <a:r>
                        <a:rPr lang="en-US" sz="2300" dirty="0"/>
                        <a:t>38</a:t>
                      </a:r>
                    </a:p>
                  </a:txBody>
                  <a:tcPr marL="115695" marR="115695" marT="57848" marB="57848"/>
                </a:tc>
                <a:tc>
                  <a:txBody>
                    <a:bodyPr/>
                    <a:lstStyle/>
                    <a:p>
                      <a:pPr algn="ctr"/>
                      <a:r>
                        <a:rPr lang="en-US" sz="2300" dirty="0"/>
                        <a:t>3</a:t>
                      </a:r>
                    </a:p>
                  </a:txBody>
                  <a:tcPr marL="115695" marR="115695" marT="57848" marB="57848"/>
                </a:tc>
                <a:tc>
                  <a:txBody>
                    <a:bodyPr/>
                    <a:lstStyle/>
                    <a:p>
                      <a:pPr algn="ctr"/>
                      <a:r>
                        <a:rPr lang="en-US" sz="2300" dirty="0"/>
                        <a:t>13</a:t>
                      </a:r>
                    </a:p>
                  </a:txBody>
                  <a:tcPr marL="115695" marR="115695" marT="57848" marB="57848"/>
                </a:tc>
                <a:extLst>
                  <a:ext uri="{0D108BD9-81ED-4DB2-BD59-A6C34878D82A}">
                    <a16:rowId xmlns:a16="http://schemas.microsoft.com/office/drawing/2014/main" val="1780523102"/>
                  </a:ext>
                </a:extLst>
              </a:tr>
              <a:tr h="469208">
                <a:tc>
                  <a:txBody>
                    <a:bodyPr/>
                    <a:lstStyle/>
                    <a:p>
                      <a:pPr algn="ctr"/>
                      <a:r>
                        <a:rPr lang="en-US" sz="2300" dirty="0"/>
                        <a:t>4</a:t>
                      </a:r>
                    </a:p>
                  </a:txBody>
                  <a:tcPr marL="115695" marR="115695" marT="57848" marB="57848"/>
                </a:tc>
                <a:tc>
                  <a:txBody>
                    <a:bodyPr/>
                    <a:lstStyle/>
                    <a:p>
                      <a:pPr algn="ctr"/>
                      <a:r>
                        <a:rPr lang="en-US" sz="2300" dirty="0"/>
                        <a:t>38</a:t>
                      </a:r>
                    </a:p>
                  </a:txBody>
                  <a:tcPr marL="115695" marR="115695" marT="57848" marB="57848"/>
                </a:tc>
                <a:tc>
                  <a:txBody>
                    <a:bodyPr/>
                    <a:lstStyle/>
                    <a:p>
                      <a:pPr algn="ctr"/>
                      <a:r>
                        <a:rPr lang="en-US" sz="2300" dirty="0"/>
                        <a:t>3</a:t>
                      </a:r>
                    </a:p>
                  </a:txBody>
                  <a:tcPr marL="115695" marR="115695" marT="57848" marB="57848"/>
                </a:tc>
                <a:tc>
                  <a:txBody>
                    <a:bodyPr/>
                    <a:lstStyle/>
                    <a:p>
                      <a:pPr algn="ctr"/>
                      <a:r>
                        <a:rPr lang="en-US" sz="2300" dirty="0"/>
                        <a:t>7</a:t>
                      </a:r>
                    </a:p>
                  </a:txBody>
                  <a:tcPr marL="115695" marR="115695" marT="57848" marB="57848"/>
                </a:tc>
                <a:extLst>
                  <a:ext uri="{0D108BD9-81ED-4DB2-BD59-A6C34878D82A}">
                    <a16:rowId xmlns:a16="http://schemas.microsoft.com/office/drawing/2014/main" val="1301749329"/>
                  </a:ext>
                </a:extLst>
              </a:tr>
            </a:tbl>
          </a:graphicData>
        </a:graphic>
      </p:graphicFrame>
    </p:spTree>
    <p:extLst>
      <p:ext uri="{BB962C8B-B14F-4D97-AF65-F5344CB8AC3E}">
        <p14:creationId xmlns:p14="http://schemas.microsoft.com/office/powerpoint/2010/main" val="1022578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8EC1-CEDD-6645-9F57-79D67A5EB0DD}"/>
              </a:ext>
            </a:extLst>
          </p:cNvPr>
          <p:cNvSpPr>
            <a:spLocks noGrp="1"/>
          </p:cNvSpPr>
          <p:nvPr>
            <p:ph type="title"/>
          </p:nvPr>
        </p:nvSpPr>
        <p:spPr/>
        <p:txBody>
          <a:bodyPr/>
          <a:lstStyle/>
          <a:p>
            <a:r>
              <a:rPr lang="en-US" dirty="0"/>
              <a:t>Comparing Attractors</a:t>
            </a:r>
          </a:p>
        </p:txBody>
      </p:sp>
      <p:sp>
        <p:nvSpPr>
          <p:cNvPr id="3" name="Text Placeholder 2">
            <a:extLst>
              <a:ext uri="{FF2B5EF4-FFF2-40B4-BE49-F238E27FC236}">
                <a16:creationId xmlns:a16="http://schemas.microsoft.com/office/drawing/2014/main" id="{747BAF56-0C0A-2C49-856C-2B5B171026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7188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EBF348-A69B-684F-96CC-BF37035EC612}"/>
              </a:ext>
            </a:extLst>
          </p:cNvPr>
          <p:cNvSpPr txBox="1"/>
          <p:nvPr/>
        </p:nvSpPr>
        <p:spPr>
          <a:xfrm>
            <a:off x="772160" y="336679"/>
            <a:ext cx="3261360" cy="2862322"/>
          </a:xfrm>
          <a:prstGeom prst="rect">
            <a:avLst/>
          </a:prstGeom>
          <a:noFill/>
        </p:spPr>
        <p:txBody>
          <a:bodyPr wrap="square" rtlCol="0">
            <a:spAutoFit/>
          </a:bodyPr>
          <a:lstStyle/>
          <a:p>
            <a:r>
              <a:rPr lang="en-US" sz="3600" dirty="0"/>
              <a:t>43 out of 60 nodes (~71%) are the same in all 4 </a:t>
            </a:r>
            <a:r>
              <a:rPr lang="en-US" sz="3600" dirty="0" smtClean="0"/>
              <a:t>SFA attractors</a:t>
            </a:r>
            <a:endParaRPr lang="en-US" sz="3600" dirty="0"/>
          </a:p>
        </p:txBody>
      </p:sp>
      <p:sp>
        <p:nvSpPr>
          <p:cNvPr id="7" name="TextBox 6">
            <a:extLst>
              <a:ext uri="{FF2B5EF4-FFF2-40B4-BE49-F238E27FC236}">
                <a16:creationId xmlns:a16="http://schemas.microsoft.com/office/drawing/2014/main" id="{62DDB3C2-6324-874D-AA59-5915C8DCCB4C}"/>
              </a:ext>
            </a:extLst>
          </p:cNvPr>
          <p:cNvSpPr txBox="1"/>
          <p:nvPr/>
        </p:nvSpPr>
        <p:spPr>
          <a:xfrm>
            <a:off x="772160" y="4338320"/>
            <a:ext cx="3007360" cy="461665"/>
          </a:xfrm>
          <a:prstGeom prst="rect">
            <a:avLst/>
          </a:prstGeom>
          <a:noFill/>
        </p:spPr>
        <p:txBody>
          <a:bodyPr wrap="square" rtlCol="0">
            <a:spAutoFit/>
          </a:bodyPr>
          <a:lstStyle/>
          <a:p>
            <a:r>
              <a:rPr lang="en-US" sz="1200" dirty="0"/>
              <a:t>Nodes highlighted in purple differ in at least one attractor</a:t>
            </a:r>
          </a:p>
        </p:txBody>
      </p:sp>
      <p:pic>
        <p:nvPicPr>
          <p:cNvPr id="10" name="Picture 9">
            <a:extLst>
              <a:ext uri="{FF2B5EF4-FFF2-40B4-BE49-F238E27FC236}">
                <a16:creationId xmlns:a16="http://schemas.microsoft.com/office/drawing/2014/main" id="{1E1CE7BC-739D-2F4A-B8C5-79DD190AAD07}"/>
              </a:ext>
            </a:extLst>
          </p:cNvPr>
          <p:cNvPicPr>
            <a:picLocks noChangeAspect="1"/>
          </p:cNvPicPr>
          <p:nvPr/>
        </p:nvPicPr>
        <p:blipFill>
          <a:blip r:embed="rId2"/>
          <a:stretch>
            <a:fillRect/>
          </a:stretch>
        </p:blipFill>
        <p:spPr>
          <a:xfrm>
            <a:off x="4944979" y="24767"/>
            <a:ext cx="2310063" cy="6832187"/>
          </a:xfrm>
          <a:prstGeom prst="rect">
            <a:avLst/>
          </a:prstGeom>
        </p:spPr>
      </p:pic>
    </p:spTree>
    <p:extLst>
      <p:ext uri="{BB962C8B-B14F-4D97-AF65-F5344CB8AC3E}">
        <p14:creationId xmlns:p14="http://schemas.microsoft.com/office/powerpoint/2010/main" val="2542875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5B0190-D597-9948-8DD4-740A3BAD5E1A}"/>
              </a:ext>
            </a:extLst>
          </p:cNvPr>
          <p:cNvGraphicFramePr>
            <a:graphicFrameLocks noGrp="1"/>
          </p:cNvGraphicFramePr>
          <p:nvPr>
            <p:extLst>
              <p:ext uri="{D42A27DB-BD31-4B8C-83A1-F6EECF244321}">
                <p14:modId xmlns:p14="http://schemas.microsoft.com/office/powerpoint/2010/main" val="4011479532"/>
              </p:ext>
            </p:extLst>
          </p:nvPr>
        </p:nvGraphicFramePr>
        <p:xfrm>
          <a:off x="5318227" y="4026288"/>
          <a:ext cx="6096000" cy="2794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56804391"/>
                    </a:ext>
                  </a:extLst>
                </a:gridCol>
                <a:gridCol w="2032000">
                  <a:extLst>
                    <a:ext uri="{9D8B030D-6E8A-4147-A177-3AD203B41FA5}">
                      <a16:colId xmlns:a16="http://schemas.microsoft.com/office/drawing/2014/main" val="3231631744"/>
                    </a:ext>
                  </a:extLst>
                </a:gridCol>
                <a:gridCol w="2032000">
                  <a:extLst>
                    <a:ext uri="{9D8B030D-6E8A-4147-A177-3AD203B41FA5}">
                      <a16:colId xmlns:a16="http://schemas.microsoft.com/office/drawing/2014/main" val="1416138165"/>
                    </a:ext>
                  </a:extLst>
                </a:gridCol>
              </a:tblGrid>
              <a:tr h="0">
                <a:tc>
                  <a:txBody>
                    <a:bodyPr/>
                    <a:lstStyle/>
                    <a:p>
                      <a:pPr algn="ctr"/>
                      <a:r>
                        <a:rPr lang="en-US" sz="2000" dirty="0"/>
                        <a:t>Attractor</a:t>
                      </a:r>
                    </a:p>
                  </a:txBody>
                  <a:tcPr anchor="ctr"/>
                </a:tc>
                <a:tc>
                  <a:txBody>
                    <a:bodyPr/>
                    <a:lstStyle/>
                    <a:p>
                      <a:pPr algn="ctr"/>
                      <a:r>
                        <a:rPr lang="en-US" sz="2000" dirty="0"/>
                        <a:t>Number of nodes in same orientation as </a:t>
                      </a:r>
                      <a:r>
                        <a:rPr lang="en-US" sz="2000" dirty="0" err="1"/>
                        <a:t>boolean</a:t>
                      </a:r>
                      <a:r>
                        <a:rPr lang="en-US" sz="2000" dirty="0"/>
                        <a:t> attractor</a:t>
                      </a:r>
                    </a:p>
                  </a:txBody>
                  <a:tcPr anchor="ctr"/>
                </a:tc>
                <a:tc>
                  <a:txBody>
                    <a:bodyPr/>
                    <a:lstStyle/>
                    <a:p>
                      <a:pPr algn="ctr"/>
                      <a:r>
                        <a:rPr lang="en-US" sz="2000" dirty="0"/>
                        <a:t>Percent of nodes in same orientation as </a:t>
                      </a:r>
                      <a:r>
                        <a:rPr lang="en-US" sz="2000" dirty="0" err="1"/>
                        <a:t>boolean</a:t>
                      </a:r>
                      <a:r>
                        <a:rPr lang="en-US" sz="2000" dirty="0"/>
                        <a:t> attractor</a:t>
                      </a:r>
                    </a:p>
                  </a:txBody>
                  <a:tcPr anchor="ctr"/>
                </a:tc>
                <a:extLst>
                  <a:ext uri="{0D108BD9-81ED-4DB2-BD59-A6C34878D82A}">
                    <a16:rowId xmlns:a16="http://schemas.microsoft.com/office/drawing/2014/main" val="1038961765"/>
                  </a:ext>
                </a:extLst>
              </a:tr>
              <a:tr h="370840">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39</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65%</a:t>
                      </a:r>
                    </a:p>
                  </a:txBody>
                  <a:tcPr marL="9525" marR="9525" marT="9525" marB="0" anchor="ctr"/>
                </a:tc>
                <a:extLst>
                  <a:ext uri="{0D108BD9-81ED-4DB2-BD59-A6C34878D82A}">
                    <a16:rowId xmlns:a16="http://schemas.microsoft.com/office/drawing/2014/main" val="2699752899"/>
                  </a:ext>
                </a:extLst>
              </a:tr>
              <a:tr h="370840">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50</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83.33%</a:t>
                      </a:r>
                    </a:p>
                  </a:txBody>
                  <a:tcPr marL="9525" marR="9525" marT="9525" marB="0" anchor="ctr"/>
                </a:tc>
                <a:extLst>
                  <a:ext uri="{0D108BD9-81ED-4DB2-BD59-A6C34878D82A}">
                    <a16:rowId xmlns:a16="http://schemas.microsoft.com/office/drawing/2014/main" val="1483227544"/>
                  </a:ext>
                </a:extLst>
              </a:tr>
              <a:tr h="370840">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50</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83.33%</a:t>
                      </a:r>
                    </a:p>
                  </a:txBody>
                  <a:tcPr marL="9525" marR="9525" marT="9525" marB="0" anchor="ctr"/>
                </a:tc>
                <a:extLst>
                  <a:ext uri="{0D108BD9-81ED-4DB2-BD59-A6C34878D82A}">
                    <a16:rowId xmlns:a16="http://schemas.microsoft.com/office/drawing/2014/main" val="3960406265"/>
                  </a:ext>
                </a:extLst>
              </a:tr>
              <a:tr h="370840">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51</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85%</a:t>
                      </a:r>
                    </a:p>
                  </a:txBody>
                  <a:tcPr marL="9525" marR="9525" marT="9525" marB="0" anchor="ctr"/>
                </a:tc>
                <a:extLst>
                  <a:ext uri="{0D108BD9-81ED-4DB2-BD59-A6C34878D82A}">
                    <a16:rowId xmlns:a16="http://schemas.microsoft.com/office/drawing/2014/main" val="3024582867"/>
                  </a:ext>
                </a:extLst>
              </a:tr>
            </a:tbl>
          </a:graphicData>
        </a:graphic>
      </p:graphicFrame>
      <p:pic>
        <p:nvPicPr>
          <p:cNvPr id="6" name="Picture 5">
            <a:extLst>
              <a:ext uri="{FF2B5EF4-FFF2-40B4-BE49-F238E27FC236}">
                <a16:creationId xmlns:a16="http://schemas.microsoft.com/office/drawing/2014/main" id="{1F54384C-87F7-ED44-B926-EFC7658E7D0F}"/>
              </a:ext>
            </a:extLst>
          </p:cNvPr>
          <p:cNvPicPr>
            <a:picLocks noChangeAspect="1"/>
          </p:cNvPicPr>
          <p:nvPr/>
        </p:nvPicPr>
        <p:blipFill>
          <a:blip r:embed="rId2"/>
          <a:stretch>
            <a:fillRect/>
          </a:stretch>
        </p:blipFill>
        <p:spPr>
          <a:xfrm>
            <a:off x="1597190" y="0"/>
            <a:ext cx="2746209" cy="6872564"/>
          </a:xfrm>
          <a:prstGeom prst="rect">
            <a:avLst/>
          </a:prstGeom>
        </p:spPr>
      </p:pic>
      <p:sp>
        <p:nvSpPr>
          <p:cNvPr id="5" name="TextBox 4">
            <a:extLst>
              <a:ext uri="{FF2B5EF4-FFF2-40B4-BE49-F238E27FC236}">
                <a16:creationId xmlns:a16="http://schemas.microsoft.com/office/drawing/2014/main" id="{06EBF348-A69B-684F-96CC-BF37035EC612}"/>
              </a:ext>
            </a:extLst>
          </p:cNvPr>
          <p:cNvSpPr txBox="1"/>
          <p:nvPr/>
        </p:nvSpPr>
        <p:spPr>
          <a:xfrm>
            <a:off x="6552666" y="573960"/>
            <a:ext cx="4668327" cy="2862322"/>
          </a:xfrm>
          <a:prstGeom prst="rect">
            <a:avLst/>
          </a:prstGeom>
          <a:noFill/>
        </p:spPr>
        <p:txBody>
          <a:bodyPr wrap="square" rtlCol="0">
            <a:spAutoFit/>
          </a:bodyPr>
          <a:lstStyle/>
          <a:p>
            <a:r>
              <a:rPr lang="en-US" sz="3600" dirty="0" smtClean="0"/>
              <a:t>65-85% </a:t>
            </a:r>
            <a:r>
              <a:rPr lang="en-US" sz="3600" dirty="0" smtClean="0"/>
              <a:t>of the nodes in the SFA attractors were in the same orientation as the nodes in the Boolean attractor</a:t>
            </a:r>
            <a:endParaRPr lang="en-US" sz="3600" dirty="0"/>
          </a:p>
        </p:txBody>
      </p:sp>
    </p:spTree>
    <p:extLst>
      <p:ext uri="{BB962C8B-B14F-4D97-AF65-F5344CB8AC3E}">
        <p14:creationId xmlns:p14="http://schemas.microsoft.com/office/powerpoint/2010/main" val="3805393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CCDF72D-7C12-FF47-9C18-197E604C86F3}"/>
              </a:ext>
            </a:extLst>
          </p:cNvPr>
          <p:cNvGrpSpPr/>
          <p:nvPr/>
        </p:nvGrpSpPr>
        <p:grpSpPr>
          <a:xfrm>
            <a:off x="254340" y="1389095"/>
            <a:ext cx="11683321" cy="3430103"/>
            <a:chOff x="846685" y="1899920"/>
            <a:chExt cx="10498630" cy="3082290"/>
          </a:xfrm>
        </p:grpSpPr>
        <p:pic>
          <p:nvPicPr>
            <p:cNvPr id="2" name="Picture 1">
              <a:extLst>
                <a:ext uri="{FF2B5EF4-FFF2-40B4-BE49-F238E27FC236}">
                  <a16:creationId xmlns:a16="http://schemas.microsoft.com/office/drawing/2014/main" id="{21F5D06D-196C-8441-AC96-896C3278041A}"/>
                </a:ext>
              </a:extLst>
            </p:cNvPr>
            <p:cNvPicPr/>
            <p:nvPr/>
          </p:nvPicPr>
          <p:blipFill>
            <a:blip r:embed="rId2"/>
            <a:stretch>
              <a:fillRect/>
            </a:stretch>
          </p:blipFill>
          <p:spPr>
            <a:xfrm>
              <a:off x="846685" y="1899920"/>
              <a:ext cx="10498630" cy="3082290"/>
            </a:xfrm>
            <a:prstGeom prst="rect">
              <a:avLst/>
            </a:prstGeom>
          </p:spPr>
        </p:pic>
        <p:sp>
          <p:nvSpPr>
            <p:cNvPr id="3" name="Rectangle 2">
              <a:extLst>
                <a:ext uri="{FF2B5EF4-FFF2-40B4-BE49-F238E27FC236}">
                  <a16:creationId xmlns:a16="http://schemas.microsoft.com/office/drawing/2014/main" id="{DEEBE8AD-B69D-6849-A0B8-B9C20C3B52A4}"/>
                </a:ext>
              </a:extLst>
            </p:cNvPr>
            <p:cNvSpPr/>
            <p:nvPr/>
          </p:nvSpPr>
          <p:spPr>
            <a:xfrm>
              <a:off x="9682480" y="2123440"/>
              <a:ext cx="1584960" cy="264160"/>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014741-4FF0-CC4A-80DE-5F72CFCFCE9F}"/>
                </a:ext>
              </a:extLst>
            </p:cNvPr>
            <p:cNvSpPr/>
            <p:nvPr/>
          </p:nvSpPr>
          <p:spPr>
            <a:xfrm>
              <a:off x="1412240" y="2357120"/>
              <a:ext cx="2275840" cy="264160"/>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BC196C8-40E3-F942-8EF3-8E3984321856}"/>
                </a:ext>
              </a:extLst>
            </p:cNvPr>
            <p:cNvSpPr/>
            <p:nvPr/>
          </p:nvSpPr>
          <p:spPr>
            <a:xfrm>
              <a:off x="3188902" y="3513520"/>
              <a:ext cx="8078537" cy="265176"/>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6E4D4B3-C0F1-6340-915D-366157ED109E}"/>
                </a:ext>
              </a:extLst>
            </p:cNvPr>
            <p:cNvSpPr/>
            <p:nvPr/>
          </p:nvSpPr>
          <p:spPr>
            <a:xfrm>
              <a:off x="1046747" y="3740215"/>
              <a:ext cx="1398070" cy="265176"/>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D125A48-D60C-1342-A528-F55973E27D18}"/>
                </a:ext>
              </a:extLst>
            </p:cNvPr>
            <p:cNvSpPr/>
            <p:nvPr/>
          </p:nvSpPr>
          <p:spPr>
            <a:xfrm>
              <a:off x="6377271" y="3741285"/>
              <a:ext cx="4114265" cy="265176"/>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272E90-F857-274B-9687-06D5BB868783}"/>
                </a:ext>
              </a:extLst>
            </p:cNvPr>
            <p:cNvSpPr/>
            <p:nvPr/>
          </p:nvSpPr>
          <p:spPr>
            <a:xfrm>
              <a:off x="1506959" y="3982453"/>
              <a:ext cx="3137230" cy="265176"/>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890973-86BF-3A40-95A6-EBBCA93BB74A}"/>
                </a:ext>
              </a:extLst>
            </p:cNvPr>
            <p:cNvSpPr/>
            <p:nvPr/>
          </p:nvSpPr>
          <p:spPr>
            <a:xfrm>
              <a:off x="5835849" y="3964554"/>
              <a:ext cx="3957855" cy="265176"/>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21D773-5060-E442-96AF-546B79F3F12D}"/>
                </a:ext>
              </a:extLst>
            </p:cNvPr>
            <p:cNvSpPr/>
            <p:nvPr/>
          </p:nvSpPr>
          <p:spPr>
            <a:xfrm>
              <a:off x="7517864" y="4415588"/>
              <a:ext cx="3474720" cy="264160"/>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7790BBB8-BA46-1641-BAD5-793A5F0C825D}"/>
              </a:ext>
            </a:extLst>
          </p:cNvPr>
          <p:cNvSpPr txBox="1"/>
          <p:nvPr/>
        </p:nvSpPr>
        <p:spPr>
          <a:xfrm>
            <a:off x="3916279" y="5162553"/>
            <a:ext cx="4359442" cy="707886"/>
          </a:xfrm>
          <a:prstGeom prst="rect">
            <a:avLst/>
          </a:prstGeom>
          <a:noFill/>
        </p:spPr>
        <p:txBody>
          <a:bodyPr wrap="square" rtlCol="0">
            <a:spAutoFit/>
          </a:bodyPr>
          <a:lstStyle/>
          <a:p>
            <a:pPr algn="ctr"/>
            <a:r>
              <a:rPr lang="en-US" sz="4000" dirty="0"/>
              <a:t>19 Readout Nodes</a:t>
            </a:r>
          </a:p>
        </p:txBody>
      </p:sp>
      <p:sp>
        <p:nvSpPr>
          <p:cNvPr id="14" name="Rectangle 13">
            <a:extLst>
              <a:ext uri="{FF2B5EF4-FFF2-40B4-BE49-F238E27FC236}">
                <a16:creationId xmlns:a16="http://schemas.microsoft.com/office/drawing/2014/main" id="{22014741-4FF0-CC4A-80DE-5F72CFCFCE9F}"/>
              </a:ext>
            </a:extLst>
          </p:cNvPr>
          <p:cNvSpPr/>
          <p:nvPr/>
        </p:nvSpPr>
        <p:spPr>
          <a:xfrm>
            <a:off x="644228" y="1644420"/>
            <a:ext cx="2532651" cy="253467"/>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014741-4FF0-CC4A-80DE-5F72CFCFCE9F}"/>
              </a:ext>
            </a:extLst>
          </p:cNvPr>
          <p:cNvSpPr/>
          <p:nvPr/>
        </p:nvSpPr>
        <p:spPr>
          <a:xfrm>
            <a:off x="6171293" y="1678339"/>
            <a:ext cx="3876706" cy="253467"/>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61011" y="5875637"/>
            <a:ext cx="6096000" cy="646331"/>
          </a:xfrm>
          <a:prstGeom prst="rect">
            <a:avLst/>
          </a:prstGeom>
        </p:spPr>
        <p:txBody>
          <a:bodyPr>
            <a:spAutoFit/>
          </a:bodyPr>
          <a:lstStyle/>
          <a:p>
            <a:r>
              <a:rPr lang="en-US" dirty="0"/>
              <a:t>apoptosis, bid, caspase, ceramide, disc, </a:t>
            </a:r>
            <a:r>
              <a:rPr lang="en-US" dirty="0" err="1"/>
              <a:t>fas</a:t>
            </a:r>
            <a:r>
              <a:rPr lang="en-US" dirty="0"/>
              <a:t>, </a:t>
            </a:r>
            <a:r>
              <a:rPr lang="en-US" dirty="0" err="1"/>
              <a:t>fasl</a:t>
            </a:r>
            <a:r>
              <a:rPr lang="en-US" dirty="0"/>
              <a:t>, fast, </a:t>
            </a:r>
            <a:r>
              <a:rPr lang="en-US" dirty="0" err="1"/>
              <a:t>gpcr</a:t>
            </a:r>
            <a:r>
              <a:rPr lang="en-US" dirty="0"/>
              <a:t>, </a:t>
            </a:r>
            <a:r>
              <a:rPr lang="en-US" dirty="0" err="1"/>
              <a:t>gzmb</a:t>
            </a:r>
            <a:r>
              <a:rPr lang="en-US" dirty="0"/>
              <a:t>, </a:t>
            </a:r>
            <a:r>
              <a:rPr lang="en-US" dirty="0" err="1"/>
              <a:t>iap</a:t>
            </a:r>
            <a:r>
              <a:rPr lang="en-US" dirty="0"/>
              <a:t>, </a:t>
            </a:r>
            <a:r>
              <a:rPr lang="en-US" dirty="0" err="1"/>
              <a:t>ifngt</a:t>
            </a:r>
            <a:r>
              <a:rPr lang="en-US" dirty="0"/>
              <a:t>, </a:t>
            </a:r>
            <a:r>
              <a:rPr lang="en-US" dirty="0" err="1"/>
              <a:t>nfkb</a:t>
            </a:r>
            <a:r>
              <a:rPr lang="en-US" dirty="0"/>
              <a:t>, </a:t>
            </a:r>
            <a:r>
              <a:rPr lang="en-US" dirty="0" err="1"/>
              <a:t>pdgfr</a:t>
            </a:r>
            <a:r>
              <a:rPr lang="en-US" dirty="0"/>
              <a:t>, pi3k, s1p, sphk1, tpl2, </a:t>
            </a:r>
            <a:r>
              <a:rPr lang="en-US" dirty="0" err="1"/>
              <a:t>tradd</a:t>
            </a:r>
            <a:r>
              <a:rPr lang="en-US" dirty="0"/>
              <a:t>, </a:t>
            </a:r>
          </a:p>
        </p:txBody>
      </p:sp>
    </p:spTree>
    <p:extLst>
      <p:ext uri="{BB962C8B-B14F-4D97-AF65-F5344CB8AC3E}">
        <p14:creationId xmlns:p14="http://schemas.microsoft.com/office/powerpoint/2010/main" val="97089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6769E0-A52E-1847-8A9B-3F72BF6EC366}"/>
              </a:ext>
            </a:extLst>
          </p:cNvPr>
          <p:cNvSpPr txBox="1"/>
          <p:nvPr/>
        </p:nvSpPr>
        <p:spPr>
          <a:xfrm>
            <a:off x="772160" y="1767840"/>
            <a:ext cx="3261360" cy="2862322"/>
          </a:xfrm>
          <a:prstGeom prst="rect">
            <a:avLst/>
          </a:prstGeom>
          <a:noFill/>
        </p:spPr>
        <p:txBody>
          <a:bodyPr wrap="square" rtlCol="0">
            <a:spAutoFit/>
          </a:bodyPr>
          <a:lstStyle/>
          <a:p>
            <a:r>
              <a:rPr lang="en-US" sz="3600" dirty="0"/>
              <a:t>14 out of 19 readout nodes (~74%) are the same in all 4 attractors</a:t>
            </a:r>
          </a:p>
        </p:txBody>
      </p:sp>
      <p:pic>
        <p:nvPicPr>
          <p:cNvPr id="12" name="Picture 11">
            <a:extLst>
              <a:ext uri="{FF2B5EF4-FFF2-40B4-BE49-F238E27FC236}">
                <a16:creationId xmlns:a16="http://schemas.microsoft.com/office/drawing/2014/main" id="{9D4C87F5-8B8F-874E-A2DA-36FD7CE3AFE6}"/>
              </a:ext>
            </a:extLst>
          </p:cNvPr>
          <p:cNvPicPr>
            <a:picLocks noChangeAspect="1"/>
          </p:cNvPicPr>
          <p:nvPr/>
        </p:nvPicPr>
        <p:blipFill>
          <a:blip r:embed="rId2"/>
          <a:stretch>
            <a:fillRect/>
          </a:stretch>
        </p:blipFill>
        <p:spPr>
          <a:xfrm>
            <a:off x="5088890" y="839586"/>
            <a:ext cx="5340668" cy="5178829"/>
          </a:xfrm>
          <a:prstGeom prst="rect">
            <a:avLst/>
          </a:prstGeom>
        </p:spPr>
      </p:pic>
    </p:spTree>
    <p:extLst>
      <p:ext uri="{BB962C8B-B14F-4D97-AF65-F5344CB8AC3E}">
        <p14:creationId xmlns:p14="http://schemas.microsoft.com/office/powerpoint/2010/main" val="963260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B072DEC-EF28-9443-929C-FABB5A183C1B}"/>
              </a:ext>
            </a:extLst>
          </p:cNvPr>
          <p:cNvGraphicFramePr>
            <a:graphicFrameLocks noGrp="1"/>
          </p:cNvGraphicFramePr>
          <p:nvPr>
            <p:extLst>
              <p:ext uri="{D42A27DB-BD31-4B8C-83A1-F6EECF244321}">
                <p14:modId xmlns:p14="http://schemas.microsoft.com/office/powerpoint/2010/main" val="3627662995"/>
              </p:ext>
            </p:extLst>
          </p:nvPr>
        </p:nvGraphicFramePr>
        <p:xfrm>
          <a:off x="6339839" y="3360082"/>
          <a:ext cx="5289618" cy="3098800"/>
        </p:xfrm>
        <a:graphic>
          <a:graphicData uri="http://schemas.openxmlformats.org/drawingml/2006/table">
            <a:tbl>
              <a:tblPr firstRow="1" bandRow="1">
                <a:tableStyleId>{5C22544A-7EE6-4342-B048-85BDC9FD1C3A}</a:tableStyleId>
              </a:tblPr>
              <a:tblGrid>
                <a:gridCol w="1763206">
                  <a:extLst>
                    <a:ext uri="{9D8B030D-6E8A-4147-A177-3AD203B41FA5}">
                      <a16:colId xmlns:a16="http://schemas.microsoft.com/office/drawing/2014/main" val="2056804391"/>
                    </a:ext>
                  </a:extLst>
                </a:gridCol>
                <a:gridCol w="1763206">
                  <a:extLst>
                    <a:ext uri="{9D8B030D-6E8A-4147-A177-3AD203B41FA5}">
                      <a16:colId xmlns:a16="http://schemas.microsoft.com/office/drawing/2014/main" val="3231631744"/>
                    </a:ext>
                  </a:extLst>
                </a:gridCol>
                <a:gridCol w="1763206">
                  <a:extLst>
                    <a:ext uri="{9D8B030D-6E8A-4147-A177-3AD203B41FA5}">
                      <a16:colId xmlns:a16="http://schemas.microsoft.com/office/drawing/2014/main" val="1416138165"/>
                    </a:ext>
                  </a:extLst>
                </a:gridCol>
              </a:tblGrid>
              <a:tr h="0">
                <a:tc>
                  <a:txBody>
                    <a:bodyPr/>
                    <a:lstStyle/>
                    <a:p>
                      <a:pPr algn="ctr"/>
                      <a:r>
                        <a:rPr lang="en-US" sz="2000" dirty="0"/>
                        <a:t>Attractor</a:t>
                      </a:r>
                    </a:p>
                  </a:txBody>
                  <a:tcPr anchor="ctr"/>
                </a:tc>
                <a:tc>
                  <a:txBody>
                    <a:bodyPr/>
                    <a:lstStyle/>
                    <a:p>
                      <a:pPr algn="ctr"/>
                      <a:r>
                        <a:rPr lang="en-US" sz="2000" dirty="0"/>
                        <a:t>Number of RONs in same orientation as </a:t>
                      </a:r>
                      <a:r>
                        <a:rPr lang="en-US" sz="2000" dirty="0" err="1"/>
                        <a:t>boolean</a:t>
                      </a:r>
                      <a:r>
                        <a:rPr lang="en-US" sz="2000" dirty="0"/>
                        <a:t> attractor</a:t>
                      </a:r>
                    </a:p>
                  </a:txBody>
                  <a:tcPr anchor="ctr"/>
                </a:tc>
                <a:tc>
                  <a:txBody>
                    <a:bodyPr/>
                    <a:lstStyle/>
                    <a:p>
                      <a:pPr algn="ctr"/>
                      <a:r>
                        <a:rPr lang="en-US" sz="2000" dirty="0"/>
                        <a:t>Percent of RONs in same orientation as </a:t>
                      </a:r>
                      <a:r>
                        <a:rPr lang="en-US" sz="2000" dirty="0" err="1"/>
                        <a:t>boolean</a:t>
                      </a:r>
                      <a:r>
                        <a:rPr lang="en-US" sz="2000" dirty="0"/>
                        <a:t> attractor</a:t>
                      </a:r>
                    </a:p>
                  </a:txBody>
                  <a:tcPr anchor="ctr"/>
                </a:tc>
                <a:extLst>
                  <a:ext uri="{0D108BD9-81ED-4DB2-BD59-A6C34878D82A}">
                    <a16:rowId xmlns:a16="http://schemas.microsoft.com/office/drawing/2014/main" val="1038961765"/>
                  </a:ext>
                </a:extLst>
              </a:tr>
              <a:tr h="370840">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15</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78.9%</a:t>
                      </a:r>
                    </a:p>
                  </a:txBody>
                  <a:tcPr marL="9525" marR="9525" marT="9525" marB="0" anchor="ctr"/>
                </a:tc>
                <a:extLst>
                  <a:ext uri="{0D108BD9-81ED-4DB2-BD59-A6C34878D82A}">
                    <a16:rowId xmlns:a16="http://schemas.microsoft.com/office/drawing/2014/main" val="2699752899"/>
                  </a:ext>
                </a:extLst>
              </a:tr>
              <a:tr h="370840">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18</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94.7%</a:t>
                      </a:r>
                    </a:p>
                  </a:txBody>
                  <a:tcPr marL="9525" marR="9525" marT="9525" marB="0" anchor="ctr"/>
                </a:tc>
                <a:extLst>
                  <a:ext uri="{0D108BD9-81ED-4DB2-BD59-A6C34878D82A}">
                    <a16:rowId xmlns:a16="http://schemas.microsoft.com/office/drawing/2014/main" val="1483227544"/>
                  </a:ext>
                </a:extLst>
              </a:tr>
              <a:tr h="370840">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17</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89.5%</a:t>
                      </a:r>
                    </a:p>
                  </a:txBody>
                  <a:tcPr marL="9525" marR="9525" marT="9525" marB="0" anchor="ctr"/>
                </a:tc>
                <a:extLst>
                  <a:ext uri="{0D108BD9-81ED-4DB2-BD59-A6C34878D82A}">
                    <a16:rowId xmlns:a16="http://schemas.microsoft.com/office/drawing/2014/main" val="3960406265"/>
                  </a:ext>
                </a:extLst>
              </a:tr>
              <a:tr h="370840">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18</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94.7%</a:t>
                      </a:r>
                    </a:p>
                  </a:txBody>
                  <a:tcPr marL="9525" marR="9525" marT="9525" marB="0" anchor="ctr"/>
                </a:tc>
                <a:extLst>
                  <a:ext uri="{0D108BD9-81ED-4DB2-BD59-A6C34878D82A}">
                    <a16:rowId xmlns:a16="http://schemas.microsoft.com/office/drawing/2014/main" val="3024582867"/>
                  </a:ext>
                </a:extLst>
              </a:tr>
            </a:tbl>
          </a:graphicData>
        </a:graphic>
      </p:graphicFrame>
      <p:pic>
        <p:nvPicPr>
          <p:cNvPr id="5" name="Picture 4">
            <a:extLst>
              <a:ext uri="{FF2B5EF4-FFF2-40B4-BE49-F238E27FC236}">
                <a16:creationId xmlns:a16="http://schemas.microsoft.com/office/drawing/2014/main" id="{BBE43112-6B50-5A43-833F-EFE145013A71}"/>
              </a:ext>
            </a:extLst>
          </p:cNvPr>
          <p:cNvPicPr>
            <a:picLocks noChangeAspect="1"/>
          </p:cNvPicPr>
          <p:nvPr/>
        </p:nvPicPr>
        <p:blipFill>
          <a:blip r:embed="rId2"/>
          <a:stretch>
            <a:fillRect/>
          </a:stretch>
        </p:blipFill>
        <p:spPr>
          <a:xfrm>
            <a:off x="334802" y="291380"/>
            <a:ext cx="5466557" cy="4485380"/>
          </a:xfrm>
          <a:prstGeom prst="rect">
            <a:avLst/>
          </a:prstGeom>
        </p:spPr>
      </p:pic>
    </p:spTree>
    <p:extLst>
      <p:ext uri="{BB962C8B-B14F-4D97-AF65-F5344CB8AC3E}">
        <p14:creationId xmlns:p14="http://schemas.microsoft.com/office/powerpoint/2010/main" val="2445886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19994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C14-52AE-4044-968D-4B622334E6A7}"/>
              </a:ext>
            </a:extLst>
          </p:cNvPr>
          <p:cNvSpPr>
            <a:spLocks noGrp="1"/>
          </p:cNvSpPr>
          <p:nvPr>
            <p:ph type="title"/>
          </p:nvPr>
        </p:nvSpPr>
        <p:spPr/>
        <p:txBody>
          <a:bodyPr/>
          <a:lstStyle/>
          <a:p>
            <a:r>
              <a:rPr lang="en-US" dirty="0"/>
              <a:t>Other Explorations</a:t>
            </a:r>
          </a:p>
        </p:txBody>
      </p:sp>
      <p:sp>
        <p:nvSpPr>
          <p:cNvPr id="3" name="Content Placeholder 2">
            <a:extLst>
              <a:ext uri="{FF2B5EF4-FFF2-40B4-BE49-F238E27FC236}">
                <a16:creationId xmlns:a16="http://schemas.microsoft.com/office/drawing/2014/main" id="{9F33EB7E-0232-5843-A49D-FD95FD61E7CA}"/>
              </a:ext>
            </a:extLst>
          </p:cNvPr>
          <p:cNvSpPr>
            <a:spLocks noGrp="1"/>
          </p:cNvSpPr>
          <p:nvPr>
            <p:ph idx="1"/>
          </p:nvPr>
        </p:nvSpPr>
        <p:spPr/>
        <p:txBody>
          <a:bodyPr/>
          <a:lstStyle/>
          <a:p>
            <a:r>
              <a:rPr lang="en-US" dirty="0"/>
              <a:t>If we simulate other attractors with SFA, would these 4 attractors cluster together? How many clusters would there be?</a:t>
            </a:r>
          </a:p>
          <a:p>
            <a:r>
              <a:rPr lang="en-US" dirty="0"/>
              <a:t>Repeat results using a different reference for DAC?</a:t>
            </a:r>
          </a:p>
          <a:p>
            <a:r>
              <a:rPr lang="en-US" dirty="0"/>
              <a:t>Use more than 4 initial states?</a:t>
            </a:r>
          </a:p>
          <a:p>
            <a:endParaRPr lang="en-US" dirty="0"/>
          </a:p>
          <a:p>
            <a:endParaRPr lang="en-US" dirty="0"/>
          </a:p>
          <a:p>
            <a:endParaRPr lang="en-US" dirty="0"/>
          </a:p>
        </p:txBody>
      </p:sp>
    </p:spTree>
    <p:extLst>
      <p:ext uri="{BB962C8B-B14F-4D97-AF65-F5344CB8AC3E}">
        <p14:creationId xmlns:p14="http://schemas.microsoft.com/office/powerpoint/2010/main" val="2836079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70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C3196-D63D-1C4F-A5C5-2988928FAE59}"/>
              </a:ext>
            </a:extLst>
          </p:cNvPr>
          <p:cNvSpPr>
            <a:spLocks noGrp="1"/>
          </p:cNvSpPr>
          <p:nvPr>
            <p:ph type="title"/>
          </p:nvPr>
        </p:nvSpPr>
        <p:spPr/>
        <p:txBody>
          <a:bodyPr/>
          <a:lstStyle/>
          <a:p>
            <a:r>
              <a:rPr lang="en-US" b="1" dirty="0"/>
              <a:t>Last Time</a:t>
            </a:r>
          </a:p>
        </p:txBody>
      </p:sp>
      <p:sp>
        <p:nvSpPr>
          <p:cNvPr id="3" name="Content Placeholder 2">
            <a:extLst>
              <a:ext uri="{FF2B5EF4-FFF2-40B4-BE49-F238E27FC236}">
                <a16:creationId xmlns:a16="http://schemas.microsoft.com/office/drawing/2014/main" id="{F6FDE2FC-4DE4-974C-9E4D-E506DCF9366F}"/>
              </a:ext>
            </a:extLst>
          </p:cNvPr>
          <p:cNvSpPr>
            <a:spLocks noGrp="1"/>
          </p:cNvSpPr>
          <p:nvPr>
            <p:ph idx="1"/>
          </p:nvPr>
        </p:nvSpPr>
        <p:spPr/>
        <p:txBody>
          <a:bodyPr/>
          <a:lstStyle/>
          <a:p>
            <a:r>
              <a:rPr lang="en-US" dirty="0"/>
              <a:t>We simulated an attractor with SFA and </a:t>
            </a:r>
            <a:r>
              <a:rPr lang="en-US" dirty="0" err="1"/>
              <a:t>BoolNet</a:t>
            </a:r>
            <a:endParaRPr lang="en-US" dirty="0"/>
          </a:p>
          <a:p>
            <a:r>
              <a:rPr lang="en-US" dirty="0"/>
              <a:t>We weren’t sure how to discretize the SFA results to compare to </a:t>
            </a:r>
            <a:r>
              <a:rPr lang="en-US" dirty="0" err="1"/>
              <a:t>BoolNet</a:t>
            </a:r>
            <a:r>
              <a:rPr lang="en-US" dirty="0"/>
              <a:t> so we tried multiple ways:</a:t>
            </a:r>
          </a:p>
          <a:p>
            <a:pPr lvl="1"/>
            <a:r>
              <a:rPr lang="en-US" dirty="0"/>
              <a:t>Anything &gt;= 0 goes to 1, anything &lt; 0 goes to 0</a:t>
            </a:r>
          </a:p>
          <a:p>
            <a:pPr lvl="1"/>
            <a:r>
              <a:rPr lang="en-US" dirty="0"/>
              <a:t>Anything &lt; 0 goes to 1, anything &gt;= 0 goes to 0</a:t>
            </a:r>
          </a:p>
          <a:p>
            <a:pPr lvl="1"/>
            <a:r>
              <a:rPr lang="en-US" dirty="0"/>
              <a:t>Several ways with GED </a:t>
            </a:r>
            <a:r>
              <a:rPr lang="en-US" dirty="0" err="1"/>
              <a:t>protools</a:t>
            </a:r>
            <a:r>
              <a:rPr lang="en-US" dirty="0"/>
              <a:t> using </a:t>
            </a:r>
            <a:r>
              <a:rPr lang="en-US" dirty="0" err="1"/>
              <a:t>Discreetest</a:t>
            </a:r>
            <a:r>
              <a:rPr lang="en-US" dirty="0"/>
              <a:t> to determine the best method</a:t>
            </a:r>
          </a:p>
          <a:p>
            <a:pPr lvl="1"/>
            <a:endParaRPr lang="en-US" dirty="0"/>
          </a:p>
          <a:p>
            <a:pPr marL="0" indent="0">
              <a:buNone/>
            </a:pPr>
            <a:r>
              <a:rPr lang="en-US" dirty="0"/>
              <a:t>We wanted to get a better idea of whether or not we can tell when SFA gives reliable results/ get an intuition for what we can use it for.</a:t>
            </a:r>
          </a:p>
          <a:p>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46210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AD9C36-3652-1C42-A403-07D6420FFE47}"/>
              </a:ext>
            </a:extLst>
          </p:cNvPr>
          <p:cNvSpPr>
            <a:spLocks noGrp="1"/>
          </p:cNvSpPr>
          <p:nvPr>
            <p:ph type="title"/>
          </p:nvPr>
        </p:nvSpPr>
        <p:spPr>
          <a:xfrm>
            <a:off x="0" y="-172720"/>
            <a:ext cx="10515600" cy="1325563"/>
          </a:xfrm>
        </p:spPr>
        <p:txBody>
          <a:bodyPr/>
          <a:lstStyle/>
          <a:p>
            <a:r>
              <a:rPr lang="en-US" dirty="0"/>
              <a:t>Example: Initial State 1</a:t>
            </a:r>
          </a:p>
        </p:txBody>
      </p:sp>
      <p:pic>
        <p:nvPicPr>
          <p:cNvPr id="8" name="Picture 7">
            <a:extLst>
              <a:ext uri="{FF2B5EF4-FFF2-40B4-BE49-F238E27FC236}">
                <a16:creationId xmlns:a16="http://schemas.microsoft.com/office/drawing/2014/main" id="{D1BE8E30-41A6-E346-8E27-97AEC4D9AF3D}"/>
              </a:ext>
            </a:extLst>
          </p:cNvPr>
          <p:cNvPicPr>
            <a:picLocks noChangeAspect="1"/>
          </p:cNvPicPr>
          <p:nvPr/>
        </p:nvPicPr>
        <p:blipFill>
          <a:blip r:embed="rId2"/>
          <a:stretch>
            <a:fillRect/>
          </a:stretch>
        </p:blipFill>
        <p:spPr>
          <a:xfrm>
            <a:off x="304800" y="1056436"/>
            <a:ext cx="11582400" cy="5476312"/>
          </a:xfrm>
          <a:prstGeom prst="rect">
            <a:avLst/>
          </a:prstGeom>
        </p:spPr>
      </p:pic>
    </p:spTree>
    <p:extLst>
      <p:ext uri="{BB962C8B-B14F-4D97-AF65-F5344CB8AC3E}">
        <p14:creationId xmlns:p14="http://schemas.microsoft.com/office/powerpoint/2010/main" val="290219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23A5-A680-8042-AF60-0D0623657168}"/>
              </a:ext>
            </a:extLst>
          </p:cNvPr>
          <p:cNvSpPr>
            <a:spLocks noGrp="1"/>
          </p:cNvSpPr>
          <p:nvPr>
            <p:ph type="title"/>
          </p:nvPr>
        </p:nvSpPr>
        <p:spPr/>
        <p:txBody>
          <a:bodyPr/>
          <a:lstStyle/>
          <a:p>
            <a:r>
              <a:rPr lang="en-US" dirty="0" err="1" smtClean="0">
                <a:cs typeface="Arial" panose="020B0604020202020204" pitchFamily="34" charset="0"/>
              </a:rPr>
              <a:t>Zañudo</a:t>
            </a:r>
            <a:r>
              <a:rPr lang="en-US" dirty="0" smtClean="0">
                <a:cs typeface="Arial" panose="020B0604020202020204" pitchFamily="34" charset="0"/>
              </a:rPr>
              <a:t> 2015- </a:t>
            </a:r>
            <a:r>
              <a:rPr lang="fr-FR" dirty="0"/>
              <a:t>T-</a:t>
            </a:r>
            <a:r>
              <a:rPr lang="fr-FR" dirty="0" err="1"/>
              <a:t>cell</a:t>
            </a:r>
            <a:r>
              <a:rPr lang="fr-FR" dirty="0"/>
              <a:t> large </a:t>
            </a:r>
            <a:r>
              <a:rPr lang="fr-FR" dirty="0" err="1"/>
              <a:t>granular</a:t>
            </a:r>
            <a:r>
              <a:rPr lang="fr-FR" dirty="0"/>
              <a:t> lymphocyte (T-LGL)</a:t>
            </a:r>
            <a:endParaRPr lang="en-US" dirty="0">
              <a:cs typeface="Arial" panose="020B0604020202020204" pitchFamily="34" charset="0"/>
            </a:endParaRPr>
          </a:p>
        </p:txBody>
      </p:sp>
      <p:sp>
        <p:nvSpPr>
          <p:cNvPr id="3" name="Content Placeholder 2">
            <a:extLst>
              <a:ext uri="{FF2B5EF4-FFF2-40B4-BE49-F238E27FC236}">
                <a16:creationId xmlns:a16="http://schemas.microsoft.com/office/drawing/2014/main" id="{E2E0D1A7-42B0-8740-A708-F093965EA8D5}"/>
              </a:ext>
            </a:extLst>
          </p:cNvPr>
          <p:cNvSpPr>
            <a:spLocks noGrp="1"/>
          </p:cNvSpPr>
          <p:nvPr>
            <p:ph idx="1"/>
          </p:nvPr>
        </p:nvSpPr>
        <p:spPr>
          <a:xfrm>
            <a:off x="838200" y="1825625"/>
            <a:ext cx="4138749" cy="1831975"/>
          </a:xfrm>
        </p:spPr>
        <p:txBody>
          <a:bodyPr>
            <a:normAutofit/>
          </a:bodyPr>
          <a:lstStyle/>
          <a:p>
            <a:r>
              <a:rPr lang="en-US" dirty="0" smtClean="0"/>
              <a:t>60 nodes, 142 edges</a:t>
            </a:r>
            <a:endParaRPr lang="en-US" dirty="0"/>
          </a:p>
          <a:p>
            <a:r>
              <a:rPr lang="en-US" dirty="0" smtClean="0"/>
              <a:t>2 phenotypes</a:t>
            </a:r>
          </a:p>
          <a:p>
            <a:pPr lvl="1"/>
            <a:r>
              <a:rPr lang="en-US" dirty="0" smtClean="0"/>
              <a:t>Apoptosis</a:t>
            </a:r>
          </a:p>
          <a:p>
            <a:pPr lvl="1"/>
            <a:r>
              <a:rPr lang="en-US" dirty="0" smtClean="0"/>
              <a:t>Leukemia (Proliferation)</a:t>
            </a:r>
            <a:endParaRPr lang="en-US" dirty="0"/>
          </a:p>
        </p:txBody>
      </p:sp>
      <p:pic>
        <p:nvPicPr>
          <p:cNvPr id="1026" name="Picture 2" descr="https://journals.plos.org/ploscompbiol/article/figure/image?size=large&amp;id=info:doi/10.1371/journal.pcbi.1004193.g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341" y="2181497"/>
            <a:ext cx="6847659" cy="44828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0" y="4830808"/>
            <a:ext cx="4893563" cy="1008289"/>
          </a:xfrm>
          <a:prstGeom prst="rect">
            <a:avLst/>
          </a:prstGeom>
        </p:spPr>
      </p:pic>
    </p:spTree>
    <p:extLst>
      <p:ext uri="{BB962C8B-B14F-4D97-AF65-F5344CB8AC3E}">
        <p14:creationId xmlns:p14="http://schemas.microsoft.com/office/powerpoint/2010/main" val="2107380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014F-490B-264F-931F-7A2B796737FB}"/>
              </a:ext>
            </a:extLst>
          </p:cNvPr>
          <p:cNvSpPr>
            <a:spLocks noGrp="1"/>
          </p:cNvSpPr>
          <p:nvPr>
            <p:ph type="title"/>
          </p:nvPr>
        </p:nvSpPr>
        <p:spPr>
          <a:xfrm>
            <a:off x="1190898" y="230186"/>
            <a:ext cx="10515600" cy="1325563"/>
          </a:xfrm>
        </p:spPr>
        <p:txBody>
          <a:bodyPr/>
          <a:lstStyle/>
          <a:p>
            <a:r>
              <a:rPr lang="en-US" b="1" dirty="0" smtClean="0"/>
              <a:t>Procedure</a:t>
            </a:r>
            <a:endParaRPr lang="en-US" b="1" dirty="0"/>
          </a:p>
        </p:txBody>
      </p:sp>
      <p:sp>
        <p:nvSpPr>
          <p:cNvPr id="3" name="Content Placeholder 2">
            <a:extLst>
              <a:ext uri="{FF2B5EF4-FFF2-40B4-BE49-F238E27FC236}">
                <a16:creationId xmlns:a16="http://schemas.microsoft.com/office/drawing/2014/main" id="{FFF874C3-F4D9-DE4E-A1D7-5697509F7C4C}"/>
              </a:ext>
            </a:extLst>
          </p:cNvPr>
          <p:cNvSpPr>
            <a:spLocks noGrp="1"/>
          </p:cNvSpPr>
          <p:nvPr>
            <p:ph sz="half" idx="1"/>
          </p:nvPr>
        </p:nvSpPr>
        <p:spPr>
          <a:xfrm>
            <a:off x="838200" y="1276985"/>
            <a:ext cx="9612086" cy="2785564"/>
          </a:xfrm>
        </p:spPr>
        <p:txBody>
          <a:bodyPr/>
          <a:lstStyle/>
          <a:p>
            <a:pPr marL="0" indent="0">
              <a:buNone/>
            </a:pPr>
            <a:r>
              <a:rPr lang="en-US" b="1" dirty="0" smtClean="0"/>
              <a:t>1. </a:t>
            </a:r>
            <a:r>
              <a:rPr lang="en-US" b="1" dirty="0" err="1" smtClean="0"/>
              <a:t>Boolnet</a:t>
            </a:r>
            <a:endParaRPr lang="en-US" b="1" dirty="0" smtClean="0"/>
          </a:p>
          <a:p>
            <a:r>
              <a:rPr lang="en-US" dirty="0" smtClean="0"/>
              <a:t>Simulated the attractor landscape of the Boolean Network</a:t>
            </a:r>
          </a:p>
          <a:p>
            <a:r>
              <a:rPr lang="en-US" dirty="0" smtClean="0"/>
              <a:t>Chose </a:t>
            </a:r>
            <a:r>
              <a:rPr lang="en-US" dirty="0"/>
              <a:t>one attractor (attractor 15) to examine</a:t>
            </a:r>
          </a:p>
          <a:p>
            <a:r>
              <a:rPr lang="en-US" dirty="0" smtClean="0"/>
              <a:t>Found </a:t>
            </a:r>
            <a:r>
              <a:rPr lang="en-US" dirty="0"/>
              <a:t>the basin of attractor 15</a:t>
            </a:r>
          </a:p>
          <a:p>
            <a:r>
              <a:rPr lang="en-US" dirty="0"/>
              <a:t>Chose 4 of the states in this basin to run with SFA</a:t>
            </a:r>
          </a:p>
        </p:txBody>
      </p:sp>
      <p:sp>
        <p:nvSpPr>
          <p:cNvPr id="4" name="Content Placeholder 3">
            <a:extLst>
              <a:ext uri="{FF2B5EF4-FFF2-40B4-BE49-F238E27FC236}">
                <a16:creationId xmlns:a16="http://schemas.microsoft.com/office/drawing/2014/main" id="{600BC59C-FCC4-294D-A6F8-4894B3E71C51}"/>
              </a:ext>
            </a:extLst>
          </p:cNvPr>
          <p:cNvSpPr>
            <a:spLocks noGrp="1"/>
          </p:cNvSpPr>
          <p:nvPr>
            <p:ph sz="half" idx="2"/>
          </p:nvPr>
        </p:nvSpPr>
        <p:spPr>
          <a:xfrm>
            <a:off x="838200" y="4062549"/>
            <a:ext cx="9442269" cy="2168320"/>
          </a:xfrm>
        </p:spPr>
        <p:txBody>
          <a:bodyPr/>
          <a:lstStyle/>
          <a:p>
            <a:pPr marL="0" indent="0">
              <a:buNone/>
            </a:pPr>
            <a:r>
              <a:rPr lang="en-US" b="1" dirty="0" smtClean="0"/>
              <a:t>2. SFA</a:t>
            </a:r>
            <a:endParaRPr lang="en-US" b="1" dirty="0" smtClean="0"/>
          </a:p>
          <a:p>
            <a:r>
              <a:rPr lang="en-US" dirty="0" smtClean="0"/>
              <a:t>Ran </a:t>
            </a:r>
            <a:r>
              <a:rPr lang="en-US" dirty="0"/>
              <a:t>SFA iteratively with the 4 chosen states </a:t>
            </a:r>
          </a:p>
          <a:p>
            <a:r>
              <a:rPr lang="en-US" dirty="0"/>
              <a:t>Used </a:t>
            </a:r>
            <a:r>
              <a:rPr lang="en-US" dirty="0"/>
              <a:t>tolerance level= machine epsilon </a:t>
            </a:r>
            <a:endParaRPr lang="en-US" dirty="0"/>
          </a:p>
          <a:p>
            <a:r>
              <a:rPr lang="en-US" dirty="0"/>
              <a:t>Used alpha = 0.5</a:t>
            </a:r>
          </a:p>
          <a:p>
            <a:pPr marL="0" indent="0">
              <a:buNone/>
            </a:pPr>
            <a:endParaRPr lang="en-US" dirty="0"/>
          </a:p>
        </p:txBody>
      </p:sp>
    </p:spTree>
    <p:extLst>
      <p:ext uri="{BB962C8B-B14F-4D97-AF65-F5344CB8AC3E}">
        <p14:creationId xmlns:p14="http://schemas.microsoft.com/office/powerpoint/2010/main" val="238390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3E00-AFC6-0C46-82B3-F56F90F75289}"/>
              </a:ext>
            </a:extLst>
          </p:cNvPr>
          <p:cNvSpPr>
            <a:spLocks noGrp="1"/>
          </p:cNvSpPr>
          <p:nvPr>
            <p:ph type="title"/>
          </p:nvPr>
        </p:nvSpPr>
        <p:spPr/>
        <p:txBody>
          <a:bodyPr/>
          <a:lstStyle/>
          <a:p>
            <a:r>
              <a:rPr lang="en-US" b="1" dirty="0" smtClean="0"/>
              <a:t>Goal:</a:t>
            </a:r>
            <a:endParaRPr lang="en-US" b="1" dirty="0"/>
          </a:p>
        </p:txBody>
      </p:sp>
      <p:sp>
        <p:nvSpPr>
          <p:cNvPr id="3" name="Content Placeholder 2">
            <a:extLst>
              <a:ext uri="{FF2B5EF4-FFF2-40B4-BE49-F238E27FC236}">
                <a16:creationId xmlns:a16="http://schemas.microsoft.com/office/drawing/2014/main" id="{7A664421-7199-274B-9F8E-1CA9695EF0C8}"/>
              </a:ext>
            </a:extLst>
          </p:cNvPr>
          <p:cNvSpPr>
            <a:spLocks noGrp="1"/>
          </p:cNvSpPr>
          <p:nvPr>
            <p:ph idx="1"/>
          </p:nvPr>
        </p:nvSpPr>
        <p:spPr/>
        <p:txBody>
          <a:bodyPr/>
          <a:lstStyle/>
          <a:p>
            <a:r>
              <a:rPr lang="en-US" dirty="0"/>
              <a:t>The 4 initial states result in the same attractor when estimated using SFA</a:t>
            </a:r>
          </a:p>
          <a:p>
            <a:r>
              <a:rPr lang="en-US" dirty="0"/>
              <a:t>The number of time steps it takes to reach the attractor using SFA is similar to the number of time steps the same initial state takes to reach the attractor with </a:t>
            </a:r>
            <a:r>
              <a:rPr lang="en-US" dirty="0" err="1"/>
              <a:t>BoolNet</a:t>
            </a:r>
            <a:endParaRPr lang="en-US" dirty="0"/>
          </a:p>
          <a:p>
            <a:r>
              <a:rPr lang="en-US" dirty="0"/>
              <a:t>The network state determined by </a:t>
            </a:r>
            <a:r>
              <a:rPr lang="en-US" dirty="0" err="1"/>
              <a:t>BoolNet</a:t>
            </a:r>
            <a:r>
              <a:rPr lang="en-US" dirty="0"/>
              <a:t> and SFA is similar at each time step</a:t>
            </a:r>
          </a:p>
        </p:txBody>
      </p:sp>
      <p:sp>
        <p:nvSpPr>
          <p:cNvPr id="4" name="TextBox 3">
            <a:extLst>
              <a:ext uri="{FF2B5EF4-FFF2-40B4-BE49-F238E27FC236}">
                <a16:creationId xmlns:a16="http://schemas.microsoft.com/office/drawing/2014/main" id="{8F028949-702A-5643-B9EE-39B2C482A360}"/>
              </a:ext>
            </a:extLst>
          </p:cNvPr>
          <p:cNvSpPr txBox="1"/>
          <p:nvPr/>
        </p:nvSpPr>
        <p:spPr>
          <a:xfrm>
            <a:off x="6236369" y="4625579"/>
            <a:ext cx="5269831" cy="1938992"/>
          </a:xfrm>
          <a:prstGeom prst="rect">
            <a:avLst/>
          </a:prstGeom>
          <a:noFill/>
          <a:ln w="38100">
            <a:solidFill>
              <a:srgbClr val="FF0000"/>
            </a:solidFill>
          </a:ln>
        </p:spPr>
        <p:txBody>
          <a:bodyPr wrap="square" rtlCol="0">
            <a:spAutoFit/>
          </a:bodyPr>
          <a:lstStyle/>
          <a:p>
            <a:r>
              <a:rPr lang="en-US" sz="4000" dirty="0"/>
              <a:t>We need to compute DAC to interpret SFA results</a:t>
            </a:r>
          </a:p>
        </p:txBody>
      </p:sp>
    </p:spTree>
    <p:extLst>
      <p:ext uri="{BB962C8B-B14F-4D97-AF65-F5344CB8AC3E}">
        <p14:creationId xmlns:p14="http://schemas.microsoft.com/office/powerpoint/2010/main" val="61111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9E93A1-9620-F946-8150-D673A703DB66}"/>
              </a:ext>
            </a:extLst>
          </p:cNvPr>
          <p:cNvPicPr/>
          <p:nvPr/>
        </p:nvPicPr>
        <p:blipFill>
          <a:blip r:embed="rId2"/>
          <a:stretch>
            <a:fillRect/>
          </a:stretch>
        </p:blipFill>
        <p:spPr>
          <a:xfrm>
            <a:off x="700639" y="1515444"/>
            <a:ext cx="10790722" cy="4151430"/>
          </a:xfrm>
          <a:prstGeom prst="rect">
            <a:avLst/>
          </a:prstGeom>
        </p:spPr>
      </p:pic>
      <p:sp>
        <p:nvSpPr>
          <p:cNvPr id="5" name="TextBox 4">
            <a:extLst>
              <a:ext uri="{FF2B5EF4-FFF2-40B4-BE49-F238E27FC236}">
                <a16:creationId xmlns:a16="http://schemas.microsoft.com/office/drawing/2014/main" id="{12172645-9FB7-B54E-85CC-F0B67F3AC96A}"/>
              </a:ext>
            </a:extLst>
          </p:cNvPr>
          <p:cNvSpPr txBox="1"/>
          <p:nvPr/>
        </p:nvSpPr>
        <p:spPr>
          <a:xfrm>
            <a:off x="519364" y="553452"/>
            <a:ext cx="11153273" cy="523220"/>
          </a:xfrm>
          <a:prstGeom prst="rect">
            <a:avLst/>
          </a:prstGeom>
          <a:noFill/>
        </p:spPr>
        <p:txBody>
          <a:bodyPr wrap="square" rtlCol="0">
            <a:spAutoFit/>
          </a:bodyPr>
          <a:lstStyle/>
          <a:p>
            <a:r>
              <a:rPr lang="en-US" sz="2800" dirty="0" err="1"/>
              <a:t>Zañudo</a:t>
            </a:r>
            <a:r>
              <a:rPr lang="en-US" sz="2800" dirty="0"/>
              <a:t> Identified 3 interventions that result in the Leukemia phenotype:</a:t>
            </a:r>
          </a:p>
        </p:txBody>
      </p:sp>
      <p:sp>
        <p:nvSpPr>
          <p:cNvPr id="6" name="Rectangle 5">
            <a:extLst>
              <a:ext uri="{FF2B5EF4-FFF2-40B4-BE49-F238E27FC236}">
                <a16:creationId xmlns:a16="http://schemas.microsoft.com/office/drawing/2014/main" id="{50F39B39-D617-8A47-9116-E39FB3BB9BD9}"/>
              </a:ext>
            </a:extLst>
          </p:cNvPr>
          <p:cNvSpPr/>
          <p:nvPr/>
        </p:nvSpPr>
        <p:spPr>
          <a:xfrm>
            <a:off x="986589" y="4584031"/>
            <a:ext cx="1564106" cy="105877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96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F46E7964-2423-5E41-AE52-4723FC9AFB82}"/>
              </a:ext>
            </a:extLst>
          </p:cNvPr>
          <p:cNvPicPr>
            <a:picLocks noChangeAspect="1"/>
          </p:cNvPicPr>
          <p:nvPr/>
        </p:nvPicPr>
        <p:blipFill>
          <a:blip r:embed="rId2"/>
          <a:stretch>
            <a:fillRect/>
          </a:stretch>
        </p:blipFill>
        <p:spPr>
          <a:xfrm>
            <a:off x="5815600" y="5991"/>
            <a:ext cx="2124912" cy="6843873"/>
          </a:xfrm>
          <a:prstGeom prst="rect">
            <a:avLst/>
          </a:prstGeom>
        </p:spPr>
      </p:pic>
      <p:sp>
        <p:nvSpPr>
          <p:cNvPr id="12" name="Title 11">
            <a:extLst>
              <a:ext uri="{FF2B5EF4-FFF2-40B4-BE49-F238E27FC236}">
                <a16:creationId xmlns:a16="http://schemas.microsoft.com/office/drawing/2014/main" id="{A4072194-1CB6-2640-90DE-03CD610879C5}"/>
              </a:ext>
            </a:extLst>
          </p:cNvPr>
          <p:cNvSpPr>
            <a:spLocks noGrp="1"/>
          </p:cNvSpPr>
          <p:nvPr>
            <p:ph type="title"/>
          </p:nvPr>
        </p:nvSpPr>
        <p:spPr>
          <a:xfrm>
            <a:off x="551048" y="184728"/>
            <a:ext cx="3910262" cy="1325563"/>
          </a:xfrm>
        </p:spPr>
        <p:txBody>
          <a:bodyPr>
            <a:normAutofit/>
          </a:bodyPr>
          <a:lstStyle/>
          <a:p>
            <a:r>
              <a:rPr lang="en-US" sz="3600" b="1" dirty="0"/>
              <a:t>Leukemia Attractors with SFA</a:t>
            </a:r>
          </a:p>
        </p:txBody>
      </p:sp>
      <p:sp>
        <p:nvSpPr>
          <p:cNvPr id="13" name="TextBox 12">
            <a:extLst>
              <a:ext uri="{FF2B5EF4-FFF2-40B4-BE49-F238E27FC236}">
                <a16:creationId xmlns:a16="http://schemas.microsoft.com/office/drawing/2014/main" id="{75172C63-30CA-9D46-8A8B-5BA54403BF5B}"/>
              </a:ext>
            </a:extLst>
          </p:cNvPr>
          <p:cNvSpPr txBox="1"/>
          <p:nvPr/>
        </p:nvSpPr>
        <p:spPr>
          <a:xfrm>
            <a:off x="551048" y="1607745"/>
            <a:ext cx="4373649" cy="4093428"/>
          </a:xfrm>
          <a:prstGeom prst="rect">
            <a:avLst/>
          </a:prstGeom>
          <a:noFill/>
        </p:spPr>
        <p:txBody>
          <a:bodyPr wrap="square" rtlCol="0">
            <a:spAutoFit/>
          </a:bodyPr>
          <a:lstStyle/>
          <a:p>
            <a:r>
              <a:rPr lang="en-US" sz="2000" dirty="0" smtClean="0"/>
              <a:t>We used SFA to compute the Leukemia attractors.</a:t>
            </a:r>
          </a:p>
          <a:p>
            <a:r>
              <a:rPr lang="en-US" sz="2000" dirty="0" smtClean="0"/>
              <a:t>Red </a:t>
            </a:r>
            <a:r>
              <a:rPr lang="en-US" sz="2000" dirty="0"/>
              <a:t>indicates a positive </a:t>
            </a:r>
            <a:r>
              <a:rPr lang="en-US" sz="2000" dirty="0" smtClean="0"/>
              <a:t>steady state log value</a:t>
            </a:r>
          </a:p>
          <a:p>
            <a:endParaRPr lang="en-US" sz="2000" dirty="0"/>
          </a:p>
          <a:p>
            <a:r>
              <a:rPr lang="en-US" sz="2000" dirty="0" smtClean="0"/>
              <a:t>blue </a:t>
            </a:r>
            <a:r>
              <a:rPr lang="en-US" sz="2000" dirty="0"/>
              <a:t>indicates </a:t>
            </a:r>
            <a:r>
              <a:rPr lang="en-US" sz="2000" dirty="0" smtClean="0"/>
              <a:t>negative steady </a:t>
            </a:r>
            <a:r>
              <a:rPr lang="en-US" sz="2000" dirty="0"/>
              <a:t>state log </a:t>
            </a:r>
            <a:r>
              <a:rPr lang="en-US" sz="2000" dirty="0" smtClean="0"/>
              <a:t>value</a:t>
            </a:r>
          </a:p>
          <a:p>
            <a:endParaRPr lang="en-US" sz="2000" dirty="0"/>
          </a:p>
          <a:p>
            <a:r>
              <a:rPr lang="en-US" sz="2000" dirty="0" smtClean="0"/>
              <a:t>green </a:t>
            </a:r>
            <a:r>
              <a:rPr lang="en-US" sz="2000" dirty="0"/>
              <a:t>is </a:t>
            </a:r>
            <a:r>
              <a:rPr lang="en-US" sz="2000" dirty="0" smtClean="0"/>
              <a:t>0  </a:t>
            </a:r>
            <a:r>
              <a:rPr lang="en-US" sz="2000" dirty="0"/>
              <a:t>steady state log </a:t>
            </a:r>
            <a:r>
              <a:rPr lang="en-US" sz="2000" dirty="0" smtClean="0"/>
              <a:t>value</a:t>
            </a:r>
          </a:p>
          <a:p>
            <a:endParaRPr lang="en-US" sz="2000" dirty="0"/>
          </a:p>
          <a:p>
            <a:r>
              <a:rPr lang="en-US" sz="2000" dirty="0" smtClean="0"/>
              <a:t>Activation of S1P and SPHK1 had the same patterns of negative, positive, and 0 steady state values</a:t>
            </a:r>
            <a:endParaRPr lang="en-US" sz="2000" dirty="0"/>
          </a:p>
        </p:txBody>
      </p:sp>
      <p:cxnSp>
        <p:nvCxnSpPr>
          <p:cNvPr id="15" name="Straight Arrow Connector 14">
            <a:extLst>
              <a:ext uri="{FF2B5EF4-FFF2-40B4-BE49-F238E27FC236}">
                <a16:creationId xmlns:a16="http://schemas.microsoft.com/office/drawing/2014/main" id="{A5D5D440-C400-8F41-B662-AC3BDA76F705}"/>
              </a:ext>
            </a:extLst>
          </p:cNvPr>
          <p:cNvCxnSpPr>
            <a:cxnSpLocks/>
          </p:cNvCxnSpPr>
          <p:nvPr/>
        </p:nvCxnSpPr>
        <p:spPr>
          <a:xfrm>
            <a:off x="7819858" y="184728"/>
            <a:ext cx="698500" cy="249740"/>
          </a:xfrm>
          <a:prstGeom prst="straightConnector1">
            <a:avLst/>
          </a:prstGeom>
          <a:ln w="38100">
            <a:solidFill>
              <a:srgbClr val="7030A0"/>
            </a:solidFill>
            <a:headEnd type="triangle" w="lg" len="lg"/>
            <a:tailEnd type="none" w="lg"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621486" y="434468"/>
            <a:ext cx="3108960" cy="1200329"/>
          </a:xfrm>
          <a:prstGeom prst="rect">
            <a:avLst/>
          </a:prstGeom>
          <a:noFill/>
        </p:spPr>
        <p:txBody>
          <a:bodyPr wrap="square" rtlCol="0">
            <a:spAutoFit/>
          </a:bodyPr>
          <a:lstStyle/>
          <a:p>
            <a:r>
              <a:rPr lang="en-US" dirty="0" smtClean="0"/>
              <a:t>We chose activation of SPHK1 as our leukemia reference attractor. This reached the attractor after 35 time steps.</a:t>
            </a:r>
            <a:endParaRPr lang="en-US" dirty="0"/>
          </a:p>
        </p:txBody>
      </p:sp>
    </p:spTree>
    <p:extLst>
      <p:ext uri="{BB962C8B-B14F-4D97-AF65-F5344CB8AC3E}">
        <p14:creationId xmlns:p14="http://schemas.microsoft.com/office/powerpoint/2010/main" val="403254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E95ACE-2A13-A840-85E0-9DF504DD862D}"/>
              </a:ext>
            </a:extLst>
          </p:cNvPr>
          <p:cNvSpPr>
            <a:spLocks noGrp="1"/>
          </p:cNvSpPr>
          <p:nvPr>
            <p:ph type="title"/>
          </p:nvPr>
        </p:nvSpPr>
        <p:spPr/>
        <p:txBody>
          <a:bodyPr/>
          <a:lstStyle/>
          <a:p>
            <a:r>
              <a:rPr lang="en-US" b="1" dirty="0"/>
              <a:t>Interpreting SFA Results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5FE24BA5-3DA3-1A4B-AFCC-A49E2A21F412}"/>
                  </a:ext>
                </a:extLst>
              </p:cNvPr>
              <p:cNvSpPr>
                <a:spLocks noGrp="1"/>
              </p:cNvSpPr>
              <p:nvPr>
                <p:ph idx="1"/>
              </p:nvPr>
            </p:nvSpPr>
            <p:spPr>
              <a:xfrm>
                <a:off x="838200" y="1681241"/>
                <a:ext cx="10515600" cy="4351338"/>
              </a:xfrm>
            </p:spPr>
            <p:txBody>
              <a:bodyPr>
                <a:normAutofit fontScale="92500" lnSpcReduction="10000"/>
              </a:bodyPr>
              <a:lstStyle/>
              <a:p>
                <a:pPr marL="0" indent="0">
                  <a:buNone/>
                </a:pPr>
                <a:r>
                  <a:rPr lang="en-US" dirty="0"/>
                  <a:t>The DAC for the 4 chosen initial states were calculated at each time step:</a:t>
                </a:r>
              </a:p>
              <a:p>
                <a:pPr marL="0" indent="0">
                  <a:buNone/>
                </a:pPr>
                <a:endParaRPr lang="en-US" dirty="0"/>
              </a:p>
              <a:p>
                <a:pPr marL="457200" lvl="1"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𝐷𝐴𝐶</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𝑖𝑗</m:t>
                            </m:r>
                          </m:e>
                          <m:sub>
                            <m:r>
                              <a:rPr lang="en-US" b="0" i="1" smtClean="0">
                                <a:latin typeface="Cambria Math" panose="02040503050406030204" pitchFamily="18" charset="0"/>
                              </a:rPr>
                              <m:t>𝑠𝑡𝑎𝑡𝑒</m:t>
                            </m:r>
                          </m:sub>
                        </m:sSub>
                      </m:sub>
                    </m:sSub>
                    <m:r>
                      <m:rPr>
                        <m:nor/>
                      </m:rPr>
                      <a:rPr lang="en-US" dirty="0" smtClean="0"/>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𝑖𝑗</m:t>
                            </m:r>
                          </m:e>
                          <m:sub>
                            <m:r>
                              <a:rPr lang="en-US" b="0" i="1" smtClean="0">
                                <a:latin typeface="Cambria Math" panose="02040503050406030204" pitchFamily="18" charset="0"/>
                              </a:rPr>
                              <m:t>𝐿𝑒𝑢𝑘𝑒𝑚𝑖𝑎</m:t>
                            </m:r>
                          </m:sub>
                        </m:sSub>
                      </m:sub>
                    </m:sSub>
                    <m:r>
                      <a:rPr lang="en-US" b="0" i="0" smtClean="0">
                        <a:latin typeface="Cambria Math" panose="02040503050406030204" pitchFamily="18" charset="0"/>
                      </a:rPr>
                      <m:t> </m:t>
                    </m:r>
                  </m:oMath>
                </a14:m>
                <a:r>
                  <a:rPr lang="en-US" b="0" i="0" dirty="0">
                    <a:latin typeface="Cambria Math" panose="02040503050406030204" pitchFamily="18" charset="0"/>
                  </a:rPr>
                  <a:t> </a:t>
                </a:r>
              </a:p>
              <a:p>
                <a:pPr marL="457200" lvl="1" indent="0" algn="ctr">
                  <a:buNone/>
                </a:pPr>
                <a:endParaRPr lang="en-US" b="0" i="0" dirty="0">
                  <a:latin typeface="Cambria Math" panose="02040503050406030204" pitchFamily="18" charset="0"/>
                </a:endParaRPr>
              </a:p>
              <a:p>
                <a:pPr marL="0" indent="0">
                  <a:buNone/>
                </a:pPr>
                <a:r>
                  <a:rPr lang="en-US" sz="1600" dirty="0"/>
                  <a:t>Where </a:t>
                </a:r>
                <a:r>
                  <a:rPr lang="en-US" sz="1600" dirty="0" err="1"/>
                  <a:t>X</a:t>
                </a:r>
                <a:r>
                  <a:rPr lang="en-US" sz="1600" baseline="-25000" dirty="0" err="1"/>
                  <a:t>ij</a:t>
                </a:r>
                <a:r>
                  <a:rPr lang="en-US" sz="1600" dirty="0"/>
                  <a:t> is the log steady state activity of node </a:t>
                </a:r>
                <a:r>
                  <a:rPr lang="en-US" sz="1600" dirty="0" err="1"/>
                  <a:t>i</a:t>
                </a:r>
                <a:r>
                  <a:rPr lang="en-US" sz="1600" dirty="0"/>
                  <a:t> at time j predicted by SFA. ( </a:t>
                </a:r>
                <a:r>
                  <a:rPr lang="en-US" sz="1600" dirty="0" err="1"/>
                  <a:t>i</a:t>
                </a:r>
                <a:r>
                  <a:rPr lang="en-US" sz="1600" dirty="0"/>
                  <a:t> = 1,2,…,60 and j = 1,2,…,35)</a:t>
                </a:r>
              </a:p>
              <a:p>
                <a:pPr marL="0" indent="0">
                  <a:buNone/>
                </a:pPr>
                <a:endParaRPr lang="en-US" sz="1800" baseline="-25000" dirty="0"/>
              </a:p>
              <a:p>
                <a:pPr marL="0" indent="0">
                  <a:buNone/>
                </a:pPr>
                <a:r>
                  <a:rPr lang="en-US" dirty="0"/>
                  <a:t>The DAC was then discretized as follows: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𝐷𝐴𝐶</m:t>
                                  </m:r>
                                </m:e>
                                <m:sub>
                                  <m:r>
                                    <a:rPr lang="en-US" b="0" i="1" smtClean="0">
                                      <a:latin typeface="Cambria Math" panose="02040503050406030204" pitchFamily="18" charset="0"/>
                                    </a:rPr>
                                    <m:t>𝑖𝑗</m:t>
                                  </m:r>
                                </m:sub>
                              </m:sSub>
                              <m:r>
                                <a:rPr lang="en-US" b="0" i="1" smtClean="0">
                                  <a:latin typeface="Cambria Math" panose="02040503050406030204" pitchFamily="18" charset="0"/>
                                </a:rPr>
                                <m:t>&gt;0</m:t>
                              </m:r>
                            </m:e>
                            <m:e>
                              <m:r>
                                <a:rPr lang="en-US" i="1" smtClean="0">
                                  <a:latin typeface="Cambria Math" panose="02040503050406030204" pitchFamily="18" charset="0"/>
                                </a:rPr>
                                <m:t>&amp;</m:t>
                              </m:r>
                              <m:r>
                                <a:rPr lang="en-US" b="0" i="1" smtClean="0">
                                  <a:latin typeface="Cambria Math" panose="02040503050406030204" pitchFamily="18" charset="0"/>
                                </a:rPr>
                                <m:t>0</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𝐷𝐴𝐶</m:t>
                                  </m:r>
                                </m:e>
                                <m:sub>
                                  <m:r>
                                    <a:rPr lang="en-US" b="0" i="1" smtClean="0">
                                      <a:latin typeface="Cambria Math" panose="02040503050406030204" pitchFamily="18" charset="0"/>
                                    </a:rPr>
                                    <m:t>𝑖𝑗</m:t>
                                  </m:r>
                                </m:sub>
                              </m:sSub>
                              <m:r>
                                <a:rPr lang="en-US" b="0" i="1" smtClean="0">
                                  <a:latin typeface="Cambria Math" panose="02040503050406030204" pitchFamily="18" charset="0"/>
                                </a:rPr>
                                <m:t>≤0</m:t>
                              </m:r>
                            </m:e>
                          </m:eqArr>
                        </m:e>
                      </m:d>
                    </m:oMath>
                  </m:oMathPara>
                </a14:m>
                <a:endParaRPr lang="en-US" dirty="0"/>
              </a:p>
              <a:p>
                <a:pPr marL="0" indent="0">
                  <a:buNone/>
                </a:pPr>
                <a:r>
                  <a:rPr lang="en-US" sz="1800" dirty="0"/>
                  <a:t>Where </a:t>
                </a:r>
                <a:r>
                  <a:rPr lang="en-US" sz="1800" dirty="0" err="1"/>
                  <a:t>V</a:t>
                </a:r>
                <a:r>
                  <a:rPr lang="en-US" sz="1800" baseline="-25000" dirty="0" err="1"/>
                  <a:t>ij</a:t>
                </a:r>
                <a:r>
                  <a:rPr lang="en-US" sz="1800" dirty="0"/>
                  <a:t> is the </a:t>
                </a:r>
                <a:r>
                  <a:rPr lang="en-US" sz="1800" dirty="0" smtClean="0"/>
                  <a:t>discretized </a:t>
                </a:r>
                <a:r>
                  <a:rPr lang="en-US" sz="1800" dirty="0"/>
                  <a:t>value of node </a:t>
                </a:r>
                <a:r>
                  <a:rPr lang="en-US" sz="1800" dirty="0" err="1"/>
                  <a:t>i</a:t>
                </a:r>
                <a:r>
                  <a:rPr lang="en-US" sz="1800" dirty="0"/>
                  <a:t> at time j.</a:t>
                </a:r>
              </a:p>
              <a:p>
                <a:pPr marL="0" indent="0">
                  <a:buNone/>
                </a:pPr>
                <a:endParaRPr lang="en-US" dirty="0"/>
              </a:p>
            </p:txBody>
          </p:sp>
        </mc:Choice>
        <mc:Fallback>
          <p:sp>
            <p:nvSpPr>
              <p:cNvPr id="6" name="Content Placeholder 5">
                <a:extLst>
                  <a:ext uri="{FF2B5EF4-FFF2-40B4-BE49-F238E27FC236}">
                    <a16:creationId xmlns:a16="http://schemas.microsoft.com/office/drawing/2014/main" id="{5FE24BA5-3DA3-1A4B-AFCC-A49E2A21F412}"/>
                  </a:ext>
                </a:extLst>
              </p:cNvPr>
              <p:cNvSpPr>
                <a:spLocks noGrp="1" noRot="1" noChangeAspect="1" noMove="1" noResize="1" noEditPoints="1" noAdjustHandles="1" noChangeArrowheads="1" noChangeShapeType="1" noTextEdit="1"/>
              </p:cNvSpPr>
              <p:nvPr>
                <p:ph idx="1"/>
              </p:nvPr>
            </p:nvSpPr>
            <p:spPr>
              <a:xfrm>
                <a:off x="838200" y="1681241"/>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2310385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841FD9E-DF0B-C144-AA99-95175C6FBEEE}"/>
              </a:ext>
            </a:extLst>
          </p:cNvPr>
          <p:cNvPicPr>
            <a:picLocks noChangeAspect="1"/>
          </p:cNvPicPr>
          <p:nvPr/>
        </p:nvPicPr>
        <p:blipFill>
          <a:blip r:embed="rId2"/>
          <a:stretch>
            <a:fillRect/>
          </a:stretch>
        </p:blipFill>
        <p:spPr>
          <a:xfrm>
            <a:off x="4728411" y="6521"/>
            <a:ext cx="2737783" cy="6851478"/>
          </a:xfrm>
          <a:prstGeom prst="rect">
            <a:avLst/>
          </a:prstGeom>
        </p:spPr>
      </p:pic>
      <p:sp>
        <p:nvSpPr>
          <p:cNvPr id="4" name="Title 3">
            <a:extLst>
              <a:ext uri="{FF2B5EF4-FFF2-40B4-BE49-F238E27FC236}">
                <a16:creationId xmlns:a16="http://schemas.microsoft.com/office/drawing/2014/main" id="{97192790-32B6-F648-BA18-05C9620D2BBF}"/>
              </a:ext>
            </a:extLst>
          </p:cNvPr>
          <p:cNvSpPr>
            <a:spLocks noGrp="1"/>
          </p:cNvSpPr>
          <p:nvPr>
            <p:ph type="title"/>
          </p:nvPr>
        </p:nvSpPr>
        <p:spPr>
          <a:xfrm>
            <a:off x="456550" y="1692681"/>
            <a:ext cx="3453063" cy="1325563"/>
          </a:xfrm>
        </p:spPr>
        <p:txBody>
          <a:bodyPr>
            <a:normAutofit fontScale="90000"/>
          </a:bodyPr>
          <a:lstStyle/>
          <a:p>
            <a:r>
              <a:rPr lang="en-US" sz="4900" b="1" dirty="0"/>
              <a:t>Example:</a:t>
            </a:r>
            <a:r>
              <a:rPr lang="en-US" b="1" dirty="0"/>
              <a:t> </a:t>
            </a:r>
            <a:r>
              <a:rPr lang="en-US" sz="3600" dirty="0"/>
              <a:t>Discretized SFA Trajectory of Initial State 1</a:t>
            </a:r>
          </a:p>
        </p:txBody>
      </p:sp>
      <p:sp>
        <p:nvSpPr>
          <p:cNvPr id="12" name="TextBox 11">
            <a:extLst>
              <a:ext uri="{FF2B5EF4-FFF2-40B4-BE49-F238E27FC236}">
                <a16:creationId xmlns:a16="http://schemas.microsoft.com/office/drawing/2014/main" id="{CA2E658F-8C3F-C141-A7FB-8E4A567D2034}"/>
              </a:ext>
            </a:extLst>
          </p:cNvPr>
          <p:cNvSpPr txBox="1"/>
          <p:nvPr/>
        </p:nvSpPr>
        <p:spPr>
          <a:xfrm>
            <a:off x="7465243" y="2418080"/>
            <a:ext cx="2062480" cy="1200329"/>
          </a:xfrm>
          <a:prstGeom prst="rect">
            <a:avLst/>
          </a:prstGeom>
          <a:noFill/>
        </p:spPr>
        <p:txBody>
          <a:bodyPr wrap="square" rtlCol="0">
            <a:spAutoFit/>
          </a:bodyPr>
          <a:lstStyle/>
          <a:p>
            <a:r>
              <a:rPr lang="en-US" sz="7200" b="1" dirty="0"/>
              <a:t>…</a:t>
            </a:r>
          </a:p>
        </p:txBody>
      </p:sp>
      <p:sp>
        <p:nvSpPr>
          <p:cNvPr id="18" name="Frame 17">
            <a:extLst>
              <a:ext uri="{FF2B5EF4-FFF2-40B4-BE49-F238E27FC236}">
                <a16:creationId xmlns:a16="http://schemas.microsoft.com/office/drawing/2014/main" id="{A5DEB959-7E45-A24A-9561-E4F6FE5AAE1B}"/>
              </a:ext>
            </a:extLst>
          </p:cNvPr>
          <p:cNvSpPr/>
          <p:nvPr/>
        </p:nvSpPr>
        <p:spPr>
          <a:xfrm>
            <a:off x="6545180" y="0"/>
            <a:ext cx="920064" cy="6857999"/>
          </a:xfrm>
          <a:prstGeom prst="frame">
            <a:avLst>
              <a:gd name="adj1" fmla="val 3923"/>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 name="Rectangle 1"/>
              <p:cNvSpPr/>
              <p:nvPr/>
            </p:nvSpPr>
            <p:spPr>
              <a:xfrm>
                <a:off x="291737" y="3685995"/>
                <a:ext cx="3209109" cy="1088760"/>
              </a:xfrm>
              <a:prstGeom prst="rect">
                <a:avLst/>
              </a:prstGeom>
            </p:spPr>
            <p:txBody>
              <a:bodyPr wrap="square">
                <a:spAutoFit/>
              </a:bodyPr>
              <a:lstStyle/>
              <a:p>
                <a:endParaRPr lang="en-US" dirty="0"/>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𝐷𝐴𝐶</m:t>
                                  </m:r>
                                </m:e>
                                <m:sub>
                                  <m:r>
                                    <a:rPr lang="en-US" i="1">
                                      <a:latin typeface="Cambria Math" panose="02040503050406030204" pitchFamily="18" charset="0"/>
                                    </a:rPr>
                                    <m:t>𝑖𝑗</m:t>
                                  </m:r>
                                </m:sub>
                              </m:sSub>
                              <m:r>
                                <a:rPr lang="en-US" i="1">
                                  <a:latin typeface="Cambria Math" panose="02040503050406030204" pitchFamily="18" charset="0"/>
                                </a:rPr>
                                <m:t>&gt;0</m:t>
                              </m:r>
                            </m:e>
                            <m:e>
                              <m:r>
                                <a:rPr lang="en-US" i="1">
                                  <a:latin typeface="Cambria Math" panose="02040503050406030204" pitchFamily="18" charset="0"/>
                                </a:rPr>
                                <m:t>&amp;0,</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𝐷𝐴𝐶</m:t>
                                  </m:r>
                                </m:e>
                                <m:sub>
                                  <m:r>
                                    <a:rPr lang="en-US" i="1">
                                      <a:latin typeface="Cambria Math" panose="02040503050406030204" pitchFamily="18" charset="0"/>
                                    </a:rPr>
                                    <m:t>𝑖𝑗</m:t>
                                  </m:r>
                                </m:sub>
                              </m:sSub>
                              <m:r>
                                <a:rPr lang="en-US" i="1">
                                  <a:latin typeface="Cambria Math" panose="02040503050406030204" pitchFamily="18" charset="0"/>
                                </a:rPr>
                                <m:t>≤0</m:t>
                              </m:r>
                            </m:e>
                          </m:eqArr>
                        </m:e>
                      </m:d>
                    </m:oMath>
                  </m:oMathPara>
                </a14:m>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291737" y="3685995"/>
                <a:ext cx="3209109" cy="10887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9631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765</Words>
  <Application>Microsoft Office PowerPoint</Application>
  <PresentationFormat>Widescreen</PresentationFormat>
  <Paragraphs>121</Paragraphs>
  <Slides>20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SFA</vt:lpstr>
      <vt:lpstr>Last Time</vt:lpstr>
      <vt:lpstr>Zañudo 2015- T-cell large granular lymphocyte (T-LGL)</vt:lpstr>
      <vt:lpstr>Procedure</vt:lpstr>
      <vt:lpstr>Goal:</vt:lpstr>
      <vt:lpstr>PowerPoint Presentation</vt:lpstr>
      <vt:lpstr>Leukemia Attractors with SFA</vt:lpstr>
      <vt:lpstr>Interpreting SFA Results</vt:lpstr>
      <vt:lpstr>Example: Discretized SFA Trajectory of Initial State 1</vt:lpstr>
      <vt:lpstr>PowerPoint Presentation</vt:lpstr>
      <vt:lpstr>Comparing Attractors</vt:lpstr>
      <vt:lpstr>PowerPoint Presentation</vt:lpstr>
      <vt:lpstr>PowerPoint Presentation</vt:lpstr>
      <vt:lpstr>PowerPoint Presentation</vt:lpstr>
      <vt:lpstr>PowerPoint Presentation</vt:lpstr>
      <vt:lpstr>PowerPoint Presentation</vt:lpstr>
      <vt:lpstr>Conclusions</vt:lpstr>
      <vt:lpstr>Other Explorations</vt:lpstr>
      <vt:lpstr>PowerPoint Presentation</vt:lpstr>
      <vt:lpstr>Example: Initial State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SFA</dc:title>
  <dc:creator>Madeleine Gastonguay</dc:creator>
  <cp:lastModifiedBy>Lauren Marazzi</cp:lastModifiedBy>
  <cp:revision>81</cp:revision>
  <dcterms:created xsi:type="dcterms:W3CDTF">2020-01-22T14:21:20Z</dcterms:created>
  <dcterms:modified xsi:type="dcterms:W3CDTF">2020-01-22T20:48:17Z</dcterms:modified>
</cp:coreProperties>
</file>