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9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qMvaIqdx8XME+kt0EbuHkAvAy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9" name="Google Shape;299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6" name="Google Shape;306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3" name="Google Shape;31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6" name="Google Shape;32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3" name="Google Shape;333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9" name="Google Shape;33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5" name="Google Shape;34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3" name="Google Shape;36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2" name="Google Shape;25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9" name="Google Shape;25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2" name="Google Shape;2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8" name="Google Shape;2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ck Title black">
  <p:cSld name="Slide Deck Title black">
    <p:bg>
      <p:bgPr>
        <a:solidFill>
          <a:schemeClr val="dk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7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68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body" idx="1"/>
          </p:nvPr>
        </p:nvSpPr>
        <p:spPr>
          <a:xfrm>
            <a:off x="924361" y="2743200"/>
            <a:ext cx="10709835" cy="383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  <a:defRPr sz="2400">
                <a:solidFill>
                  <a:srgbClr val="A5A5A5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white 1-column">
  <p:cSld name="Section Title white 1-colum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8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8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38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38"/>
          <p:cNvSpPr txBox="1">
            <a:spLocks noGrp="1"/>
          </p:cNvSpPr>
          <p:nvPr>
            <p:ph type="sldNum" idx="12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black 1-column">
  <p:cSld name="Section Title black 1-column"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9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9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4" name="Google Shape;74;p39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5" name="Google Shape;75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0747" y="275499"/>
            <a:ext cx="2152157" cy="2016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white 2-column">
  <p:cSld name="Section Title white 2-colum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0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0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9" name="Google Shape;79;p40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black 2-column">
  <p:cSld name="Section Title black 2-column">
    <p:bg>
      <p:bgPr>
        <a:solidFill>
          <a:schemeClr val="dk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1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83" name="Google Shape;83;p41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4" name="Google Shape;84;p41"/>
          <p:cNvSpPr txBox="1">
            <a:spLocks noGrp="1"/>
          </p:cNvSpPr>
          <p:nvPr>
            <p:ph type="sldNum" idx="12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hite 1-column">
  <p:cSld name="Title and Content white 1-colum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2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2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hite 2-column">
  <p:cSld name="Title and Content white 2-colum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3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3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hite 3-column">
  <p:cSld name="Title and Content white 3-colum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4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4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black 1-column">
  <p:cSld name="Title and Content black 1-column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>
                <a:solidFill>
                  <a:srgbClr val="0000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" name="Google Shape;1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black 1-column" type="tx">
  <p:cSld name="TITLE_AND_BOD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body" idx="1"/>
          </p:nvPr>
        </p:nvSpPr>
        <p:spPr>
          <a:xfrm>
            <a:off x="1267261" y="1523223"/>
            <a:ext cx="10709835" cy="5164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/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9"/>
          <p:cNvSpPr txBox="1">
            <a:spLocks noGrp="1"/>
          </p:cNvSpPr>
          <p:nvPr>
            <p:ph type="sldNum" idx="12"/>
          </p:nvPr>
        </p:nvSpPr>
        <p:spPr>
          <a:xfrm>
            <a:off x="204066" y="6253099"/>
            <a:ext cx="413066" cy="45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utline white 1-column">
  <p:cSld name="Outline white 1-colum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6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6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cxnSp>
        <p:nvCxnSpPr>
          <p:cNvPr id="107" name="Google Shape;107;p46"/>
          <p:cNvCxnSpPr/>
          <p:nvPr/>
        </p:nvCxnSpPr>
        <p:spPr>
          <a:xfrm flipH="1">
            <a:off x="2842477" y="276933"/>
            <a:ext cx="1" cy="629630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08" name="Google Shape;108;p46"/>
          <p:cNvSpPr txBox="1"/>
          <p:nvPr/>
        </p:nvSpPr>
        <p:spPr>
          <a:xfrm>
            <a:off x="159709" y="6244421"/>
            <a:ext cx="514200" cy="477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AU"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39483" y="275093"/>
            <a:ext cx="3158747" cy="145788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6"/>
          <p:cNvSpPr txBox="1"/>
          <p:nvPr/>
        </p:nvSpPr>
        <p:spPr>
          <a:xfrm>
            <a:off x="3735454" y="6356350"/>
            <a:ext cx="47211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</a:pPr>
            <a:r>
              <a:rPr lang="en-AU" sz="1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2024 Institute of Data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utline black 1-column">
  <p:cSld name="Outline black 1-colum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7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7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/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/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/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/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cxnSp>
        <p:nvCxnSpPr>
          <p:cNvPr id="114" name="Google Shape;114;p47"/>
          <p:cNvCxnSpPr/>
          <p:nvPr/>
        </p:nvCxnSpPr>
        <p:spPr>
          <a:xfrm flipH="1">
            <a:off x="2842477" y="276933"/>
            <a:ext cx="1" cy="629630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15" name="Google Shape;115;p47"/>
          <p:cNvSpPr txBox="1"/>
          <p:nvPr/>
        </p:nvSpPr>
        <p:spPr>
          <a:xfrm>
            <a:off x="159709" y="6244421"/>
            <a:ext cx="514200" cy="477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AU"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39483" y="275093"/>
            <a:ext cx="3158747" cy="145788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7"/>
          <p:cNvSpPr txBox="1"/>
          <p:nvPr/>
        </p:nvSpPr>
        <p:spPr>
          <a:xfrm>
            <a:off x="3735454" y="6356350"/>
            <a:ext cx="47211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</a:pPr>
            <a:r>
              <a:rPr lang="en-AU" sz="1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2024 Institute of Data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 type="title">
  <p:cSld name="TITL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8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48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>
                <a:solidFill>
                  <a:srgbClr val="000000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>
                <a:solidFill>
                  <a:srgbClr val="000000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>
                <a:solidFill>
                  <a:srgbClr val="000000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>
                <a:solidFill>
                  <a:srgbClr val="000000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>
                <a:solidFill>
                  <a:srgbClr val="000000"/>
                </a:solidFill>
              </a:defRPr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48"/>
          <p:cNvSpPr txBox="1">
            <a:spLocks noGrp="1"/>
          </p:cNvSpPr>
          <p:nvPr>
            <p:ph type="sldNum" idx="12"/>
          </p:nvPr>
        </p:nvSpPr>
        <p:spPr>
          <a:xfrm>
            <a:off x="11095219" y="6404313"/>
            <a:ext cx="258582" cy="26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_HEADER" type="secHead">
  <p:cSld name="SECTION_HEADER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9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49"/>
          <p:cNvSpPr txBox="1">
            <a:spLocks noGrp="1"/>
          </p:cNvSpPr>
          <p:nvPr>
            <p:ph type="sldNum" idx="12"/>
          </p:nvPr>
        </p:nvSpPr>
        <p:spPr>
          <a:xfrm>
            <a:off x="11095219" y="6404313"/>
            <a:ext cx="258582" cy="26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_OBJECTS_WITH_TEXT" type="twoTxTwoObj">
  <p:cSld name="TWO_OBJECTS_WITH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0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50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>
                <a:solidFill>
                  <a:srgbClr val="000000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>
                <a:solidFill>
                  <a:srgbClr val="000000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>
                <a:solidFill>
                  <a:srgbClr val="000000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>
                <a:solidFill>
                  <a:srgbClr val="000000"/>
                </a:solidFill>
              </a:defRPr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50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5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5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50"/>
          <p:cNvSpPr txBox="1">
            <a:spLocks noGrp="1"/>
          </p:cNvSpPr>
          <p:nvPr>
            <p:ph type="sldNum" idx="12"/>
          </p:nvPr>
        </p:nvSpPr>
        <p:spPr>
          <a:xfrm>
            <a:off x="39841" y="6457966"/>
            <a:ext cx="386624" cy="375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pic>
        <p:nvPicPr>
          <p:cNvPr id="133" name="Google Shape;133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_ONLY" type="titleOnly">
  <p:cSld name="TITLE_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51"/>
          <p:cNvSpPr txBox="1">
            <a:spLocks noGrp="1"/>
          </p:cNvSpPr>
          <p:nvPr>
            <p:ph type="sldNum" idx="12"/>
          </p:nvPr>
        </p:nvSpPr>
        <p:spPr>
          <a:xfrm>
            <a:off x="11095219" y="6404313"/>
            <a:ext cx="258582" cy="26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BJECT_WITH_CAPTION_TEXT" type="objTx">
  <p:cSld name="OBJECT_WITH_CAPTION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2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>
                <a:solidFill>
                  <a:srgbClr val="000000"/>
                </a:solidFill>
              </a:defRPr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>
                <a:solidFill>
                  <a:srgbClr val="000000"/>
                </a:solidFill>
              </a:defRPr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>
                <a:solidFill>
                  <a:srgbClr val="000000"/>
                </a:solidFill>
              </a:defRPr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>
                <a:solidFill>
                  <a:srgbClr val="000000"/>
                </a:solidFill>
              </a:defRPr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>
                <a:solidFill>
                  <a:srgbClr val="000000"/>
                </a:solidFill>
              </a:defRPr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52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52"/>
          <p:cNvSpPr txBox="1">
            <a:spLocks noGrp="1"/>
          </p:cNvSpPr>
          <p:nvPr>
            <p:ph type="sldNum" idx="12"/>
          </p:nvPr>
        </p:nvSpPr>
        <p:spPr>
          <a:xfrm>
            <a:off x="11095219" y="6404313"/>
            <a:ext cx="258582" cy="26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_WITH_CAPTION_TEXT" type="picTx">
  <p:cSld name="PICTURE_WITH_CAPTION_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3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5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>
                <a:solidFill>
                  <a:srgbClr val="000000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>
                <a:solidFill>
                  <a:srgbClr val="000000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>
                <a:solidFill>
                  <a:srgbClr val="000000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>
                <a:solidFill>
                  <a:srgbClr val="000000"/>
                </a:solidFill>
              </a:defRPr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53"/>
          <p:cNvSpPr txBox="1">
            <a:spLocks noGrp="1"/>
          </p:cNvSpPr>
          <p:nvPr>
            <p:ph type="sldNum" idx="12"/>
          </p:nvPr>
        </p:nvSpPr>
        <p:spPr>
          <a:xfrm>
            <a:off x="11095219" y="6404313"/>
            <a:ext cx="258582" cy="26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_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54"/>
          <p:cNvSpPr txBox="1">
            <a:spLocks noGrp="1"/>
          </p:cNvSpPr>
          <p:nvPr>
            <p:ph type="body" idx="1"/>
          </p:nvPr>
        </p:nvSpPr>
        <p:spPr>
          <a:xfrm rot="5400000">
            <a:off x="3920330" y="-1256506"/>
            <a:ext cx="4351340" cy="1051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>
                <a:solidFill>
                  <a:srgbClr val="000000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>
                <a:solidFill>
                  <a:srgbClr val="000000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>
                <a:solidFill>
                  <a:srgbClr val="000000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>
                <a:solidFill>
                  <a:srgbClr val="000000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>
                <a:solidFill>
                  <a:srgbClr val="000000"/>
                </a:solidFill>
              </a:defRPr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54"/>
          <p:cNvSpPr txBox="1">
            <a:spLocks noGrp="1"/>
          </p:cNvSpPr>
          <p:nvPr>
            <p:ph type="sldNum" idx="12"/>
          </p:nvPr>
        </p:nvSpPr>
        <p:spPr>
          <a:xfrm>
            <a:off x="11095219" y="6404313"/>
            <a:ext cx="258582" cy="26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  <a:defRPr>
                <a:solidFill>
                  <a:srgbClr val="0000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2" name="Google Shape;22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_TITLE_AND_VERTICAL_TEXT" type="vertTitleAndTx">
  <p:cSld name="VERTICAL_TITLE_AND_VERTICAL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5"/>
          <p:cNvSpPr txBox="1">
            <a:spLocks noGrp="1"/>
          </p:cNvSpPr>
          <p:nvPr>
            <p:ph type="title"/>
          </p:nvPr>
        </p:nvSpPr>
        <p:spPr>
          <a:xfrm rot="5400000">
            <a:off x="7133431" y="1956592"/>
            <a:ext cx="5811840" cy="262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5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7"/>
            <a:ext cx="5811838" cy="773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>
                <a:solidFill>
                  <a:srgbClr val="000000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>
                <a:solidFill>
                  <a:srgbClr val="000000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>
                <a:solidFill>
                  <a:srgbClr val="000000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>
                <a:solidFill>
                  <a:srgbClr val="000000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>
                <a:solidFill>
                  <a:srgbClr val="000000"/>
                </a:solidFill>
              </a:defRPr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55"/>
          <p:cNvSpPr txBox="1">
            <a:spLocks noGrp="1"/>
          </p:cNvSpPr>
          <p:nvPr>
            <p:ph type="sldNum" idx="12"/>
          </p:nvPr>
        </p:nvSpPr>
        <p:spPr>
          <a:xfrm>
            <a:off x="11095219" y="6404313"/>
            <a:ext cx="258582" cy="26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eck Title black">
  <p:cSld name="Slide Deck Title black">
    <p:bg>
      <p:bgPr>
        <a:solidFill>
          <a:srgbClr val="000000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6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68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Calibri"/>
              <a:buNone/>
              <a:defRPr sz="72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56"/>
          <p:cNvSpPr txBox="1">
            <a:spLocks noGrp="1"/>
          </p:cNvSpPr>
          <p:nvPr>
            <p:ph type="body" idx="1"/>
          </p:nvPr>
        </p:nvSpPr>
        <p:spPr>
          <a:xfrm>
            <a:off x="924361" y="2743200"/>
            <a:ext cx="10709835" cy="3830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libri"/>
              <a:buChar char="•"/>
              <a:defRPr>
                <a:solidFill>
                  <a:schemeClr val="accent3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libri"/>
              <a:buChar char="•"/>
              <a:defRPr>
                <a:solidFill>
                  <a:schemeClr val="accent3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libri"/>
              <a:buChar char="•"/>
              <a:defRPr>
                <a:solidFill>
                  <a:schemeClr val="accent3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libri"/>
              <a:buChar char="•"/>
              <a:defRPr>
                <a:solidFill>
                  <a:schemeClr val="accent3"/>
                </a:solidFill>
              </a:defRPr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56"/>
          <p:cNvSpPr txBox="1">
            <a:spLocks noGrp="1"/>
          </p:cNvSpPr>
          <p:nvPr>
            <p:ph type="sldNum" idx="12"/>
          </p:nvPr>
        </p:nvSpPr>
        <p:spPr>
          <a:xfrm>
            <a:off x="8479018" y="6221751"/>
            <a:ext cx="258582" cy="26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white 1-column">
  <p:cSld name="Section Title white 1-column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7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57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cxnSp>
        <p:nvCxnSpPr>
          <p:cNvPr id="162" name="Google Shape;162;p57"/>
          <p:cNvCxnSpPr/>
          <p:nvPr/>
        </p:nvCxnSpPr>
        <p:spPr>
          <a:xfrm flipH="1">
            <a:off x="2842477" y="276933"/>
            <a:ext cx="1" cy="6296302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63" name="Google Shape;163;p57"/>
          <p:cNvSpPr txBox="1">
            <a:spLocks noGrp="1"/>
          </p:cNvSpPr>
          <p:nvPr>
            <p:ph type="sldNum" idx="12"/>
          </p:nvPr>
        </p:nvSpPr>
        <p:spPr>
          <a:xfrm>
            <a:off x="39841" y="6457966"/>
            <a:ext cx="386624" cy="375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black 1-column">
  <p:cSld name="Section Title black 1-column">
    <p:bg>
      <p:bgPr>
        <a:solidFill>
          <a:srgbClr val="000000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8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58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>
                <a:solidFill>
                  <a:srgbClr val="FFFFF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>
                <a:solidFill>
                  <a:srgbClr val="FFFFF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>
                <a:solidFill>
                  <a:srgbClr val="FFFFF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>
                <a:solidFill>
                  <a:srgbClr val="FFFFF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>
                <a:solidFill>
                  <a:srgbClr val="FFFFFF"/>
                </a:solidFill>
              </a:defRPr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cxnSp>
        <p:nvCxnSpPr>
          <p:cNvPr id="167" name="Google Shape;167;p58"/>
          <p:cNvCxnSpPr/>
          <p:nvPr/>
        </p:nvCxnSpPr>
        <p:spPr>
          <a:xfrm flipH="1">
            <a:off x="2842477" y="276933"/>
            <a:ext cx="1" cy="6296302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68" name="Google Shape;168;p58"/>
          <p:cNvSpPr txBox="1">
            <a:spLocks noGrp="1"/>
          </p:cNvSpPr>
          <p:nvPr>
            <p:ph type="sldNum" idx="12"/>
          </p:nvPr>
        </p:nvSpPr>
        <p:spPr>
          <a:xfrm>
            <a:off x="39841" y="6457966"/>
            <a:ext cx="386624" cy="375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white 2-column">
  <p:cSld name="Section Title white 2-colum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9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59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cxnSp>
        <p:nvCxnSpPr>
          <p:cNvPr id="172" name="Google Shape;172;p59"/>
          <p:cNvCxnSpPr/>
          <p:nvPr/>
        </p:nvCxnSpPr>
        <p:spPr>
          <a:xfrm flipH="1">
            <a:off x="2842477" y="276933"/>
            <a:ext cx="1" cy="6296302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73" name="Google Shape;173;p59"/>
          <p:cNvSpPr txBox="1">
            <a:spLocks noGrp="1"/>
          </p:cNvSpPr>
          <p:nvPr>
            <p:ph type="sldNum" idx="12"/>
          </p:nvPr>
        </p:nvSpPr>
        <p:spPr>
          <a:xfrm>
            <a:off x="39841" y="6457966"/>
            <a:ext cx="386624" cy="375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black 2-column">
  <p:cSld name="Section Title black 2-column">
    <p:bg>
      <p:bgPr>
        <a:solidFill>
          <a:srgbClr val="000000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0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60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>
                <a:solidFill>
                  <a:srgbClr val="FFFFF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>
                <a:solidFill>
                  <a:srgbClr val="FFFFF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>
                <a:solidFill>
                  <a:srgbClr val="FFFFF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>
                <a:solidFill>
                  <a:srgbClr val="FFFFF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>
                <a:solidFill>
                  <a:srgbClr val="FFFFFF"/>
                </a:solidFill>
              </a:defRPr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cxnSp>
        <p:nvCxnSpPr>
          <p:cNvPr id="177" name="Google Shape;177;p60"/>
          <p:cNvCxnSpPr/>
          <p:nvPr/>
        </p:nvCxnSpPr>
        <p:spPr>
          <a:xfrm flipH="1">
            <a:off x="2842477" y="276933"/>
            <a:ext cx="1" cy="6296302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78" name="Google Shape;178;p60"/>
          <p:cNvSpPr txBox="1">
            <a:spLocks noGrp="1"/>
          </p:cNvSpPr>
          <p:nvPr>
            <p:ph type="sldNum" idx="12"/>
          </p:nvPr>
        </p:nvSpPr>
        <p:spPr>
          <a:xfrm>
            <a:off x="39841" y="6457966"/>
            <a:ext cx="386624" cy="375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white 1-column">
  <p:cSld name="Title and Content white 1-column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1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61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61"/>
          <p:cNvSpPr txBox="1">
            <a:spLocks noGrp="1"/>
          </p:cNvSpPr>
          <p:nvPr>
            <p:ph type="sldNum" idx="12"/>
          </p:nvPr>
        </p:nvSpPr>
        <p:spPr>
          <a:xfrm>
            <a:off x="39841" y="6457966"/>
            <a:ext cx="386624" cy="375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white 2-column">
  <p:cSld name="Title and Content white 2-column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2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62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62"/>
          <p:cNvSpPr txBox="1">
            <a:spLocks noGrp="1"/>
          </p:cNvSpPr>
          <p:nvPr>
            <p:ph type="sldNum" idx="12"/>
          </p:nvPr>
        </p:nvSpPr>
        <p:spPr>
          <a:xfrm>
            <a:off x="39841" y="6457966"/>
            <a:ext cx="386624" cy="375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white 3-column">
  <p:cSld name="Title and Content white 3-column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3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63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63"/>
          <p:cNvSpPr txBox="1">
            <a:spLocks noGrp="1"/>
          </p:cNvSpPr>
          <p:nvPr>
            <p:ph type="sldNum" idx="12"/>
          </p:nvPr>
        </p:nvSpPr>
        <p:spPr>
          <a:xfrm>
            <a:off x="39841" y="6457966"/>
            <a:ext cx="386624" cy="375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6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4" name="Google Shape;194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" name="Google Shape;195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Google Shape;196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pic>
        <p:nvPicPr>
          <p:cNvPr id="197" name="Google Shape;197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58" y="55509"/>
            <a:ext cx="667822" cy="667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6" name="Google Shape;26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>
                <a:solidFill>
                  <a:srgbClr val="1EBAD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6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" name="Google Shape;202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" name="Google Shape;203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pic>
        <p:nvPicPr>
          <p:cNvPr id="204" name="Google Shape;204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58" y="55509"/>
            <a:ext cx="667822" cy="667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-column">
  <p:cSld name="Title and Content 1-column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6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>
                <a:solidFill>
                  <a:srgbClr val="1EBAD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66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p66"/>
          <p:cNvSpPr txBox="1"/>
          <p:nvPr/>
        </p:nvSpPr>
        <p:spPr>
          <a:xfrm>
            <a:off x="3735454" y="6356350"/>
            <a:ext cx="4721091" cy="200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900"/>
              <a:buFont typeface="Arial"/>
              <a:buNone/>
            </a:pPr>
            <a:r>
              <a:rPr lang="en-AU" sz="1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2024 Data Science Institute of Australia</a:t>
            </a:r>
            <a:endParaRPr sz="14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pic>
        <p:nvPicPr>
          <p:cNvPr id="210" name="Google Shape;210;p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4058" y="126328"/>
            <a:ext cx="679344" cy="680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1_Blank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" name="Google Shape;213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" name="Google Shape;214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black 1-column">
  <p:cSld name="1_Title and Content black 1-column">
    <p:bg>
      <p:bgPr>
        <a:solidFill>
          <a:schemeClr val="lt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8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rgbClr val="1EBAD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68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8" name="Google Shape;218;p68"/>
          <p:cNvSpPr txBox="1">
            <a:spLocks noGrp="1"/>
          </p:cNvSpPr>
          <p:nvPr>
            <p:ph type="sldNum" idx="12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pic>
        <p:nvPicPr>
          <p:cNvPr id="219" name="Google Shape;219;p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4816" y="119031"/>
            <a:ext cx="631246" cy="631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" name="Google Shape;223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4" name="Google Shape;224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0" name="Google Shape;40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3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40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43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/>
          <p:nvPr/>
        </p:nvSpPr>
        <p:spPr>
          <a:xfrm>
            <a:off x="3735454" y="6356350"/>
            <a:ext cx="47211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</a:pPr>
            <a:r>
              <a:rPr lang="en-AU" sz="1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2024 Institute of Data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2"/>
          <p:cNvSpPr txBox="1"/>
          <p:nvPr/>
        </p:nvSpPr>
        <p:spPr>
          <a:xfrm>
            <a:off x="159709" y="6244421"/>
            <a:ext cx="514200" cy="477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AU"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28"/>
          <p:cNvSpPr txBox="1">
            <a:spLocks noGrp="1"/>
          </p:cNvSpPr>
          <p:nvPr>
            <p:ph type="body" idx="1"/>
          </p:nvPr>
        </p:nvSpPr>
        <p:spPr>
          <a:xfrm>
            <a:off x="1267261" y="1523223"/>
            <a:ext cx="10709835" cy="5164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7" name="Google Shape;97;p28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8"/>
          <p:cNvSpPr txBox="1"/>
          <p:nvPr/>
        </p:nvSpPr>
        <p:spPr>
          <a:xfrm>
            <a:off x="159709" y="6244421"/>
            <a:ext cx="514200" cy="477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AU"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8"/>
          <p:cNvSpPr txBox="1"/>
          <p:nvPr/>
        </p:nvSpPr>
        <p:spPr>
          <a:xfrm>
            <a:off x="3735454" y="6356350"/>
            <a:ext cx="47211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</a:pPr>
            <a:r>
              <a:rPr lang="en-AU" sz="1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2024 Institute of Data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0" r:id="rId21"/>
    <p:sldLayoutId id="2147483691" r:id="rId22"/>
    <p:sldLayoutId id="2147483692" r:id="rId23"/>
    <p:sldLayoutId id="2147483693" r:id="rId24"/>
    <p:sldLayoutId id="2147483694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"/>
          <p:cNvSpPr txBox="1"/>
          <p:nvPr/>
        </p:nvSpPr>
        <p:spPr>
          <a:xfrm>
            <a:off x="4900708" y="5509418"/>
            <a:ext cx="2390591" cy="239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"/>
          <p:cNvSpPr txBox="1"/>
          <p:nvPr/>
        </p:nvSpPr>
        <p:spPr>
          <a:xfrm>
            <a:off x="3695116" y="4705060"/>
            <a:ext cx="4721091" cy="200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900"/>
              <a:buFont typeface="Arial"/>
              <a:buNone/>
            </a:pPr>
            <a:r>
              <a:rPr lang="en-AU" sz="60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2024</a:t>
            </a:r>
            <a:endParaRPr sz="60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2" name="Google Shape;232;p1"/>
          <p:cNvCxnSpPr/>
          <p:nvPr/>
        </p:nvCxnSpPr>
        <p:spPr>
          <a:xfrm>
            <a:off x="3915496" y="4565538"/>
            <a:ext cx="4149912" cy="13673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33" name="Google Shape;23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1514960"/>
            <a:ext cx="5918414" cy="2731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AU" b="1"/>
              <a:t>Bio	</a:t>
            </a:r>
            <a:endParaRPr b="1"/>
          </a:p>
        </p:txBody>
      </p:sp>
      <p:sp>
        <p:nvSpPr>
          <p:cNvPr id="295" name="Google Shape;295;p10"/>
          <p:cNvSpPr txBox="1">
            <a:spLocks noGrp="1"/>
          </p:cNvSpPr>
          <p:nvPr>
            <p:ph type="body" idx="1"/>
          </p:nvPr>
        </p:nvSpPr>
        <p:spPr>
          <a:xfrm>
            <a:off x="824552" y="145713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>
                <a:solidFill>
                  <a:srgbClr val="0C0C0C"/>
                </a:solidFill>
              </a:rPr>
              <a:t>Education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>
                <a:solidFill>
                  <a:srgbClr val="0C0C0C"/>
                </a:solidFill>
              </a:rPr>
              <a:t>Professional experience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>
                <a:solidFill>
                  <a:srgbClr val="0C0C0C"/>
                </a:solidFill>
              </a:rPr>
              <a:t>Data science learnings and experience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>
                <a:solidFill>
                  <a:srgbClr val="0C0C0C"/>
                </a:solidFill>
              </a:rPr>
              <a:t>Relevance to the project</a:t>
            </a:r>
            <a:endParaRPr sz="1800">
              <a:solidFill>
                <a:srgbClr val="0C0C0C"/>
              </a:solidFill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rgbClr val="1EBADD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AU" b="1"/>
              <a:t>Project context	</a:t>
            </a:r>
            <a:endParaRPr b="1"/>
          </a:p>
        </p:txBody>
      </p:sp>
      <p:sp>
        <p:nvSpPr>
          <p:cNvPr id="302" name="Google Shape;302;p11"/>
          <p:cNvSpPr txBox="1">
            <a:spLocks noGrp="1"/>
          </p:cNvSpPr>
          <p:nvPr>
            <p:ph type="body" idx="1"/>
          </p:nvPr>
        </p:nvSpPr>
        <p:spPr>
          <a:xfrm>
            <a:off x="824552" y="145713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>
                <a:solidFill>
                  <a:srgbClr val="0C0C0C"/>
                </a:solidFill>
              </a:rPr>
              <a:t>Industry or domain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>
                <a:solidFill>
                  <a:srgbClr val="0C0C0C"/>
                </a:solidFill>
              </a:rPr>
              <a:t>Problem area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>
                <a:solidFill>
                  <a:srgbClr val="0C0C0C"/>
                </a:solidFill>
              </a:rPr>
              <a:t>Why is this area interesting?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>
                <a:solidFill>
                  <a:srgbClr val="0C0C0C"/>
                </a:solidFill>
              </a:rPr>
              <a:t>Previous work in this area</a:t>
            </a:r>
            <a:endParaRPr sz="1800">
              <a:solidFill>
                <a:srgbClr val="0C0C0C"/>
              </a:solidFill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rgbClr val="1EBADD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AU" b="1"/>
              <a:t>Define	</a:t>
            </a:r>
            <a:endParaRPr b="1"/>
          </a:p>
        </p:txBody>
      </p:sp>
      <p:sp>
        <p:nvSpPr>
          <p:cNvPr id="309" name="Google Shape;309;p12"/>
          <p:cNvSpPr txBox="1">
            <a:spLocks noGrp="1"/>
          </p:cNvSpPr>
          <p:nvPr>
            <p:ph type="body" idx="1"/>
          </p:nvPr>
        </p:nvSpPr>
        <p:spPr>
          <a:xfrm>
            <a:off x="824552" y="145713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 b="1">
                <a:solidFill>
                  <a:srgbClr val="0000FF"/>
                </a:solidFill>
              </a:rPr>
              <a:t>Business aspects</a:t>
            </a:r>
            <a:endParaRPr>
              <a:solidFill>
                <a:srgbClr val="0000FF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600">
                <a:solidFill>
                  <a:srgbClr val="0C0C0C"/>
                </a:solidFill>
              </a:rPr>
              <a:t>Stakeholders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600" b="1">
                <a:solidFill>
                  <a:srgbClr val="0C0C0C"/>
                </a:solidFill>
              </a:rPr>
              <a:t>Business question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600" b="1">
                <a:solidFill>
                  <a:srgbClr val="0C0C0C"/>
                </a:solidFill>
              </a:rPr>
              <a:t>Business value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 b="1">
                <a:solidFill>
                  <a:srgbClr val="0000FF"/>
                </a:solidFill>
              </a:rPr>
              <a:t>Data science aspects</a:t>
            </a:r>
            <a:endParaRPr>
              <a:solidFill>
                <a:srgbClr val="0000FF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400" b="1">
                <a:solidFill>
                  <a:srgbClr val="0000FF"/>
                </a:solidFill>
              </a:rPr>
              <a:t>Data question</a:t>
            </a:r>
            <a:endParaRPr>
              <a:solidFill>
                <a:srgbClr val="0000FF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400">
                <a:solidFill>
                  <a:srgbClr val="0C0C0C"/>
                </a:solidFill>
              </a:rPr>
              <a:t>Data required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400">
                <a:solidFill>
                  <a:srgbClr val="0C0C0C"/>
                </a:solidFill>
              </a:rPr>
              <a:t>Data sourced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AU" sz="1400">
                <a:solidFill>
                  <a:srgbClr val="0C0C0C"/>
                </a:solidFill>
              </a:rPr>
              <a:t>Data source, description, volume and quality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AU" sz="1400">
                <a:solidFill>
                  <a:srgbClr val="0C0C0C"/>
                </a:solidFill>
              </a:rPr>
              <a:t>How is the data generated?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AU" sz="1400">
                <a:solidFill>
                  <a:srgbClr val="0C0C0C"/>
                </a:solidFill>
              </a:rPr>
              <a:t>How it can be sourced in the future?</a:t>
            </a:r>
            <a:endParaRPr/>
          </a:p>
          <a:p>
            <a: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000">
              <a:solidFill>
                <a:srgbClr val="0C0C0C"/>
              </a:solidFill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rgbClr val="1EBADD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AU" b="1"/>
              <a:t>Design	</a:t>
            </a:r>
            <a:endParaRPr b="1"/>
          </a:p>
        </p:txBody>
      </p:sp>
      <p:sp>
        <p:nvSpPr>
          <p:cNvPr id="316" name="Google Shape;316;p13"/>
          <p:cNvSpPr txBox="1">
            <a:spLocks noGrp="1"/>
          </p:cNvSpPr>
          <p:nvPr>
            <p:ph type="body" idx="1"/>
          </p:nvPr>
        </p:nvSpPr>
        <p:spPr>
          <a:xfrm>
            <a:off x="824552" y="145713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 b="1">
                <a:solidFill>
                  <a:srgbClr val="0000FF"/>
                </a:solidFill>
              </a:rPr>
              <a:t>Data exploration, analysis and visualisation</a:t>
            </a:r>
            <a:endParaRPr sz="600" b="1">
              <a:solidFill>
                <a:srgbClr val="0000FF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600">
                <a:solidFill>
                  <a:srgbClr val="0C0C0C"/>
                </a:solidFill>
              </a:rPr>
              <a:t>Include one slide for the </a:t>
            </a:r>
            <a:r>
              <a:rPr lang="en-AU" sz="1600" b="1">
                <a:solidFill>
                  <a:srgbClr val="0000FF"/>
                </a:solidFill>
              </a:rPr>
              <a:t>highlights</a:t>
            </a:r>
            <a:r>
              <a:rPr lang="en-AU" sz="1600">
                <a:solidFill>
                  <a:srgbClr val="0000FF"/>
                </a:solidFill>
              </a:rPr>
              <a:t> </a:t>
            </a:r>
            <a:r>
              <a:rPr lang="en-AU" sz="1600">
                <a:solidFill>
                  <a:srgbClr val="0C0C0C"/>
                </a:solidFill>
              </a:rPr>
              <a:t>of your EDA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 b="1">
                <a:solidFill>
                  <a:srgbClr val="0000FF"/>
                </a:solidFill>
              </a:rPr>
              <a:t>Overall process flow used</a:t>
            </a:r>
            <a:endParaRPr>
              <a:solidFill>
                <a:srgbClr val="0000FF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600">
                <a:solidFill>
                  <a:srgbClr val="0C0C0C"/>
                </a:solidFill>
              </a:rPr>
              <a:t>See next slide</a:t>
            </a:r>
            <a:endParaRPr sz="1600">
              <a:solidFill>
                <a:srgbClr val="1DBBDD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3850" y="442851"/>
            <a:ext cx="9398124" cy="525574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4"/>
          <p:cNvSpPr txBox="1"/>
          <p:nvPr/>
        </p:nvSpPr>
        <p:spPr>
          <a:xfrm>
            <a:off x="2643351" y="5851623"/>
            <a:ext cx="7157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may use this diagram or your simplified version with project relevant information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AU" b="1"/>
              <a:t>Deliver	</a:t>
            </a:r>
            <a:endParaRPr b="1"/>
          </a:p>
        </p:txBody>
      </p:sp>
      <p:sp>
        <p:nvSpPr>
          <p:cNvPr id="329" name="Google Shape;329;p15"/>
          <p:cNvSpPr txBox="1">
            <a:spLocks noGrp="1"/>
          </p:cNvSpPr>
          <p:nvPr>
            <p:ph type="body" idx="1"/>
          </p:nvPr>
        </p:nvSpPr>
        <p:spPr>
          <a:xfrm>
            <a:off x="824552" y="145713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 b="1">
                <a:solidFill>
                  <a:srgbClr val="0000FF"/>
                </a:solidFill>
              </a:rPr>
              <a:t>Feature engineering</a:t>
            </a:r>
            <a:endParaRPr>
              <a:solidFill>
                <a:srgbClr val="0000FF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400">
                <a:solidFill>
                  <a:srgbClr val="0C0C0C"/>
                </a:solidFill>
              </a:rPr>
              <a:t>What are the most important features and what is the business significance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600" b="1">
                <a:solidFill>
                  <a:srgbClr val="0000FF"/>
                </a:solidFill>
              </a:rPr>
              <a:t>Machine models</a:t>
            </a:r>
            <a:r>
              <a:rPr lang="en-AU" sz="1600">
                <a:solidFill>
                  <a:srgbClr val="0000FF"/>
                </a:solidFill>
              </a:rPr>
              <a:t> </a:t>
            </a:r>
            <a:r>
              <a:rPr lang="en-AU" sz="1600">
                <a:solidFill>
                  <a:srgbClr val="0C0C0C"/>
                </a:solidFill>
              </a:rPr>
              <a:t>used and their </a:t>
            </a:r>
            <a:r>
              <a:rPr lang="en-AU" sz="1600" b="1">
                <a:solidFill>
                  <a:srgbClr val="0000FF"/>
                </a:solidFill>
              </a:rPr>
              <a:t>evaluation metrics</a:t>
            </a:r>
            <a:endParaRPr>
              <a:solidFill>
                <a:srgbClr val="0000FF"/>
              </a:solidFill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600">
                <a:solidFill>
                  <a:srgbClr val="0C0C0C"/>
                </a:solidFill>
              </a:rPr>
              <a:t>How does the model fit in the </a:t>
            </a:r>
            <a:r>
              <a:rPr lang="en-AU" sz="1600" b="1">
                <a:solidFill>
                  <a:srgbClr val="0000FF"/>
                </a:solidFill>
              </a:rPr>
              <a:t>overall solution</a:t>
            </a:r>
            <a:endParaRPr>
              <a:solidFill>
                <a:srgbClr val="0000FF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400">
                <a:solidFill>
                  <a:srgbClr val="0C0C0C"/>
                </a:solidFill>
              </a:rPr>
              <a:t>Who will use it?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400">
                <a:solidFill>
                  <a:srgbClr val="0C0C0C"/>
                </a:solidFill>
              </a:rPr>
              <a:t>When is it used?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400">
                <a:solidFill>
                  <a:srgbClr val="0C0C0C"/>
                </a:solidFill>
              </a:rPr>
              <a:t>How does it benefit the business?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AU" b="1"/>
              <a:t>Summary, conclusions and next steps	</a:t>
            </a:r>
            <a:endParaRPr b="1"/>
          </a:p>
        </p:txBody>
      </p:sp>
      <p:sp>
        <p:nvSpPr>
          <p:cNvPr id="336" name="Google Shape;336;p16"/>
          <p:cNvSpPr txBox="1">
            <a:spLocks noGrp="1"/>
          </p:cNvSpPr>
          <p:nvPr>
            <p:ph type="body" idx="1"/>
          </p:nvPr>
        </p:nvSpPr>
        <p:spPr>
          <a:xfrm>
            <a:off x="824552" y="145713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 b="1">
                <a:solidFill>
                  <a:srgbClr val="0000FF"/>
                </a:solidFill>
              </a:rPr>
              <a:t>Summary</a:t>
            </a:r>
            <a:endParaRPr>
              <a:solidFill>
                <a:srgbClr val="0000FF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>
                <a:solidFill>
                  <a:srgbClr val="0C0C0C"/>
                </a:solidFill>
              </a:rPr>
              <a:t>A brief recap of the presentation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 b="1">
                <a:solidFill>
                  <a:srgbClr val="0000FF"/>
                </a:solidFill>
              </a:rPr>
              <a:t>Conclusions</a:t>
            </a:r>
            <a:endParaRPr>
              <a:solidFill>
                <a:srgbClr val="0000FF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600">
                <a:solidFill>
                  <a:srgbClr val="0C0C0C"/>
                </a:solidFill>
              </a:rPr>
              <a:t>What has been achieved?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 b="1">
                <a:solidFill>
                  <a:srgbClr val="0000FF"/>
                </a:solidFill>
              </a:rPr>
              <a:t>Next steps</a:t>
            </a:r>
            <a:endParaRPr>
              <a:solidFill>
                <a:srgbClr val="0000FF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600">
                <a:solidFill>
                  <a:srgbClr val="0C0C0C"/>
                </a:solidFill>
              </a:rPr>
              <a:t>How can this project be developed further and implemented in real life?</a:t>
            </a:r>
            <a:endParaRPr sz="16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 txBox="1">
            <a:spLocks noGrp="1"/>
          </p:cNvSpPr>
          <p:nvPr>
            <p:ph type="ctrTitle"/>
          </p:nvPr>
        </p:nvSpPr>
        <p:spPr>
          <a:xfrm>
            <a:off x="1524000" y="134072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AU">
                <a:solidFill>
                  <a:srgbClr val="0000FF"/>
                </a:solidFill>
              </a:rPr>
              <a:t>Questions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/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8"/>
          <p:cNvSpPr txBox="1">
            <a:spLocks noGrp="1"/>
          </p:cNvSpPr>
          <p:nvPr>
            <p:ph type="ctrTitle"/>
          </p:nvPr>
        </p:nvSpPr>
        <p:spPr>
          <a:xfrm>
            <a:off x="1524000" y="134072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AU">
                <a:solidFill>
                  <a:srgbClr val="0000FF"/>
                </a:solidFill>
              </a:rPr>
              <a:t>Appendices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48" name="Google Shape;348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0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AU">
                <a:solidFill>
                  <a:srgbClr val="0000FF"/>
                </a:solidFill>
              </a:rPr>
              <a:t>Case study: Home loans marketing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360" name="Google Shape;36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511" y="1100837"/>
            <a:ext cx="9780608" cy="4995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"/>
          <p:cNvSpPr txBox="1">
            <a:spLocks noGrp="1"/>
          </p:cNvSpPr>
          <p:nvPr>
            <p:ph type="title"/>
          </p:nvPr>
        </p:nvSpPr>
        <p:spPr>
          <a:xfrm>
            <a:off x="924361" y="275498"/>
            <a:ext cx="10709835" cy="175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AU" sz="7200">
                <a:latin typeface="Cambria"/>
                <a:ea typeface="Cambria"/>
                <a:cs typeface="Cambria"/>
                <a:sym typeface="Cambria"/>
              </a:rPr>
              <a:t>Data Science and AI</a:t>
            </a:r>
            <a:endParaRPr/>
          </a:p>
        </p:txBody>
      </p:sp>
      <p:sp>
        <p:nvSpPr>
          <p:cNvPr id="239" name="Google Shape;239;p2"/>
          <p:cNvSpPr txBox="1">
            <a:spLocks noGrp="1"/>
          </p:cNvSpPr>
          <p:nvPr>
            <p:ph type="body" idx="1"/>
          </p:nvPr>
        </p:nvSpPr>
        <p:spPr>
          <a:xfrm>
            <a:off x="924361" y="2807123"/>
            <a:ext cx="10709835" cy="382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4400"/>
              <a:buNone/>
            </a:pPr>
            <a:r>
              <a:rPr lang="en-AU" sz="440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Module X</a:t>
            </a:r>
            <a:endParaRPr sz="4400">
              <a:solidFill>
                <a:srgbClr val="59595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3600"/>
              <a:buNone/>
            </a:pPr>
            <a:endParaRPr sz="3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4400"/>
              <a:buNone/>
            </a:pPr>
            <a:r>
              <a:rPr lang="en-AU" sz="4400">
                <a:solidFill>
                  <a:srgbClr val="FF0000"/>
                </a:solidFill>
              </a:rPr>
              <a:t>Capstone Project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</a:pPr>
            <a:endParaRPr/>
          </a:p>
        </p:txBody>
      </p:sp>
      <p:cxnSp>
        <p:nvCxnSpPr>
          <p:cNvPr id="240" name="Google Shape;240;p2"/>
          <p:cNvCxnSpPr/>
          <p:nvPr/>
        </p:nvCxnSpPr>
        <p:spPr>
          <a:xfrm rot="10800000" flipH="1">
            <a:off x="1022570" y="3848669"/>
            <a:ext cx="8326146" cy="9094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1" name="Google Shape;241;p2"/>
          <p:cNvCxnSpPr/>
          <p:nvPr/>
        </p:nvCxnSpPr>
        <p:spPr>
          <a:xfrm rot="10800000" flipH="1">
            <a:off x="1022570" y="5155833"/>
            <a:ext cx="8326146" cy="9094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1"/>
          <p:cNvSpPr txBox="1">
            <a:spLocks noGrp="1"/>
          </p:cNvSpPr>
          <p:nvPr>
            <p:ph type="ctrTitle"/>
          </p:nvPr>
        </p:nvSpPr>
        <p:spPr>
          <a:xfrm>
            <a:off x="1524000" y="149085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AU">
                <a:solidFill>
                  <a:srgbClr val="0000FF"/>
                </a:solidFill>
              </a:rPr>
              <a:t>End of Presentation!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66" name="Google Shape;366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AU" b="1"/>
              <a:t>Capstone Project</a:t>
            </a:r>
            <a:r>
              <a:rPr lang="en-AU"/>
              <a:t>	</a:t>
            </a:r>
            <a:endParaRPr/>
          </a:p>
        </p:txBody>
      </p:sp>
      <p:sp>
        <p:nvSpPr>
          <p:cNvPr id="248" name="Google Shape;248;p3"/>
          <p:cNvSpPr txBox="1">
            <a:spLocks noGrp="1"/>
          </p:cNvSpPr>
          <p:nvPr>
            <p:ph type="body" idx="1"/>
          </p:nvPr>
        </p:nvSpPr>
        <p:spPr>
          <a:xfrm>
            <a:off x="824552" y="1457135"/>
            <a:ext cx="10515600" cy="4722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AU" sz="2000"/>
              <a:t>You are required to </a:t>
            </a:r>
            <a:r>
              <a:rPr lang="en-AU" sz="2000" b="1">
                <a:solidFill>
                  <a:srgbClr val="0000FF"/>
                </a:solidFill>
              </a:rPr>
              <a:t>define, design and deliver </a:t>
            </a:r>
            <a:r>
              <a:rPr lang="en-AU" sz="2000"/>
              <a:t>a </a:t>
            </a:r>
            <a:r>
              <a:rPr lang="en-AU" sz="2000" b="1">
                <a:solidFill>
                  <a:srgbClr val="0000FF"/>
                </a:solidFill>
              </a:rPr>
              <a:t>data science project</a:t>
            </a:r>
            <a:r>
              <a:rPr lang="en-AU" sz="2000" b="1">
                <a:solidFill>
                  <a:srgbClr val="1DBBDD"/>
                </a:solidFill>
              </a:rPr>
              <a:t> </a:t>
            </a:r>
            <a:r>
              <a:rPr lang="en-AU" sz="2000"/>
              <a:t>towards the end of the course.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AU" sz="2000"/>
              <a:t>Project milestones: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AU" sz="1800"/>
              <a:t>&lt;date tbd&gt; : present </a:t>
            </a:r>
            <a:r>
              <a:rPr lang="en-AU" sz="1800" b="1">
                <a:solidFill>
                  <a:srgbClr val="0000FF"/>
                </a:solidFill>
              </a:rPr>
              <a:t>3 ideas for the project</a:t>
            </a:r>
            <a:endParaRPr>
              <a:solidFill>
                <a:srgbClr val="0000FF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AU" sz="1800"/>
              <a:t>&lt;date tbd&gt; : decide on one option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AU" sz="1800"/>
              <a:t>&lt;date tbd&gt; : collect data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AU" sz="1800"/>
              <a:t>&lt;date tbd&gt; : present initial findings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AU" sz="1800"/>
              <a:t>&lt;date tbd&gt; : present an update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AU" sz="1800"/>
              <a:t>&lt;date tbd&gt; : Dry run of final presentation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AU" sz="1800"/>
              <a:t>&lt;date tbd&gt; : </a:t>
            </a:r>
            <a:r>
              <a:rPr lang="en-AU" sz="1800" b="1">
                <a:solidFill>
                  <a:srgbClr val="0000FF"/>
                </a:solidFill>
              </a:rPr>
              <a:t>Present final report 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AU" b="1"/>
              <a:t>What to present	</a:t>
            </a:r>
            <a:endParaRPr b="1"/>
          </a:p>
        </p:txBody>
      </p:sp>
      <p:sp>
        <p:nvSpPr>
          <p:cNvPr id="255" name="Google Shape;255;p4"/>
          <p:cNvSpPr txBox="1">
            <a:spLocks noGrp="1"/>
          </p:cNvSpPr>
          <p:nvPr>
            <p:ph type="body" idx="1"/>
          </p:nvPr>
        </p:nvSpPr>
        <p:spPr>
          <a:xfrm>
            <a:off x="824552" y="145713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 b="1">
                <a:solidFill>
                  <a:srgbClr val="0000FF"/>
                </a:solidFill>
              </a:rPr>
              <a:t>Business perspective</a:t>
            </a:r>
            <a:endParaRPr>
              <a:solidFill>
                <a:srgbClr val="0000FF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>
                <a:solidFill>
                  <a:srgbClr val="0C0C0C"/>
                </a:solidFill>
              </a:rPr>
              <a:t>Business insights uncovered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>
                <a:solidFill>
                  <a:srgbClr val="0C0C0C"/>
                </a:solidFill>
              </a:rPr>
              <a:t>Business scenarios for how the project can be deployed and used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>
                <a:solidFill>
                  <a:srgbClr val="0C0C0C"/>
                </a:solidFill>
              </a:rPr>
              <a:t>Approach for estimating business value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 b="1">
                <a:solidFill>
                  <a:srgbClr val="0000FF"/>
                </a:solidFill>
              </a:rPr>
              <a:t>Technical perspective</a:t>
            </a:r>
            <a:endParaRPr>
              <a:solidFill>
                <a:srgbClr val="0000FF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>
                <a:solidFill>
                  <a:srgbClr val="0C0C0C"/>
                </a:solidFill>
              </a:rPr>
              <a:t>Techniques used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>
                <a:solidFill>
                  <a:srgbClr val="0C0C0C"/>
                </a:solidFill>
              </a:rPr>
              <a:t>Pipeline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>
                <a:solidFill>
                  <a:srgbClr val="0C0C0C"/>
                </a:solidFill>
              </a:rPr>
              <a:t>Model validation results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rgbClr val="1EBAD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AU" b="1"/>
              <a:t>Project evaluation criteria	</a:t>
            </a:r>
            <a:endParaRPr b="1"/>
          </a:p>
        </p:txBody>
      </p:sp>
      <p:sp>
        <p:nvSpPr>
          <p:cNvPr id="262" name="Google Shape;262;p5"/>
          <p:cNvSpPr txBox="1">
            <a:spLocks noGrp="1"/>
          </p:cNvSpPr>
          <p:nvPr>
            <p:ph type="body" idx="1"/>
          </p:nvPr>
        </p:nvSpPr>
        <p:spPr>
          <a:xfrm>
            <a:off x="824552" y="2014595"/>
            <a:ext cx="10515600" cy="3538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 b="1" dirty="0">
                <a:solidFill>
                  <a:srgbClr val="0000FF"/>
                </a:solidFill>
              </a:rPr>
              <a:t>Definition (20%)</a:t>
            </a:r>
            <a:endParaRPr sz="2400" dirty="0">
              <a:solidFill>
                <a:srgbClr val="0000FF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 dirty="0">
                <a:solidFill>
                  <a:srgbClr val="0C0C0C"/>
                </a:solidFill>
              </a:rPr>
              <a:t>Business context, stakeholders and value </a:t>
            </a:r>
            <a:endParaRPr sz="2000" dirty="0"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 dirty="0">
                <a:solidFill>
                  <a:srgbClr val="0C0C0C"/>
                </a:solidFill>
              </a:rPr>
              <a:t>Data description, sources, quality </a:t>
            </a:r>
            <a:endParaRPr sz="2000"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 b="1" dirty="0">
                <a:solidFill>
                  <a:srgbClr val="0000FF"/>
                </a:solidFill>
              </a:rPr>
              <a:t>Design (30%)</a:t>
            </a:r>
            <a:endParaRPr sz="2400" dirty="0">
              <a:solidFill>
                <a:srgbClr val="0000FF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 dirty="0">
                <a:solidFill>
                  <a:srgbClr val="0C0C0C"/>
                </a:solidFill>
              </a:rPr>
              <a:t>Data exploration, analysis and visualisation </a:t>
            </a:r>
            <a:endParaRPr sz="2000" dirty="0"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 dirty="0">
                <a:solidFill>
                  <a:srgbClr val="0C0C0C"/>
                </a:solidFill>
              </a:rPr>
              <a:t>Documentation: text document, presentation and Notebook</a:t>
            </a:r>
            <a:endParaRPr sz="2000" dirty="0"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 dirty="0">
                <a:solidFill>
                  <a:srgbClr val="0C0C0C"/>
                </a:solidFill>
              </a:rPr>
              <a:t>The project planning, effort allocation and next steps</a:t>
            </a:r>
            <a:endParaRPr sz="2000"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 b="1" dirty="0">
                <a:solidFill>
                  <a:srgbClr val="0000FF"/>
                </a:solidFill>
              </a:rPr>
              <a:t>Delivery (50%)</a:t>
            </a:r>
            <a:endParaRPr sz="2400" dirty="0">
              <a:solidFill>
                <a:srgbClr val="0000FF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 dirty="0">
                <a:solidFill>
                  <a:srgbClr val="0C0C0C"/>
                </a:solidFill>
              </a:rPr>
              <a:t>Feature Engineering </a:t>
            </a:r>
            <a:endParaRPr sz="2000" dirty="0"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 dirty="0">
                <a:solidFill>
                  <a:srgbClr val="0C0C0C"/>
                </a:solidFill>
              </a:rPr>
              <a:t>Creation of  an effective reproducible pipeline</a:t>
            </a:r>
            <a:endParaRPr sz="2000" dirty="0"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 dirty="0">
                <a:solidFill>
                  <a:srgbClr val="0C0C0C"/>
                </a:solidFill>
              </a:rPr>
              <a:t>Machine Learning model algorithms and accuracy</a:t>
            </a:r>
            <a:endParaRPr sz="2000" dirty="0"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 dirty="0">
                <a:solidFill>
                  <a:srgbClr val="0C0C0C"/>
                </a:solidFill>
              </a:rPr>
              <a:t>Overall end-to-end solution</a:t>
            </a:r>
            <a:endParaRPr sz="2000"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 dirty="0">
                <a:solidFill>
                  <a:srgbClr val="0C0C0C"/>
                </a:solidFill>
              </a:rPr>
              <a:t>Delivery of the presentation, poise and audience engagement</a:t>
            </a:r>
            <a:endParaRPr sz="2000" dirty="0"/>
          </a:p>
          <a:p>
            <a:pPr marL="9144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dirty="0">
              <a:solidFill>
                <a:srgbClr val="1EBADD"/>
              </a:solidFill>
            </a:endParaRPr>
          </a:p>
        </p:txBody>
      </p:sp>
      <p:sp>
        <p:nvSpPr>
          <p:cNvPr id="263" name="Google Shape;263;p5"/>
          <p:cNvSpPr txBox="1"/>
          <p:nvPr/>
        </p:nvSpPr>
        <p:spPr>
          <a:xfrm>
            <a:off x="851848" y="1305166"/>
            <a:ext cx="988549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AU" sz="1600" b="0" i="0" u="none" strike="noStrike" cap="none" dirty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The project is evaluated on the quality, clarity and completeness of the definition, design and delivery of the project.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"/>
          <p:cNvSpPr txBox="1">
            <a:spLocks noGrp="1"/>
          </p:cNvSpPr>
          <p:nvPr>
            <p:ph type="ctrTitle"/>
          </p:nvPr>
        </p:nvSpPr>
        <p:spPr>
          <a:xfrm>
            <a:off x="1524000" y="134072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AU">
                <a:solidFill>
                  <a:srgbClr val="0000FF"/>
                </a:solidFill>
              </a:rPr>
              <a:t>Questions?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69" name="Google Shape;269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7"/>
          <p:cNvSpPr txBox="1">
            <a:spLocks noGrp="1"/>
          </p:cNvSpPr>
          <p:nvPr>
            <p:ph type="ctrTitle"/>
          </p:nvPr>
        </p:nvSpPr>
        <p:spPr>
          <a:xfrm>
            <a:off x="1524000" y="134072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AU">
                <a:solidFill>
                  <a:srgbClr val="0000FF"/>
                </a:solidFill>
              </a:rPr>
              <a:t>Presentation Skeleton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75" name="Google Shape;275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"/>
          <p:cNvSpPr txBox="1">
            <a:spLocks noGrp="1"/>
          </p:cNvSpPr>
          <p:nvPr>
            <p:ph type="ctrTitle"/>
          </p:nvPr>
        </p:nvSpPr>
        <p:spPr>
          <a:xfrm>
            <a:off x="1524000" y="1340728"/>
            <a:ext cx="9144000" cy="391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AU">
                <a:solidFill>
                  <a:srgbClr val="0000FF"/>
                </a:solidFill>
              </a:rPr>
              <a:t>Project Title</a:t>
            </a:r>
            <a:br>
              <a:rPr lang="en-AU">
                <a:solidFill>
                  <a:srgbClr val="0000FF"/>
                </a:solidFill>
              </a:rPr>
            </a:br>
            <a:r>
              <a:rPr lang="en-AU" sz="3200">
                <a:solidFill>
                  <a:srgbClr val="0000FF"/>
                </a:solidFill>
              </a:rPr>
              <a:t>Capstone Project </a:t>
            </a:r>
            <a:br>
              <a:rPr lang="en-AU" sz="3200">
                <a:solidFill>
                  <a:srgbClr val="0000FF"/>
                </a:solidFill>
              </a:rPr>
            </a:br>
            <a:br>
              <a:rPr lang="en-AU" sz="3200">
                <a:solidFill>
                  <a:srgbClr val="0000FF"/>
                </a:solidFill>
              </a:rPr>
            </a:br>
            <a:br>
              <a:rPr lang="en-AU" sz="3200">
                <a:solidFill>
                  <a:srgbClr val="0000FF"/>
                </a:solidFill>
              </a:rPr>
            </a:br>
            <a:r>
              <a:rPr lang="en-AU" sz="3200">
                <a:solidFill>
                  <a:srgbClr val="0000FF"/>
                </a:solidFill>
              </a:rPr>
              <a:t>Presenter’s name and role (ideally Data Scientist)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AU" b="1"/>
              <a:t>Agenda	</a:t>
            </a:r>
            <a:endParaRPr b="1"/>
          </a:p>
        </p:txBody>
      </p:sp>
      <p:sp>
        <p:nvSpPr>
          <p:cNvPr id="287" name="Google Shape;287;p9"/>
          <p:cNvSpPr txBox="1">
            <a:spLocks noGrp="1"/>
          </p:cNvSpPr>
          <p:nvPr>
            <p:ph type="body" idx="1"/>
          </p:nvPr>
        </p:nvSpPr>
        <p:spPr>
          <a:xfrm>
            <a:off x="824552" y="145713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>
                <a:solidFill>
                  <a:srgbClr val="0C0C0C"/>
                </a:solidFill>
              </a:rPr>
              <a:t>Bio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>
                <a:solidFill>
                  <a:srgbClr val="0C0C0C"/>
                </a:solidFill>
              </a:rPr>
              <a:t>Project Context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>
                <a:solidFill>
                  <a:srgbClr val="0C0C0C"/>
                </a:solidFill>
              </a:rPr>
              <a:t>Define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>
                <a:solidFill>
                  <a:srgbClr val="0C0C0C"/>
                </a:solidFill>
              </a:rPr>
              <a:t>Design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>
                <a:solidFill>
                  <a:srgbClr val="0C0C0C"/>
                </a:solidFill>
              </a:rPr>
              <a:t>Deliver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>
                <a:solidFill>
                  <a:srgbClr val="0C0C0C"/>
                </a:solidFill>
              </a:rPr>
              <a:t>Summary, conclusions and next steps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>
                <a:solidFill>
                  <a:srgbClr val="0C0C0C"/>
                </a:solidFill>
              </a:rPr>
              <a:t>Appendix: list of supporting documents</a:t>
            </a:r>
            <a:endParaRPr sz="1800">
              <a:solidFill>
                <a:srgbClr val="0C0C0C"/>
              </a:solidFill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rgbClr val="1EBADD"/>
              </a:solidFill>
            </a:endParaRPr>
          </a:p>
        </p:txBody>
      </p:sp>
      <p:sp>
        <p:nvSpPr>
          <p:cNvPr id="288" name="Google Shape;288;p9"/>
          <p:cNvSpPr txBox="1"/>
          <p:nvPr/>
        </p:nvSpPr>
        <p:spPr>
          <a:xfrm>
            <a:off x="1051034" y="5129048"/>
            <a:ext cx="381525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agenda should be ideally repeated as a transition slide between sections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</Words>
  <Application>Microsoft Office PowerPoint</Application>
  <PresentationFormat>Widescreen</PresentationFormat>
  <Paragraphs>124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</vt:lpstr>
      <vt:lpstr>Custom Design</vt:lpstr>
      <vt:lpstr>1_Custom Design</vt:lpstr>
      <vt:lpstr>PowerPoint Presentation</vt:lpstr>
      <vt:lpstr>Data Science and AI</vt:lpstr>
      <vt:lpstr>Capstone Project </vt:lpstr>
      <vt:lpstr>What to present </vt:lpstr>
      <vt:lpstr>Project evaluation criteria </vt:lpstr>
      <vt:lpstr>Questions?</vt:lpstr>
      <vt:lpstr>Presentation Skeleton </vt:lpstr>
      <vt:lpstr>Project Title Capstone Project    Presenter’s name and role (ideally Data Scientist)</vt:lpstr>
      <vt:lpstr>Agenda </vt:lpstr>
      <vt:lpstr>Bio </vt:lpstr>
      <vt:lpstr>Project context </vt:lpstr>
      <vt:lpstr>Define </vt:lpstr>
      <vt:lpstr>Design </vt:lpstr>
      <vt:lpstr>PowerPoint Presentation</vt:lpstr>
      <vt:lpstr>Deliver </vt:lpstr>
      <vt:lpstr>Summary, conclusions and next steps </vt:lpstr>
      <vt:lpstr>Questions</vt:lpstr>
      <vt:lpstr>Appendices</vt:lpstr>
      <vt:lpstr>Case study: Home loans marketing</vt:lpstr>
      <vt:lpstr>End of Presentation!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Institute of Data</dc:creator>
  <cp:lastModifiedBy>Chaitanya Rao</cp:lastModifiedBy>
  <cp:revision>1</cp:revision>
  <dcterms:modified xsi:type="dcterms:W3CDTF">2024-01-10T08:12:25Z</dcterms:modified>
</cp:coreProperties>
</file>