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62" r:id="rId5"/>
    <p:sldId id="293" r:id="rId6"/>
    <p:sldId id="257" r:id="rId7"/>
    <p:sldId id="288" r:id="rId8"/>
    <p:sldId id="282" r:id="rId9"/>
    <p:sldId id="292" r:id="rId10"/>
    <p:sldId id="283" r:id="rId11"/>
    <p:sldId id="286" r:id="rId12"/>
    <p:sldId id="273" r:id="rId13"/>
    <p:sldId id="275" r:id="rId14"/>
    <p:sldId id="285" r:id="rId15"/>
    <p:sldId id="287" r:id="rId16"/>
    <p:sldId id="276" r:id="rId17"/>
    <p:sldId id="278" r:id="rId18"/>
    <p:sldId id="279" r:id="rId19"/>
    <p:sldId id="274" r:id="rId20"/>
    <p:sldId id="289" r:id="rId21"/>
    <p:sldId id="281" r:id="rId22"/>
    <p:sldId id="291"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70995" autoAdjust="0"/>
  </p:normalViewPr>
  <p:slideViewPr>
    <p:cSldViewPr snapToGrid="0">
      <p:cViewPr varScale="1">
        <p:scale>
          <a:sx n="78" d="100"/>
          <a:sy n="78" d="100"/>
        </p:scale>
        <p:origin x="1296"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5/19/2022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891680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can be seen in this table, these images also have different height and width, different pixel range with different mean and standard deviation pixel values. </a:t>
            </a:r>
          </a:p>
          <a:p>
            <a:endParaRPr lang="en-AU" dirty="0"/>
          </a:p>
          <a:p>
            <a:r>
              <a:rPr lang="en-AU" dirty="0"/>
              <a:t>Keeping all that in mind, the images had been </a:t>
            </a:r>
            <a:r>
              <a:rPr lang="en-AU" dirty="0" err="1"/>
              <a:t>preprocessed</a:t>
            </a:r>
            <a:r>
              <a:rPr lang="en-AU" dirty="0"/>
              <a:t> using Image Data Generator. Some metrics that have been altered include rotation, width shift, zoom, shear, vertical flip, brightness and rescale. </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78920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total of 5 models were built for this project. They include a custom model, an efficientnetb0, a resnet50, a densenet121 and an inceptionv3. As we can see from the table, DenseNet121 provides a model with a highest accuracy of 88%. Precision and Recall are also the highest out of all at 92% and 88% respectively. </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5077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two graphs here show the model’s accuracy and loss over 25 epochs. As we can see, the accuracy of the training and validation sets increases and are pretty much converged at around the 3</a:t>
            </a:r>
            <a:r>
              <a:rPr lang="en-AU" baseline="30000" dirty="0"/>
              <a:t>th</a:t>
            </a:r>
            <a:r>
              <a:rPr lang="en-AU" dirty="0"/>
              <a:t> epoch. This is also similar to the loss function where they also converge after 3 epochs.</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996107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image to your left is the classification report for </a:t>
            </a:r>
            <a:r>
              <a:rPr lang="en-AU" dirty="0" err="1"/>
              <a:t>DenseNet</a:t>
            </a:r>
            <a:r>
              <a:rPr lang="en-AU" dirty="0"/>
              <a:t> model. Precision </a:t>
            </a:r>
            <a:r>
              <a:rPr lang="en-US" b="0" i="0" dirty="0">
                <a:solidFill>
                  <a:srgbClr val="0F0236"/>
                </a:solidFill>
                <a:effectLst/>
                <a:latin typeface="sofia-pro"/>
              </a:rPr>
              <a:t>describes how many detected items are truly relevant </a:t>
            </a:r>
            <a:r>
              <a:rPr lang="en-AU" dirty="0"/>
              <a:t>and recall </a:t>
            </a:r>
            <a:r>
              <a:rPr lang="en-US" b="0" i="0" dirty="0">
                <a:solidFill>
                  <a:srgbClr val="0F0236"/>
                </a:solidFill>
                <a:effectLst/>
                <a:latin typeface="sofia-pro"/>
              </a:rPr>
              <a:t>measures how many relevant elements were detected.</a:t>
            </a:r>
            <a:r>
              <a:rPr lang="en-AU" b="0" i="0" dirty="0">
                <a:solidFill>
                  <a:srgbClr val="0F0236"/>
                </a:solidFill>
                <a:effectLst/>
                <a:latin typeface="sofia-pro"/>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dirty="0">
              <a:solidFill>
                <a:srgbClr val="0F0236"/>
              </a:solidFill>
              <a:effectLst/>
              <a:latin typeface="sofia-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First, let’s look at the recall rate for each class. We can see that the model is very sensitive to class 0, 2, and 3, which are ‘Covid19’, ‘pneumonia’, and ‘tuberculosis’ respectively. The model is not the best in detecting normal </a:t>
            </a:r>
            <a:r>
              <a:rPr lang="en-AU" dirty="0" err="1"/>
              <a:t>xrays</a:t>
            </a:r>
            <a:r>
              <a:rPr lang="en-AU" dirty="0"/>
              <a:t> with a recall rate of only 77%. Some might argue that the only inconvenience in diagnosing a normal </a:t>
            </a:r>
            <a:r>
              <a:rPr lang="en-AU" dirty="0" err="1"/>
              <a:t>xray</a:t>
            </a:r>
            <a:r>
              <a:rPr lang="en-AU" dirty="0"/>
              <a:t> as abnormal is that the patient will have to comeback for further testing, but we should also consider the fact that the most common subsequent test to chest </a:t>
            </a:r>
            <a:r>
              <a:rPr lang="en-AU" dirty="0" err="1"/>
              <a:t>xray</a:t>
            </a:r>
            <a:r>
              <a:rPr lang="en-AU" dirty="0"/>
              <a:t> is CT scan. This means that there might be a chance that a completely healthy patient might have to be exposed to unnecessary radiation if this model is being used as the only source of diagnosis. </a:t>
            </a:r>
          </a:p>
          <a:p>
            <a:endParaRPr lang="en-AU" dirty="0"/>
          </a:p>
          <a:p>
            <a:r>
              <a:rPr lang="en-AU" dirty="0"/>
              <a:t>Now let’s look at the precision of the model. Both Covid19 and Tuberculosis have a precision of above 90%. The precision for Normal and Pneumonia is slightly lower at 88% and 86% respectively. This is also demonstrated in the confusion matrix where we can see that most of the incorrectly labelled images are in the normal and pneumonia group. </a:t>
            </a:r>
          </a:p>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20969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saliency map is built so that we can have a better visualisation on how </a:t>
            </a:r>
            <a:r>
              <a:rPr lang="en-AU" dirty="0" err="1"/>
              <a:t>densenet</a:t>
            </a:r>
            <a:r>
              <a:rPr lang="en-AU" dirty="0"/>
              <a:t> detects anomalies in chest </a:t>
            </a:r>
            <a:r>
              <a:rPr lang="en-AU" dirty="0" err="1"/>
              <a:t>xray</a:t>
            </a:r>
            <a:r>
              <a:rPr lang="en-AU" dirty="0"/>
              <a:t>. The upper row contains sample image that are correctly labelled by neural network from each group, from the test folder. Each image is then fed into the neural network to yield the saliency map. We can see that for COVID19, PNEUMONIA and TUBERCULOSIS, the model did detect some regions of interest which are highlighted in yellow and green. Whereas in the normal </a:t>
            </a:r>
            <a:r>
              <a:rPr lang="en-AU" dirty="0" err="1"/>
              <a:t>xray</a:t>
            </a:r>
            <a:r>
              <a:rPr lang="en-AU" dirty="0"/>
              <a:t>, nothing lights up indicating that there is no area of suspicion according to the network. </a:t>
            </a: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636788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861951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what will be our next steps? </a:t>
            </a:r>
          </a:p>
          <a:p>
            <a:r>
              <a:rPr lang="en-AU" dirty="0"/>
              <a:t>We can attempt to improve the performance of the model with image enhancement techniques include histogram equalization, contrast limited adaptive histogram equalization, image invert/complement and gamma correction. </a:t>
            </a:r>
          </a:p>
          <a:p>
            <a:endParaRPr lang="en-AU" dirty="0"/>
          </a:p>
          <a:p>
            <a:r>
              <a:rPr lang="en-AU" dirty="0" err="1"/>
              <a:t>ChexNet</a:t>
            </a:r>
            <a:r>
              <a:rPr lang="en-AU" dirty="0"/>
              <a:t> is a model that is being built to specifically train on X-ray images. The model is built upon the current DenseNet121 application. This can be the model to consider in the future. </a:t>
            </a:r>
          </a:p>
          <a:p>
            <a:endParaRPr lang="en-AU" dirty="0"/>
          </a:p>
          <a:p>
            <a:r>
              <a:rPr lang="en-AU" dirty="0"/>
              <a:t>With an 88% accuracy, it is hopeful that millions of $ will be saved from the medical errors bill. In addition to that, many lives will be saved from the successful implementation of the model in daily medical practice. </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937438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402782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67480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50063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Medical errors have always been a topic of concern within the healthcare industry for years as human errors are inevitable but are definitely something that can be limited</a:t>
            </a:r>
            <a:r>
              <a:rPr lang="en-AU" dirty="0"/>
              <a:t>. In Australia, around 67% of the medical errors come from the field of medical imaging, in which 32% the errors come from the misinterpretation of chest radiographs. The statistics are quite surprising when around half of the </a:t>
            </a:r>
            <a:r>
              <a:rPr lang="en-AU" dirty="0" err="1"/>
              <a:t>xrays</a:t>
            </a:r>
            <a:r>
              <a:rPr lang="en-AU" dirty="0"/>
              <a:t> performed every year are chest </a:t>
            </a:r>
            <a:r>
              <a:rPr lang="en-AU" dirty="0" err="1"/>
              <a:t>xrays</a:t>
            </a:r>
            <a:r>
              <a:rPr lang="en-AU" dirty="0"/>
              <a:t> and we would expect our radiologists to be experts in interpreting them. </a:t>
            </a:r>
          </a:p>
          <a:p>
            <a:endParaRPr lang="en-AU" dirty="0"/>
          </a:p>
          <a:p>
            <a:r>
              <a:rPr lang="en-AU" dirty="0"/>
              <a:t>So why is this happening? </a:t>
            </a:r>
          </a:p>
          <a:p>
            <a:r>
              <a:rPr lang="en-AU" dirty="0"/>
              <a:t>Radiologist shortage is an issue that the healthcare system has been trying to tackle for years. Radiologists are often assigned with such enormous workload that only 2% of them are able to fulfill their reporting requirements within contracted hours. </a:t>
            </a:r>
          </a:p>
          <a:p>
            <a:endParaRPr lang="en-AU" dirty="0"/>
          </a:p>
          <a:p>
            <a:r>
              <a:rPr lang="en-AU" dirty="0"/>
              <a:t>The exhaustion from being overworked can easily lead to human errors that cost the healthcare system millions annually. </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73578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goal of this project is to reduce the cost misdiagnosis od Chest Xray that is caused largely by the shortage of radiologists around the world. </a:t>
            </a:r>
          </a:p>
          <a:p>
            <a:endParaRPr lang="en-AU" dirty="0"/>
          </a:p>
          <a:p>
            <a:r>
              <a:rPr lang="en-US" dirty="0"/>
              <a:t>This is done through building a model that can aid in the detection of abnormalities in CXR and differentiate between the most commonly seen pathologies including Tuberculosis (TB), COVID-19 and Pneumonia. </a:t>
            </a:r>
            <a:endParaRPr lang="en-AU"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20678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project pipeline will start with defining a goal and objective, then we move on to exploring the data, then perform feature engineering, modelling and model validation</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4968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will now move on to the EDA part</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939980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dataset used for this project was retrieved from Kaggle and it was last updated 4 months ago. Images for COVID19 were collected from public sources with some images come directly from hospitals and clinicians. Pneumonia group was collected from the Guangzhou Women and Children’s Medical </a:t>
            </a:r>
            <a:r>
              <a:rPr lang="en-AU" dirty="0" err="1"/>
              <a:t>Center</a:t>
            </a:r>
            <a:r>
              <a:rPr lang="en-AU" dirty="0"/>
              <a:t>. Images for Tuberculosis were donated by Qatar University and the Normal folder was normal </a:t>
            </a:r>
            <a:r>
              <a:rPr lang="en-AU" dirty="0" err="1"/>
              <a:t>xrays</a:t>
            </a:r>
            <a:r>
              <a:rPr lang="en-AU" dirty="0"/>
              <a:t> from both pneumonia and tuberculosis dataset.</a:t>
            </a:r>
          </a:p>
          <a:p>
            <a:endParaRPr lang="en-AU" dirty="0"/>
          </a:p>
          <a:p>
            <a:r>
              <a:rPr lang="en-AU" dirty="0"/>
              <a:t> Images are split in two folders of Train and Test. Each folder contains images from 4 classes of pathology including covid19, pneumonia, tuberculosis, and normal. The training set has a total of 6300 images and the test set has around 770 images. </a:t>
            </a:r>
          </a:p>
          <a:p>
            <a:endParaRPr lang="en-AU" dirty="0"/>
          </a:p>
          <a:p>
            <a:r>
              <a:rPr lang="en-AU" dirty="0"/>
              <a:t>The graph to our right demonstrates the total number of cases for each category. We can clearly see a high class imbalance here with a majority of the images belong to the pneumonia category.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4106778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how can we tell these pathologies apart? Round nodules around the apex are usually seen in patients with tuberculosis. It is quite hard to differentiate covid19 and pneumonia as covid has a similar appearance to pneumonia in chest radiographs in most cases. But in general, there will be an area of haziness in the chest if pneumonia is present. </a:t>
            </a:r>
          </a:p>
          <a:p>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From the 8 sample </a:t>
            </a:r>
            <a:r>
              <a:rPr lang="en-AU" dirty="0" err="1"/>
              <a:t>xrays</a:t>
            </a:r>
            <a:r>
              <a:rPr lang="en-AU" dirty="0"/>
              <a:t> here, we can see that the appearance of the images vary broadly. Some is quite bright, some include artefact (foreign objects) like wires and tubes, some are paediatric (kids) </a:t>
            </a:r>
            <a:r>
              <a:rPr lang="en-AU" dirty="0" err="1"/>
              <a:t>xrays</a:t>
            </a:r>
            <a:r>
              <a:rPr lang="en-AU" dirty="0"/>
              <a:t>, some get cut off at the top or on the side. All these factors can affect the overall performance of the model. </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386268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jtiptj/chest-xray-pneumoniacovid19tuberculosis?resource=download" TargetMode="External"/><Relationship Id="rId7" Type="http://schemas.openxmlformats.org/officeDocument/2006/relationships/hyperlink" Target="https://onlinelibrary.wiley.com/doi/10.5694/mja2.51077"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hyperlink" Target="https://arxiv.org/ftp/arxiv/papers/2012/2012.02238.pdf" TargetMode="External"/><Relationship Id="rId5" Type="http://schemas.openxmlformats.org/officeDocument/2006/relationships/hyperlink" Target="https://laurenoakdenrayner.com/2017/12/18/the-chestxray14-dataset-problems" TargetMode="External"/><Relationship Id="rId4" Type="http://schemas.openxmlformats.org/officeDocument/2006/relationships/hyperlink" Target="https://www.kaggle.com/code/adrynh/xray-classification-kera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4267200" y="2394212"/>
            <a:ext cx="6965092" cy="1524735"/>
          </a:xfrm>
        </p:spPr>
        <p:txBody>
          <a:bodyPr anchor="b">
            <a:normAutofit/>
          </a:bodyPr>
          <a:lstStyle/>
          <a:p>
            <a:r>
              <a:rPr lang="en-US" sz="3300" dirty="0"/>
              <a:t>The application of deep learning in radiology</a:t>
            </a:r>
          </a:p>
        </p:txBody>
      </p:sp>
    </p:spTree>
    <p:extLst>
      <p:ext uri="{BB962C8B-B14F-4D97-AF65-F5344CB8AC3E}">
        <p14:creationId xmlns:p14="http://schemas.microsoft.com/office/powerpoint/2010/main" val="37972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0"/>
            <a:ext cx="8421688" cy="1325563"/>
          </a:xfrm>
        </p:spPr>
        <p:txBody>
          <a:bodyPr/>
          <a:lstStyle/>
          <a:p>
            <a:r>
              <a:rPr lang="en-US" dirty="0"/>
              <a:t>Exploratory Data analysis (</a:t>
            </a:r>
            <a:r>
              <a:rPr lang="en-US" dirty="0" err="1"/>
              <a:t>eda</a:t>
            </a:r>
            <a:r>
              <a:rPr lang="en-US" dirty="0"/>
              <a:t>)</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pic>
        <p:nvPicPr>
          <p:cNvPr id="335" name="Picture 334">
            <a:extLst>
              <a:ext uri="{FF2B5EF4-FFF2-40B4-BE49-F238E27FC236}">
                <a16:creationId xmlns:a16="http://schemas.microsoft.com/office/drawing/2014/main" id="{B5BEAD1D-3E9C-06A5-7E52-17E15F429342}"/>
              </a:ext>
            </a:extLst>
          </p:cNvPr>
          <p:cNvPicPr>
            <a:picLocks noChangeAspect="1"/>
          </p:cNvPicPr>
          <p:nvPr/>
        </p:nvPicPr>
        <p:blipFill>
          <a:blip r:embed="rId3"/>
          <a:stretch>
            <a:fillRect/>
          </a:stretch>
        </p:blipFill>
        <p:spPr>
          <a:xfrm>
            <a:off x="2636039" y="1096143"/>
            <a:ext cx="3065074" cy="2501015"/>
          </a:xfrm>
          <a:prstGeom prst="rect">
            <a:avLst/>
          </a:prstGeom>
        </p:spPr>
      </p:pic>
      <p:pic>
        <p:nvPicPr>
          <p:cNvPr id="337" name="Picture 336">
            <a:extLst>
              <a:ext uri="{FF2B5EF4-FFF2-40B4-BE49-F238E27FC236}">
                <a16:creationId xmlns:a16="http://schemas.microsoft.com/office/drawing/2014/main" id="{58A02963-6293-D8B2-A756-1ACAE4CA8277}"/>
              </a:ext>
            </a:extLst>
          </p:cNvPr>
          <p:cNvPicPr>
            <a:picLocks noChangeAspect="1"/>
          </p:cNvPicPr>
          <p:nvPr/>
        </p:nvPicPr>
        <p:blipFill>
          <a:blip r:embed="rId4"/>
          <a:stretch>
            <a:fillRect/>
          </a:stretch>
        </p:blipFill>
        <p:spPr>
          <a:xfrm>
            <a:off x="5639980" y="1096143"/>
            <a:ext cx="3595986" cy="2501015"/>
          </a:xfrm>
          <a:prstGeom prst="rect">
            <a:avLst/>
          </a:prstGeom>
        </p:spPr>
      </p:pic>
      <p:pic>
        <p:nvPicPr>
          <p:cNvPr id="339" name="Picture 338">
            <a:extLst>
              <a:ext uri="{FF2B5EF4-FFF2-40B4-BE49-F238E27FC236}">
                <a16:creationId xmlns:a16="http://schemas.microsoft.com/office/drawing/2014/main" id="{0BCF9F59-87AB-FC9D-1C7D-BB135D54CAF4}"/>
              </a:ext>
            </a:extLst>
          </p:cNvPr>
          <p:cNvPicPr>
            <a:picLocks noChangeAspect="1"/>
          </p:cNvPicPr>
          <p:nvPr/>
        </p:nvPicPr>
        <p:blipFill>
          <a:blip r:embed="rId5"/>
          <a:stretch>
            <a:fillRect/>
          </a:stretch>
        </p:blipFill>
        <p:spPr>
          <a:xfrm>
            <a:off x="188772" y="1096143"/>
            <a:ext cx="2499830" cy="2501015"/>
          </a:xfrm>
          <a:prstGeom prst="rect">
            <a:avLst/>
          </a:prstGeom>
        </p:spPr>
      </p:pic>
      <p:pic>
        <p:nvPicPr>
          <p:cNvPr id="341" name="Picture 340">
            <a:extLst>
              <a:ext uri="{FF2B5EF4-FFF2-40B4-BE49-F238E27FC236}">
                <a16:creationId xmlns:a16="http://schemas.microsoft.com/office/drawing/2014/main" id="{36119286-282A-CB1E-4017-F0BB17769B5A}"/>
              </a:ext>
            </a:extLst>
          </p:cNvPr>
          <p:cNvPicPr>
            <a:picLocks noChangeAspect="1"/>
          </p:cNvPicPr>
          <p:nvPr/>
        </p:nvPicPr>
        <p:blipFill>
          <a:blip r:embed="rId6"/>
          <a:stretch>
            <a:fillRect/>
          </a:stretch>
        </p:blipFill>
        <p:spPr>
          <a:xfrm>
            <a:off x="9171014" y="1102701"/>
            <a:ext cx="2893899" cy="2494457"/>
          </a:xfrm>
          <a:prstGeom prst="rect">
            <a:avLst/>
          </a:prstGeom>
        </p:spPr>
      </p:pic>
      <p:graphicFrame>
        <p:nvGraphicFramePr>
          <p:cNvPr id="8" name="Table 8">
            <a:extLst>
              <a:ext uri="{FF2B5EF4-FFF2-40B4-BE49-F238E27FC236}">
                <a16:creationId xmlns:a16="http://schemas.microsoft.com/office/drawing/2014/main" id="{44F2D6DA-8E60-D524-A30D-F81F6F29E1E5}"/>
              </a:ext>
            </a:extLst>
          </p:cNvPr>
          <p:cNvGraphicFramePr>
            <a:graphicFrameLocks noGrp="1"/>
          </p:cNvGraphicFramePr>
          <p:nvPr>
            <p:extLst>
              <p:ext uri="{D42A27DB-BD31-4B8C-83A1-F6EECF244321}">
                <p14:modId xmlns:p14="http://schemas.microsoft.com/office/powerpoint/2010/main" val="266706946"/>
              </p:ext>
            </p:extLst>
          </p:nvPr>
        </p:nvGraphicFramePr>
        <p:xfrm>
          <a:off x="211619" y="3597157"/>
          <a:ext cx="11853292" cy="2278987"/>
        </p:xfrm>
        <a:graphic>
          <a:graphicData uri="http://schemas.openxmlformats.org/drawingml/2006/table">
            <a:tbl>
              <a:tblPr firstRow="1" bandRow="1">
                <a:tableStyleId>{5C22544A-7EE6-4342-B048-85BDC9FD1C3A}</a:tableStyleId>
              </a:tblPr>
              <a:tblGrid>
                <a:gridCol w="2963323">
                  <a:extLst>
                    <a:ext uri="{9D8B030D-6E8A-4147-A177-3AD203B41FA5}">
                      <a16:colId xmlns:a16="http://schemas.microsoft.com/office/drawing/2014/main" val="3941458839"/>
                    </a:ext>
                  </a:extLst>
                </a:gridCol>
                <a:gridCol w="2963323">
                  <a:extLst>
                    <a:ext uri="{9D8B030D-6E8A-4147-A177-3AD203B41FA5}">
                      <a16:colId xmlns:a16="http://schemas.microsoft.com/office/drawing/2014/main" val="1066627374"/>
                    </a:ext>
                  </a:extLst>
                </a:gridCol>
                <a:gridCol w="2963323">
                  <a:extLst>
                    <a:ext uri="{9D8B030D-6E8A-4147-A177-3AD203B41FA5}">
                      <a16:colId xmlns:a16="http://schemas.microsoft.com/office/drawing/2014/main" val="1029123718"/>
                    </a:ext>
                  </a:extLst>
                </a:gridCol>
                <a:gridCol w="2963323">
                  <a:extLst>
                    <a:ext uri="{9D8B030D-6E8A-4147-A177-3AD203B41FA5}">
                      <a16:colId xmlns:a16="http://schemas.microsoft.com/office/drawing/2014/main" val="3347493675"/>
                    </a:ext>
                  </a:extLst>
                </a:gridCol>
              </a:tblGrid>
              <a:tr h="2278987">
                <a:tc>
                  <a:txBody>
                    <a:bodyPr/>
                    <a:lstStyle/>
                    <a:p>
                      <a:endParaRPr lang="en-AU"/>
                    </a:p>
                  </a:txBody>
                  <a:tcPr>
                    <a:solidFill>
                      <a:schemeClr val="tx1"/>
                    </a:solidFill>
                  </a:tcPr>
                </a:tc>
                <a:tc>
                  <a:txBody>
                    <a:bodyPr/>
                    <a:lstStyle/>
                    <a:p>
                      <a:endParaRPr lang="en-AU" dirty="0"/>
                    </a:p>
                  </a:txBody>
                  <a:tcPr>
                    <a:solidFill>
                      <a:schemeClr val="tx1"/>
                    </a:solidFill>
                  </a:tcPr>
                </a:tc>
                <a:tc>
                  <a:txBody>
                    <a:bodyPr/>
                    <a:lstStyle/>
                    <a:p>
                      <a:endParaRPr lang="en-AU" dirty="0"/>
                    </a:p>
                  </a:txBody>
                  <a:tcPr>
                    <a:solidFill>
                      <a:schemeClr val="tx1"/>
                    </a:solidFill>
                  </a:tcPr>
                </a:tc>
                <a:tc>
                  <a:txBody>
                    <a:bodyPr/>
                    <a:lstStyle/>
                    <a:p>
                      <a:endParaRPr lang="en-AU" dirty="0"/>
                    </a:p>
                  </a:txBody>
                  <a:tcPr>
                    <a:solidFill>
                      <a:schemeClr val="tx1"/>
                    </a:solidFill>
                  </a:tcPr>
                </a:tc>
                <a:extLst>
                  <a:ext uri="{0D108BD9-81ED-4DB2-BD59-A6C34878D82A}">
                    <a16:rowId xmlns:a16="http://schemas.microsoft.com/office/drawing/2014/main" val="773332732"/>
                  </a:ext>
                </a:extLst>
              </a:tr>
            </a:tbl>
          </a:graphicData>
        </a:graphic>
      </p:graphicFrame>
      <p:pic>
        <p:nvPicPr>
          <p:cNvPr id="7" name="Picture 6" descr="A close-up of a person's chest&#10;&#10;Description automatically generated with low confidence">
            <a:extLst>
              <a:ext uri="{FF2B5EF4-FFF2-40B4-BE49-F238E27FC236}">
                <a16:creationId xmlns:a16="http://schemas.microsoft.com/office/drawing/2014/main" id="{495F866C-E4BF-7F43-7FBC-BC5F3D1F4623}"/>
              </a:ext>
            </a:extLst>
          </p:cNvPr>
          <p:cNvPicPr>
            <a:picLocks noChangeAspect="1"/>
          </p:cNvPicPr>
          <p:nvPr/>
        </p:nvPicPr>
        <p:blipFill>
          <a:blip r:embed="rId7"/>
          <a:stretch>
            <a:fillRect/>
          </a:stretch>
        </p:blipFill>
        <p:spPr>
          <a:xfrm>
            <a:off x="304799" y="3720747"/>
            <a:ext cx="2383803" cy="2041110"/>
          </a:xfrm>
          <a:prstGeom prst="rect">
            <a:avLst/>
          </a:prstGeom>
        </p:spPr>
      </p:pic>
      <p:pic>
        <p:nvPicPr>
          <p:cNvPr id="12" name="Picture 11" descr="A picture containing bottle, indoor, invertebrate, x-ray film&#10;&#10;Description automatically generated">
            <a:extLst>
              <a:ext uri="{FF2B5EF4-FFF2-40B4-BE49-F238E27FC236}">
                <a16:creationId xmlns:a16="http://schemas.microsoft.com/office/drawing/2014/main" id="{B64BBCD3-7DD9-EFA7-15D1-84045411FB20}"/>
              </a:ext>
            </a:extLst>
          </p:cNvPr>
          <p:cNvPicPr>
            <a:picLocks noChangeAspect="1"/>
          </p:cNvPicPr>
          <p:nvPr/>
        </p:nvPicPr>
        <p:blipFill>
          <a:blip r:embed="rId8"/>
          <a:stretch>
            <a:fillRect/>
          </a:stretch>
        </p:blipFill>
        <p:spPr>
          <a:xfrm>
            <a:off x="2807212" y="3702570"/>
            <a:ext cx="2832768" cy="2085579"/>
          </a:xfrm>
          <a:prstGeom prst="rect">
            <a:avLst/>
          </a:prstGeom>
        </p:spPr>
      </p:pic>
      <p:pic>
        <p:nvPicPr>
          <p:cNvPr id="14" name="Picture 13" descr="A picture containing x-ray film, blur&#10;&#10;Description automatically generated">
            <a:extLst>
              <a:ext uri="{FF2B5EF4-FFF2-40B4-BE49-F238E27FC236}">
                <a16:creationId xmlns:a16="http://schemas.microsoft.com/office/drawing/2014/main" id="{453A6CA6-2581-A7D3-5ECB-DB66B607AD44}"/>
              </a:ext>
            </a:extLst>
          </p:cNvPr>
          <p:cNvPicPr>
            <a:picLocks noChangeAspect="1"/>
          </p:cNvPicPr>
          <p:nvPr/>
        </p:nvPicPr>
        <p:blipFill>
          <a:blip r:embed="rId9"/>
          <a:stretch>
            <a:fillRect/>
          </a:stretch>
        </p:blipFill>
        <p:spPr>
          <a:xfrm>
            <a:off x="5758590" y="3720747"/>
            <a:ext cx="3412421" cy="2041110"/>
          </a:xfrm>
          <a:prstGeom prst="rect">
            <a:avLst/>
          </a:prstGeom>
        </p:spPr>
      </p:pic>
      <p:pic>
        <p:nvPicPr>
          <p:cNvPr id="16" name="Picture 15" descr="X-ray of a person's chest&#10;&#10;Description automatically generated with medium confidence">
            <a:extLst>
              <a:ext uri="{FF2B5EF4-FFF2-40B4-BE49-F238E27FC236}">
                <a16:creationId xmlns:a16="http://schemas.microsoft.com/office/drawing/2014/main" id="{D747F39A-AE7D-6163-DF60-A4090E75F0A7}"/>
              </a:ext>
            </a:extLst>
          </p:cNvPr>
          <p:cNvPicPr>
            <a:picLocks noChangeAspect="1"/>
          </p:cNvPicPr>
          <p:nvPr/>
        </p:nvPicPr>
        <p:blipFill>
          <a:blip r:embed="rId10"/>
          <a:stretch>
            <a:fillRect/>
          </a:stretch>
        </p:blipFill>
        <p:spPr>
          <a:xfrm>
            <a:off x="9289621" y="3702569"/>
            <a:ext cx="2690760" cy="2041109"/>
          </a:xfrm>
          <a:prstGeom prst="rect">
            <a:avLst/>
          </a:prstGeom>
        </p:spPr>
      </p:pic>
      <p:cxnSp>
        <p:nvCxnSpPr>
          <p:cNvPr id="4" name="Straight Arrow Connector 3">
            <a:extLst>
              <a:ext uri="{FF2B5EF4-FFF2-40B4-BE49-F238E27FC236}">
                <a16:creationId xmlns:a16="http://schemas.microsoft.com/office/drawing/2014/main" id="{A1CDCF44-7272-4055-E15D-ED0C396867DC}"/>
              </a:ext>
            </a:extLst>
          </p:cNvPr>
          <p:cNvCxnSpPr>
            <a:cxnSpLocks/>
          </p:cNvCxnSpPr>
          <p:nvPr/>
        </p:nvCxnSpPr>
        <p:spPr>
          <a:xfrm>
            <a:off x="1754659" y="568411"/>
            <a:ext cx="0" cy="53429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DD7D50-4187-3738-A195-B3390D1CC7A4}"/>
              </a:ext>
            </a:extLst>
          </p:cNvPr>
          <p:cNvCxnSpPr>
            <a:cxnSpLocks/>
          </p:cNvCxnSpPr>
          <p:nvPr/>
        </p:nvCxnSpPr>
        <p:spPr>
          <a:xfrm>
            <a:off x="1620236" y="4714993"/>
            <a:ext cx="47498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1B0DCA-35AF-99AF-2B9E-BEA2FB86B72B}"/>
              </a:ext>
            </a:extLst>
          </p:cNvPr>
          <p:cNvCxnSpPr>
            <a:cxnSpLocks/>
          </p:cNvCxnSpPr>
          <p:nvPr/>
        </p:nvCxnSpPr>
        <p:spPr>
          <a:xfrm>
            <a:off x="6579414" y="4237198"/>
            <a:ext cx="47498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AE68D07-60E7-A3E3-5F5E-50CCB3882190}"/>
              </a:ext>
            </a:extLst>
          </p:cNvPr>
          <p:cNvCxnSpPr>
            <a:cxnSpLocks/>
          </p:cNvCxnSpPr>
          <p:nvPr/>
        </p:nvCxnSpPr>
        <p:spPr>
          <a:xfrm>
            <a:off x="5089675" y="3429000"/>
            <a:ext cx="0" cy="4338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C4C5C4F2-781A-64E8-9A47-AFB6C20759DB}"/>
              </a:ext>
            </a:extLst>
          </p:cNvPr>
          <p:cNvSpPr/>
          <p:nvPr/>
        </p:nvSpPr>
        <p:spPr>
          <a:xfrm>
            <a:off x="6519890" y="1223319"/>
            <a:ext cx="1786110" cy="37070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518F59CC-752E-56AD-2893-4FC1B2012D95}"/>
              </a:ext>
            </a:extLst>
          </p:cNvPr>
          <p:cNvSpPr/>
          <p:nvPr/>
        </p:nvSpPr>
        <p:spPr>
          <a:xfrm rot="5400000">
            <a:off x="-462682" y="2629236"/>
            <a:ext cx="1441552" cy="37070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6361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29784"/>
            <a:ext cx="8421688" cy="1325563"/>
          </a:xfrm>
        </p:spPr>
        <p:txBody>
          <a:bodyPr/>
          <a:lstStyle/>
          <a:p>
            <a:r>
              <a:rPr lang="en-US" dirty="0"/>
              <a:t>Data preprocessing </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
        <p:nvSpPr>
          <p:cNvPr id="12" name="TextBox 11">
            <a:extLst>
              <a:ext uri="{FF2B5EF4-FFF2-40B4-BE49-F238E27FC236}">
                <a16:creationId xmlns:a16="http://schemas.microsoft.com/office/drawing/2014/main" id="{CBBB99EF-D09B-4FD5-C934-E6A2DC982089}"/>
              </a:ext>
            </a:extLst>
          </p:cNvPr>
          <p:cNvSpPr txBox="1"/>
          <p:nvPr/>
        </p:nvSpPr>
        <p:spPr>
          <a:xfrm>
            <a:off x="8971148" y="2391122"/>
            <a:ext cx="5056217" cy="3139321"/>
          </a:xfrm>
          <a:prstGeom prst="rect">
            <a:avLst/>
          </a:prstGeom>
          <a:noFill/>
        </p:spPr>
        <p:txBody>
          <a:bodyPr wrap="square" rtlCol="0">
            <a:spAutoFit/>
          </a:bodyPr>
          <a:lstStyle/>
          <a:p>
            <a:r>
              <a:rPr lang="en-AU" dirty="0"/>
              <a:t>Image Data Generator:</a:t>
            </a:r>
          </a:p>
          <a:p>
            <a:pPr marL="285750" indent="-285750">
              <a:buFont typeface="Arial" panose="020B0604020202020204" pitchFamily="34" charset="0"/>
              <a:buChar char="•"/>
            </a:pPr>
            <a:r>
              <a:rPr lang="en-AU" dirty="0"/>
              <a:t>Rotation</a:t>
            </a:r>
          </a:p>
          <a:p>
            <a:pPr marL="285750" indent="-285750">
              <a:buFont typeface="Arial" panose="020B0604020202020204" pitchFamily="34" charset="0"/>
              <a:buChar char="•"/>
            </a:pPr>
            <a:r>
              <a:rPr lang="en-AU" dirty="0"/>
              <a:t>Width shift</a:t>
            </a:r>
          </a:p>
          <a:p>
            <a:pPr marL="285750" indent="-285750">
              <a:buFont typeface="Arial" panose="020B0604020202020204" pitchFamily="34" charset="0"/>
              <a:buChar char="•"/>
            </a:pPr>
            <a:r>
              <a:rPr lang="en-AU" dirty="0"/>
              <a:t>Height shift</a:t>
            </a:r>
          </a:p>
          <a:p>
            <a:pPr marL="285750" indent="-285750">
              <a:buFont typeface="Arial" panose="020B0604020202020204" pitchFamily="34" charset="0"/>
              <a:buChar char="•"/>
            </a:pPr>
            <a:r>
              <a:rPr lang="en-AU" dirty="0"/>
              <a:t>Zoom</a:t>
            </a:r>
          </a:p>
          <a:p>
            <a:pPr marL="285750" indent="-285750">
              <a:buFont typeface="Arial" panose="020B0604020202020204" pitchFamily="34" charset="0"/>
              <a:buChar char="•"/>
            </a:pPr>
            <a:r>
              <a:rPr lang="en-AU" dirty="0"/>
              <a:t>Shear</a:t>
            </a:r>
          </a:p>
          <a:p>
            <a:pPr marL="285750" indent="-285750">
              <a:buFont typeface="Arial" panose="020B0604020202020204" pitchFamily="34" charset="0"/>
              <a:buChar char="•"/>
            </a:pPr>
            <a:r>
              <a:rPr lang="en-AU" dirty="0"/>
              <a:t>Horizontal flip</a:t>
            </a:r>
          </a:p>
          <a:p>
            <a:pPr marL="285750" indent="-285750">
              <a:buFont typeface="Arial" panose="020B0604020202020204" pitchFamily="34" charset="0"/>
              <a:buChar char="•"/>
            </a:pPr>
            <a:r>
              <a:rPr lang="en-AU" dirty="0"/>
              <a:t>Brightness</a:t>
            </a:r>
          </a:p>
          <a:p>
            <a:pPr marL="285750" indent="-285750">
              <a:buFont typeface="Arial" panose="020B0604020202020204" pitchFamily="34" charset="0"/>
              <a:buChar char="•"/>
            </a:pPr>
            <a:r>
              <a:rPr lang="en-AU" dirty="0"/>
              <a:t>Rescale</a:t>
            </a:r>
          </a:p>
          <a:p>
            <a:pPr marL="285750" indent="-285750">
              <a:buFont typeface="Arial" panose="020B0604020202020204" pitchFamily="34" charset="0"/>
              <a:buChar char="•"/>
            </a:pPr>
            <a:endParaRPr lang="en-AU" dirty="0"/>
          </a:p>
          <a:p>
            <a:endParaRPr lang="en-AU" dirty="0"/>
          </a:p>
        </p:txBody>
      </p:sp>
      <p:graphicFrame>
        <p:nvGraphicFramePr>
          <p:cNvPr id="13" name="Table 4">
            <a:extLst>
              <a:ext uri="{FF2B5EF4-FFF2-40B4-BE49-F238E27FC236}">
                <a16:creationId xmlns:a16="http://schemas.microsoft.com/office/drawing/2014/main" id="{4446AFAC-9ABD-3FE9-84B0-2CC06C2C2F50}"/>
              </a:ext>
            </a:extLst>
          </p:cNvPr>
          <p:cNvGraphicFramePr>
            <a:graphicFrameLocks noGrp="1"/>
          </p:cNvGraphicFramePr>
          <p:nvPr>
            <p:extLst>
              <p:ext uri="{D42A27DB-BD31-4B8C-83A1-F6EECF244321}">
                <p14:modId xmlns:p14="http://schemas.microsoft.com/office/powerpoint/2010/main" val="4182063058"/>
              </p:ext>
            </p:extLst>
          </p:nvPr>
        </p:nvGraphicFramePr>
        <p:xfrm>
          <a:off x="274684" y="2391122"/>
          <a:ext cx="7426231" cy="2417068"/>
        </p:xfrm>
        <a:graphic>
          <a:graphicData uri="http://schemas.openxmlformats.org/drawingml/2006/table">
            <a:tbl>
              <a:tblPr firstRow="1" bandRow="1">
                <a:tableStyleId>{5C22544A-7EE6-4342-B048-85BDC9FD1C3A}</a:tableStyleId>
              </a:tblPr>
              <a:tblGrid>
                <a:gridCol w="1221673">
                  <a:extLst>
                    <a:ext uri="{9D8B030D-6E8A-4147-A177-3AD203B41FA5}">
                      <a16:colId xmlns:a16="http://schemas.microsoft.com/office/drawing/2014/main" val="4012674071"/>
                    </a:ext>
                  </a:extLst>
                </a:gridCol>
                <a:gridCol w="1188031">
                  <a:extLst>
                    <a:ext uri="{9D8B030D-6E8A-4147-A177-3AD203B41FA5}">
                      <a16:colId xmlns:a16="http://schemas.microsoft.com/office/drawing/2014/main" val="2330727992"/>
                    </a:ext>
                  </a:extLst>
                </a:gridCol>
                <a:gridCol w="1355754">
                  <a:extLst>
                    <a:ext uri="{9D8B030D-6E8A-4147-A177-3AD203B41FA5}">
                      <a16:colId xmlns:a16="http://schemas.microsoft.com/office/drawing/2014/main" val="1359680121"/>
                    </a:ext>
                  </a:extLst>
                </a:gridCol>
                <a:gridCol w="1732737">
                  <a:extLst>
                    <a:ext uri="{9D8B030D-6E8A-4147-A177-3AD203B41FA5}">
                      <a16:colId xmlns:a16="http://schemas.microsoft.com/office/drawing/2014/main" val="1147058658"/>
                    </a:ext>
                  </a:extLst>
                </a:gridCol>
                <a:gridCol w="1928036">
                  <a:extLst>
                    <a:ext uri="{9D8B030D-6E8A-4147-A177-3AD203B41FA5}">
                      <a16:colId xmlns:a16="http://schemas.microsoft.com/office/drawing/2014/main" val="2614798555"/>
                    </a:ext>
                  </a:extLst>
                </a:gridCol>
              </a:tblGrid>
              <a:tr h="444247">
                <a:tc>
                  <a:txBody>
                    <a:bodyPr/>
                    <a:lstStyle/>
                    <a:p>
                      <a:endParaRPr lang="en-AU" dirty="0">
                        <a:solidFill>
                          <a:schemeClr val="tx1"/>
                        </a:solidFill>
                      </a:endParaRPr>
                    </a:p>
                  </a:txBody>
                  <a:tcPr>
                    <a:solidFill>
                      <a:schemeClr val="bg1"/>
                    </a:solidFill>
                  </a:tcPr>
                </a:tc>
                <a:tc>
                  <a:txBody>
                    <a:bodyPr/>
                    <a:lstStyle/>
                    <a:p>
                      <a:pPr algn="ctr"/>
                      <a:r>
                        <a:rPr lang="en-AU" dirty="0">
                          <a:solidFill>
                            <a:schemeClr val="tx1"/>
                          </a:solidFill>
                        </a:rPr>
                        <a:t>COVID19</a:t>
                      </a:r>
                    </a:p>
                  </a:txBody>
                  <a:tcPr>
                    <a:solidFill>
                      <a:schemeClr val="bg1"/>
                    </a:solidFill>
                  </a:tcPr>
                </a:tc>
                <a:tc>
                  <a:txBody>
                    <a:bodyPr/>
                    <a:lstStyle/>
                    <a:p>
                      <a:pPr algn="ctr"/>
                      <a:r>
                        <a:rPr lang="en-AU" dirty="0">
                          <a:solidFill>
                            <a:schemeClr val="tx1"/>
                          </a:solidFill>
                        </a:rPr>
                        <a:t>NORMAL</a:t>
                      </a:r>
                    </a:p>
                  </a:txBody>
                  <a:tcPr>
                    <a:solidFill>
                      <a:schemeClr val="bg1"/>
                    </a:solidFill>
                  </a:tcPr>
                </a:tc>
                <a:tc>
                  <a:txBody>
                    <a:bodyPr/>
                    <a:lstStyle/>
                    <a:p>
                      <a:pPr algn="ctr"/>
                      <a:r>
                        <a:rPr lang="en-AU" dirty="0">
                          <a:solidFill>
                            <a:schemeClr val="tx1"/>
                          </a:solidFill>
                        </a:rPr>
                        <a:t>PNEUMONIA</a:t>
                      </a:r>
                    </a:p>
                  </a:txBody>
                  <a:tcPr>
                    <a:solidFill>
                      <a:schemeClr val="bg1"/>
                    </a:solidFill>
                  </a:tcPr>
                </a:tc>
                <a:tc>
                  <a:txBody>
                    <a:bodyPr/>
                    <a:lstStyle/>
                    <a:p>
                      <a:pPr algn="ctr"/>
                      <a:r>
                        <a:rPr lang="en-AU" dirty="0">
                          <a:solidFill>
                            <a:schemeClr val="tx1"/>
                          </a:solidFill>
                        </a:rPr>
                        <a:t>TUBERCULOSIS</a:t>
                      </a:r>
                    </a:p>
                  </a:txBody>
                  <a:tcPr>
                    <a:solidFill>
                      <a:schemeClr val="bg1"/>
                    </a:solidFill>
                  </a:tcPr>
                </a:tc>
                <a:extLst>
                  <a:ext uri="{0D108BD9-81ED-4DB2-BD59-A6C34878D82A}">
                    <a16:rowId xmlns:a16="http://schemas.microsoft.com/office/drawing/2014/main" val="3137014782"/>
                  </a:ext>
                </a:extLst>
              </a:tr>
              <a:tr h="444247">
                <a:tc>
                  <a:txBody>
                    <a:bodyPr/>
                    <a:lstStyle/>
                    <a:p>
                      <a:r>
                        <a:rPr lang="en-AU" dirty="0">
                          <a:solidFill>
                            <a:schemeClr val="tx1"/>
                          </a:solidFill>
                        </a:rPr>
                        <a:t>Dimension</a:t>
                      </a:r>
                    </a:p>
                  </a:txBody>
                  <a:tcPr>
                    <a:solidFill>
                      <a:schemeClr val="bg1"/>
                    </a:solidFill>
                  </a:tcPr>
                </a:tc>
                <a:tc>
                  <a:txBody>
                    <a:bodyPr/>
                    <a:lstStyle/>
                    <a:p>
                      <a:r>
                        <a:rPr lang="en-AU" dirty="0">
                          <a:solidFill>
                            <a:schemeClr val="tx1"/>
                          </a:solidFill>
                        </a:rPr>
                        <a:t>823x685</a:t>
                      </a:r>
                    </a:p>
                  </a:txBody>
                  <a:tcPr>
                    <a:solidFill>
                      <a:schemeClr val="bg1"/>
                    </a:solidFill>
                  </a:tcPr>
                </a:tc>
                <a:tc>
                  <a:txBody>
                    <a:bodyPr/>
                    <a:lstStyle/>
                    <a:p>
                      <a:r>
                        <a:rPr lang="en-AU" dirty="0">
                          <a:solidFill>
                            <a:schemeClr val="tx1"/>
                          </a:solidFill>
                        </a:rPr>
                        <a:t>1075x1554</a:t>
                      </a:r>
                    </a:p>
                  </a:txBody>
                  <a:tcPr>
                    <a:solidFill>
                      <a:schemeClr val="bg1"/>
                    </a:solidFill>
                  </a:tcPr>
                </a:tc>
                <a:tc>
                  <a:txBody>
                    <a:bodyPr/>
                    <a:lstStyle/>
                    <a:p>
                      <a:r>
                        <a:rPr lang="en-AU" dirty="0">
                          <a:solidFill>
                            <a:schemeClr val="tx1"/>
                          </a:solidFill>
                        </a:rPr>
                        <a:t>488x760</a:t>
                      </a:r>
                    </a:p>
                  </a:txBody>
                  <a:tcPr>
                    <a:solidFill>
                      <a:schemeClr val="bg1"/>
                    </a:solidFill>
                  </a:tcPr>
                </a:tc>
                <a:tc>
                  <a:txBody>
                    <a:bodyPr/>
                    <a:lstStyle/>
                    <a:p>
                      <a:r>
                        <a:rPr lang="en-AU" dirty="0">
                          <a:solidFill>
                            <a:schemeClr val="tx1"/>
                          </a:solidFill>
                        </a:rPr>
                        <a:t>512x512</a:t>
                      </a:r>
                    </a:p>
                  </a:txBody>
                  <a:tcPr>
                    <a:solidFill>
                      <a:schemeClr val="bg1"/>
                    </a:solidFill>
                  </a:tcPr>
                </a:tc>
                <a:extLst>
                  <a:ext uri="{0D108BD9-81ED-4DB2-BD59-A6C34878D82A}">
                    <a16:rowId xmlns:a16="http://schemas.microsoft.com/office/drawing/2014/main" val="2298827872"/>
                  </a:ext>
                </a:extLst>
              </a:tr>
              <a:tr h="444247">
                <a:tc>
                  <a:txBody>
                    <a:bodyPr/>
                    <a:lstStyle/>
                    <a:p>
                      <a:r>
                        <a:rPr lang="en-AU" dirty="0">
                          <a:solidFill>
                            <a:schemeClr val="tx1"/>
                          </a:solidFill>
                        </a:rPr>
                        <a:t>Pixel range</a:t>
                      </a:r>
                    </a:p>
                  </a:txBody>
                  <a:tcPr>
                    <a:solidFill>
                      <a:schemeClr val="bg1"/>
                    </a:solidFill>
                  </a:tcPr>
                </a:tc>
                <a:tc>
                  <a:txBody>
                    <a:bodyPr/>
                    <a:lstStyle/>
                    <a:p>
                      <a:r>
                        <a:rPr lang="en-AU" dirty="0">
                          <a:solidFill>
                            <a:schemeClr val="tx1"/>
                          </a:solidFill>
                        </a:rPr>
                        <a:t>0-255</a:t>
                      </a:r>
                    </a:p>
                  </a:txBody>
                  <a:tcPr>
                    <a:solidFill>
                      <a:schemeClr val="bg1"/>
                    </a:solidFill>
                  </a:tcPr>
                </a:tc>
                <a:tc>
                  <a:txBody>
                    <a:bodyPr/>
                    <a:lstStyle/>
                    <a:p>
                      <a:r>
                        <a:rPr lang="en-AU" dirty="0">
                          <a:solidFill>
                            <a:schemeClr val="tx1"/>
                          </a:solidFill>
                        </a:rPr>
                        <a:t>0-255</a:t>
                      </a:r>
                    </a:p>
                  </a:txBody>
                  <a:tcPr>
                    <a:solidFill>
                      <a:schemeClr val="bg1"/>
                    </a:solidFill>
                  </a:tcPr>
                </a:tc>
                <a:tc>
                  <a:txBody>
                    <a:bodyPr/>
                    <a:lstStyle/>
                    <a:p>
                      <a:r>
                        <a:rPr lang="en-AU" dirty="0">
                          <a:solidFill>
                            <a:schemeClr val="tx1"/>
                          </a:solidFill>
                        </a:rPr>
                        <a:t>0-255</a:t>
                      </a:r>
                    </a:p>
                  </a:txBody>
                  <a:tcPr>
                    <a:solidFill>
                      <a:schemeClr val="bg1"/>
                    </a:solidFill>
                  </a:tcPr>
                </a:tc>
                <a:tc>
                  <a:txBody>
                    <a:bodyPr/>
                    <a:lstStyle/>
                    <a:p>
                      <a:r>
                        <a:rPr lang="en-AU" dirty="0">
                          <a:solidFill>
                            <a:schemeClr val="tx1"/>
                          </a:solidFill>
                        </a:rPr>
                        <a:t>0-0.85</a:t>
                      </a:r>
                    </a:p>
                  </a:txBody>
                  <a:tcPr>
                    <a:solidFill>
                      <a:schemeClr val="bg1"/>
                    </a:solidFill>
                  </a:tcPr>
                </a:tc>
                <a:extLst>
                  <a:ext uri="{0D108BD9-81ED-4DB2-BD59-A6C34878D82A}">
                    <a16:rowId xmlns:a16="http://schemas.microsoft.com/office/drawing/2014/main" val="3635088087"/>
                  </a:ext>
                </a:extLst>
              </a:tr>
              <a:tr h="444247">
                <a:tc>
                  <a:txBody>
                    <a:bodyPr/>
                    <a:lstStyle/>
                    <a:p>
                      <a:r>
                        <a:rPr lang="en-AU" dirty="0">
                          <a:solidFill>
                            <a:schemeClr val="tx1"/>
                          </a:solidFill>
                        </a:rPr>
                        <a:t>Mean</a:t>
                      </a:r>
                    </a:p>
                  </a:txBody>
                  <a:tcPr>
                    <a:solidFill>
                      <a:schemeClr val="bg1"/>
                    </a:solidFill>
                  </a:tcPr>
                </a:tc>
                <a:tc>
                  <a:txBody>
                    <a:bodyPr/>
                    <a:lstStyle/>
                    <a:p>
                      <a:r>
                        <a:rPr lang="en-AU" dirty="0">
                          <a:solidFill>
                            <a:schemeClr val="tx1"/>
                          </a:solidFill>
                        </a:rPr>
                        <a:t>154.2</a:t>
                      </a:r>
                    </a:p>
                  </a:txBody>
                  <a:tcPr>
                    <a:solidFill>
                      <a:schemeClr val="bg1"/>
                    </a:solidFill>
                  </a:tcPr>
                </a:tc>
                <a:tc>
                  <a:txBody>
                    <a:bodyPr/>
                    <a:lstStyle/>
                    <a:p>
                      <a:r>
                        <a:rPr lang="en-AU" dirty="0">
                          <a:solidFill>
                            <a:schemeClr val="tx1"/>
                          </a:solidFill>
                        </a:rPr>
                        <a:t>104.7</a:t>
                      </a:r>
                    </a:p>
                  </a:txBody>
                  <a:tcPr>
                    <a:solidFill>
                      <a:schemeClr val="bg1"/>
                    </a:solidFill>
                  </a:tcPr>
                </a:tc>
                <a:tc>
                  <a:txBody>
                    <a:bodyPr/>
                    <a:lstStyle/>
                    <a:p>
                      <a:r>
                        <a:rPr lang="en-AU" dirty="0">
                          <a:solidFill>
                            <a:schemeClr val="tx1"/>
                          </a:solidFill>
                        </a:rPr>
                        <a:t>130.62</a:t>
                      </a:r>
                    </a:p>
                  </a:txBody>
                  <a:tcPr>
                    <a:solidFill>
                      <a:schemeClr val="bg1"/>
                    </a:solidFill>
                  </a:tcPr>
                </a:tc>
                <a:tc>
                  <a:txBody>
                    <a:bodyPr/>
                    <a:lstStyle/>
                    <a:p>
                      <a:r>
                        <a:rPr lang="en-AU" dirty="0">
                          <a:solidFill>
                            <a:schemeClr val="tx1"/>
                          </a:solidFill>
                        </a:rPr>
                        <a:t>0.5</a:t>
                      </a:r>
                    </a:p>
                  </a:txBody>
                  <a:tcPr>
                    <a:solidFill>
                      <a:schemeClr val="bg1"/>
                    </a:solidFill>
                  </a:tcPr>
                </a:tc>
                <a:extLst>
                  <a:ext uri="{0D108BD9-81ED-4DB2-BD59-A6C34878D82A}">
                    <a16:rowId xmlns:a16="http://schemas.microsoft.com/office/drawing/2014/main" val="1332705406"/>
                  </a:ext>
                </a:extLst>
              </a:tr>
              <a:tr h="444247">
                <a:tc>
                  <a:txBody>
                    <a:bodyPr/>
                    <a:lstStyle/>
                    <a:p>
                      <a:r>
                        <a:rPr lang="en-AU" dirty="0">
                          <a:solidFill>
                            <a:schemeClr val="tx1"/>
                          </a:solidFill>
                        </a:rPr>
                        <a:t>SD</a:t>
                      </a:r>
                    </a:p>
                  </a:txBody>
                  <a:tcPr>
                    <a:solidFill>
                      <a:schemeClr val="bg1"/>
                    </a:solidFill>
                  </a:tcPr>
                </a:tc>
                <a:tc>
                  <a:txBody>
                    <a:bodyPr/>
                    <a:lstStyle/>
                    <a:p>
                      <a:r>
                        <a:rPr lang="en-AU" dirty="0">
                          <a:solidFill>
                            <a:schemeClr val="tx1"/>
                          </a:solidFill>
                        </a:rPr>
                        <a:t>61.74</a:t>
                      </a:r>
                    </a:p>
                  </a:txBody>
                  <a:tcPr>
                    <a:solidFill>
                      <a:schemeClr val="bg1"/>
                    </a:solidFill>
                  </a:tcPr>
                </a:tc>
                <a:tc>
                  <a:txBody>
                    <a:bodyPr/>
                    <a:lstStyle/>
                    <a:p>
                      <a:r>
                        <a:rPr lang="en-AU" dirty="0">
                          <a:solidFill>
                            <a:schemeClr val="tx1"/>
                          </a:solidFill>
                        </a:rPr>
                        <a:t>63.15</a:t>
                      </a:r>
                    </a:p>
                  </a:txBody>
                  <a:tcPr>
                    <a:solidFill>
                      <a:schemeClr val="bg1"/>
                    </a:solidFill>
                  </a:tcPr>
                </a:tc>
                <a:tc>
                  <a:txBody>
                    <a:bodyPr/>
                    <a:lstStyle/>
                    <a:p>
                      <a:r>
                        <a:rPr lang="en-AU" dirty="0">
                          <a:solidFill>
                            <a:schemeClr val="tx1"/>
                          </a:solidFill>
                        </a:rPr>
                        <a:t>39.82</a:t>
                      </a:r>
                    </a:p>
                  </a:txBody>
                  <a:tcPr>
                    <a:solidFill>
                      <a:schemeClr val="bg1"/>
                    </a:solidFill>
                  </a:tcPr>
                </a:tc>
                <a:tc>
                  <a:txBody>
                    <a:bodyPr/>
                    <a:lstStyle/>
                    <a:p>
                      <a:r>
                        <a:rPr lang="en-AU" dirty="0">
                          <a:solidFill>
                            <a:schemeClr val="tx1"/>
                          </a:solidFill>
                        </a:rPr>
                        <a:t>0.18</a:t>
                      </a:r>
                    </a:p>
                  </a:txBody>
                  <a:tcPr>
                    <a:solidFill>
                      <a:schemeClr val="bg1"/>
                    </a:solidFill>
                  </a:tcPr>
                </a:tc>
                <a:extLst>
                  <a:ext uri="{0D108BD9-81ED-4DB2-BD59-A6C34878D82A}">
                    <a16:rowId xmlns:a16="http://schemas.microsoft.com/office/drawing/2014/main" val="2857780846"/>
                  </a:ext>
                </a:extLst>
              </a:tr>
            </a:tbl>
          </a:graphicData>
        </a:graphic>
      </p:graphicFrame>
      <p:sp>
        <p:nvSpPr>
          <p:cNvPr id="3" name="Arrow: Right 2">
            <a:extLst>
              <a:ext uri="{FF2B5EF4-FFF2-40B4-BE49-F238E27FC236}">
                <a16:creationId xmlns:a16="http://schemas.microsoft.com/office/drawing/2014/main" id="{997033DB-1747-E3B6-19C9-FDA049DF9740}"/>
              </a:ext>
            </a:extLst>
          </p:cNvPr>
          <p:cNvSpPr/>
          <p:nvPr/>
        </p:nvSpPr>
        <p:spPr>
          <a:xfrm>
            <a:off x="7899816" y="3429000"/>
            <a:ext cx="959371"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73377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03050"/>
            <a:ext cx="2895600" cy="2720192"/>
          </a:xfrm>
        </p:spPr>
        <p:txBody>
          <a:bodyPr>
            <a:noAutofit/>
          </a:bodyPr>
          <a:lstStyle/>
          <a:p>
            <a:r>
              <a:rPr lang="en-US" sz="1800" dirty="0"/>
              <a:t>Introduction</a:t>
            </a:r>
          </a:p>
          <a:p>
            <a:r>
              <a:rPr lang="en-US" sz="1800" dirty="0"/>
              <a:t>Analysis</a:t>
            </a:r>
          </a:p>
          <a:p>
            <a:r>
              <a:rPr lang="en-US" sz="3200" dirty="0"/>
              <a:t>Modelling</a:t>
            </a:r>
          </a:p>
          <a:p>
            <a:r>
              <a:rPr lang="en-US" sz="1800" dirty="0"/>
              <a:t>Next steps and Summary</a:t>
            </a:r>
          </a:p>
          <a:p>
            <a:endParaRPr lang="en-US" sz="1800"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1773383" y="6356349"/>
            <a:ext cx="4165600" cy="365125"/>
          </a:xfrm>
        </p:spPr>
        <p:txBody>
          <a:bodyPr/>
          <a:lstStyle/>
          <a:p>
            <a:r>
              <a:rPr lang="en-US" dirty="0"/>
              <a:t>Detection of abnormalities in Chest X-ray using Deep Learning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55166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289876"/>
            <a:ext cx="8421688" cy="1325563"/>
          </a:xfrm>
        </p:spPr>
        <p:txBody>
          <a:bodyPr/>
          <a:lstStyle/>
          <a:p>
            <a:r>
              <a:rPr lang="en-US" dirty="0"/>
              <a:t>Modelling</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graphicFrame>
        <p:nvGraphicFramePr>
          <p:cNvPr id="3" name="Table 3">
            <a:extLst>
              <a:ext uri="{FF2B5EF4-FFF2-40B4-BE49-F238E27FC236}">
                <a16:creationId xmlns:a16="http://schemas.microsoft.com/office/drawing/2014/main" id="{F3DFE326-71B0-BEA3-382B-134BAD9DEB76}"/>
              </a:ext>
            </a:extLst>
          </p:cNvPr>
          <p:cNvGraphicFramePr>
            <a:graphicFrameLocks noGrp="1"/>
          </p:cNvGraphicFramePr>
          <p:nvPr>
            <p:extLst>
              <p:ext uri="{D42A27DB-BD31-4B8C-83A1-F6EECF244321}">
                <p14:modId xmlns:p14="http://schemas.microsoft.com/office/powerpoint/2010/main" val="331085643"/>
              </p:ext>
            </p:extLst>
          </p:nvPr>
        </p:nvGraphicFramePr>
        <p:xfrm>
          <a:off x="2810358" y="1323556"/>
          <a:ext cx="6571284" cy="4612086"/>
        </p:xfrm>
        <a:graphic>
          <a:graphicData uri="http://schemas.openxmlformats.org/drawingml/2006/table">
            <a:tbl>
              <a:tblPr firstRow="1" bandRow="1">
                <a:tableStyleId>{5C22544A-7EE6-4342-B048-85BDC9FD1C3A}</a:tableStyleId>
              </a:tblPr>
              <a:tblGrid>
                <a:gridCol w="1642821">
                  <a:extLst>
                    <a:ext uri="{9D8B030D-6E8A-4147-A177-3AD203B41FA5}">
                      <a16:colId xmlns:a16="http://schemas.microsoft.com/office/drawing/2014/main" val="743718236"/>
                    </a:ext>
                  </a:extLst>
                </a:gridCol>
                <a:gridCol w="1642821">
                  <a:extLst>
                    <a:ext uri="{9D8B030D-6E8A-4147-A177-3AD203B41FA5}">
                      <a16:colId xmlns:a16="http://schemas.microsoft.com/office/drawing/2014/main" val="545724069"/>
                    </a:ext>
                  </a:extLst>
                </a:gridCol>
                <a:gridCol w="1642821">
                  <a:extLst>
                    <a:ext uri="{9D8B030D-6E8A-4147-A177-3AD203B41FA5}">
                      <a16:colId xmlns:a16="http://schemas.microsoft.com/office/drawing/2014/main" val="2031628536"/>
                    </a:ext>
                  </a:extLst>
                </a:gridCol>
                <a:gridCol w="1642821">
                  <a:extLst>
                    <a:ext uri="{9D8B030D-6E8A-4147-A177-3AD203B41FA5}">
                      <a16:colId xmlns:a16="http://schemas.microsoft.com/office/drawing/2014/main" val="336518065"/>
                    </a:ext>
                  </a:extLst>
                </a:gridCol>
              </a:tblGrid>
              <a:tr h="768681">
                <a:tc>
                  <a:txBody>
                    <a:bodyPr/>
                    <a:lstStyle/>
                    <a:p>
                      <a:endParaRPr lang="en-AU" dirty="0">
                        <a:solidFill>
                          <a:schemeClr val="tx1"/>
                        </a:solidFill>
                      </a:endParaRPr>
                    </a:p>
                  </a:txBody>
                  <a:tcPr>
                    <a:solidFill>
                      <a:schemeClr val="bg1"/>
                    </a:solidFill>
                  </a:tcPr>
                </a:tc>
                <a:tc>
                  <a:txBody>
                    <a:bodyPr/>
                    <a:lstStyle/>
                    <a:p>
                      <a:r>
                        <a:rPr lang="en-AU" dirty="0">
                          <a:solidFill>
                            <a:schemeClr val="tx1"/>
                          </a:solidFill>
                        </a:rPr>
                        <a:t>Accuracy</a:t>
                      </a:r>
                    </a:p>
                  </a:txBody>
                  <a:tcPr>
                    <a:solidFill>
                      <a:schemeClr val="bg1"/>
                    </a:solidFill>
                  </a:tcPr>
                </a:tc>
                <a:tc>
                  <a:txBody>
                    <a:bodyPr/>
                    <a:lstStyle/>
                    <a:p>
                      <a:r>
                        <a:rPr lang="en-AU" dirty="0">
                          <a:solidFill>
                            <a:schemeClr val="tx1"/>
                          </a:solidFill>
                        </a:rPr>
                        <a:t>Precision</a:t>
                      </a:r>
                    </a:p>
                  </a:txBody>
                  <a:tcPr>
                    <a:solidFill>
                      <a:schemeClr val="bg1"/>
                    </a:solidFill>
                  </a:tcPr>
                </a:tc>
                <a:tc>
                  <a:txBody>
                    <a:bodyPr/>
                    <a:lstStyle/>
                    <a:p>
                      <a:r>
                        <a:rPr lang="en-AU" dirty="0">
                          <a:solidFill>
                            <a:schemeClr val="tx1"/>
                          </a:solidFill>
                        </a:rPr>
                        <a:t>Recall</a:t>
                      </a:r>
                    </a:p>
                  </a:txBody>
                  <a:tcPr>
                    <a:solidFill>
                      <a:schemeClr val="bg1"/>
                    </a:solidFill>
                  </a:tcPr>
                </a:tc>
                <a:extLst>
                  <a:ext uri="{0D108BD9-81ED-4DB2-BD59-A6C34878D82A}">
                    <a16:rowId xmlns:a16="http://schemas.microsoft.com/office/drawing/2014/main" val="3037059325"/>
                  </a:ext>
                </a:extLst>
              </a:tr>
              <a:tr h="768681">
                <a:tc>
                  <a:txBody>
                    <a:bodyPr/>
                    <a:lstStyle/>
                    <a:p>
                      <a:r>
                        <a:rPr lang="en-AU" dirty="0">
                          <a:solidFill>
                            <a:schemeClr val="tx1"/>
                          </a:solidFill>
                        </a:rPr>
                        <a:t>Custom model</a:t>
                      </a:r>
                    </a:p>
                  </a:txBody>
                  <a:tcPr>
                    <a:solidFill>
                      <a:schemeClr val="bg1"/>
                    </a:solidFill>
                  </a:tcPr>
                </a:tc>
                <a:tc>
                  <a:txBody>
                    <a:bodyPr/>
                    <a:lstStyle/>
                    <a:p>
                      <a:r>
                        <a:rPr lang="en-AU" dirty="0">
                          <a:solidFill>
                            <a:schemeClr val="tx1"/>
                          </a:solidFill>
                        </a:rPr>
                        <a:t>51%</a:t>
                      </a:r>
                    </a:p>
                  </a:txBody>
                  <a:tcPr>
                    <a:solidFill>
                      <a:schemeClr val="bg1"/>
                    </a:solidFill>
                  </a:tcPr>
                </a:tc>
                <a:tc>
                  <a:txBody>
                    <a:bodyPr/>
                    <a:lstStyle/>
                    <a:p>
                      <a:r>
                        <a:rPr lang="en-AU" dirty="0">
                          <a:solidFill>
                            <a:schemeClr val="tx1"/>
                          </a:solidFill>
                        </a:rPr>
                        <a:t>13%</a:t>
                      </a:r>
                    </a:p>
                  </a:txBody>
                  <a:tcPr>
                    <a:solidFill>
                      <a:schemeClr val="bg1"/>
                    </a:solidFill>
                  </a:tcPr>
                </a:tc>
                <a:tc>
                  <a:txBody>
                    <a:bodyPr/>
                    <a:lstStyle/>
                    <a:p>
                      <a:r>
                        <a:rPr lang="en-AU" dirty="0">
                          <a:solidFill>
                            <a:schemeClr val="tx1"/>
                          </a:solidFill>
                        </a:rPr>
                        <a:t>25%</a:t>
                      </a:r>
                    </a:p>
                  </a:txBody>
                  <a:tcPr>
                    <a:solidFill>
                      <a:schemeClr val="bg1"/>
                    </a:solidFill>
                  </a:tcPr>
                </a:tc>
                <a:extLst>
                  <a:ext uri="{0D108BD9-81ED-4DB2-BD59-A6C34878D82A}">
                    <a16:rowId xmlns:a16="http://schemas.microsoft.com/office/drawing/2014/main" val="616568278"/>
                  </a:ext>
                </a:extLst>
              </a:tr>
              <a:tr h="768681">
                <a:tc>
                  <a:txBody>
                    <a:bodyPr/>
                    <a:lstStyle/>
                    <a:p>
                      <a:r>
                        <a:rPr lang="en-AU" dirty="0">
                          <a:solidFill>
                            <a:schemeClr val="tx1"/>
                          </a:solidFill>
                        </a:rPr>
                        <a:t>EfficientNetB0</a:t>
                      </a:r>
                    </a:p>
                  </a:txBody>
                  <a:tcPr>
                    <a:solidFill>
                      <a:schemeClr val="bg1"/>
                    </a:solidFill>
                  </a:tcPr>
                </a:tc>
                <a:tc>
                  <a:txBody>
                    <a:bodyPr/>
                    <a:lstStyle/>
                    <a:p>
                      <a:r>
                        <a:rPr lang="en-AU" dirty="0">
                          <a:solidFill>
                            <a:schemeClr val="tx1"/>
                          </a:solidFill>
                        </a:rPr>
                        <a:t>51%</a:t>
                      </a:r>
                    </a:p>
                  </a:txBody>
                  <a:tcPr>
                    <a:solidFill>
                      <a:schemeClr val="bg1"/>
                    </a:solidFill>
                  </a:tcPr>
                </a:tc>
                <a:tc>
                  <a:txBody>
                    <a:bodyPr/>
                    <a:lstStyle/>
                    <a:p>
                      <a:r>
                        <a:rPr lang="en-AU" dirty="0">
                          <a:solidFill>
                            <a:schemeClr val="tx1"/>
                          </a:solidFill>
                        </a:rPr>
                        <a:t>13%</a:t>
                      </a:r>
                    </a:p>
                  </a:txBody>
                  <a:tcPr>
                    <a:solidFill>
                      <a:schemeClr val="bg1"/>
                    </a:solidFill>
                  </a:tcPr>
                </a:tc>
                <a:tc>
                  <a:txBody>
                    <a:bodyPr/>
                    <a:lstStyle/>
                    <a:p>
                      <a:r>
                        <a:rPr lang="en-AU" dirty="0">
                          <a:solidFill>
                            <a:schemeClr val="tx1"/>
                          </a:solidFill>
                        </a:rPr>
                        <a:t>25%</a:t>
                      </a:r>
                    </a:p>
                  </a:txBody>
                  <a:tcPr>
                    <a:solidFill>
                      <a:schemeClr val="bg1"/>
                    </a:solidFill>
                  </a:tcPr>
                </a:tc>
                <a:extLst>
                  <a:ext uri="{0D108BD9-81ED-4DB2-BD59-A6C34878D82A}">
                    <a16:rowId xmlns:a16="http://schemas.microsoft.com/office/drawing/2014/main" val="2783973215"/>
                  </a:ext>
                </a:extLst>
              </a:tr>
              <a:tr h="768681">
                <a:tc>
                  <a:txBody>
                    <a:bodyPr/>
                    <a:lstStyle/>
                    <a:p>
                      <a:r>
                        <a:rPr lang="en-AU" dirty="0">
                          <a:solidFill>
                            <a:schemeClr val="tx1"/>
                          </a:solidFill>
                        </a:rPr>
                        <a:t>ResNet50</a:t>
                      </a:r>
                    </a:p>
                  </a:txBody>
                  <a:tcPr>
                    <a:solidFill>
                      <a:schemeClr val="bg1"/>
                    </a:solidFill>
                  </a:tcPr>
                </a:tc>
                <a:tc>
                  <a:txBody>
                    <a:bodyPr/>
                    <a:lstStyle/>
                    <a:p>
                      <a:r>
                        <a:rPr lang="en-AU" dirty="0">
                          <a:solidFill>
                            <a:schemeClr val="tx1"/>
                          </a:solidFill>
                        </a:rPr>
                        <a:t>51%</a:t>
                      </a:r>
                    </a:p>
                  </a:txBody>
                  <a:tcPr>
                    <a:solidFill>
                      <a:schemeClr val="bg1"/>
                    </a:solidFill>
                  </a:tcPr>
                </a:tc>
                <a:tc>
                  <a:txBody>
                    <a:bodyPr/>
                    <a:lstStyle/>
                    <a:p>
                      <a:r>
                        <a:rPr lang="en-AU" dirty="0">
                          <a:solidFill>
                            <a:schemeClr val="tx1"/>
                          </a:solidFill>
                        </a:rPr>
                        <a:t>13%</a:t>
                      </a:r>
                    </a:p>
                  </a:txBody>
                  <a:tcPr>
                    <a:solidFill>
                      <a:schemeClr val="bg1"/>
                    </a:solidFill>
                  </a:tcPr>
                </a:tc>
                <a:tc>
                  <a:txBody>
                    <a:bodyPr/>
                    <a:lstStyle/>
                    <a:p>
                      <a:r>
                        <a:rPr lang="en-AU" dirty="0">
                          <a:solidFill>
                            <a:schemeClr val="tx1"/>
                          </a:solidFill>
                        </a:rPr>
                        <a:t>25%</a:t>
                      </a:r>
                    </a:p>
                  </a:txBody>
                  <a:tcPr>
                    <a:solidFill>
                      <a:schemeClr val="bg1"/>
                    </a:solidFill>
                  </a:tcPr>
                </a:tc>
                <a:extLst>
                  <a:ext uri="{0D108BD9-81ED-4DB2-BD59-A6C34878D82A}">
                    <a16:rowId xmlns:a16="http://schemas.microsoft.com/office/drawing/2014/main" val="3650474070"/>
                  </a:ext>
                </a:extLst>
              </a:tr>
              <a:tr h="768681">
                <a:tc>
                  <a:txBody>
                    <a:bodyPr/>
                    <a:lstStyle/>
                    <a:p>
                      <a:r>
                        <a:rPr lang="en-AU" dirty="0">
                          <a:solidFill>
                            <a:schemeClr val="tx1"/>
                          </a:solidFill>
                        </a:rPr>
                        <a:t>DenseNet121</a:t>
                      </a:r>
                    </a:p>
                  </a:txBody>
                  <a:tcPr>
                    <a:solidFill>
                      <a:schemeClr val="bg1"/>
                    </a:solidFill>
                  </a:tcPr>
                </a:tc>
                <a:tc>
                  <a:txBody>
                    <a:bodyPr/>
                    <a:lstStyle/>
                    <a:p>
                      <a:r>
                        <a:rPr lang="en-AU" dirty="0">
                          <a:solidFill>
                            <a:schemeClr val="tx1"/>
                          </a:solidFill>
                        </a:rPr>
                        <a:t>88%</a:t>
                      </a:r>
                    </a:p>
                  </a:txBody>
                  <a:tcPr>
                    <a:solidFill>
                      <a:schemeClr val="bg1"/>
                    </a:solidFill>
                  </a:tcPr>
                </a:tc>
                <a:tc>
                  <a:txBody>
                    <a:bodyPr/>
                    <a:lstStyle/>
                    <a:p>
                      <a:r>
                        <a:rPr lang="en-AU" dirty="0">
                          <a:solidFill>
                            <a:schemeClr val="tx1"/>
                          </a:solidFill>
                        </a:rPr>
                        <a:t>92%</a:t>
                      </a:r>
                    </a:p>
                  </a:txBody>
                  <a:tcPr>
                    <a:solidFill>
                      <a:schemeClr val="bg1"/>
                    </a:solidFill>
                  </a:tcPr>
                </a:tc>
                <a:tc>
                  <a:txBody>
                    <a:bodyPr/>
                    <a:lstStyle/>
                    <a:p>
                      <a:r>
                        <a:rPr lang="en-AU" dirty="0">
                          <a:solidFill>
                            <a:schemeClr val="tx1"/>
                          </a:solidFill>
                        </a:rPr>
                        <a:t>88%</a:t>
                      </a:r>
                    </a:p>
                  </a:txBody>
                  <a:tcPr>
                    <a:solidFill>
                      <a:schemeClr val="bg1"/>
                    </a:solidFill>
                  </a:tcPr>
                </a:tc>
                <a:extLst>
                  <a:ext uri="{0D108BD9-81ED-4DB2-BD59-A6C34878D82A}">
                    <a16:rowId xmlns:a16="http://schemas.microsoft.com/office/drawing/2014/main" val="101472443"/>
                  </a:ext>
                </a:extLst>
              </a:tr>
              <a:tr h="768681">
                <a:tc>
                  <a:txBody>
                    <a:bodyPr/>
                    <a:lstStyle/>
                    <a:p>
                      <a:r>
                        <a:rPr lang="en-AU" dirty="0">
                          <a:solidFill>
                            <a:schemeClr val="tx1"/>
                          </a:solidFill>
                        </a:rPr>
                        <a:t>InceptionV3</a:t>
                      </a:r>
                    </a:p>
                  </a:txBody>
                  <a:tcPr>
                    <a:solidFill>
                      <a:schemeClr val="bg1"/>
                    </a:solidFill>
                  </a:tcPr>
                </a:tc>
                <a:tc>
                  <a:txBody>
                    <a:bodyPr/>
                    <a:lstStyle/>
                    <a:p>
                      <a:r>
                        <a:rPr lang="en-AU" dirty="0">
                          <a:solidFill>
                            <a:schemeClr val="tx1"/>
                          </a:solidFill>
                        </a:rPr>
                        <a:t>79%</a:t>
                      </a:r>
                    </a:p>
                  </a:txBody>
                  <a:tcPr>
                    <a:solidFill>
                      <a:schemeClr val="bg1"/>
                    </a:solidFill>
                  </a:tcPr>
                </a:tc>
                <a:tc>
                  <a:txBody>
                    <a:bodyPr/>
                    <a:lstStyle/>
                    <a:p>
                      <a:r>
                        <a:rPr lang="en-AU" dirty="0">
                          <a:solidFill>
                            <a:schemeClr val="tx1"/>
                          </a:solidFill>
                        </a:rPr>
                        <a:t>83%</a:t>
                      </a:r>
                    </a:p>
                  </a:txBody>
                  <a:tcPr>
                    <a:solidFill>
                      <a:schemeClr val="bg1"/>
                    </a:solidFill>
                  </a:tcPr>
                </a:tc>
                <a:tc>
                  <a:txBody>
                    <a:bodyPr/>
                    <a:lstStyle/>
                    <a:p>
                      <a:r>
                        <a:rPr lang="en-AU" dirty="0">
                          <a:solidFill>
                            <a:schemeClr val="tx1"/>
                          </a:solidFill>
                        </a:rPr>
                        <a:t>80%</a:t>
                      </a:r>
                    </a:p>
                  </a:txBody>
                  <a:tcPr>
                    <a:solidFill>
                      <a:schemeClr val="bg1"/>
                    </a:solidFill>
                  </a:tcPr>
                </a:tc>
                <a:extLst>
                  <a:ext uri="{0D108BD9-81ED-4DB2-BD59-A6C34878D82A}">
                    <a16:rowId xmlns:a16="http://schemas.microsoft.com/office/drawing/2014/main" val="1216482106"/>
                  </a:ext>
                </a:extLst>
              </a:tr>
            </a:tbl>
          </a:graphicData>
        </a:graphic>
      </p:graphicFrame>
      <p:sp>
        <p:nvSpPr>
          <p:cNvPr id="4" name="Rectangle 3">
            <a:extLst>
              <a:ext uri="{FF2B5EF4-FFF2-40B4-BE49-F238E27FC236}">
                <a16:creationId xmlns:a16="http://schemas.microsoft.com/office/drawing/2014/main" id="{577037EC-2605-8573-A23D-193CF606159A}"/>
              </a:ext>
            </a:extLst>
          </p:cNvPr>
          <p:cNvSpPr/>
          <p:nvPr/>
        </p:nvSpPr>
        <p:spPr>
          <a:xfrm>
            <a:off x="2849105" y="4417018"/>
            <a:ext cx="5532895" cy="43395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6835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289876"/>
            <a:ext cx="8421688" cy="1325563"/>
          </a:xfrm>
        </p:spPr>
        <p:txBody>
          <a:bodyPr/>
          <a:lstStyle/>
          <a:p>
            <a:r>
              <a:rPr lang="en-US" dirty="0"/>
              <a:t>Densenet121</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pic>
        <p:nvPicPr>
          <p:cNvPr id="9" name="Picture 8">
            <a:extLst>
              <a:ext uri="{FF2B5EF4-FFF2-40B4-BE49-F238E27FC236}">
                <a16:creationId xmlns:a16="http://schemas.microsoft.com/office/drawing/2014/main" id="{336A4EE7-50E7-6D21-EABE-E00D1037D71E}"/>
              </a:ext>
            </a:extLst>
          </p:cNvPr>
          <p:cNvPicPr>
            <a:picLocks noChangeAspect="1"/>
          </p:cNvPicPr>
          <p:nvPr/>
        </p:nvPicPr>
        <p:blipFill>
          <a:blip r:embed="rId3"/>
          <a:stretch>
            <a:fillRect/>
          </a:stretch>
        </p:blipFill>
        <p:spPr>
          <a:xfrm>
            <a:off x="1188395" y="1969581"/>
            <a:ext cx="9815209" cy="2918837"/>
          </a:xfrm>
          <a:prstGeom prst="rect">
            <a:avLst/>
          </a:prstGeom>
        </p:spPr>
      </p:pic>
    </p:spTree>
    <p:extLst>
      <p:ext uri="{BB962C8B-B14F-4D97-AF65-F5344CB8AC3E}">
        <p14:creationId xmlns:p14="http://schemas.microsoft.com/office/powerpoint/2010/main" val="90530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289876"/>
            <a:ext cx="8421688" cy="1325563"/>
          </a:xfrm>
        </p:spPr>
        <p:txBody>
          <a:bodyPr/>
          <a:lstStyle/>
          <a:p>
            <a:r>
              <a:rPr lang="en-US" dirty="0"/>
              <a:t>Densenet121</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pic>
        <p:nvPicPr>
          <p:cNvPr id="4" name="Picture 3">
            <a:extLst>
              <a:ext uri="{FF2B5EF4-FFF2-40B4-BE49-F238E27FC236}">
                <a16:creationId xmlns:a16="http://schemas.microsoft.com/office/drawing/2014/main" id="{152722C5-8110-9457-03AD-4EAC0F6F1380}"/>
              </a:ext>
            </a:extLst>
          </p:cNvPr>
          <p:cNvPicPr>
            <a:picLocks noChangeAspect="1"/>
          </p:cNvPicPr>
          <p:nvPr/>
        </p:nvPicPr>
        <p:blipFill>
          <a:blip r:embed="rId3">
            <a:clrChange>
              <a:clrFrom>
                <a:srgbClr val="E9EDF2"/>
              </a:clrFrom>
              <a:clrTo>
                <a:srgbClr val="E9EDF2">
                  <a:alpha val="0"/>
                </a:srgbClr>
              </a:clrTo>
            </a:clrChange>
          </a:blip>
          <a:stretch>
            <a:fillRect/>
          </a:stretch>
        </p:blipFill>
        <p:spPr>
          <a:xfrm>
            <a:off x="838200" y="1460454"/>
            <a:ext cx="5363844" cy="2187558"/>
          </a:xfrm>
          <a:prstGeom prst="rect">
            <a:avLst/>
          </a:prstGeom>
        </p:spPr>
      </p:pic>
      <p:pic>
        <p:nvPicPr>
          <p:cNvPr id="7" name="Picture 6">
            <a:extLst>
              <a:ext uri="{FF2B5EF4-FFF2-40B4-BE49-F238E27FC236}">
                <a16:creationId xmlns:a16="http://schemas.microsoft.com/office/drawing/2014/main" id="{651F5382-AF7F-CA56-4B70-CE054AD62A68}"/>
              </a:ext>
            </a:extLst>
          </p:cNvPr>
          <p:cNvPicPr>
            <a:picLocks noChangeAspect="1"/>
          </p:cNvPicPr>
          <p:nvPr/>
        </p:nvPicPr>
        <p:blipFill>
          <a:blip r:embed="rId4"/>
          <a:stretch>
            <a:fillRect/>
          </a:stretch>
        </p:blipFill>
        <p:spPr>
          <a:xfrm>
            <a:off x="6421570" y="1493852"/>
            <a:ext cx="4688026" cy="4379817"/>
          </a:xfrm>
          <a:prstGeom prst="rect">
            <a:avLst/>
          </a:prstGeom>
        </p:spPr>
      </p:pic>
      <p:sp>
        <p:nvSpPr>
          <p:cNvPr id="8" name="TextBox 7">
            <a:extLst>
              <a:ext uri="{FF2B5EF4-FFF2-40B4-BE49-F238E27FC236}">
                <a16:creationId xmlns:a16="http://schemas.microsoft.com/office/drawing/2014/main" id="{E690A268-BDCB-E754-ABE7-970E15D60579}"/>
              </a:ext>
            </a:extLst>
          </p:cNvPr>
          <p:cNvSpPr txBox="1"/>
          <p:nvPr/>
        </p:nvSpPr>
        <p:spPr>
          <a:xfrm>
            <a:off x="2331902" y="4197217"/>
            <a:ext cx="2498996" cy="1200329"/>
          </a:xfrm>
          <a:prstGeom prst="rect">
            <a:avLst/>
          </a:prstGeom>
          <a:noFill/>
        </p:spPr>
        <p:txBody>
          <a:bodyPr wrap="square" rtlCol="0">
            <a:spAutoFit/>
          </a:bodyPr>
          <a:lstStyle/>
          <a:p>
            <a:r>
              <a:rPr lang="en-AU" dirty="0"/>
              <a:t>{0 : COVID19,</a:t>
            </a:r>
          </a:p>
          <a:p>
            <a:r>
              <a:rPr lang="en-AU" dirty="0"/>
              <a:t>  1 : NORMAL,</a:t>
            </a:r>
          </a:p>
          <a:p>
            <a:r>
              <a:rPr lang="en-AU" dirty="0"/>
              <a:t>  2 : PNEUMONIA,</a:t>
            </a:r>
          </a:p>
          <a:p>
            <a:r>
              <a:rPr lang="en-AU" dirty="0"/>
              <a:t>  3 : TUBERCULOSIS}</a:t>
            </a:r>
          </a:p>
        </p:txBody>
      </p:sp>
      <p:cxnSp>
        <p:nvCxnSpPr>
          <p:cNvPr id="5" name="Straight Arrow Connector 4">
            <a:extLst>
              <a:ext uri="{FF2B5EF4-FFF2-40B4-BE49-F238E27FC236}">
                <a16:creationId xmlns:a16="http://schemas.microsoft.com/office/drawing/2014/main" id="{1F3EE765-CB0E-4E3E-C638-17730646BBB9}"/>
              </a:ext>
            </a:extLst>
          </p:cNvPr>
          <p:cNvCxnSpPr/>
          <p:nvPr/>
        </p:nvCxnSpPr>
        <p:spPr>
          <a:xfrm flipH="1">
            <a:off x="4139514" y="2001795"/>
            <a:ext cx="308918" cy="0"/>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F4DB55C8-EAEB-3B91-61B4-343EC77D9B27}"/>
              </a:ext>
            </a:extLst>
          </p:cNvPr>
          <p:cNvCxnSpPr/>
          <p:nvPr/>
        </p:nvCxnSpPr>
        <p:spPr>
          <a:xfrm flipH="1">
            <a:off x="4139514" y="2413687"/>
            <a:ext cx="308918" cy="0"/>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Oval 5">
            <a:extLst>
              <a:ext uri="{FF2B5EF4-FFF2-40B4-BE49-F238E27FC236}">
                <a16:creationId xmlns:a16="http://schemas.microsoft.com/office/drawing/2014/main" id="{9E95F76C-54D0-A037-9B44-CB90347E2533}"/>
              </a:ext>
            </a:extLst>
          </p:cNvPr>
          <p:cNvSpPr/>
          <p:nvPr/>
        </p:nvSpPr>
        <p:spPr>
          <a:xfrm>
            <a:off x="2162432" y="1425087"/>
            <a:ext cx="1075038" cy="3807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Arrow Connector 11">
            <a:extLst>
              <a:ext uri="{FF2B5EF4-FFF2-40B4-BE49-F238E27FC236}">
                <a16:creationId xmlns:a16="http://schemas.microsoft.com/office/drawing/2014/main" id="{C37DE690-9E46-DD79-7BBD-B3AA996B3B6B}"/>
              </a:ext>
            </a:extLst>
          </p:cNvPr>
          <p:cNvCxnSpPr/>
          <p:nvPr/>
        </p:nvCxnSpPr>
        <p:spPr>
          <a:xfrm flipH="1">
            <a:off x="4139514" y="2627871"/>
            <a:ext cx="308918" cy="0"/>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Oval 13">
            <a:extLst>
              <a:ext uri="{FF2B5EF4-FFF2-40B4-BE49-F238E27FC236}">
                <a16:creationId xmlns:a16="http://schemas.microsoft.com/office/drawing/2014/main" id="{CCD22C00-1FAD-7636-C686-BF6D0CE6B8CB}"/>
              </a:ext>
            </a:extLst>
          </p:cNvPr>
          <p:cNvSpPr/>
          <p:nvPr/>
        </p:nvSpPr>
        <p:spPr>
          <a:xfrm>
            <a:off x="3131913" y="1405178"/>
            <a:ext cx="1075038" cy="3807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Arrow Connector 14">
            <a:extLst>
              <a:ext uri="{FF2B5EF4-FFF2-40B4-BE49-F238E27FC236}">
                <a16:creationId xmlns:a16="http://schemas.microsoft.com/office/drawing/2014/main" id="{D5DD397E-DD01-2FA1-1A6F-787AA2AC0608}"/>
              </a:ext>
            </a:extLst>
          </p:cNvPr>
          <p:cNvCxnSpPr/>
          <p:nvPr/>
        </p:nvCxnSpPr>
        <p:spPr>
          <a:xfrm flipH="1">
            <a:off x="3211204" y="2001795"/>
            <a:ext cx="308918" cy="0"/>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0EB145EE-1541-45EF-49D4-82C784320535}"/>
              </a:ext>
            </a:extLst>
          </p:cNvPr>
          <p:cNvCxnSpPr/>
          <p:nvPr/>
        </p:nvCxnSpPr>
        <p:spPr>
          <a:xfrm flipH="1">
            <a:off x="3211204" y="2644347"/>
            <a:ext cx="308918" cy="0"/>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Oval 16">
            <a:extLst>
              <a:ext uri="{FF2B5EF4-FFF2-40B4-BE49-F238E27FC236}">
                <a16:creationId xmlns:a16="http://schemas.microsoft.com/office/drawing/2014/main" id="{677400F6-7925-8DDC-9952-DD988E026066}"/>
              </a:ext>
            </a:extLst>
          </p:cNvPr>
          <p:cNvSpPr/>
          <p:nvPr/>
        </p:nvSpPr>
        <p:spPr>
          <a:xfrm>
            <a:off x="2417194" y="2122924"/>
            <a:ext cx="1075038" cy="38070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1F2CFA2E-D431-1138-0ABF-BC20BDE3526B}"/>
              </a:ext>
            </a:extLst>
          </p:cNvPr>
          <p:cNvSpPr/>
          <p:nvPr/>
        </p:nvSpPr>
        <p:spPr>
          <a:xfrm>
            <a:off x="8340811" y="2413687"/>
            <a:ext cx="1729946" cy="178353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 name="Straight Arrow Connector 18">
            <a:extLst>
              <a:ext uri="{FF2B5EF4-FFF2-40B4-BE49-F238E27FC236}">
                <a16:creationId xmlns:a16="http://schemas.microsoft.com/office/drawing/2014/main" id="{774A83FA-A454-7C02-5E72-F99D0F486BB4}"/>
              </a:ext>
            </a:extLst>
          </p:cNvPr>
          <p:cNvCxnSpPr/>
          <p:nvPr/>
        </p:nvCxnSpPr>
        <p:spPr>
          <a:xfrm flipH="1">
            <a:off x="4139514" y="2228336"/>
            <a:ext cx="308918" cy="0"/>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0860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31738"/>
            <a:ext cx="8421688" cy="1325563"/>
          </a:xfrm>
        </p:spPr>
        <p:txBody>
          <a:bodyPr/>
          <a:lstStyle/>
          <a:p>
            <a:r>
              <a:rPr lang="en-US" dirty="0" err="1"/>
              <a:t>Visualisation</a:t>
            </a:r>
            <a:r>
              <a:rPr lang="en-US" dirty="0"/>
              <a:t> of Neural Network</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pic>
        <p:nvPicPr>
          <p:cNvPr id="327" name="Picture 326">
            <a:extLst>
              <a:ext uri="{FF2B5EF4-FFF2-40B4-BE49-F238E27FC236}">
                <a16:creationId xmlns:a16="http://schemas.microsoft.com/office/drawing/2014/main" id="{2C51E59C-A1DF-4DF8-65DF-E0F901DD9C7E}"/>
              </a:ext>
            </a:extLst>
          </p:cNvPr>
          <p:cNvPicPr>
            <a:picLocks noChangeAspect="1"/>
          </p:cNvPicPr>
          <p:nvPr/>
        </p:nvPicPr>
        <p:blipFill>
          <a:blip r:embed="rId3"/>
          <a:stretch>
            <a:fillRect/>
          </a:stretch>
        </p:blipFill>
        <p:spPr>
          <a:xfrm>
            <a:off x="1539627" y="1423673"/>
            <a:ext cx="8106906" cy="2181529"/>
          </a:xfrm>
          <a:prstGeom prst="rect">
            <a:avLst/>
          </a:prstGeom>
        </p:spPr>
      </p:pic>
      <p:pic>
        <p:nvPicPr>
          <p:cNvPr id="331" name="Picture 330">
            <a:extLst>
              <a:ext uri="{FF2B5EF4-FFF2-40B4-BE49-F238E27FC236}">
                <a16:creationId xmlns:a16="http://schemas.microsoft.com/office/drawing/2014/main" id="{8917A038-DFA1-1E8A-1011-28BD4A4C2310}"/>
              </a:ext>
            </a:extLst>
          </p:cNvPr>
          <p:cNvPicPr>
            <a:picLocks noChangeAspect="1"/>
          </p:cNvPicPr>
          <p:nvPr/>
        </p:nvPicPr>
        <p:blipFill>
          <a:blip r:embed="rId4"/>
          <a:stretch>
            <a:fillRect/>
          </a:stretch>
        </p:blipFill>
        <p:spPr>
          <a:xfrm>
            <a:off x="1539627" y="3888298"/>
            <a:ext cx="8116920" cy="2184956"/>
          </a:xfrm>
          <a:prstGeom prst="rect">
            <a:avLst/>
          </a:prstGeom>
        </p:spPr>
      </p:pic>
      <p:sp>
        <p:nvSpPr>
          <p:cNvPr id="332" name="TextBox 331">
            <a:extLst>
              <a:ext uri="{FF2B5EF4-FFF2-40B4-BE49-F238E27FC236}">
                <a16:creationId xmlns:a16="http://schemas.microsoft.com/office/drawing/2014/main" id="{A7CCA722-8D13-44A1-7A9E-45A784BD5637}"/>
              </a:ext>
            </a:extLst>
          </p:cNvPr>
          <p:cNvSpPr txBox="1"/>
          <p:nvPr/>
        </p:nvSpPr>
        <p:spPr>
          <a:xfrm>
            <a:off x="9982200" y="1997498"/>
            <a:ext cx="1965960" cy="923330"/>
          </a:xfrm>
          <a:prstGeom prst="rect">
            <a:avLst/>
          </a:prstGeom>
          <a:noFill/>
        </p:spPr>
        <p:txBody>
          <a:bodyPr wrap="square" rtlCol="0">
            <a:spAutoFit/>
          </a:bodyPr>
          <a:lstStyle/>
          <a:p>
            <a:r>
              <a:rPr lang="en-AU" dirty="0"/>
              <a:t>Sample of each group from Test folder</a:t>
            </a:r>
          </a:p>
        </p:txBody>
      </p:sp>
      <p:sp>
        <p:nvSpPr>
          <p:cNvPr id="85" name="TextBox 84">
            <a:extLst>
              <a:ext uri="{FF2B5EF4-FFF2-40B4-BE49-F238E27FC236}">
                <a16:creationId xmlns:a16="http://schemas.microsoft.com/office/drawing/2014/main" id="{745E9A8A-31C1-0909-759B-2DB0F3DE1CDA}"/>
              </a:ext>
            </a:extLst>
          </p:cNvPr>
          <p:cNvSpPr txBox="1"/>
          <p:nvPr/>
        </p:nvSpPr>
        <p:spPr>
          <a:xfrm>
            <a:off x="9982200" y="4796110"/>
            <a:ext cx="1965960" cy="369332"/>
          </a:xfrm>
          <a:prstGeom prst="rect">
            <a:avLst/>
          </a:prstGeom>
          <a:noFill/>
        </p:spPr>
        <p:txBody>
          <a:bodyPr wrap="square" rtlCol="0">
            <a:spAutoFit/>
          </a:bodyPr>
          <a:lstStyle/>
          <a:p>
            <a:r>
              <a:rPr lang="en-AU" dirty="0"/>
              <a:t>Saliency map</a:t>
            </a:r>
          </a:p>
        </p:txBody>
      </p:sp>
    </p:spTree>
    <p:extLst>
      <p:ext uri="{BB962C8B-B14F-4D97-AF65-F5344CB8AC3E}">
        <p14:creationId xmlns:p14="http://schemas.microsoft.com/office/powerpoint/2010/main" val="1024536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792691"/>
            <a:ext cx="5817108" cy="2720192"/>
          </a:xfrm>
        </p:spPr>
        <p:txBody>
          <a:bodyPr>
            <a:noAutofit/>
          </a:bodyPr>
          <a:lstStyle/>
          <a:p>
            <a:r>
              <a:rPr lang="en-US" sz="1800" dirty="0"/>
              <a:t>Introduction</a:t>
            </a:r>
          </a:p>
          <a:p>
            <a:r>
              <a:rPr lang="en-US" sz="1800" dirty="0"/>
              <a:t>Analysis</a:t>
            </a:r>
          </a:p>
          <a:p>
            <a:r>
              <a:rPr lang="en-US" sz="1800" dirty="0"/>
              <a:t>Modelling</a:t>
            </a:r>
          </a:p>
          <a:p>
            <a:r>
              <a:rPr lang="en-US" sz="3200" dirty="0"/>
              <a:t>Next steps and 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1773383" y="6356349"/>
            <a:ext cx="4165600" cy="365125"/>
          </a:xfrm>
        </p:spPr>
        <p:txBody>
          <a:bodyPr/>
          <a:lstStyle/>
          <a:p>
            <a:r>
              <a:rPr lang="en-US" dirty="0"/>
              <a:t>Detection of abnormalities in Chest X-ray using Deep Learning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47927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31738"/>
            <a:ext cx="8421688" cy="1325563"/>
          </a:xfrm>
        </p:spPr>
        <p:txBody>
          <a:bodyPr/>
          <a:lstStyle/>
          <a:p>
            <a:r>
              <a:rPr lang="en-US" dirty="0"/>
              <a:t>Future work</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
        <p:nvSpPr>
          <p:cNvPr id="7" name="TextBox 6">
            <a:extLst>
              <a:ext uri="{FF2B5EF4-FFF2-40B4-BE49-F238E27FC236}">
                <a16:creationId xmlns:a16="http://schemas.microsoft.com/office/drawing/2014/main" id="{4F7355B3-2F26-CD57-8AC1-2FAA2FF25C85}"/>
              </a:ext>
            </a:extLst>
          </p:cNvPr>
          <p:cNvSpPr txBox="1"/>
          <p:nvPr/>
        </p:nvSpPr>
        <p:spPr>
          <a:xfrm>
            <a:off x="1308538" y="1858469"/>
            <a:ext cx="10045262" cy="2308324"/>
          </a:xfrm>
          <a:prstGeom prst="rect">
            <a:avLst/>
          </a:prstGeom>
          <a:noFill/>
        </p:spPr>
        <p:txBody>
          <a:bodyPr wrap="square" rtlCol="0">
            <a:spAutoFit/>
          </a:bodyPr>
          <a:lstStyle/>
          <a:p>
            <a:r>
              <a:rPr lang="en-AU" dirty="0"/>
              <a:t>Data </a:t>
            </a:r>
            <a:r>
              <a:rPr lang="en-AU" dirty="0" err="1"/>
              <a:t>Preprocess</a:t>
            </a:r>
            <a:r>
              <a:rPr lang="en-AU" dirty="0"/>
              <a:t>:</a:t>
            </a:r>
          </a:p>
          <a:p>
            <a:pPr marL="285750" indent="-285750">
              <a:buFont typeface="Arial" panose="020B0604020202020204" pitchFamily="34" charset="0"/>
              <a:buChar char="•"/>
            </a:pPr>
            <a:r>
              <a:rPr lang="en-AU" dirty="0"/>
              <a:t>Image enhancement (Histogram equalization, Contrast limited adaptive histogram equalization, Image invert, Gamma correction)</a:t>
            </a:r>
          </a:p>
          <a:p>
            <a:endParaRPr lang="en-AU" dirty="0"/>
          </a:p>
          <a:p>
            <a:r>
              <a:rPr lang="en-AU" dirty="0"/>
              <a:t>Modelling: </a:t>
            </a:r>
          </a:p>
          <a:p>
            <a:pPr marL="285750" indent="-285750">
              <a:buFont typeface="Arial" panose="020B0604020202020204" pitchFamily="34" charset="0"/>
              <a:buChar char="•"/>
            </a:pPr>
            <a:r>
              <a:rPr lang="en-AU" dirty="0" err="1"/>
              <a:t>ChexNet</a:t>
            </a:r>
            <a:r>
              <a:rPr lang="en-AU" dirty="0"/>
              <a:t> (model specifically built to train on X-ray images) </a:t>
            </a:r>
          </a:p>
          <a:p>
            <a:endParaRPr lang="en-AU" dirty="0"/>
          </a:p>
          <a:p>
            <a:r>
              <a:rPr lang="en-AU" dirty="0"/>
              <a:t> </a:t>
            </a:r>
          </a:p>
        </p:txBody>
      </p:sp>
      <p:sp>
        <p:nvSpPr>
          <p:cNvPr id="8" name="TextBox 7">
            <a:extLst>
              <a:ext uri="{FF2B5EF4-FFF2-40B4-BE49-F238E27FC236}">
                <a16:creationId xmlns:a16="http://schemas.microsoft.com/office/drawing/2014/main" id="{D7374E75-B7B5-3DA2-112C-505E81AE939C}"/>
              </a:ext>
            </a:extLst>
          </p:cNvPr>
          <p:cNvSpPr txBox="1"/>
          <p:nvPr/>
        </p:nvSpPr>
        <p:spPr>
          <a:xfrm>
            <a:off x="1308538" y="4367961"/>
            <a:ext cx="10045262" cy="1261884"/>
          </a:xfrm>
          <a:prstGeom prst="rect">
            <a:avLst/>
          </a:prstGeom>
          <a:noFill/>
        </p:spPr>
        <p:txBody>
          <a:bodyPr wrap="square" rtlCol="0">
            <a:spAutoFit/>
          </a:bodyPr>
          <a:lstStyle/>
          <a:p>
            <a:pPr algn="ctr"/>
            <a:r>
              <a:rPr lang="en-AU" dirty="0"/>
              <a:t> potentially save </a:t>
            </a:r>
            <a:r>
              <a:rPr lang="en-AU" sz="4000" dirty="0"/>
              <a:t>$Millions </a:t>
            </a:r>
          </a:p>
          <a:p>
            <a:pPr algn="ctr"/>
            <a:r>
              <a:rPr lang="en-AU" dirty="0"/>
              <a:t>88% accuracy</a:t>
            </a:r>
          </a:p>
          <a:p>
            <a:r>
              <a:rPr lang="en-AU" dirty="0"/>
              <a:t> </a:t>
            </a:r>
          </a:p>
        </p:txBody>
      </p:sp>
    </p:spTree>
    <p:extLst>
      <p:ext uri="{BB962C8B-B14F-4D97-AF65-F5344CB8AC3E}">
        <p14:creationId xmlns:p14="http://schemas.microsoft.com/office/powerpoint/2010/main" val="14515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fade">
                                      <p:cBhvr>
                                        <p:cTn id="15" dur="500"/>
                                        <p:tgtEl>
                                          <p:spTgt spid="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fade">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31738"/>
            <a:ext cx="8421688" cy="1325563"/>
          </a:xfrm>
        </p:spPr>
        <p:txBody>
          <a:bodyPr/>
          <a:lstStyle/>
          <a:p>
            <a:r>
              <a:rPr lang="en-US" dirty="0"/>
              <a:t>Resources</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
        <p:nvSpPr>
          <p:cNvPr id="3" name="TextBox 2">
            <a:extLst>
              <a:ext uri="{FF2B5EF4-FFF2-40B4-BE49-F238E27FC236}">
                <a16:creationId xmlns:a16="http://schemas.microsoft.com/office/drawing/2014/main" id="{5E191B00-61D5-76AC-50B2-45FEDDC687B6}"/>
              </a:ext>
            </a:extLst>
          </p:cNvPr>
          <p:cNvSpPr txBox="1"/>
          <p:nvPr/>
        </p:nvSpPr>
        <p:spPr>
          <a:xfrm>
            <a:off x="1355834" y="1529255"/>
            <a:ext cx="9743090" cy="4524315"/>
          </a:xfrm>
          <a:prstGeom prst="rect">
            <a:avLst/>
          </a:prstGeom>
          <a:noFill/>
        </p:spPr>
        <p:txBody>
          <a:bodyPr wrap="square" rtlCol="0">
            <a:spAutoFit/>
          </a:bodyPr>
          <a:lstStyle/>
          <a:p>
            <a:r>
              <a:rPr lang="en-AU" dirty="0">
                <a:hlinkClick r:id="rId3"/>
              </a:rPr>
              <a:t>https://www.kaggle.com/datasets/jtiptj/chest-xray-pneumoniacovid19tuberculosis?resource=download</a:t>
            </a:r>
            <a:endParaRPr lang="en-AU" dirty="0"/>
          </a:p>
          <a:p>
            <a:endParaRPr lang="en-AU" dirty="0"/>
          </a:p>
          <a:p>
            <a:r>
              <a:rPr lang="en-AU" dirty="0">
                <a:hlinkClick r:id="rId4"/>
              </a:rPr>
              <a:t>https://www.kaggle.com/code/adrynh/xray-classification-keras</a:t>
            </a:r>
            <a:endParaRPr lang="en-AU" dirty="0"/>
          </a:p>
          <a:p>
            <a:endParaRPr lang="en-AU" dirty="0"/>
          </a:p>
          <a:p>
            <a:r>
              <a:rPr lang="en-AU" dirty="0">
                <a:hlinkClick r:id="rId5"/>
              </a:rPr>
              <a:t>https://laurenoakdenrayner.com/2017/12/18/the-chestxray14-dataset-problems</a:t>
            </a:r>
            <a:endParaRPr lang="en-AU" dirty="0"/>
          </a:p>
          <a:p>
            <a:endParaRPr lang="en-AU" dirty="0"/>
          </a:p>
          <a:p>
            <a:r>
              <a:rPr lang="en-AU" dirty="0">
                <a:hlinkClick r:id="rId6"/>
              </a:rPr>
              <a:t>https://arxiv.org/ftp/arxiv/papers/2012/2012.02238.pdf</a:t>
            </a:r>
            <a:endParaRPr lang="en-AU" dirty="0"/>
          </a:p>
          <a:p>
            <a:endParaRPr lang="en-AU" dirty="0"/>
          </a:p>
          <a:p>
            <a:r>
              <a:rPr lang="en-AU" dirty="0">
                <a:hlinkClick r:id="rId7"/>
              </a:rPr>
              <a:t>https://onlinelibrary.wiley.com/doi/10.5694/mja2.51077</a:t>
            </a:r>
            <a:endParaRPr lang="en-AU" dirty="0"/>
          </a:p>
          <a:p>
            <a:endParaRPr lang="en-AU" dirty="0"/>
          </a:p>
          <a:p>
            <a:endParaRPr lang="en-AU" dirty="0"/>
          </a:p>
          <a:p>
            <a:endParaRPr lang="en-AU" dirty="0"/>
          </a:p>
          <a:p>
            <a:r>
              <a:rPr lang="en-AU" dirty="0"/>
              <a:t> </a:t>
            </a:r>
          </a:p>
          <a:p>
            <a:endParaRPr lang="en-AU" dirty="0"/>
          </a:p>
          <a:p>
            <a:endParaRPr lang="en-AU" dirty="0"/>
          </a:p>
        </p:txBody>
      </p:sp>
    </p:spTree>
    <p:extLst>
      <p:ext uri="{BB962C8B-B14F-4D97-AF65-F5344CB8AC3E}">
        <p14:creationId xmlns:p14="http://schemas.microsoft.com/office/powerpoint/2010/main" val="19900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1D87-B1B5-51C4-D5CC-1293F488CDBC}"/>
              </a:ext>
            </a:extLst>
          </p:cNvPr>
          <p:cNvSpPr>
            <a:spLocks noGrp="1"/>
          </p:cNvSpPr>
          <p:nvPr>
            <p:ph type="ctrTitle"/>
          </p:nvPr>
        </p:nvSpPr>
        <p:spPr>
          <a:xfrm>
            <a:off x="6991350" y="1710884"/>
            <a:ext cx="4179570" cy="1280160"/>
          </a:xfrm>
        </p:spPr>
        <p:txBody>
          <a:bodyPr/>
          <a:lstStyle/>
          <a:p>
            <a:r>
              <a:rPr lang="en-AU" dirty="0"/>
              <a:t>ANN NGUYEN</a:t>
            </a:r>
          </a:p>
        </p:txBody>
      </p:sp>
      <p:sp>
        <p:nvSpPr>
          <p:cNvPr id="3" name="Subtitle 2">
            <a:extLst>
              <a:ext uri="{FF2B5EF4-FFF2-40B4-BE49-F238E27FC236}">
                <a16:creationId xmlns:a16="http://schemas.microsoft.com/office/drawing/2014/main" id="{4D009C00-5942-1745-FF57-C2E4FA6DBCE4}"/>
              </a:ext>
            </a:extLst>
          </p:cNvPr>
          <p:cNvSpPr>
            <a:spLocks noGrp="1"/>
          </p:cNvSpPr>
          <p:nvPr>
            <p:ph type="subTitle" idx="1"/>
          </p:nvPr>
        </p:nvSpPr>
        <p:spPr>
          <a:xfrm>
            <a:off x="6991350" y="3252761"/>
            <a:ext cx="4179570" cy="1580956"/>
          </a:xfrm>
        </p:spPr>
        <p:txBody>
          <a:bodyPr>
            <a:normAutofit/>
          </a:bodyPr>
          <a:lstStyle/>
          <a:p>
            <a:r>
              <a:rPr lang="en-AU" dirty="0"/>
              <a:t>Bachelor of </a:t>
            </a:r>
            <a:r>
              <a:rPr lang="vi-VN" dirty="0"/>
              <a:t>Diagnosti</a:t>
            </a:r>
            <a:r>
              <a:rPr lang="en-AU" dirty="0"/>
              <a:t>c Radiography</a:t>
            </a:r>
          </a:p>
          <a:p>
            <a:r>
              <a:rPr lang="en-AU" dirty="0"/>
              <a:t>Master of Business Administration (Finance)</a:t>
            </a:r>
          </a:p>
          <a:p>
            <a:r>
              <a:rPr lang="en-AU" dirty="0"/>
              <a:t>Certificate in Data Science/AI</a:t>
            </a:r>
          </a:p>
          <a:p>
            <a:r>
              <a:rPr lang="en-AU" dirty="0"/>
              <a:t>Aspired Data Scientist</a:t>
            </a:r>
          </a:p>
        </p:txBody>
      </p:sp>
    </p:spTree>
    <p:extLst>
      <p:ext uri="{BB962C8B-B14F-4D97-AF65-F5344CB8AC3E}">
        <p14:creationId xmlns:p14="http://schemas.microsoft.com/office/powerpoint/2010/main" val="1474158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4"/>
            <a:ext cx="4179570" cy="974668"/>
          </a:xfrm>
        </p:spPr>
        <p:txBody>
          <a:bodyPr>
            <a:normAutofit/>
          </a:bodyPr>
          <a:lstStyle/>
          <a:p>
            <a:r>
              <a:rPr lang="en-US" dirty="0"/>
              <a:t>Ann Nguyen</a:t>
            </a:r>
          </a:p>
          <a:p>
            <a:r>
              <a:rPr lang="en-US" dirty="0"/>
              <a:t>ann.ngoc.phuong.nguyen@gmail.com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2022</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
        <p:nvSpPr>
          <p:cNvPr id="7" name="Footer Placeholder 3">
            <a:extLst>
              <a:ext uri="{FF2B5EF4-FFF2-40B4-BE49-F238E27FC236}">
                <a16:creationId xmlns:a16="http://schemas.microsoft.com/office/drawing/2014/main" id="{E52A753E-232C-74B7-7197-6460DF0C1838}"/>
              </a:ext>
            </a:extLst>
          </p:cNvPr>
          <p:cNvSpPr txBox="1">
            <a:spLocks/>
          </p:cNvSpPr>
          <p:nvPr/>
        </p:nvSpPr>
        <p:spPr>
          <a:xfrm>
            <a:off x="5947228" y="6356349"/>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792691"/>
            <a:ext cx="2895600" cy="2720192"/>
          </a:xfrm>
        </p:spPr>
        <p:txBody>
          <a:bodyPr>
            <a:noAutofit/>
          </a:bodyPr>
          <a:lstStyle/>
          <a:p>
            <a:r>
              <a:rPr lang="en-US" sz="1800" dirty="0"/>
              <a:t>Introduction</a:t>
            </a:r>
          </a:p>
          <a:p>
            <a:r>
              <a:rPr lang="en-US" sz="1800" dirty="0"/>
              <a:t>Analysis</a:t>
            </a:r>
          </a:p>
          <a:p>
            <a:r>
              <a:rPr lang="en-US" sz="1800" dirty="0"/>
              <a:t>Modelling</a:t>
            </a:r>
          </a:p>
          <a:p>
            <a:r>
              <a:rPr lang="en-US" sz="1800" dirty="0"/>
              <a:t>Next steps and 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1773383" y="6356349"/>
            <a:ext cx="4165600" cy="365125"/>
          </a:xfrm>
        </p:spPr>
        <p:txBody>
          <a:bodyPr/>
          <a:lstStyle/>
          <a:p>
            <a:r>
              <a:rPr lang="en-US" dirty="0"/>
              <a:t>Detection of abnormalities in Chest X-ray using Deep Learning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792691"/>
            <a:ext cx="2895600" cy="2720192"/>
          </a:xfrm>
        </p:spPr>
        <p:txBody>
          <a:bodyPr>
            <a:noAutofit/>
          </a:bodyPr>
          <a:lstStyle/>
          <a:p>
            <a:r>
              <a:rPr lang="en-US" sz="3200" dirty="0"/>
              <a:t>Introduction</a:t>
            </a:r>
          </a:p>
          <a:p>
            <a:r>
              <a:rPr lang="en-US" sz="1800" dirty="0"/>
              <a:t>Analysis</a:t>
            </a:r>
          </a:p>
          <a:p>
            <a:r>
              <a:rPr lang="en-US" sz="1800" dirty="0"/>
              <a:t>Modelling</a:t>
            </a:r>
          </a:p>
          <a:p>
            <a:r>
              <a:rPr lang="en-US" sz="1800" dirty="0"/>
              <a:t>Next steps and 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1773383" y="6356349"/>
            <a:ext cx="4165600" cy="365125"/>
          </a:xfrm>
        </p:spPr>
        <p:txBody>
          <a:bodyPr/>
          <a:lstStyle/>
          <a:p>
            <a:r>
              <a:rPr lang="en-US" dirty="0"/>
              <a:t>Detection of abnormalities in Chest X-ray using Deep Learning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3343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31738"/>
            <a:ext cx="8421688" cy="1325563"/>
          </a:xfrm>
        </p:spPr>
        <p:txBody>
          <a:bodyPr/>
          <a:lstStyle/>
          <a:p>
            <a:r>
              <a:rPr lang="en-US" dirty="0"/>
              <a:t>Introduction</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
        <p:nvSpPr>
          <p:cNvPr id="4" name="TextBox 3">
            <a:extLst>
              <a:ext uri="{FF2B5EF4-FFF2-40B4-BE49-F238E27FC236}">
                <a16:creationId xmlns:a16="http://schemas.microsoft.com/office/drawing/2014/main" id="{0A7380B9-F535-9B9B-7D3C-B2A48603A9A2}"/>
              </a:ext>
            </a:extLst>
          </p:cNvPr>
          <p:cNvSpPr txBox="1"/>
          <p:nvPr/>
        </p:nvSpPr>
        <p:spPr>
          <a:xfrm>
            <a:off x="1073369" y="1657301"/>
            <a:ext cx="10045262" cy="4247317"/>
          </a:xfrm>
          <a:prstGeom prst="rect">
            <a:avLst/>
          </a:prstGeom>
          <a:noFill/>
        </p:spPr>
        <p:txBody>
          <a:bodyPr wrap="square" rtlCol="0">
            <a:spAutoFit/>
          </a:bodyPr>
          <a:lstStyle/>
          <a:p>
            <a:endParaRPr lang="en-AU" dirty="0"/>
          </a:p>
          <a:p>
            <a:pPr marL="285750" indent="-285750">
              <a:buFont typeface="Arial" panose="020B0604020202020204" pitchFamily="34" charset="0"/>
              <a:buChar char="•"/>
            </a:pPr>
            <a:r>
              <a:rPr lang="en-AU" dirty="0"/>
              <a:t>67%  of medical errors in Australia comes from the field of medical imaging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32% of imaging diagnostic errors come from the misinterpretation of chest radiographs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40-50% of X-rays performed are Chest x-ray </a:t>
            </a:r>
          </a:p>
          <a:p>
            <a:pPr marL="285750" indent="-285750">
              <a:buFont typeface="Arial" panose="020B0604020202020204" pitchFamily="34" charset="0"/>
              <a:buChar char="•"/>
            </a:pPr>
            <a:endParaRPr lang="en-AU" dirty="0"/>
          </a:p>
          <a:p>
            <a:r>
              <a:rPr lang="en-AU" dirty="0"/>
              <a:t>WHY? </a:t>
            </a:r>
          </a:p>
          <a:p>
            <a:pPr marL="285750" indent="-285750">
              <a:buFont typeface="Arial" panose="020B0604020202020204" pitchFamily="34" charset="0"/>
              <a:buChar char="•"/>
            </a:pPr>
            <a:r>
              <a:rPr lang="en-AU" dirty="0"/>
              <a:t>Radiologist shortage: only 2% of radiologists are able to fulfill their reporting requirements within contracted hours. </a:t>
            </a:r>
          </a:p>
          <a:p>
            <a:pPr marL="285750" indent="-285750">
              <a:buFont typeface="Arial" panose="020B0604020202020204" pitchFamily="34" charset="0"/>
              <a:buChar char="•"/>
            </a:pPr>
            <a:endParaRPr lang="en-AU" dirty="0"/>
          </a:p>
          <a:p>
            <a:r>
              <a:rPr lang="en-AU" dirty="0"/>
              <a:t>COST</a:t>
            </a:r>
          </a:p>
          <a:p>
            <a:pPr marL="285750" indent="-285750">
              <a:buFont typeface="Arial" panose="020B0604020202020204" pitchFamily="34" charset="0"/>
              <a:buChar char="•"/>
            </a:pPr>
            <a:r>
              <a:rPr lang="en-AU" dirty="0"/>
              <a:t>$millions annually for diagnostic errors</a:t>
            </a:r>
          </a:p>
          <a:p>
            <a:pPr marL="285750" indent="-285750">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2273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1" end="11"/>
                                            </p:txEl>
                                          </p:spTgt>
                                        </p:tgtEl>
                                        <p:attrNameLst>
                                          <p:attrName>style.visibility</p:attrName>
                                        </p:attrNameLst>
                                      </p:cBhvr>
                                      <p:to>
                                        <p:strVal val="visible"/>
                                      </p:to>
                                    </p:set>
                                    <p:animEffect transition="in" filter="fade">
                                      <p:cBhvr>
                                        <p:cTn id="1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31738"/>
            <a:ext cx="8421688" cy="1325563"/>
          </a:xfrm>
        </p:spPr>
        <p:txBody>
          <a:bodyPr/>
          <a:lstStyle/>
          <a:p>
            <a:r>
              <a:rPr lang="en-US" dirty="0"/>
              <a:t>Introduction</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
        <p:nvSpPr>
          <p:cNvPr id="4" name="TextBox 3">
            <a:extLst>
              <a:ext uri="{FF2B5EF4-FFF2-40B4-BE49-F238E27FC236}">
                <a16:creationId xmlns:a16="http://schemas.microsoft.com/office/drawing/2014/main" id="{0A7380B9-F535-9B9B-7D3C-B2A48603A9A2}"/>
              </a:ext>
            </a:extLst>
          </p:cNvPr>
          <p:cNvSpPr txBox="1"/>
          <p:nvPr/>
        </p:nvSpPr>
        <p:spPr>
          <a:xfrm>
            <a:off x="1073369" y="1657301"/>
            <a:ext cx="10045262" cy="2308324"/>
          </a:xfrm>
          <a:prstGeom prst="rect">
            <a:avLst/>
          </a:prstGeom>
          <a:noFill/>
        </p:spPr>
        <p:txBody>
          <a:bodyPr wrap="square" rtlCol="0">
            <a:spAutoFit/>
          </a:bodyPr>
          <a:lstStyle/>
          <a:p>
            <a:endParaRPr lang="en-AU" dirty="0"/>
          </a:p>
          <a:p>
            <a:r>
              <a:rPr lang="en-AU" dirty="0"/>
              <a:t>GOAL:</a:t>
            </a:r>
          </a:p>
          <a:p>
            <a:pPr marL="285750" indent="-285750">
              <a:buFont typeface="Arial" panose="020B0604020202020204" pitchFamily="34" charset="0"/>
              <a:buChar char="•"/>
            </a:pPr>
            <a:r>
              <a:rPr lang="en-US" dirty="0"/>
              <a:t>Reduce the cost of mis-diagnosis of Chest X-ray caused by the shortage of radiologists around the world. </a:t>
            </a:r>
          </a:p>
          <a:p>
            <a:pPr marL="285750" indent="-285750">
              <a:buFont typeface="Arial" panose="020B0604020202020204" pitchFamily="34" charset="0"/>
              <a:buChar char="•"/>
            </a:pPr>
            <a:endParaRPr lang="en-US" dirty="0"/>
          </a:p>
          <a:p>
            <a:r>
              <a:rPr lang="en-US" dirty="0"/>
              <a:t>APPROACH:</a:t>
            </a:r>
          </a:p>
          <a:p>
            <a:pPr marL="285750" indent="-285750">
              <a:buFont typeface="Arial" panose="020B0604020202020204" pitchFamily="34" charset="0"/>
              <a:buChar char="•"/>
            </a:pPr>
            <a:r>
              <a:rPr lang="en-US" dirty="0"/>
              <a:t>Develop a model that can aid in the detection of abnormalities in CXR. </a:t>
            </a:r>
            <a:endParaRPr lang="en-AU" dirty="0"/>
          </a:p>
          <a:p>
            <a:endParaRPr lang="en-AU" dirty="0"/>
          </a:p>
        </p:txBody>
      </p:sp>
    </p:spTree>
    <p:extLst>
      <p:ext uri="{BB962C8B-B14F-4D97-AF65-F5344CB8AC3E}">
        <p14:creationId xmlns:p14="http://schemas.microsoft.com/office/powerpoint/2010/main" val="57116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31738"/>
            <a:ext cx="8421688" cy="1325563"/>
          </a:xfrm>
        </p:spPr>
        <p:txBody>
          <a:bodyPr/>
          <a:lstStyle/>
          <a:p>
            <a:r>
              <a:rPr lang="en-US" dirty="0"/>
              <a:t>Process workflow</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
        <p:nvSpPr>
          <p:cNvPr id="17" name="Oval 16">
            <a:extLst>
              <a:ext uri="{FF2B5EF4-FFF2-40B4-BE49-F238E27FC236}">
                <a16:creationId xmlns:a16="http://schemas.microsoft.com/office/drawing/2014/main" id="{67AE375C-980E-99A7-A88F-057F2CF9D0BA}"/>
              </a:ext>
            </a:extLst>
          </p:cNvPr>
          <p:cNvSpPr/>
          <p:nvPr/>
        </p:nvSpPr>
        <p:spPr>
          <a:xfrm>
            <a:off x="1215304" y="2977058"/>
            <a:ext cx="1339703"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Oval 25">
            <a:extLst>
              <a:ext uri="{FF2B5EF4-FFF2-40B4-BE49-F238E27FC236}">
                <a16:creationId xmlns:a16="http://schemas.microsoft.com/office/drawing/2014/main" id="{11D1762C-BDDE-493E-52FC-2C03AD496457}"/>
              </a:ext>
            </a:extLst>
          </p:cNvPr>
          <p:cNvSpPr/>
          <p:nvPr/>
        </p:nvSpPr>
        <p:spPr>
          <a:xfrm>
            <a:off x="3317948" y="2977057"/>
            <a:ext cx="1339703"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Oval 26">
            <a:extLst>
              <a:ext uri="{FF2B5EF4-FFF2-40B4-BE49-F238E27FC236}">
                <a16:creationId xmlns:a16="http://schemas.microsoft.com/office/drawing/2014/main" id="{D472D9B2-CC8E-4D8C-E753-B3245FF1A3C7}"/>
              </a:ext>
            </a:extLst>
          </p:cNvPr>
          <p:cNvSpPr/>
          <p:nvPr/>
        </p:nvSpPr>
        <p:spPr>
          <a:xfrm>
            <a:off x="5426148" y="2977057"/>
            <a:ext cx="1339703"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Oval 27">
            <a:extLst>
              <a:ext uri="{FF2B5EF4-FFF2-40B4-BE49-F238E27FC236}">
                <a16:creationId xmlns:a16="http://schemas.microsoft.com/office/drawing/2014/main" id="{CF9290E8-1686-4B79-11FC-AE93384D49FF}"/>
              </a:ext>
            </a:extLst>
          </p:cNvPr>
          <p:cNvSpPr/>
          <p:nvPr/>
        </p:nvSpPr>
        <p:spPr>
          <a:xfrm>
            <a:off x="7720122" y="2977057"/>
            <a:ext cx="1339703"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1205611C-C57F-F5E6-CADA-9C45096D3914}"/>
              </a:ext>
            </a:extLst>
          </p:cNvPr>
          <p:cNvSpPr/>
          <p:nvPr/>
        </p:nvSpPr>
        <p:spPr>
          <a:xfrm>
            <a:off x="10014097" y="2977058"/>
            <a:ext cx="1339703" cy="1325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Graphic 18" descr="Bullseye outline">
            <a:extLst>
              <a:ext uri="{FF2B5EF4-FFF2-40B4-BE49-F238E27FC236}">
                <a16:creationId xmlns:a16="http://schemas.microsoft.com/office/drawing/2014/main" id="{F0FEC397-2469-BCCA-D678-AEB58FAB3F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7955" y="3182638"/>
            <a:ext cx="914400" cy="914400"/>
          </a:xfrm>
          <a:prstGeom prst="rect">
            <a:avLst/>
          </a:prstGeom>
        </p:spPr>
      </p:pic>
      <p:pic>
        <p:nvPicPr>
          <p:cNvPr id="25" name="Graphic 24" descr="Statistics outline">
            <a:extLst>
              <a:ext uri="{FF2B5EF4-FFF2-40B4-BE49-F238E27FC236}">
                <a16:creationId xmlns:a16="http://schemas.microsoft.com/office/drawing/2014/main" id="{93EBADA1-8475-7FAC-7AB2-95BDD07D72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0599" y="3182638"/>
            <a:ext cx="914400" cy="914400"/>
          </a:xfrm>
          <a:prstGeom prst="rect">
            <a:avLst/>
          </a:prstGeom>
        </p:spPr>
      </p:pic>
      <p:pic>
        <p:nvPicPr>
          <p:cNvPr id="34" name="Graphic 33" descr="Blockchain outline">
            <a:extLst>
              <a:ext uri="{FF2B5EF4-FFF2-40B4-BE49-F238E27FC236}">
                <a16:creationId xmlns:a16="http://schemas.microsoft.com/office/drawing/2014/main" id="{AF0993CD-7954-9071-9F44-35F08EE2E0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799" y="3182638"/>
            <a:ext cx="914400" cy="914400"/>
          </a:xfrm>
          <a:prstGeom prst="rect">
            <a:avLst/>
          </a:prstGeom>
        </p:spPr>
      </p:pic>
      <p:pic>
        <p:nvPicPr>
          <p:cNvPr id="36" name="Graphic 35" descr="Chemicals outline">
            <a:extLst>
              <a:ext uri="{FF2B5EF4-FFF2-40B4-BE49-F238E27FC236}">
                <a16:creationId xmlns:a16="http://schemas.microsoft.com/office/drawing/2014/main" id="{2BC928C9-6249-B1A2-29F4-28A3C5EEF8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32774" y="3182638"/>
            <a:ext cx="914400" cy="914400"/>
          </a:xfrm>
          <a:prstGeom prst="rect">
            <a:avLst/>
          </a:prstGeom>
        </p:spPr>
      </p:pic>
      <p:pic>
        <p:nvPicPr>
          <p:cNvPr id="38" name="Graphic 37" descr="Circles with arrows outline">
            <a:extLst>
              <a:ext uri="{FF2B5EF4-FFF2-40B4-BE49-F238E27FC236}">
                <a16:creationId xmlns:a16="http://schemas.microsoft.com/office/drawing/2014/main" id="{5552A754-6DA4-9825-1D14-014AB2E742A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26748" y="3182638"/>
            <a:ext cx="914400" cy="914400"/>
          </a:xfrm>
          <a:prstGeom prst="rect">
            <a:avLst/>
          </a:prstGeom>
        </p:spPr>
      </p:pic>
      <p:sp>
        <p:nvSpPr>
          <p:cNvPr id="39" name="TextBox 38">
            <a:extLst>
              <a:ext uri="{FF2B5EF4-FFF2-40B4-BE49-F238E27FC236}">
                <a16:creationId xmlns:a16="http://schemas.microsoft.com/office/drawing/2014/main" id="{674BF792-6C8D-0533-2DB7-EFA2F4338D40}"/>
              </a:ext>
            </a:extLst>
          </p:cNvPr>
          <p:cNvSpPr txBox="1"/>
          <p:nvPr/>
        </p:nvSpPr>
        <p:spPr>
          <a:xfrm>
            <a:off x="1215304" y="4475747"/>
            <a:ext cx="1339703" cy="646331"/>
          </a:xfrm>
          <a:prstGeom prst="rect">
            <a:avLst/>
          </a:prstGeom>
          <a:noFill/>
        </p:spPr>
        <p:txBody>
          <a:bodyPr wrap="square" rtlCol="0">
            <a:spAutoFit/>
          </a:bodyPr>
          <a:lstStyle/>
          <a:p>
            <a:pPr algn="ctr"/>
            <a:r>
              <a:rPr lang="en-AU" dirty="0"/>
              <a:t>Goals &amp; Objectives</a:t>
            </a:r>
          </a:p>
        </p:txBody>
      </p:sp>
      <p:sp>
        <p:nvSpPr>
          <p:cNvPr id="44" name="TextBox 43">
            <a:extLst>
              <a:ext uri="{FF2B5EF4-FFF2-40B4-BE49-F238E27FC236}">
                <a16:creationId xmlns:a16="http://schemas.microsoft.com/office/drawing/2014/main" id="{862B57AC-908E-1F16-6B0A-D024C39873F2}"/>
              </a:ext>
            </a:extLst>
          </p:cNvPr>
          <p:cNvSpPr txBox="1"/>
          <p:nvPr/>
        </p:nvSpPr>
        <p:spPr>
          <a:xfrm>
            <a:off x="3317948" y="4475746"/>
            <a:ext cx="1339703" cy="369332"/>
          </a:xfrm>
          <a:prstGeom prst="rect">
            <a:avLst/>
          </a:prstGeom>
          <a:noFill/>
        </p:spPr>
        <p:txBody>
          <a:bodyPr wrap="square" rtlCol="0">
            <a:spAutoFit/>
          </a:bodyPr>
          <a:lstStyle/>
          <a:p>
            <a:pPr algn="ctr"/>
            <a:r>
              <a:rPr lang="en-AU" dirty="0"/>
              <a:t>EDA</a:t>
            </a:r>
          </a:p>
        </p:txBody>
      </p:sp>
      <p:sp>
        <p:nvSpPr>
          <p:cNvPr id="45" name="TextBox 44">
            <a:extLst>
              <a:ext uri="{FF2B5EF4-FFF2-40B4-BE49-F238E27FC236}">
                <a16:creationId xmlns:a16="http://schemas.microsoft.com/office/drawing/2014/main" id="{EA606775-3133-DC28-4416-AE8347749A04}"/>
              </a:ext>
            </a:extLst>
          </p:cNvPr>
          <p:cNvSpPr txBox="1"/>
          <p:nvPr/>
        </p:nvSpPr>
        <p:spPr>
          <a:xfrm>
            <a:off x="5426356" y="4475746"/>
            <a:ext cx="1339703" cy="646331"/>
          </a:xfrm>
          <a:prstGeom prst="rect">
            <a:avLst/>
          </a:prstGeom>
          <a:noFill/>
        </p:spPr>
        <p:txBody>
          <a:bodyPr wrap="square" rtlCol="0">
            <a:spAutoFit/>
          </a:bodyPr>
          <a:lstStyle/>
          <a:p>
            <a:pPr algn="ctr"/>
            <a:r>
              <a:rPr lang="en-AU" dirty="0"/>
              <a:t>Feature engineering</a:t>
            </a:r>
          </a:p>
        </p:txBody>
      </p:sp>
      <p:sp>
        <p:nvSpPr>
          <p:cNvPr id="46" name="TextBox 45">
            <a:extLst>
              <a:ext uri="{FF2B5EF4-FFF2-40B4-BE49-F238E27FC236}">
                <a16:creationId xmlns:a16="http://schemas.microsoft.com/office/drawing/2014/main" id="{4AD4B0A7-B29E-F56A-542C-573B0EA72074}"/>
              </a:ext>
            </a:extLst>
          </p:cNvPr>
          <p:cNvSpPr txBox="1"/>
          <p:nvPr/>
        </p:nvSpPr>
        <p:spPr>
          <a:xfrm>
            <a:off x="7720121" y="4475746"/>
            <a:ext cx="1339703" cy="369332"/>
          </a:xfrm>
          <a:prstGeom prst="rect">
            <a:avLst/>
          </a:prstGeom>
          <a:noFill/>
        </p:spPr>
        <p:txBody>
          <a:bodyPr wrap="square" rtlCol="0">
            <a:spAutoFit/>
          </a:bodyPr>
          <a:lstStyle/>
          <a:p>
            <a:pPr algn="ctr"/>
            <a:r>
              <a:rPr lang="en-AU" dirty="0"/>
              <a:t>Modelling</a:t>
            </a:r>
          </a:p>
        </p:txBody>
      </p:sp>
      <p:sp>
        <p:nvSpPr>
          <p:cNvPr id="47" name="TextBox 46">
            <a:extLst>
              <a:ext uri="{FF2B5EF4-FFF2-40B4-BE49-F238E27FC236}">
                <a16:creationId xmlns:a16="http://schemas.microsoft.com/office/drawing/2014/main" id="{576D9A15-0A81-653C-9709-4A13B9B78A78}"/>
              </a:ext>
            </a:extLst>
          </p:cNvPr>
          <p:cNvSpPr txBox="1"/>
          <p:nvPr/>
        </p:nvSpPr>
        <p:spPr>
          <a:xfrm>
            <a:off x="10014097" y="4475746"/>
            <a:ext cx="1339703" cy="369332"/>
          </a:xfrm>
          <a:prstGeom prst="rect">
            <a:avLst/>
          </a:prstGeom>
          <a:noFill/>
        </p:spPr>
        <p:txBody>
          <a:bodyPr wrap="square" rtlCol="0">
            <a:spAutoFit/>
          </a:bodyPr>
          <a:lstStyle/>
          <a:p>
            <a:pPr algn="ctr"/>
            <a:r>
              <a:rPr lang="en-AU" dirty="0"/>
              <a:t>Validation</a:t>
            </a:r>
          </a:p>
        </p:txBody>
      </p:sp>
      <p:sp>
        <p:nvSpPr>
          <p:cNvPr id="40" name="Arrow: Left-Right 39">
            <a:extLst>
              <a:ext uri="{FF2B5EF4-FFF2-40B4-BE49-F238E27FC236}">
                <a16:creationId xmlns:a16="http://schemas.microsoft.com/office/drawing/2014/main" id="{5E3AD47E-A838-7F71-553E-AABCDF4C3D85}"/>
              </a:ext>
            </a:extLst>
          </p:cNvPr>
          <p:cNvSpPr/>
          <p:nvPr/>
        </p:nvSpPr>
        <p:spPr>
          <a:xfrm>
            <a:off x="6914147" y="3639838"/>
            <a:ext cx="620201" cy="646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Arrow: Left-Right 48">
            <a:extLst>
              <a:ext uri="{FF2B5EF4-FFF2-40B4-BE49-F238E27FC236}">
                <a16:creationId xmlns:a16="http://schemas.microsoft.com/office/drawing/2014/main" id="{075D4A88-904A-403F-DA10-1E552F9ACA40}"/>
              </a:ext>
            </a:extLst>
          </p:cNvPr>
          <p:cNvSpPr/>
          <p:nvPr/>
        </p:nvSpPr>
        <p:spPr>
          <a:xfrm>
            <a:off x="9226860" y="3639837"/>
            <a:ext cx="620201" cy="646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Arrow: Right 40">
            <a:extLst>
              <a:ext uri="{FF2B5EF4-FFF2-40B4-BE49-F238E27FC236}">
                <a16:creationId xmlns:a16="http://schemas.microsoft.com/office/drawing/2014/main" id="{8B62F755-C9A5-DA80-A60A-5C3E6A1BAF09}"/>
              </a:ext>
            </a:extLst>
          </p:cNvPr>
          <p:cNvSpPr/>
          <p:nvPr/>
        </p:nvSpPr>
        <p:spPr>
          <a:xfrm>
            <a:off x="2722042" y="3639837"/>
            <a:ext cx="44761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Arrow: Right 50">
            <a:extLst>
              <a:ext uri="{FF2B5EF4-FFF2-40B4-BE49-F238E27FC236}">
                <a16:creationId xmlns:a16="http://schemas.microsoft.com/office/drawing/2014/main" id="{91465C93-C4BC-AB56-0ED4-E2C858A067AF}"/>
              </a:ext>
            </a:extLst>
          </p:cNvPr>
          <p:cNvSpPr/>
          <p:nvPr/>
        </p:nvSpPr>
        <p:spPr>
          <a:xfrm>
            <a:off x="4817634" y="3662696"/>
            <a:ext cx="44761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8" name="Straight Connector 47">
            <a:extLst>
              <a:ext uri="{FF2B5EF4-FFF2-40B4-BE49-F238E27FC236}">
                <a16:creationId xmlns:a16="http://schemas.microsoft.com/office/drawing/2014/main" id="{2BE37D66-6DF8-0F69-D8FA-8BFEF89FD20D}"/>
              </a:ext>
            </a:extLst>
          </p:cNvPr>
          <p:cNvCxnSpPr>
            <a:cxnSpLocks/>
          </p:cNvCxnSpPr>
          <p:nvPr/>
        </p:nvCxnSpPr>
        <p:spPr>
          <a:xfrm flipV="1">
            <a:off x="10683948" y="2470484"/>
            <a:ext cx="0" cy="4476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17497B9-01E6-973B-AC30-9E457B2E0757}"/>
              </a:ext>
            </a:extLst>
          </p:cNvPr>
          <p:cNvCxnSpPr>
            <a:cxnSpLocks/>
            <a:stCxn id="59" idx="1"/>
          </p:cNvCxnSpPr>
          <p:nvPr/>
        </p:nvCxnSpPr>
        <p:spPr>
          <a:xfrm flipV="1">
            <a:off x="6093459" y="2470484"/>
            <a:ext cx="4590489"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9" name="Arrow: Right 58">
            <a:extLst>
              <a:ext uri="{FF2B5EF4-FFF2-40B4-BE49-F238E27FC236}">
                <a16:creationId xmlns:a16="http://schemas.microsoft.com/office/drawing/2014/main" id="{A917B3F7-5913-A7A6-F985-E34D3CDB7704}"/>
              </a:ext>
            </a:extLst>
          </p:cNvPr>
          <p:cNvSpPr/>
          <p:nvPr/>
        </p:nvSpPr>
        <p:spPr>
          <a:xfrm rot="5400000">
            <a:off x="5869654" y="2671430"/>
            <a:ext cx="44761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0483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7" grpId="0" animBg="1"/>
      <p:bldP spid="28" grpId="0" animBg="1"/>
      <p:bldP spid="29" grpId="0" animBg="1"/>
      <p:bldP spid="39" grpId="0"/>
      <p:bldP spid="44"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03050"/>
            <a:ext cx="2895600" cy="2720192"/>
          </a:xfrm>
        </p:spPr>
        <p:txBody>
          <a:bodyPr>
            <a:noAutofit/>
          </a:bodyPr>
          <a:lstStyle/>
          <a:p>
            <a:r>
              <a:rPr lang="en-US" sz="1800" dirty="0"/>
              <a:t>Introduction</a:t>
            </a:r>
          </a:p>
          <a:p>
            <a:r>
              <a:rPr lang="en-US" sz="3200" dirty="0"/>
              <a:t>Analysis</a:t>
            </a:r>
          </a:p>
          <a:p>
            <a:r>
              <a:rPr lang="en-US" sz="1800" dirty="0"/>
              <a:t>Modelling</a:t>
            </a:r>
          </a:p>
          <a:p>
            <a:r>
              <a:rPr lang="en-US" sz="1800" dirty="0"/>
              <a:t>Next steps and 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1773383" y="6356349"/>
            <a:ext cx="4165600" cy="365125"/>
          </a:xfrm>
        </p:spPr>
        <p:txBody>
          <a:bodyPr/>
          <a:lstStyle/>
          <a:p>
            <a:r>
              <a:rPr lang="en-US" dirty="0"/>
              <a:t>Detection of abnormalities in Chest X-ray using Deep Learning</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97831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331738"/>
            <a:ext cx="8421688" cy="1325563"/>
          </a:xfrm>
        </p:spPr>
        <p:txBody>
          <a:bodyPr/>
          <a:lstStyle/>
          <a:p>
            <a:r>
              <a:rPr lang="en-US" dirty="0"/>
              <a:t>Exploratory Data analysis (</a:t>
            </a:r>
            <a:r>
              <a:rPr lang="en-US" dirty="0" err="1"/>
              <a:t>eda</a:t>
            </a:r>
            <a:r>
              <a:rPr lang="en-US" dirty="0"/>
              <a:t>)</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2022</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30" name="Footer Placeholder 3">
            <a:extLst>
              <a:ext uri="{FF2B5EF4-FFF2-40B4-BE49-F238E27FC236}">
                <a16:creationId xmlns:a16="http://schemas.microsoft.com/office/drawing/2014/main" id="{883511CA-9262-BB61-DA62-70DF7CA55941}"/>
              </a:ext>
            </a:extLst>
          </p:cNvPr>
          <p:cNvSpPr txBox="1">
            <a:spLocks/>
          </p:cNvSpPr>
          <p:nvPr/>
        </p:nvSpPr>
        <p:spPr>
          <a:xfrm>
            <a:off x="3987800" y="6349792"/>
            <a:ext cx="41656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rgbClr val="898989"/>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Detection of abnormalities in Chest X-ray using Deep Learning</a:t>
            </a:r>
          </a:p>
        </p:txBody>
      </p:sp>
      <p:sp>
        <p:nvSpPr>
          <p:cNvPr id="10" name="TextBox 9">
            <a:extLst>
              <a:ext uri="{FF2B5EF4-FFF2-40B4-BE49-F238E27FC236}">
                <a16:creationId xmlns:a16="http://schemas.microsoft.com/office/drawing/2014/main" id="{49E57510-0AD9-49A7-91DA-86119884AF4A}"/>
              </a:ext>
            </a:extLst>
          </p:cNvPr>
          <p:cNvSpPr txBox="1"/>
          <p:nvPr/>
        </p:nvSpPr>
        <p:spPr>
          <a:xfrm>
            <a:off x="945869" y="1225689"/>
            <a:ext cx="5271062" cy="5632311"/>
          </a:xfrm>
          <a:prstGeom prst="rect">
            <a:avLst/>
          </a:prstGeom>
          <a:noFill/>
        </p:spPr>
        <p:txBody>
          <a:bodyPr wrap="square" rtlCol="0">
            <a:spAutoFit/>
          </a:bodyPr>
          <a:lstStyle/>
          <a:p>
            <a:pPr marL="285750" indent="-285750">
              <a:buFont typeface="Arial" panose="020B0604020202020204" pitchFamily="34" charset="0"/>
              <a:buChar char="•"/>
            </a:pPr>
            <a:r>
              <a:rPr lang="en-AU" dirty="0"/>
              <a:t>Data retrieved from Kaggle, last updated 4 months ago</a:t>
            </a:r>
          </a:p>
          <a:p>
            <a:endParaRPr lang="en-AU" dirty="0"/>
          </a:p>
          <a:p>
            <a:pPr marL="285750" indent="-285750">
              <a:buFontTx/>
              <a:buChar char="-"/>
            </a:pPr>
            <a:r>
              <a:rPr lang="en-AU" i="1" dirty="0"/>
              <a:t>COVID19</a:t>
            </a:r>
            <a:r>
              <a:rPr lang="en-AU" dirty="0"/>
              <a:t>: public sources + hospitals + clinicians</a:t>
            </a:r>
          </a:p>
          <a:p>
            <a:pPr marL="285750" indent="-285750">
              <a:buFontTx/>
              <a:buChar char="-"/>
            </a:pPr>
            <a:r>
              <a:rPr lang="en-AU" i="1" dirty="0"/>
              <a:t>PNEUMONIA</a:t>
            </a:r>
            <a:r>
              <a:rPr lang="en-AU" dirty="0"/>
              <a:t>: Guangzhou Women and Children’s Medical </a:t>
            </a:r>
            <a:r>
              <a:rPr lang="en-AU" dirty="0" err="1"/>
              <a:t>Center</a:t>
            </a:r>
            <a:endParaRPr lang="en-AU" dirty="0"/>
          </a:p>
          <a:p>
            <a:pPr marL="285750" indent="-285750">
              <a:buFontTx/>
              <a:buChar char="-"/>
            </a:pPr>
            <a:r>
              <a:rPr lang="en-AU" i="1" dirty="0"/>
              <a:t>TUBERCULOSIS</a:t>
            </a:r>
            <a:r>
              <a:rPr lang="en-AU" dirty="0"/>
              <a:t>: Qatar University</a:t>
            </a:r>
          </a:p>
          <a:p>
            <a:pPr marL="285750" indent="-285750">
              <a:buFontTx/>
              <a:buChar char="-"/>
            </a:pPr>
            <a:r>
              <a:rPr lang="en-AU" i="1" dirty="0"/>
              <a:t>NORMAL</a:t>
            </a:r>
            <a:r>
              <a:rPr lang="en-AU" dirty="0"/>
              <a:t>: from both ‘Pneumonia’ and ‘Tuberculosis’ dataset</a:t>
            </a:r>
          </a:p>
          <a:p>
            <a:endParaRPr lang="en-AU" dirty="0"/>
          </a:p>
          <a:p>
            <a:pPr marL="285750" indent="-285750">
              <a:buFont typeface="Arial" panose="020B0604020202020204" pitchFamily="34" charset="0"/>
              <a:buChar char="•"/>
            </a:pPr>
            <a:r>
              <a:rPr lang="en-AU" dirty="0"/>
              <a:t>2 folders of Train and Test</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Train: 4 classes, total 6326 images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Test: 4 classes, total 771 images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Class imbalance with majority of data belongs to the ‘Pneumonia’ category</a:t>
            </a:r>
          </a:p>
          <a:p>
            <a:pPr marL="285750" indent="-285750">
              <a:buFont typeface="Arial" panose="020B0604020202020204" pitchFamily="34" charset="0"/>
              <a:buChar char="•"/>
            </a:pPr>
            <a:endParaRPr lang="en-AU" dirty="0"/>
          </a:p>
          <a:p>
            <a:endParaRPr lang="en-AU" dirty="0"/>
          </a:p>
        </p:txBody>
      </p:sp>
      <p:pic>
        <p:nvPicPr>
          <p:cNvPr id="4" name="Picture 3">
            <a:extLst>
              <a:ext uri="{FF2B5EF4-FFF2-40B4-BE49-F238E27FC236}">
                <a16:creationId xmlns:a16="http://schemas.microsoft.com/office/drawing/2014/main" id="{5FB706A9-579E-94BA-426A-5F2E73CA1BBC}"/>
              </a:ext>
            </a:extLst>
          </p:cNvPr>
          <p:cNvPicPr>
            <a:picLocks noChangeAspect="1"/>
          </p:cNvPicPr>
          <p:nvPr/>
        </p:nvPicPr>
        <p:blipFill>
          <a:blip r:embed="rId3"/>
          <a:stretch>
            <a:fillRect/>
          </a:stretch>
        </p:blipFill>
        <p:spPr>
          <a:xfrm>
            <a:off x="6096000" y="1501476"/>
            <a:ext cx="5494055" cy="4544023"/>
          </a:xfrm>
          <a:prstGeom prst="rect">
            <a:avLst/>
          </a:prstGeom>
        </p:spPr>
      </p:pic>
    </p:spTree>
    <p:extLst>
      <p:ext uri="{BB962C8B-B14F-4D97-AF65-F5344CB8AC3E}">
        <p14:creationId xmlns:p14="http://schemas.microsoft.com/office/powerpoint/2010/main" val="51402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1616</TotalTime>
  <Words>1936</Words>
  <Application>Microsoft Office PowerPoint</Application>
  <PresentationFormat>Widescreen</PresentationFormat>
  <Paragraphs>275</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sofia-pro</vt:lpstr>
      <vt:lpstr>Tenorite</vt:lpstr>
      <vt:lpstr>Office Theme</vt:lpstr>
      <vt:lpstr>The application of deep learning in radiology</vt:lpstr>
      <vt:lpstr>ANN NGUYEN</vt:lpstr>
      <vt:lpstr>AGENDA</vt:lpstr>
      <vt:lpstr>AGENDA</vt:lpstr>
      <vt:lpstr>Introduction</vt:lpstr>
      <vt:lpstr>Introduction</vt:lpstr>
      <vt:lpstr>Process workflow</vt:lpstr>
      <vt:lpstr>AGENDA</vt:lpstr>
      <vt:lpstr>Exploratory Data analysis (eda)</vt:lpstr>
      <vt:lpstr>Exploratory Data analysis (eda)</vt:lpstr>
      <vt:lpstr>Data preprocessing </vt:lpstr>
      <vt:lpstr>AGENDA</vt:lpstr>
      <vt:lpstr>Modelling</vt:lpstr>
      <vt:lpstr>Densenet121</vt:lpstr>
      <vt:lpstr>Densenet121</vt:lpstr>
      <vt:lpstr>Visualisation of Neural Network</vt:lpstr>
      <vt:lpstr>AGENDA</vt:lpstr>
      <vt:lpstr>Future work</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GOALS</dc:title>
  <dc:creator>Ngoc Phuong Anh Nguyen</dc:creator>
  <cp:lastModifiedBy>Ngoc Phuong Anh Nguyen</cp:lastModifiedBy>
  <cp:revision>16</cp:revision>
  <dcterms:created xsi:type="dcterms:W3CDTF">2022-05-16T10:49:10Z</dcterms:created>
  <dcterms:modified xsi:type="dcterms:W3CDTF">2022-05-19T13:59:34Z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