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58" r:id="rId3"/>
    <p:sldId id="275" r:id="rId4"/>
    <p:sldId id="261" r:id="rId5"/>
    <p:sldId id="260" r:id="rId6"/>
    <p:sldId id="263" r:id="rId7"/>
    <p:sldId id="264" r:id="rId8"/>
    <p:sldId id="276" r:id="rId9"/>
    <p:sldId id="277" r:id="rId10"/>
    <p:sldId id="268" r:id="rId11"/>
    <p:sldId id="271" r:id="rId12"/>
    <p:sldId id="270" r:id="rId13"/>
    <p:sldId id="280" r:id="rId14"/>
    <p:sldId id="282" r:id="rId15"/>
    <p:sldId id="279" r:id="rId16"/>
    <p:sldId id="278" r:id="rId17"/>
    <p:sldId id="281" r:id="rId18"/>
    <p:sldId id="274" r:id="rId19"/>
    <p:sldId id="273" r:id="rId20"/>
    <p:sldId id="27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918D49-6500-4E0B-BB98-EE95F5710E74}" type="datetimeFigureOut">
              <a:rPr lang="en-AU" smtClean="0"/>
              <a:t>25/08/2021</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504EF9-64EA-4F20-9D41-FFFD205E580E}" type="slidenum">
              <a:rPr lang="en-AU" smtClean="0"/>
              <a:t>‹#›</a:t>
            </a:fld>
            <a:endParaRPr lang="en-AU"/>
          </a:p>
        </p:txBody>
      </p:sp>
    </p:spTree>
    <p:extLst>
      <p:ext uri="{BB962C8B-B14F-4D97-AF65-F5344CB8AC3E}">
        <p14:creationId xmlns:p14="http://schemas.microsoft.com/office/powerpoint/2010/main" val="2973216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C6504EF9-64EA-4F20-9D41-FFFD205E580E}" type="slidenum">
              <a:rPr lang="en-AU" smtClean="0"/>
              <a:t>3</a:t>
            </a:fld>
            <a:endParaRPr lang="en-AU"/>
          </a:p>
        </p:txBody>
      </p:sp>
    </p:spTree>
    <p:extLst>
      <p:ext uri="{BB962C8B-B14F-4D97-AF65-F5344CB8AC3E}">
        <p14:creationId xmlns:p14="http://schemas.microsoft.com/office/powerpoint/2010/main" val="1398126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C6504EF9-64EA-4F20-9D41-FFFD205E580E}" type="slidenum">
              <a:rPr lang="en-AU" smtClean="0"/>
              <a:t>12</a:t>
            </a:fld>
            <a:endParaRPr lang="en-AU"/>
          </a:p>
        </p:txBody>
      </p:sp>
    </p:spTree>
    <p:extLst>
      <p:ext uri="{BB962C8B-B14F-4D97-AF65-F5344CB8AC3E}">
        <p14:creationId xmlns:p14="http://schemas.microsoft.com/office/powerpoint/2010/main" val="3264781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C6504EF9-64EA-4F20-9D41-FFFD205E580E}" type="slidenum">
              <a:rPr lang="en-AU" smtClean="0"/>
              <a:t>14</a:t>
            </a:fld>
            <a:endParaRPr lang="en-AU"/>
          </a:p>
        </p:txBody>
      </p:sp>
    </p:spTree>
    <p:extLst>
      <p:ext uri="{BB962C8B-B14F-4D97-AF65-F5344CB8AC3E}">
        <p14:creationId xmlns:p14="http://schemas.microsoft.com/office/powerpoint/2010/main" val="3264781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C6504EF9-64EA-4F20-9D41-FFFD205E580E}" type="slidenum">
              <a:rPr lang="en-AU" smtClean="0"/>
              <a:t>15</a:t>
            </a:fld>
            <a:endParaRPr lang="en-AU"/>
          </a:p>
        </p:txBody>
      </p:sp>
    </p:spTree>
    <p:extLst>
      <p:ext uri="{BB962C8B-B14F-4D97-AF65-F5344CB8AC3E}">
        <p14:creationId xmlns:p14="http://schemas.microsoft.com/office/powerpoint/2010/main" val="3264781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CED140E2-31D4-46B8-806C-CEEF7A99E1A5}" type="datetimeFigureOut">
              <a:rPr lang="en-AU" smtClean="0"/>
              <a:t>25/08/2021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0CDE296-8670-471A-A736-02F6E50878C9}" type="slidenum">
              <a:rPr lang="en-AU" smtClean="0"/>
              <a:t>‹#›</a:t>
            </a:fld>
            <a:endParaRPr lang="en-AU"/>
          </a:p>
        </p:txBody>
      </p:sp>
    </p:spTree>
    <p:extLst>
      <p:ext uri="{BB962C8B-B14F-4D97-AF65-F5344CB8AC3E}">
        <p14:creationId xmlns:p14="http://schemas.microsoft.com/office/powerpoint/2010/main" val="934006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ED140E2-31D4-46B8-806C-CEEF7A99E1A5}" type="datetimeFigureOut">
              <a:rPr lang="en-AU" smtClean="0"/>
              <a:t>25/08/2021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0CDE296-8670-471A-A736-02F6E50878C9}" type="slidenum">
              <a:rPr lang="en-AU" smtClean="0"/>
              <a:t>‹#›</a:t>
            </a:fld>
            <a:endParaRPr lang="en-AU"/>
          </a:p>
        </p:txBody>
      </p:sp>
    </p:spTree>
    <p:extLst>
      <p:ext uri="{BB962C8B-B14F-4D97-AF65-F5344CB8AC3E}">
        <p14:creationId xmlns:p14="http://schemas.microsoft.com/office/powerpoint/2010/main" val="1668630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ED140E2-31D4-46B8-806C-CEEF7A99E1A5}" type="datetimeFigureOut">
              <a:rPr lang="en-AU" smtClean="0"/>
              <a:t>25/08/2021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0CDE296-8670-471A-A736-02F6E50878C9}" type="slidenum">
              <a:rPr lang="en-AU" smtClean="0"/>
              <a:t>‹#›</a:t>
            </a:fld>
            <a:endParaRPr lang="en-AU"/>
          </a:p>
        </p:txBody>
      </p:sp>
    </p:spTree>
    <p:extLst>
      <p:ext uri="{BB962C8B-B14F-4D97-AF65-F5344CB8AC3E}">
        <p14:creationId xmlns:p14="http://schemas.microsoft.com/office/powerpoint/2010/main" val="3827434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ED140E2-31D4-46B8-806C-CEEF7A99E1A5}" type="datetimeFigureOut">
              <a:rPr lang="en-AU" smtClean="0"/>
              <a:t>25/08/2021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0CDE296-8670-471A-A736-02F6E50878C9}" type="slidenum">
              <a:rPr lang="en-AU" smtClean="0"/>
              <a:t>‹#›</a:t>
            </a:fld>
            <a:endParaRPr lang="en-AU"/>
          </a:p>
        </p:txBody>
      </p:sp>
    </p:spTree>
    <p:extLst>
      <p:ext uri="{BB962C8B-B14F-4D97-AF65-F5344CB8AC3E}">
        <p14:creationId xmlns:p14="http://schemas.microsoft.com/office/powerpoint/2010/main" val="349895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D140E2-31D4-46B8-806C-CEEF7A99E1A5}" type="datetimeFigureOut">
              <a:rPr lang="en-AU" smtClean="0"/>
              <a:t>25/08/2021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0CDE296-8670-471A-A736-02F6E50878C9}" type="slidenum">
              <a:rPr lang="en-AU" smtClean="0"/>
              <a:t>‹#›</a:t>
            </a:fld>
            <a:endParaRPr lang="en-AU"/>
          </a:p>
        </p:txBody>
      </p:sp>
    </p:spTree>
    <p:extLst>
      <p:ext uri="{BB962C8B-B14F-4D97-AF65-F5344CB8AC3E}">
        <p14:creationId xmlns:p14="http://schemas.microsoft.com/office/powerpoint/2010/main" val="1363861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CED140E2-31D4-46B8-806C-CEEF7A99E1A5}" type="datetimeFigureOut">
              <a:rPr lang="en-AU" smtClean="0"/>
              <a:t>25/08/2021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0CDE296-8670-471A-A736-02F6E50878C9}" type="slidenum">
              <a:rPr lang="en-AU" smtClean="0"/>
              <a:t>‹#›</a:t>
            </a:fld>
            <a:endParaRPr lang="en-AU"/>
          </a:p>
        </p:txBody>
      </p:sp>
    </p:spTree>
    <p:extLst>
      <p:ext uri="{BB962C8B-B14F-4D97-AF65-F5344CB8AC3E}">
        <p14:creationId xmlns:p14="http://schemas.microsoft.com/office/powerpoint/2010/main" val="2135426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CED140E2-31D4-46B8-806C-CEEF7A99E1A5}" type="datetimeFigureOut">
              <a:rPr lang="en-AU" smtClean="0"/>
              <a:t>25/08/2021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00CDE296-8670-471A-A736-02F6E50878C9}" type="slidenum">
              <a:rPr lang="en-AU" smtClean="0"/>
              <a:t>‹#›</a:t>
            </a:fld>
            <a:endParaRPr lang="en-AU"/>
          </a:p>
        </p:txBody>
      </p:sp>
    </p:spTree>
    <p:extLst>
      <p:ext uri="{BB962C8B-B14F-4D97-AF65-F5344CB8AC3E}">
        <p14:creationId xmlns:p14="http://schemas.microsoft.com/office/powerpoint/2010/main" val="2749889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CED140E2-31D4-46B8-806C-CEEF7A99E1A5}" type="datetimeFigureOut">
              <a:rPr lang="en-AU" smtClean="0"/>
              <a:t>25/08/2021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00CDE296-8670-471A-A736-02F6E50878C9}" type="slidenum">
              <a:rPr lang="en-AU" smtClean="0"/>
              <a:t>‹#›</a:t>
            </a:fld>
            <a:endParaRPr lang="en-AU"/>
          </a:p>
        </p:txBody>
      </p:sp>
    </p:spTree>
    <p:extLst>
      <p:ext uri="{BB962C8B-B14F-4D97-AF65-F5344CB8AC3E}">
        <p14:creationId xmlns:p14="http://schemas.microsoft.com/office/powerpoint/2010/main" val="2721228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D140E2-31D4-46B8-806C-CEEF7A99E1A5}" type="datetimeFigureOut">
              <a:rPr lang="en-AU" smtClean="0"/>
              <a:t>25/08/2021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00CDE296-8670-471A-A736-02F6E50878C9}" type="slidenum">
              <a:rPr lang="en-AU" smtClean="0"/>
              <a:t>‹#›</a:t>
            </a:fld>
            <a:endParaRPr lang="en-AU"/>
          </a:p>
        </p:txBody>
      </p:sp>
    </p:spTree>
    <p:extLst>
      <p:ext uri="{BB962C8B-B14F-4D97-AF65-F5344CB8AC3E}">
        <p14:creationId xmlns:p14="http://schemas.microsoft.com/office/powerpoint/2010/main" val="247613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D140E2-31D4-46B8-806C-CEEF7A99E1A5}" type="datetimeFigureOut">
              <a:rPr lang="en-AU" smtClean="0"/>
              <a:t>25/08/2021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0CDE296-8670-471A-A736-02F6E50878C9}" type="slidenum">
              <a:rPr lang="en-AU" smtClean="0"/>
              <a:t>‹#›</a:t>
            </a:fld>
            <a:endParaRPr lang="en-AU"/>
          </a:p>
        </p:txBody>
      </p:sp>
    </p:spTree>
    <p:extLst>
      <p:ext uri="{BB962C8B-B14F-4D97-AF65-F5344CB8AC3E}">
        <p14:creationId xmlns:p14="http://schemas.microsoft.com/office/powerpoint/2010/main" val="1745195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D140E2-31D4-46B8-806C-CEEF7A99E1A5}" type="datetimeFigureOut">
              <a:rPr lang="en-AU" smtClean="0"/>
              <a:t>25/08/2021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0CDE296-8670-471A-A736-02F6E50878C9}" type="slidenum">
              <a:rPr lang="en-AU" smtClean="0"/>
              <a:t>‹#›</a:t>
            </a:fld>
            <a:endParaRPr lang="en-AU"/>
          </a:p>
        </p:txBody>
      </p:sp>
    </p:spTree>
    <p:extLst>
      <p:ext uri="{BB962C8B-B14F-4D97-AF65-F5344CB8AC3E}">
        <p14:creationId xmlns:p14="http://schemas.microsoft.com/office/powerpoint/2010/main" val="709568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D140E2-31D4-46B8-806C-CEEF7A99E1A5}" type="datetimeFigureOut">
              <a:rPr lang="en-AU" smtClean="0"/>
              <a:t>25/08/2021</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CDE296-8670-471A-A736-02F6E50878C9}" type="slidenum">
              <a:rPr lang="en-AU" smtClean="0"/>
              <a:t>‹#›</a:t>
            </a:fld>
            <a:endParaRPr lang="en-AU"/>
          </a:p>
        </p:txBody>
      </p:sp>
    </p:spTree>
    <p:extLst>
      <p:ext uri="{BB962C8B-B14F-4D97-AF65-F5344CB8AC3E}">
        <p14:creationId xmlns:p14="http://schemas.microsoft.com/office/powerpoint/2010/main" val="721910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3448"/>
            <a:ext cx="8229600" cy="3600400"/>
          </a:xfrm>
        </p:spPr>
        <p:txBody>
          <a:bodyPr>
            <a:normAutofit/>
          </a:bodyPr>
          <a:lstStyle/>
          <a:p>
            <a:r>
              <a:rPr lang="en-AU" sz="6000" b="1" dirty="0" smtClean="0">
                <a:solidFill>
                  <a:srgbClr val="FF0000"/>
                </a:solidFill>
                <a:latin typeface="After ttnorm" pitchFamily="2" charset="0"/>
                <a:cs typeface="Aharoni" panose="02010803020104030203" pitchFamily="2" charset="-79"/>
              </a:rPr>
              <a:t>SARCASM</a:t>
            </a:r>
            <a:r>
              <a:rPr lang="en-AU" sz="1800" dirty="0" smtClean="0">
                <a:solidFill>
                  <a:srgbClr val="FF0000"/>
                </a:solidFill>
                <a:latin typeface="Calibri" panose="020F0502020204030204" pitchFamily="34" charset="0"/>
                <a:cs typeface="Aharoni" panose="02010803020104030203" pitchFamily="2" charset="-79"/>
              </a:rPr>
              <a:t/>
            </a:r>
            <a:br>
              <a:rPr lang="en-AU" sz="1800" dirty="0" smtClean="0">
                <a:solidFill>
                  <a:srgbClr val="FF0000"/>
                </a:solidFill>
                <a:latin typeface="Calibri" panose="020F0502020204030204" pitchFamily="34" charset="0"/>
                <a:cs typeface="Aharoni" panose="02010803020104030203" pitchFamily="2" charset="-79"/>
              </a:rPr>
            </a:br>
            <a:r>
              <a:rPr lang="en-AU" sz="1800" b="1" i="1" dirty="0" smtClean="0">
                <a:solidFill>
                  <a:srgbClr val="FF0000"/>
                </a:solidFill>
                <a:latin typeface="Calibri" panose="020F0502020204030204" pitchFamily="34" charset="0"/>
                <a:cs typeface="Aharoni" panose="02010803020104030203" pitchFamily="2" charset="-79"/>
              </a:rPr>
              <a:t>A predictive study of sarcasm occurring in Reddit forum comments</a:t>
            </a:r>
            <a:r>
              <a:rPr lang="en-AU" sz="1800" i="1" dirty="0" smtClean="0">
                <a:solidFill>
                  <a:srgbClr val="FF0000"/>
                </a:solidFill>
                <a:latin typeface="Calibri" panose="020F0502020204030204" pitchFamily="34" charset="0"/>
                <a:cs typeface="Aharoni" panose="02010803020104030203" pitchFamily="2" charset="-79"/>
              </a:rPr>
              <a:t/>
            </a:r>
            <a:br>
              <a:rPr lang="en-AU" sz="1800" i="1" dirty="0" smtClean="0">
                <a:solidFill>
                  <a:srgbClr val="FF0000"/>
                </a:solidFill>
                <a:latin typeface="Calibri" panose="020F0502020204030204" pitchFamily="34" charset="0"/>
                <a:cs typeface="Aharoni" panose="02010803020104030203" pitchFamily="2" charset="-79"/>
              </a:rPr>
            </a:br>
            <a:r>
              <a:rPr lang="en-AU" sz="1800" i="1" dirty="0" smtClean="0">
                <a:solidFill>
                  <a:srgbClr val="FF0000"/>
                </a:solidFill>
                <a:latin typeface="Calibri" panose="020F0502020204030204" pitchFamily="34" charset="0"/>
                <a:cs typeface="Aharoni" panose="02010803020104030203" pitchFamily="2" charset="-79"/>
              </a:rPr>
              <a:t>by Yuan Chan</a:t>
            </a:r>
            <a:endParaRPr lang="en-AU" sz="1800" i="1" dirty="0">
              <a:solidFill>
                <a:srgbClr val="FF0000"/>
              </a:solidFill>
              <a:latin typeface="Calibri" panose="020F0502020204030204" pitchFamily="34" charset="0"/>
              <a:cs typeface="Aharoni" panose="02010803020104030203" pitchFamily="2" charset="-79"/>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5" y="2204864"/>
            <a:ext cx="3096344" cy="4162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1035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 calcmode="lin" valueType="num">
                                      <p:cBhvr>
                                        <p:cTn id="9" dur="500" fill="hold"/>
                                        <p:tgtEl>
                                          <p:spTgt spid="1026"/>
                                        </p:tgtEl>
                                        <p:attrNameLst>
                                          <p:attrName>style.rotation</p:attrName>
                                        </p:attrNameLst>
                                      </p:cBhvr>
                                      <p:tavLst>
                                        <p:tav tm="0">
                                          <p:val>
                                            <p:fltVal val="90"/>
                                          </p:val>
                                        </p:tav>
                                        <p:tav tm="100000">
                                          <p:val>
                                            <p:fltVal val="0"/>
                                          </p:val>
                                        </p:tav>
                                      </p:tavLst>
                                    </p:anim>
                                    <p:animEffect transition="in" filter="fade">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274"/>
            <a:ext cx="8229600" cy="832438"/>
          </a:xfrm>
        </p:spPr>
        <p:txBody>
          <a:bodyPr>
            <a:normAutofit fontScale="90000"/>
          </a:bodyPr>
          <a:lstStyle/>
          <a:p>
            <a:r>
              <a:rPr lang="en-AU" b="1" dirty="0" smtClean="0">
                <a:solidFill>
                  <a:srgbClr val="FF0000"/>
                </a:solidFill>
              </a:rPr>
              <a:t>Correlation of text numerical features</a:t>
            </a:r>
            <a:endParaRPr lang="en-AU" b="1" dirty="0">
              <a:solidFill>
                <a:srgbClr val="FF0000"/>
              </a:solidFill>
            </a:endParaRP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1138" y="1423988"/>
            <a:ext cx="6181725" cy="45252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3937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824" y="1012115"/>
            <a:ext cx="5838825"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274638"/>
            <a:ext cx="8229600" cy="634082"/>
          </a:xfrm>
        </p:spPr>
        <p:txBody>
          <a:bodyPr>
            <a:normAutofit fontScale="90000"/>
          </a:bodyPr>
          <a:lstStyle/>
          <a:p>
            <a:r>
              <a:rPr lang="en-AU" b="1" dirty="0" smtClean="0">
                <a:solidFill>
                  <a:srgbClr val="FF0000"/>
                </a:solidFill>
              </a:rPr>
              <a:t>Analysis and Results</a:t>
            </a:r>
            <a:endParaRPr lang="en-AU" b="1" dirty="0">
              <a:solidFill>
                <a:srgbClr val="FF0000"/>
              </a:solidFill>
            </a:endParaRPr>
          </a:p>
        </p:txBody>
      </p:sp>
      <p:sp>
        <p:nvSpPr>
          <p:cNvPr id="5" name="Rectangle 4"/>
          <p:cNvSpPr/>
          <p:nvPr/>
        </p:nvSpPr>
        <p:spPr>
          <a:xfrm>
            <a:off x="2771800" y="1042587"/>
            <a:ext cx="891437" cy="1619195"/>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356992"/>
            <a:ext cx="5962650" cy="3243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1043608" y="2452643"/>
            <a:ext cx="2619629" cy="209139"/>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929065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1143000"/>
          </a:xfrm>
        </p:spPr>
        <p:txBody>
          <a:bodyPr>
            <a:normAutofit/>
          </a:bodyPr>
          <a:lstStyle/>
          <a:p>
            <a:r>
              <a:rPr lang="en-AU" b="1" dirty="0" smtClean="0">
                <a:solidFill>
                  <a:srgbClr val="FF0000"/>
                </a:solidFill>
              </a:rPr>
              <a:t>Deep -learning</a:t>
            </a:r>
            <a:endParaRPr lang="en-AU" b="1" dirty="0">
              <a:solidFill>
                <a:srgbClr val="FF0000"/>
              </a:solidFill>
            </a:endParaRPr>
          </a:p>
        </p:txBody>
      </p:sp>
      <p:sp>
        <p:nvSpPr>
          <p:cNvPr id="6" name="Content Placeholder 2"/>
          <p:cNvSpPr>
            <a:spLocks noGrp="1"/>
          </p:cNvSpPr>
          <p:nvPr>
            <p:ph idx="1"/>
          </p:nvPr>
        </p:nvSpPr>
        <p:spPr>
          <a:xfrm>
            <a:off x="457200" y="1600200"/>
            <a:ext cx="8229600" cy="4525963"/>
          </a:xfrm>
        </p:spPr>
        <p:txBody>
          <a:bodyPr/>
          <a:lstStyle/>
          <a:p>
            <a:pPr marL="0" indent="0">
              <a:buNone/>
            </a:pPr>
            <a:r>
              <a:rPr lang="en-AU" dirty="0" smtClean="0"/>
              <a:t> Train a multiple - layered neural network that can explicitly account for both the ‘comment’ and its context ‘parent comment’  </a:t>
            </a:r>
          </a:p>
          <a:p>
            <a:endParaRPr lang="en-AU" dirty="0" smtClean="0"/>
          </a:p>
          <a:p>
            <a:endParaRPr lang="en-AU" dirty="0" smtClean="0"/>
          </a:p>
        </p:txBody>
      </p:sp>
    </p:spTree>
    <p:extLst>
      <p:ext uri="{BB962C8B-B14F-4D97-AF65-F5344CB8AC3E}">
        <p14:creationId xmlns:p14="http://schemas.microsoft.com/office/powerpoint/2010/main" val="954794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1143000"/>
          </a:xfrm>
        </p:spPr>
        <p:txBody>
          <a:bodyPr>
            <a:normAutofit/>
          </a:bodyPr>
          <a:lstStyle/>
          <a:p>
            <a:r>
              <a:rPr lang="en-AU" b="1" dirty="0" smtClean="0">
                <a:solidFill>
                  <a:srgbClr val="FF0000"/>
                </a:solidFill>
              </a:rPr>
              <a:t>Deep Learning Model</a:t>
            </a:r>
            <a:endParaRPr lang="en-AU" b="1" dirty="0">
              <a:solidFill>
                <a:srgbClr val="FF0000"/>
              </a:solidFill>
            </a:endParaRPr>
          </a:p>
        </p:txBody>
      </p:sp>
      <p:sp>
        <p:nvSpPr>
          <p:cNvPr id="6" name="Content Placeholder 2"/>
          <p:cNvSpPr>
            <a:spLocks noGrp="1"/>
          </p:cNvSpPr>
          <p:nvPr>
            <p:ph idx="1"/>
          </p:nvPr>
        </p:nvSpPr>
        <p:spPr>
          <a:xfrm>
            <a:off x="467544" y="1052736"/>
            <a:ext cx="8229600" cy="4525963"/>
          </a:xfrm>
        </p:spPr>
        <p:txBody>
          <a:bodyPr/>
          <a:lstStyle/>
          <a:p>
            <a:r>
              <a:rPr lang="en-AU" dirty="0" smtClean="0"/>
              <a:t>Neural network model architecture </a:t>
            </a:r>
            <a:endParaRPr lang="en-AU"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4127" y="1741575"/>
            <a:ext cx="6486525" cy="490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4127" y="3047866"/>
            <a:ext cx="223224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3717032"/>
            <a:ext cx="2232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3" y="4113908"/>
            <a:ext cx="2448273" cy="323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7816" y="4437113"/>
            <a:ext cx="2444750"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7"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92409" y="5229200"/>
            <a:ext cx="2444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8"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92409" y="5626075"/>
            <a:ext cx="244475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4143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barn(inVertical)">
                                      <p:cBhvr>
                                        <p:cTn id="7" dur="500"/>
                                        <p:tgtEl>
                                          <p:spTgt spid="1536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5364"/>
                                        </p:tgtEl>
                                        <p:attrNameLst>
                                          <p:attrName>style.visibility</p:attrName>
                                        </p:attrNameLst>
                                      </p:cBhvr>
                                      <p:to>
                                        <p:strVal val="visible"/>
                                      </p:to>
                                    </p:set>
                                    <p:animEffect transition="in" filter="barn(inVertical)">
                                      <p:cBhvr>
                                        <p:cTn id="12" dur="500"/>
                                        <p:tgtEl>
                                          <p:spTgt spid="1536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5365"/>
                                        </p:tgtEl>
                                        <p:attrNameLst>
                                          <p:attrName>style.visibility</p:attrName>
                                        </p:attrNameLst>
                                      </p:cBhvr>
                                      <p:to>
                                        <p:strVal val="visible"/>
                                      </p:to>
                                    </p:set>
                                    <p:animEffect transition="in" filter="barn(inVertical)">
                                      <p:cBhvr>
                                        <p:cTn id="17" dur="500"/>
                                        <p:tgtEl>
                                          <p:spTgt spid="1536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5366"/>
                                        </p:tgtEl>
                                        <p:attrNameLst>
                                          <p:attrName>style.visibility</p:attrName>
                                        </p:attrNameLst>
                                      </p:cBhvr>
                                      <p:to>
                                        <p:strVal val="visible"/>
                                      </p:to>
                                    </p:set>
                                    <p:animEffect transition="in" filter="barn(inVertical)">
                                      <p:cBhvr>
                                        <p:cTn id="22" dur="500"/>
                                        <p:tgtEl>
                                          <p:spTgt spid="1536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5367"/>
                                        </p:tgtEl>
                                        <p:attrNameLst>
                                          <p:attrName>style.visibility</p:attrName>
                                        </p:attrNameLst>
                                      </p:cBhvr>
                                      <p:to>
                                        <p:strVal val="visible"/>
                                      </p:to>
                                    </p:set>
                                    <p:animEffect transition="in" filter="barn(inVertical)">
                                      <p:cBhvr>
                                        <p:cTn id="27" dur="500"/>
                                        <p:tgtEl>
                                          <p:spTgt spid="1536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5368"/>
                                        </p:tgtEl>
                                        <p:attrNameLst>
                                          <p:attrName>style.visibility</p:attrName>
                                        </p:attrNameLst>
                                      </p:cBhvr>
                                      <p:to>
                                        <p:strVal val="visible"/>
                                      </p:to>
                                    </p:set>
                                    <p:animEffect transition="in" filter="barn(inVertical)">
                                      <p:cBhvr>
                                        <p:cTn id="32" dur="500"/>
                                        <p:tgtEl>
                                          <p:spTgt spid="15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1143000"/>
          </a:xfrm>
        </p:spPr>
        <p:txBody>
          <a:bodyPr>
            <a:normAutofit/>
          </a:bodyPr>
          <a:lstStyle/>
          <a:p>
            <a:r>
              <a:rPr lang="en-AU" b="1" dirty="0" smtClean="0">
                <a:solidFill>
                  <a:srgbClr val="FF0000"/>
                </a:solidFill>
              </a:rPr>
              <a:t>Deep -learning</a:t>
            </a:r>
            <a:endParaRPr lang="en-AU" b="1" dirty="0">
              <a:solidFill>
                <a:srgbClr val="FF0000"/>
              </a:solidFill>
            </a:endParaRPr>
          </a:p>
        </p:txBody>
      </p:sp>
      <p:sp>
        <p:nvSpPr>
          <p:cNvPr id="6" name="Content Placeholder 2"/>
          <p:cNvSpPr>
            <a:spLocks noGrp="1"/>
          </p:cNvSpPr>
          <p:nvPr>
            <p:ph idx="1"/>
          </p:nvPr>
        </p:nvSpPr>
        <p:spPr>
          <a:xfrm>
            <a:off x="457200" y="1600200"/>
            <a:ext cx="8229600" cy="4525963"/>
          </a:xfrm>
        </p:spPr>
        <p:txBody>
          <a:bodyPr/>
          <a:lstStyle/>
          <a:p>
            <a:r>
              <a:rPr lang="en-AU" dirty="0" smtClean="0"/>
              <a:t>BERT encoding</a:t>
            </a:r>
          </a:p>
          <a:p>
            <a:endParaRPr lang="en-AU" dirty="0" smtClean="0"/>
          </a:p>
          <a:p>
            <a:endParaRPr lang="en-AU" dirty="0" smtClean="0"/>
          </a:p>
        </p:txBody>
      </p:sp>
      <p:pic>
        <p:nvPicPr>
          <p:cNvPr id="122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0088" y="2348880"/>
            <a:ext cx="7072425"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203848" y="5373216"/>
            <a:ext cx="2232248" cy="369332"/>
          </a:xfrm>
          <a:prstGeom prst="rect">
            <a:avLst/>
          </a:prstGeom>
          <a:noFill/>
          <a:ln w="22225">
            <a:solidFill>
              <a:srgbClr val="0070C0"/>
            </a:solidFill>
          </a:ln>
        </p:spPr>
        <p:txBody>
          <a:bodyPr wrap="square" rtlCol="0">
            <a:spAutoFit/>
          </a:bodyPr>
          <a:lstStyle/>
          <a:p>
            <a:endParaRPr lang="en-AU" dirty="0"/>
          </a:p>
        </p:txBody>
      </p:sp>
      <p:sp>
        <p:nvSpPr>
          <p:cNvPr id="8" name="TextBox 7"/>
          <p:cNvSpPr txBox="1"/>
          <p:nvPr/>
        </p:nvSpPr>
        <p:spPr>
          <a:xfrm>
            <a:off x="5978631" y="5390307"/>
            <a:ext cx="1686071" cy="369332"/>
          </a:xfrm>
          <a:prstGeom prst="rect">
            <a:avLst/>
          </a:prstGeom>
          <a:noFill/>
          <a:ln w="22225">
            <a:solidFill>
              <a:srgbClr val="FF0000"/>
            </a:solidFill>
          </a:ln>
        </p:spPr>
        <p:txBody>
          <a:bodyPr wrap="square" rtlCol="0">
            <a:spAutoFit/>
          </a:bodyPr>
          <a:lstStyle/>
          <a:p>
            <a:endParaRPr lang="en-AU" dirty="0"/>
          </a:p>
        </p:txBody>
      </p:sp>
    </p:spTree>
    <p:extLst>
      <p:ext uri="{BB962C8B-B14F-4D97-AF65-F5344CB8AC3E}">
        <p14:creationId xmlns:p14="http://schemas.microsoft.com/office/powerpoint/2010/main" val="2715439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1143000"/>
          </a:xfrm>
        </p:spPr>
        <p:txBody>
          <a:bodyPr>
            <a:normAutofit/>
          </a:bodyPr>
          <a:lstStyle/>
          <a:p>
            <a:r>
              <a:rPr lang="en-AU" b="1" dirty="0" smtClean="0">
                <a:solidFill>
                  <a:srgbClr val="FF0000"/>
                </a:solidFill>
              </a:rPr>
              <a:t>Deep -learning</a:t>
            </a:r>
            <a:endParaRPr lang="en-AU" b="1" dirty="0">
              <a:solidFill>
                <a:srgbClr val="FF0000"/>
              </a:solidFill>
            </a:endParaRPr>
          </a:p>
        </p:txBody>
      </p:sp>
      <p:sp>
        <p:nvSpPr>
          <p:cNvPr id="6" name="Content Placeholder 2"/>
          <p:cNvSpPr>
            <a:spLocks noGrp="1"/>
          </p:cNvSpPr>
          <p:nvPr>
            <p:ph idx="1"/>
          </p:nvPr>
        </p:nvSpPr>
        <p:spPr>
          <a:xfrm>
            <a:off x="457200" y="1161144"/>
            <a:ext cx="8229600" cy="4965020"/>
          </a:xfrm>
        </p:spPr>
        <p:txBody>
          <a:bodyPr/>
          <a:lstStyle/>
          <a:p>
            <a:r>
              <a:rPr lang="en-AU" dirty="0" smtClean="0"/>
              <a:t>Transformer architecture with ‘self attention’</a:t>
            </a:r>
          </a:p>
          <a:p>
            <a:endParaRPr lang="en-AU" dirty="0" smtClean="0"/>
          </a:p>
          <a:p>
            <a:endParaRPr lang="en-AU" dirty="0" smtClean="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988840"/>
            <a:ext cx="8136904" cy="4464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3465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1143000"/>
          </a:xfrm>
        </p:spPr>
        <p:txBody>
          <a:bodyPr>
            <a:normAutofit/>
          </a:bodyPr>
          <a:lstStyle/>
          <a:p>
            <a:r>
              <a:rPr lang="en-AU" b="1" dirty="0" smtClean="0">
                <a:solidFill>
                  <a:srgbClr val="FF0000"/>
                </a:solidFill>
              </a:rPr>
              <a:t>Deep -learning</a:t>
            </a:r>
            <a:endParaRPr lang="en-AU" b="1" dirty="0">
              <a:solidFill>
                <a:srgbClr val="FF0000"/>
              </a:solidFill>
            </a:endParaRPr>
          </a:p>
        </p:txBody>
      </p:sp>
      <p:sp>
        <p:nvSpPr>
          <p:cNvPr id="6" name="Content Placeholder 2"/>
          <p:cNvSpPr>
            <a:spLocks noGrp="1"/>
          </p:cNvSpPr>
          <p:nvPr>
            <p:ph idx="1"/>
          </p:nvPr>
        </p:nvSpPr>
        <p:spPr>
          <a:xfrm>
            <a:off x="457200" y="1600200"/>
            <a:ext cx="8229600" cy="4525963"/>
          </a:xfrm>
        </p:spPr>
        <p:txBody>
          <a:bodyPr/>
          <a:lstStyle/>
          <a:p>
            <a:r>
              <a:rPr lang="en-AU" dirty="0" smtClean="0"/>
              <a:t>Bidirectional LSTM hidden layers</a:t>
            </a:r>
            <a:endParaRPr lang="en-AU"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318207"/>
            <a:ext cx="4827983" cy="4135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7576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2058" y="4022762"/>
            <a:ext cx="40005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04144" y="27856"/>
            <a:ext cx="8229600" cy="1143000"/>
          </a:xfrm>
        </p:spPr>
        <p:txBody>
          <a:bodyPr/>
          <a:lstStyle/>
          <a:p>
            <a:r>
              <a:rPr lang="en-AU" b="1" dirty="0" smtClean="0">
                <a:solidFill>
                  <a:srgbClr val="FF0000"/>
                </a:solidFill>
              </a:rPr>
              <a:t>Results</a:t>
            </a:r>
            <a:endParaRPr lang="en-AU" b="1" dirty="0">
              <a:solidFill>
                <a:srgbClr val="FF0000"/>
              </a:solidFill>
            </a:endParaRP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427" y="878034"/>
            <a:ext cx="8459035" cy="2767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5495145" y="2996952"/>
            <a:ext cx="914400" cy="4470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p:cNvSpPr txBox="1"/>
          <p:nvPr/>
        </p:nvSpPr>
        <p:spPr>
          <a:xfrm>
            <a:off x="755576" y="1026907"/>
            <a:ext cx="7999942" cy="369332"/>
          </a:xfrm>
          <a:prstGeom prst="rect">
            <a:avLst/>
          </a:prstGeom>
          <a:noFill/>
          <a:ln w="25400">
            <a:solidFill>
              <a:srgbClr val="0070C0"/>
            </a:solidFill>
          </a:ln>
        </p:spPr>
        <p:txBody>
          <a:bodyPr wrap="square" rtlCol="0">
            <a:spAutoFit/>
          </a:bodyPr>
          <a:lstStyle/>
          <a:p>
            <a:endParaRPr lang="en-AU" dirty="0"/>
          </a:p>
        </p:txBody>
      </p:sp>
      <p:pic>
        <p:nvPicPr>
          <p:cNvPr id="174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137" y="3983035"/>
            <a:ext cx="3943350" cy="2684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Connector 6"/>
          <p:cNvCxnSpPr/>
          <p:nvPr/>
        </p:nvCxnSpPr>
        <p:spPr>
          <a:xfrm>
            <a:off x="3779912" y="4293096"/>
            <a:ext cx="0" cy="2088232"/>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71600" y="4293096"/>
            <a:ext cx="2808312" cy="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100392" y="5805264"/>
            <a:ext cx="0" cy="561578"/>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1741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0859" y="6021288"/>
            <a:ext cx="28098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1858954" y="5934647"/>
            <a:ext cx="2522720" cy="276999"/>
          </a:xfrm>
          <a:prstGeom prst="rect">
            <a:avLst/>
          </a:prstGeom>
          <a:noFill/>
        </p:spPr>
        <p:txBody>
          <a:bodyPr wrap="square" rtlCol="0">
            <a:spAutoFit/>
          </a:bodyPr>
          <a:lstStyle/>
          <a:p>
            <a:r>
              <a:rPr lang="en-AU" sz="1200" dirty="0" smtClean="0"/>
              <a:t>Model history - accuracy</a:t>
            </a:r>
            <a:endParaRPr lang="en-AU" sz="1200" dirty="0"/>
          </a:p>
        </p:txBody>
      </p:sp>
      <p:sp>
        <p:nvSpPr>
          <p:cNvPr id="25" name="TextBox 24"/>
          <p:cNvSpPr txBox="1"/>
          <p:nvPr/>
        </p:nvSpPr>
        <p:spPr>
          <a:xfrm>
            <a:off x="5933986" y="4175580"/>
            <a:ext cx="1776644" cy="276999"/>
          </a:xfrm>
          <a:prstGeom prst="rect">
            <a:avLst/>
          </a:prstGeom>
          <a:noFill/>
        </p:spPr>
        <p:txBody>
          <a:bodyPr wrap="square" rtlCol="0">
            <a:spAutoFit/>
          </a:bodyPr>
          <a:lstStyle/>
          <a:p>
            <a:r>
              <a:rPr lang="en-AU" sz="1200" dirty="0" smtClean="0"/>
              <a:t>Model history - loss</a:t>
            </a:r>
            <a:endParaRPr lang="en-AU" sz="1200" dirty="0"/>
          </a:p>
        </p:txBody>
      </p:sp>
    </p:spTree>
    <p:extLst>
      <p:ext uri="{BB962C8B-B14F-4D97-AF65-F5344CB8AC3E}">
        <p14:creationId xmlns:p14="http://schemas.microsoft.com/office/powerpoint/2010/main" val="2328839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solidFill>
                  <a:srgbClr val="FF0000"/>
                </a:solidFill>
              </a:rPr>
              <a:t>Sample Predictions</a:t>
            </a:r>
            <a:endParaRPr lang="en-AU" b="1" dirty="0">
              <a:solidFill>
                <a:srgbClr val="FF0000"/>
              </a:solidFill>
            </a:endParaRPr>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840" y="1700808"/>
            <a:ext cx="7344816" cy="1387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742" y="3212976"/>
            <a:ext cx="7352569" cy="1463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3840" y="4869160"/>
            <a:ext cx="5346352" cy="1296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1083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AU" b="1" dirty="0" smtClean="0">
                <a:solidFill>
                  <a:srgbClr val="FF0000"/>
                </a:solidFill>
              </a:rPr>
              <a:t>Key takeaways</a:t>
            </a:r>
            <a:endParaRPr lang="en-AU" b="1" dirty="0">
              <a:solidFill>
                <a:srgbClr val="FF0000"/>
              </a:solidFill>
            </a:endParaRPr>
          </a:p>
        </p:txBody>
      </p:sp>
      <p:sp>
        <p:nvSpPr>
          <p:cNvPr id="3" name="Content Placeholder 2"/>
          <p:cNvSpPr>
            <a:spLocks noGrp="1"/>
          </p:cNvSpPr>
          <p:nvPr>
            <p:ph idx="1"/>
          </p:nvPr>
        </p:nvSpPr>
        <p:spPr>
          <a:xfrm>
            <a:off x="457200" y="1600200"/>
            <a:ext cx="8363272" cy="4781128"/>
          </a:xfrm>
        </p:spPr>
        <p:txBody>
          <a:bodyPr>
            <a:normAutofit fontScale="77500" lnSpcReduction="20000"/>
          </a:bodyPr>
          <a:lstStyle/>
          <a:p>
            <a:r>
              <a:rPr lang="en-AU" dirty="0" smtClean="0"/>
              <a:t>Clean datasets with independent labelling by specialists (linguists) are essential to obtain best accuracy for sarcasm detection</a:t>
            </a:r>
          </a:p>
          <a:p>
            <a:endParaRPr lang="en-AU" dirty="0" smtClean="0"/>
          </a:p>
          <a:p>
            <a:r>
              <a:rPr lang="en-AU" dirty="0" smtClean="0"/>
              <a:t>Basic text analysis can yield up to 68% accuracy for this dataset at best but deep learning improves this to beyond 70%</a:t>
            </a:r>
          </a:p>
          <a:p>
            <a:endParaRPr lang="en-AU" dirty="0" smtClean="0"/>
          </a:p>
          <a:p>
            <a:r>
              <a:rPr lang="en-AU" dirty="0" smtClean="0"/>
              <a:t>Improved approaches will need to understand the </a:t>
            </a:r>
            <a:r>
              <a:rPr lang="en-AU" b="1" i="1" dirty="0" smtClean="0"/>
              <a:t>context</a:t>
            </a:r>
            <a:r>
              <a:rPr lang="en-AU" dirty="0" smtClean="0"/>
              <a:t> of the sentence to accurately determine sarcasm.</a:t>
            </a:r>
          </a:p>
          <a:p>
            <a:endParaRPr lang="en-AU" dirty="0" smtClean="0"/>
          </a:p>
          <a:p>
            <a:r>
              <a:rPr lang="en-AU" dirty="0" smtClean="0"/>
              <a:t>Deep learning approaches using BERT and RNN architecture offer great potential for learning context</a:t>
            </a:r>
            <a:endParaRPr lang="en-AU" dirty="0"/>
          </a:p>
        </p:txBody>
      </p:sp>
    </p:spTree>
    <p:extLst>
      <p:ext uri="{BB962C8B-B14F-4D97-AF65-F5344CB8AC3E}">
        <p14:creationId xmlns:p14="http://schemas.microsoft.com/office/powerpoint/2010/main" val="231074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solidFill>
                  <a:srgbClr val="FF0000"/>
                </a:solidFill>
              </a:rPr>
              <a:t>Sarcasm - Definition</a:t>
            </a:r>
            <a:endParaRPr lang="en-AU" b="1" dirty="0">
              <a:solidFill>
                <a:srgbClr val="FF0000"/>
              </a:solidFill>
            </a:endParaRPr>
          </a:p>
        </p:txBody>
      </p:sp>
      <p:sp>
        <p:nvSpPr>
          <p:cNvPr id="3" name="Content Placeholder 2"/>
          <p:cNvSpPr>
            <a:spLocks noGrp="1"/>
          </p:cNvSpPr>
          <p:nvPr>
            <p:ph idx="1"/>
          </p:nvPr>
        </p:nvSpPr>
        <p:spPr>
          <a:xfrm>
            <a:off x="395536" y="1484784"/>
            <a:ext cx="8424936" cy="4525963"/>
          </a:xfrm>
        </p:spPr>
        <p:txBody>
          <a:bodyPr>
            <a:normAutofit/>
          </a:bodyPr>
          <a:lstStyle/>
          <a:p>
            <a:pPr marL="0" indent="0">
              <a:buNone/>
            </a:pPr>
            <a:r>
              <a:rPr lang="en-AU" sz="2400" i="1" dirty="0"/>
              <a:t> </a:t>
            </a:r>
            <a:r>
              <a:rPr lang="en-AU" sz="2400" i="1" dirty="0" smtClean="0"/>
              <a:t>		         From merriam-webster.com:</a:t>
            </a:r>
            <a:endParaRPr lang="en-AU" sz="2400" i="1" dirty="0"/>
          </a:p>
          <a:p>
            <a:pPr marL="0" indent="0">
              <a:buNone/>
            </a:pPr>
            <a:r>
              <a:rPr lang="en-AU" b="1" i="1" dirty="0" smtClean="0"/>
              <a:t>Sarcasm refers to the use of words that mean the opposite of what you really want to say, especially in order to insult someone, or to show irritation, or just to be funny</a:t>
            </a:r>
            <a:r>
              <a:rPr lang="en-AU" i="1" dirty="0" smtClean="0"/>
              <a:t>.</a:t>
            </a:r>
          </a:p>
          <a:p>
            <a:pPr marL="0" indent="0">
              <a:buNone/>
            </a:pPr>
            <a:endParaRPr lang="en-AU" i="1" dirty="0" smtClean="0"/>
          </a:p>
          <a:p>
            <a:pPr marL="0" indent="0">
              <a:buNone/>
            </a:pPr>
            <a:endParaRPr lang="en-AU" i="1" dirty="0" smtClean="0"/>
          </a:p>
        </p:txBody>
      </p:sp>
    </p:spTree>
    <p:extLst>
      <p:ext uri="{BB962C8B-B14F-4D97-AF65-F5344CB8AC3E}">
        <p14:creationId xmlns:p14="http://schemas.microsoft.com/office/powerpoint/2010/main" val="171323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solidFill>
                  <a:srgbClr val="FF0000"/>
                </a:solidFill>
              </a:rPr>
              <a:t>Future investigations</a:t>
            </a:r>
            <a:endParaRPr lang="en-AU" b="1" dirty="0">
              <a:solidFill>
                <a:srgbClr val="FF0000"/>
              </a:solidFill>
            </a:endParaRPr>
          </a:p>
        </p:txBody>
      </p:sp>
      <p:sp>
        <p:nvSpPr>
          <p:cNvPr id="3" name="Content Placeholder 2"/>
          <p:cNvSpPr>
            <a:spLocks noGrp="1"/>
          </p:cNvSpPr>
          <p:nvPr>
            <p:ph idx="1"/>
          </p:nvPr>
        </p:nvSpPr>
        <p:spPr/>
        <p:txBody>
          <a:bodyPr>
            <a:normAutofit/>
          </a:bodyPr>
          <a:lstStyle/>
          <a:p>
            <a:r>
              <a:rPr lang="en-AU" dirty="0" smtClean="0"/>
              <a:t>Incorporate transfer-learning by combining with pre-trained models on </a:t>
            </a:r>
            <a:r>
              <a:rPr lang="en-AU" dirty="0" err="1" smtClean="0"/>
              <a:t>eg</a:t>
            </a:r>
            <a:r>
              <a:rPr lang="en-AU" dirty="0" smtClean="0"/>
              <a:t>. Personality classification, sentiment analysis to improve generalisation capability</a:t>
            </a:r>
          </a:p>
          <a:p>
            <a:pPr marL="0" indent="0">
              <a:buNone/>
            </a:pPr>
            <a:r>
              <a:rPr lang="en-AU" dirty="0"/>
              <a:t>	</a:t>
            </a:r>
            <a:endParaRPr lang="en-AU" dirty="0" smtClean="0"/>
          </a:p>
          <a:p>
            <a:pPr marL="0" indent="0">
              <a:buNone/>
            </a:pPr>
            <a:endParaRPr lang="en-AU" dirty="0"/>
          </a:p>
        </p:txBody>
      </p:sp>
    </p:spTree>
    <p:extLst>
      <p:ext uri="{BB962C8B-B14F-4D97-AF65-F5344CB8AC3E}">
        <p14:creationId xmlns:p14="http://schemas.microsoft.com/office/powerpoint/2010/main" val="2028032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solidFill>
                  <a:srgbClr val="FF0000"/>
                </a:solidFill>
              </a:rPr>
              <a:t>Project – objectives</a:t>
            </a:r>
            <a:endParaRPr lang="en-AU" b="1" dirty="0">
              <a:solidFill>
                <a:srgbClr val="FF0000"/>
              </a:solidFill>
            </a:endParaRPr>
          </a:p>
        </p:txBody>
      </p:sp>
      <p:sp>
        <p:nvSpPr>
          <p:cNvPr id="3" name="Content Placeholder 2"/>
          <p:cNvSpPr>
            <a:spLocks noGrp="1"/>
          </p:cNvSpPr>
          <p:nvPr>
            <p:ph idx="1"/>
          </p:nvPr>
        </p:nvSpPr>
        <p:spPr>
          <a:xfrm>
            <a:off x="457200" y="1600201"/>
            <a:ext cx="8229600" cy="1684784"/>
          </a:xfrm>
        </p:spPr>
        <p:txBody>
          <a:bodyPr/>
          <a:lstStyle/>
          <a:p>
            <a:pPr marL="0" indent="0">
              <a:buNone/>
            </a:pPr>
            <a:r>
              <a:rPr lang="en-AU" i="1" dirty="0" smtClean="0"/>
              <a:t>Determine accuracy of predicting sarcasm using  </a:t>
            </a:r>
            <a:r>
              <a:rPr lang="en-AU" b="1" i="1" dirty="0" smtClean="0">
                <a:solidFill>
                  <a:srgbClr val="FF0000"/>
                </a:solidFill>
              </a:rPr>
              <a:t>basic text analysis and machine learning approaches </a:t>
            </a:r>
          </a:p>
          <a:p>
            <a:pPr marL="0" indent="0">
              <a:buNone/>
            </a:pPr>
            <a:endParaRPr lang="en-AU" i="1" dirty="0" smtClean="0"/>
          </a:p>
        </p:txBody>
      </p:sp>
      <p:sp>
        <p:nvSpPr>
          <p:cNvPr id="4" name="TextBox 3"/>
          <p:cNvSpPr txBox="1"/>
          <p:nvPr/>
        </p:nvSpPr>
        <p:spPr>
          <a:xfrm>
            <a:off x="457203" y="3789040"/>
            <a:ext cx="8280920" cy="1569660"/>
          </a:xfrm>
          <a:prstGeom prst="rect">
            <a:avLst/>
          </a:prstGeom>
          <a:noFill/>
        </p:spPr>
        <p:txBody>
          <a:bodyPr wrap="square" rtlCol="0">
            <a:spAutoFit/>
          </a:bodyPr>
          <a:lstStyle/>
          <a:p>
            <a:r>
              <a:rPr lang="en-AU" sz="3200" i="1" dirty="0"/>
              <a:t>Investigate if </a:t>
            </a:r>
            <a:r>
              <a:rPr lang="en-AU" sz="3200" b="1" i="1" dirty="0">
                <a:solidFill>
                  <a:srgbClr val="FF0000"/>
                </a:solidFill>
              </a:rPr>
              <a:t>deep learning algorithms </a:t>
            </a:r>
            <a:r>
              <a:rPr lang="en-AU" sz="3200" i="1" dirty="0"/>
              <a:t>can extract further accuracy by accounting for contextual clues</a:t>
            </a:r>
            <a:endParaRPr lang="en-AU" sz="3200" dirty="0"/>
          </a:p>
        </p:txBody>
      </p:sp>
    </p:spTree>
    <p:extLst>
      <p:ext uri="{BB962C8B-B14F-4D97-AF65-F5344CB8AC3E}">
        <p14:creationId xmlns:p14="http://schemas.microsoft.com/office/powerpoint/2010/main" val="3825786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1143000"/>
          </a:xfrm>
        </p:spPr>
        <p:txBody>
          <a:bodyPr/>
          <a:lstStyle/>
          <a:p>
            <a:r>
              <a:rPr lang="en-AU" b="1" dirty="0" smtClean="0">
                <a:solidFill>
                  <a:srgbClr val="FF0000"/>
                </a:solidFill>
              </a:rPr>
              <a:t>Sarcasm –stakeholders</a:t>
            </a:r>
            <a:endParaRPr lang="en-AU" b="1" dirty="0">
              <a:solidFill>
                <a:srgbClr val="FF0000"/>
              </a:solidFill>
            </a:endParaRPr>
          </a:p>
        </p:txBody>
      </p:sp>
      <p:sp>
        <p:nvSpPr>
          <p:cNvPr id="3" name="Content Placeholder 2"/>
          <p:cNvSpPr>
            <a:spLocks noGrp="1"/>
          </p:cNvSpPr>
          <p:nvPr>
            <p:ph idx="1"/>
          </p:nvPr>
        </p:nvSpPr>
        <p:spPr>
          <a:xfrm>
            <a:off x="527057" y="1486921"/>
            <a:ext cx="8229600" cy="1438023"/>
          </a:xfrm>
        </p:spPr>
        <p:txBody>
          <a:bodyPr>
            <a:normAutofit fontScale="92500" lnSpcReduction="10000"/>
          </a:bodyPr>
          <a:lstStyle/>
          <a:p>
            <a:r>
              <a:rPr lang="en-AU" b="1" dirty="0" smtClean="0">
                <a:solidFill>
                  <a:srgbClr val="FF0000"/>
                </a:solidFill>
              </a:rPr>
              <a:t>Business case</a:t>
            </a:r>
            <a:r>
              <a:rPr lang="en-AU" dirty="0" smtClean="0"/>
              <a:t>: Contempt / exasperation is often expressed through sarcastic remarks on customer feedback portals.</a:t>
            </a:r>
          </a:p>
          <a:p>
            <a:endParaRPr lang="en-AU" dirty="0" smtClean="0"/>
          </a:p>
          <a:p>
            <a:pPr marL="0" indent="0">
              <a:buNone/>
            </a:pPr>
            <a:endParaRPr lang="en-AU" dirty="0" smtClean="0"/>
          </a:p>
          <a:p>
            <a:endParaRPr lang="en-AU" dirty="0"/>
          </a:p>
        </p:txBody>
      </p:sp>
      <p:sp>
        <p:nvSpPr>
          <p:cNvPr id="5" name="Content Placeholder 2"/>
          <p:cNvSpPr txBox="1">
            <a:spLocks/>
          </p:cNvSpPr>
          <p:nvPr/>
        </p:nvSpPr>
        <p:spPr>
          <a:xfrm>
            <a:off x="527057" y="3284984"/>
            <a:ext cx="8229600" cy="15121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AU" sz="3000" b="1" dirty="0" smtClean="0">
                <a:solidFill>
                  <a:srgbClr val="FF0000"/>
                </a:solidFill>
              </a:rPr>
              <a:t>Social case</a:t>
            </a:r>
            <a:r>
              <a:rPr lang="en-AU" sz="3000" dirty="0" smtClean="0"/>
              <a:t>: identification of sarcasm can help ease interactions on social media</a:t>
            </a:r>
          </a:p>
          <a:p>
            <a:pPr marL="0" indent="0">
              <a:buFont typeface="Arial" panose="020B0604020202020204" pitchFamily="34" charset="0"/>
              <a:buNone/>
            </a:pPr>
            <a:endParaRPr lang="en-AU" dirty="0" smtClean="0"/>
          </a:p>
          <a:p>
            <a:endParaRPr lang="en-AU" dirty="0"/>
          </a:p>
        </p:txBody>
      </p:sp>
      <p:sp>
        <p:nvSpPr>
          <p:cNvPr id="8" name="Content Placeholder 2"/>
          <p:cNvSpPr txBox="1">
            <a:spLocks/>
          </p:cNvSpPr>
          <p:nvPr/>
        </p:nvSpPr>
        <p:spPr>
          <a:xfrm>
            <a:off x="527057" y="5013176"/>
            <a:ext cx="8229600" cy="1080120"/>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AU" sz="4300" b="1" dirty="0" smtClean="0">
                <a:solidFill>
                  <a:srgbClr val="FF0000"/>
                </a:solidFill>
              </a:rPr>
              <a:t>Linguistic</a:t>
            </a:r>
            <a:r>
              <a:rPr lang="en-AU" sz="3900" b="1" dirty="0" smtClean="0">
                <a:solidFill>
                  <a:srgbClr val="FF0000"/>
                </a:solidFill>
              </a:rPr>
              <a:t> case</a:t>
            </a:r>
            <a:r>
              <a:rPr lang="en-AU" sz="3900" dirty="0" smtClean="0"/>
              <a:t>: train AI </a:t>
            </a:r>
            <a:r>
              <a:rPr lang="en-AU" sz="3900" dirty="0"/>
              <a:t>to </a:t>
            </a:r>
            <a:r>
              <a:rPr lang="en-AU" sz="3900" dirty="0" smtClean="0"/>
              <a:t>towards </a:t>
            </a:r>
            <a:r>
              <a:rPr lang="en-AU" sz="3900" dirty="0"/>
              <a:t>a deeper grasp of </a:t>
            </a:r>
            <a:r>
              <a:rPr lang="en-AU" sz="3900" dirty="0" smtClean="0"/>
              <a:t>complex </a:t>
            </a:r>
            <a:r>
              <a:rPr lang="en-AU" sz="3900" dirty="0"/>
              <a:t>human sentiments (humour, irony </a:t>
            </a:r>
            <a:r>
              <a:rPr lang="en-AU" sz="3900" dirty="0" err="1"/>
              <a:t>etc</a:t>
            </a:r>
            <a:r>
              <a:rPr lang="en-AU" sz="3900" dirty="0"/>
              <a:t>)</a:t>
            </a:r>
          </a:p>
          <a:p>
            <a:endParaRPr lang="en-AU" dirty="0"/>
          </a:p>
          <a:p>
            <a:endParaRPr lang="en-AU" dirty="0" smtClean="0"/>
          </a:p>
          <a:p>
            <a:endParaRPr lang="en-AU" dirty="0"/>
          </a:p>
        </p:txBody>
      </p:sp>
    </p:spTree>
    <p:extLst>
      <p:ext uri="{BB962C8B-B14F-4D97-AF65-F5344CB8AC3E}">
        <p14:creationId xmlns:p14="http://schemas.microsoft.com/office/powerpoint/2010/main" val="1970463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smtClean="0">
                <a:solidFill>
                  <a:srgbClr val="FF0000"/>
                </a:solidFill>
              </a:rPr>
              <a:t>Sarcasm – clues for machine learning</a:t>
            </a:r>
            <a:endParaRPr lang="en-AU" b="1" dirty="0">
              <a:solidFill>
                <a:srgbClr val="FF0000"/>
              </a:solidFill>
            </a:endParaRPr>
          </a:p>
        </p:txBody>
      </p:sp>
      <p:sp>
        <p:nvSpPr>
          <p:cNvPr id="3" name="Content Placeholder 2"/>
          <p:cNvSpPr>
            <a:spLocks noGrp="1"/>
          </p:cNvSpPr>
          <p:nvPr>
            <p:ph idx="1"/>
          </p:nvPr>
        </p:nvSpPr>
        <p:spPr>
          <a:xfrm>
            <a:off x="387564" y="1484784"/>
            <a:ext cx="8229600" cy="2044824"/>
          </a:xfrm>
        </p:spPr>
        <p:txBody>
          <a:bodyPr>
            <a:normAutofit/>
          </a:bodyPr>
          <a:lstStyle/>
          <a:p>
            <a:r>
              <a:rPr lang="en-AU" sz="2800" dirty="0" smtClean="0"/>
              <a:t>Flipping of sentiment / polarity (from positive to negative) </a:t>
            </a:r>
            <a:r>
              <a:rPr lang="en-AU" sz="2800" dirty="0" err="1" smtClean="0"/>
              <a:t>eg</a:t>
            </a:r>
            <a:r>
              <a:rPr lang="en-AU" sz="2800" dirty="0" smtClean="0"/>
              <a:t>. </a:t>
            </a:r>
            <a:r>
              <a:rPr lang="en-AU" sz="2800" i="1" dirty="0" smtClean="0">
                <a:solidFill>
                  <a:srgbClr val="FF0000"/>
                </a:solidFill>
              </a:rPr>
              <a:t>“I just failed my exam and my dog got run over. I’m having the </a:t>
            </a:r>
            <a:r>
              <a:rPr lang="en-AU" sz="2800" i="1" u="sng" dirty="0" smtClean="0">
                <a:solidFill>
                  <a:srgbClr val="FF0000"/>
                </a:solidFill>
              </a:rPr>
              <a:t>best day of my life</a:t>
            </a:r>
            <a:r>
              <a:rPr lang="en-AU" sz="2800" i="1" dirty="0" smtClean="0">
                <a:solidFill>
                  <a:srgbClr val="FF0000"/>
                </a:solidFill>
              </a:rPr>
              <a:t>”</a:t>
            </a:r>
          </a:p>
          <a:p>
            <a:endParaRPr lang="en-AU" i="1" dirty="0" smtClean="0">
              <a:solidFill>
                <a:srgbClr val="FF0000"/>
              </a:solidFill>
            </a:endParaRPr>
          </a:p>
          <a:p>
            <a:endParaRPr lang="en-AU" i="1" dirty="0" smtClean="0">
              <a:solidFill>
                <a:srgbClr val="FF0000"/>
              </a:solidFill>
            </a:endParaRPr>
          </a:p>
          <a:p>
            <a:endParaRPr lang="en-AU" i="1" dirty="0" smtClean="0">
              <a:solidFill>
                <a:srgbClr val="FF0000"/>
              </a:solidFill>
            </a:endParaRPr>
          </a:p>
          <a:p>
            <a:pPr marL="0" indent="0">
              <a:buNone/>
            </a:pPr>
            <a:endParaRPr lang="en-AU" dirty="0"/>
          </a:p>
        </p:txBody>
      </p:sp>
      <p:sp>
        <p:nvSpPr>
          <p:cNvPr id="4" name="TextBox 3"/>
          <p:cNvSpPr txBox="1"/>
          <p:nvPr/>
        </p:nvSpPr>
        <p:spPr>
          <a:xfrm>
            <a:off x="387564" y="3140968"/>
            <a:ext cx="8280920" cy="1231106"/>
          </a:xfrm>
          <a:prstGeom prst="rect">
            <a:avLst/>
          </a:prstGeom>
          <a:noFill/>
        </p:spPr>
        <p:txBody>
          <a:bodyPr wrap="square" rtlCol="0">
            <a:spAutoFit/>
          </a:bodyPr>
          <a:lstStyle/>
          <a:p>
            <a:pPr marL="285750" indent="-285750">
              <a:buFont typeface="Arial" panose="020B0604020202020204" pitchFamily="34" charset="0"/>
              <a:buChar char="•"/>
            </a:pPr>
            <a:r>
              <a:rPr lang="en-AU" sz="2800" dirty="0"/>
              <a:t>Special words / sentences </a:t>
            </a:r>
            <a:r>
              <a:rPr lang="en-AU" sz="2800" dirty="0" err="1"/>
              <a:t>eg</a:t>
            </a:r>
            <a:r>
              <a:rPr lang="en-AU" sz="2800" dirty="0"/>
              <a:t>. </a:t>
            </a:r>
            <a:r>
              <a:rPr lang="en-AU" sz="2800" i="1" dirty="0">
                <a:solidFill>
                  <a:srgbClr val="FF0000"/>
                </a:solidFill>
              </a:rPr>
              <a:t>“Yeah right…”</a:t>
            </a:r>
            <a:r>
              <a:rPr lang="en-AU" sz="2800" dirty="0">
                <a:solidFill>
                  <a:srgbClr val="FF0000"/>
                </a:solidFill>
              </a:rPr>
              <a:t> or </a:t>
            </a:r>
            <a:r>
              <a:rPr lang="en-AU" sz="2800" i="1" dirty="0">
                <a:solidFill>
                  <a:srgbClr val="FF0000"/>
                </a:solidFill>
              </a:rPr>
              <a:t>“….NOT!”</a:t>
            </a:r>
          </a:p>
          <a:p>
            <a:endParaRPr lang="en-AU" dirty="0"/>
          </a:p>
        </p:txBody>
      </p:sp>
      <p:sp>
        <p:nvSpPr>
          <p:cNvPr id="5" name="TextBox 4"/>
          <p:cNvSpPr txBox="1"/>
          <p:nvPr/>
        </p:nvSpPr>
        <p:spPr>
          <a:xfrm>
            <a:off x="426378" y="4330154"/>
            <a:ext cx="8198588" cy="800219"/>
          </a:xfrm>
          <a:prstGeom prst="rect">
            <a:avLst/>
          </a:prstGeom>
          <a:noFill/>
        </p:spPr>
        <p:txBody>
          <a:bodyPr wrap="square" rtlCol="0">
            <a:spAutoFit/>
          </a:bodyPr>
          <a:lstStyle/>
          <a:p>
            <a:pPr marL="285750" indent="-285750">
              <a:buFont typeface="Arial" panose="020B0604020202020204" pitchFamily="34" charset="0"/>
              <a:buChar char="•"/>
            </a:pPr>
            <a:r>
              <a:rPr lang="en-AU" sz="2800" dirty="0"/>
              <a:t>Exaggeration or hyperbole </a:t>
            </a:r>
            <a:r>
              <a:rPr lang="en-AU" sz="2800" dirty="0" err="1"/>
              <a:t>eg</a:t>
            </a:r>
            <a:r>
              <a:rPr lang="en-AU" sz="2800" dirty="0"/>
              <a:t>. </a:t>
            </a:r>
            <a:r>
              <a:rPr lang="en-AU" sz="2800" i="1" dirty="0">
                <a:solidFill>
                  <a:srgbClr val="FF0000"/>
                </a:solidFill>
              </a:rPr>
              <a:t>“Thanks a million”</a:t>
            </a:r>
          </a:p>
          <a:p>
            <a:endParaRPr lang="en-AU" i="1" dirty="0">
              <a:solidFill>
                <a:srgbClr val="FF0000"/>
              </a:solidFill>
            </a:endParaRPr>
          </a:p>
        </p:txBody>
      </p:sp>
      <p:sp>
        <p:nvSpPr>
          <p:cNvPr id="6" name="TextBox 5"/>
          <p:cNvSpPr txBox="1"/>
          <p:nvPr/>
        </p:nvSpPr>
        <p:spPr>
          <a:xfrm>
            <a:off x="426378" y="5160029"/>
            <a:ext cx="8487404" cy="954107"/>
          </a:xfrm>
          <a:prstGeom prst="rect">
            <a:avLst/>
          </a:prstGeom>
          <a:noFill/>
        </p:spPr>
        <p:txBody>
          <a:bodyPr wrap="square" rtlCol="0">
            <a:spAutoFit/>
          </a:bodyPr>
          <a:lstStyle/>
          <a:p>
            <a:pPr marL="285750" indent="-285750">
              <a:buFont typeface="Arial" panose="020B0604020202020204" pitchFamily="34" charset="0"/>
              <a:buChar char="•"/>
            </a:pPr>
            <a:r>
              <a:rPr lang="en-AU" sz="2800" dirty="0"/>
              <a:t>Special punctuation </a:t>
            </a:r>
            <a:r>
              <a:rPr lang="en-AU" sz="2800" dirty="0" err="1"/>
              <a:t>eg</a:t>
            </a:r>
            <a:r>
              <a:rPr lang="en-AU" sz="2800" dirty="0"/>
              <a:t>. </a:t>
            </a:r>
            <a:r>
              <a:rPr lang="en-AU" sz="2800" i="1" dirty="0">
                <a:solidFill>
                  <a:srgbClr val="FF0000"/>
                </a:solidFill>
              </a:rPr>
              <a:t>Use of “ “ , extended punctuation  “……” “!!!”</a:t>
            </a:r>
          </a:p>
        </p:txBody>
      </p:sp>
    </p:spTree>
    <p:extLst>
      <p:ext uri="{BB962C8B-B14F-4D97-AF65-F5344CB8AC3E}">
        <p14:creationId xmlns:p14="http://schemas.microsoft.com/office/powerpoint/2010/main" val="3381372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AU" b="1" dirty="0" smtClean="0">
                <a:solidFill>
                  <a:srgbClr val="FF0000"/>
                </a:solidFill>
              </a:rPr>
              <a:t>Dataset</a:t>
            </a:r>
            <a:endParaRPr lang="en-AU" b="1" dirty="0">
              <a:solidFill>
                <a:srgbClr val="FF0000"/>
              </a:solidFill>
            </a:endParaRPr>
          </a:p>
        </p:txBody>
      </p:sp>
      <p:sp>
        <p:nvSpPr>
          <p:cNvPr id="3" name="Content Placeholder 2"/>
          <p:cNvSpPr>
            <a:spLocks noGrp="1"/>
          </p:cNvSpPr>
          <p:nvPr>
            <p:ph idx="1"/>
          </p:nvPr>
        </p:nvSpPr>
        <p:spPr>
          <a:xfrm>
            <a:off x="409834" y="947346"/>
            <a:ext cx="8229600" cy="2448271"/>
          </a:xfrm>
        </p:spPr>
        <p:txBody>
          <a:bodyPr>
            <a:normAutofit fontScale="92500" lnSpcReduction="20000"/>
          </a:bodyPr>
          <a:lstStyle/>
          <a:p>
            <a:r>
              <a:rPr lang="en-AU" sz="2800" b="1" i="1" dirty="0" err="1" smtClean="0"/>
              <a:t>Kaggle</a:t>
            </a:r>
            <a:r>
              <a:rPr lang="en-AU" sz="2800" b="1" i="1" dirty="0" smtClean="0"/>
              <a:t> Dataset : </a:t>
            </a:r>
            <a:r>
              <a:rPr lang="en-AU" sz="2800" dirty="0" smtClean="0"/>
              <a:t>data scraped from Reddit forum</a:t>
            </a:r>
          </a:p>
          <a:p>
            <a:r>
              <a:rPr lang="en-AU" sz="2800" dirty="0" smtClean="0"/>
              <a:t>150,000 subset of 1 million rows</a:t>
            </a:r>
          </a:p>
          <a:p>
            <a:r>
              <a:rPr lang="en-AU" sz="2800" dirty="0" smtClean="0"/>
              <a:t> 8 feature columns</a:t>
            </a:r>
          </a:p>
          <a:p>
            <a:r>
              <a:rPr lang="en-AU" sz="2800" i="1" dirty="0" smtClean="0"/>
              <a:t>‘label’: 1 if the record is sarcastic otherwise 0</a:t>
            </a:r>
          </a:p>
          <a:p>
            <a:r>
              <a:rPr lang="en-AU" sz="2800" i="1" dirty="0" smtClean="0"/>
              <a:t>‘comment’ is the labelled text </a:t>
            </a:r>
          </a:p>
          <a:p>
            <a:r>
              <a:rPr lang="en-AU" sz="2800" i="1" dirty="0" smtClean="0"/>
              <a:t>‘</a:t>
            </a:r>
            <a:r>
              <a:rPr lang="en-AU" sz="2800" i="1" dirty="0" err="1" smtClean="0"/>
              <a:t>parent_comment</a:t>
            </a:r>
            <a:r>
              <a:rPr lang="en-AU" sz="2800" i="1" dirty="0" smtClean="0"/>
              <a:t>’ is the context post</a:t>
            </a:r>
          </a:p>
          <a:p>
            <a:pPr marL="0" indent="0">
              <a:buNone/>
            </a:pPr>
            <a:endParaRPr lang="en-AU" sz="2800" i="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636" y="3443632"/>
            <a:ext cx="8280920" cy="3096344"/>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
        <p:nvSpPr>
          <p:cNvPr id="7" name="TextBox 6"/>
          <p:cNvSpPr txBox="1"/>
          <p:nvPr/>
        </p:nvSpPr>
        <p:spPr>
          <a:xfrm>
            <a:off x="361432" y="3406136"/>
            <a:ext cx="538160" cy="369332"/>
          </a:xfrm>
          <a:prstGeom prst="rect">
            <a:avLst/>
          </a:prstGeom>
          <a:noFill/>
          <a:ln w="25400">
            <a:solidFill>
              <a:srgbClr val="FF66FF"/>
            </a:solidFill>
          </a:ln>
        </p:spPr>
        <p:txBody>
          <a:bodyPr wrap="square" rtlCol="0">
            <a:spAutoFit/>
          </a:bodyPr>
          <a:lstStyle/>
          <a:p>
            <a:endParaRPr lang="en-AU" dirty="0"/>
          </a:p>
        </p:txBody>
      </p:sp>
      <p:sp>
        <p:nvSpPr>
          <p:cNvPr id="11" name="TextBox 10"/>
          <p:cNvSpPr txBox="1"/>
          <p:nvPr/>
        </p:nvSpPr>
        <p:spPr>
          <a:xfrm>
            <a:off x="1187624" y="3419591"/>
            <a:ext cx="792088" cy="369332"/>
          </a:xfrm>
          <a:prstGeom prst="rect">
            <a:avLst/>
          </a:prstGeom>
          <a:noFill/>
          <a:ln w="25400">
            <a:solidFill>
              <a:srgbClr val="FF66FF"/>
            </a:solidFill>
          </a:ln>
        </p:spPr>
        <p:txBody>
          <a:bodyPr wrap="square" rtlCol="0">
            <a:spAutoFit/>
          </a:bodyPr>
          <a:lstStyle/>
          <a:p>
            <a:endParaRPr lang="en-AU" dirty="0"/>
          </a:p>
        </p:txBody>
      </p:sp>
      <p:sp>
        <p:nvSpPr>
          <p:cNvPr id="13" name="TextBox 12"/>
          <p:cNvSpPr txBox="1"/>
          <p:nvPr/>
        </p:nvSpPr>
        <p:spPr>
          <a:xfrm>
            <a:off x="7452320" y="3395617"/>
            <a:ext cx="1152128" cy="369332"/>
          </a:xfrm>
          <a:prstGeom prst="rect">
            <a:avLst/>
          </a:prstGeom>
          <a:noFill/>
          <a:ln w="25400">
            <a:solidFill>
              <a:srgbClr val="FF66FF"/>
            </a:solidFill>
          </a:ln>
        </p:spPr>
        <p:txBody>
          <a:bodyPr wrap="square" rtlCol="0">
            <a:spAutoFit/>
          </a:bodyPr>
          <a:lstStyle/>
          <a:p>
            <a:endParaRPr lang="en-AU" dirty="0"/>
          </a:p>
        </p:txBody>
      </p:sp>
      <p:sp>
        <p:nvSpPr>
          <p:cNvPr id="14" name="TextBox 13"/>
          <p:cNvSpPr txBox="1"/>
          <p:nvPr/>
        </p:nvSpPr>
        <p:spPr>
          <a:xfrm>
            <a:off x="2699792" y="3406805"/>
            <a:ext cx="576064" cy="369332"/>
          </a:xfrm>
          <a:prstGeom prst="rect">
            <a:avLst/>
          </a:prstGeom>
          <a:noFill/>
          <a:ln w="25400">
            <a:solidFill>
              <a:srgbClr val="FF66FF"/>
            </a:solidFill>
          </a:ln>
        </p:spPr>
        <p:txBody>
          <a:bodyPr wrap="square" rtlCol="0">
            <a:spAutoFit/>
          </a:bodyPr>
          <a:lstStyle/>
          <a:p>
            <a:endParaRPr lang="en-AU" dirty="0"/>
          </a:p>
        </p:txBody>
      </p:sp>
      <p:sp>
        <p:nvSpPr>
          <p:cNvPr id="15" name="TextBox 14"/>
          <p:cNvSpPr txBox="1"/>
          <p:nvPr/>
        </p:nvSpPr>
        <p:spPr>
          <a:xfrm>
            <a:off x="3275856" y="3395617"/>
            <a:ext cx="792088" cy="369332"/>
          </a:xfrm>
          <a:prstGeom prst="rect">
            <a:avLst/>
          </a:prstGeom>
          <a:noFill/>
          <a:ln w="25400">
            <a:solidFill>
              <a:srgbClr val="FF66FF"/>
            </a:solidFill>
          </a:ln>
        </p:spPr>
        <p:txBody>
          <a:bodyPr wrap="square" rtlCol="0">
            <a:spAutoFit/>
          </a:bodyPr>
          <a:lstStyle/>
          <a:p>
            <a:endParaRPr lang="en-AU" dirty="0"/>
          </a:p>
        </p:txBody>
      </p:sp>
      <p:sp>
        <p:nvSpPr>
          <p:cNvPr id="16" name="TextBox 15"/>
          <p:cNvSpPr txBox="1"/>
          <p:nvPr/>
        </p:nvSpPr>
        <p:spPr>
          <a:xfrm>
            <a:off x="4538580" y="3406136"/>
            <a:ext cx="825508" cy="369332"/>
          </a:xfrm>
          <a:prstGeom prst="rect">
            <a:avLst/>
          </a:prstGeom>
          <a:noFill/>
          <a:ln w="25400">
            <a:solidFill>
              <a:srgbClr val="FF66FF"/>
            </a:solidFill>
          </a:ln>
        </p:spPr>
        <p:txBody>
          <a:bodyPr wrap="square" rtlCol="0">
            <a:spAutoFit/>
          </a:bodyPr>
          <a:lstStyle/>
          <a:p>
            <a:endParaRPr lang="en-AU" dirty="0"/>
          </a:p>
        </p:txBody>
      </p:sp>
      <p:sp>
        <p:nvSpPr>
          <p:cNvPr id="17" name="TextBox 16"/>
          <p:cNvSpPr txBox="1"/>
          <p:nvPr/>
        </p:nvSpPr>
        <p:spPr>
          <a:xfrm>
            <a:off x="4101810" y="3419591"/>
            <a:ext cx="412754" cy="369332"/>
          </a:xfrm>
          <a:prstGeom prst="rect">
            <a:avLst/>
          </a:prstGeom>
          <a:noFill/>
          <a:ln w="25400">
            <a:solidFill>
              <a:srgbClr val="FF66FF"/>
            </a:solidFill>
          </a:ln>
        </p:spPr>
        <p:txBody>
          <a:bodyPr wrap="square" rtlCol="0">
            <a:spAutoFit/>
          </a:bodyPr>
          <a:lstStyle/>
          <a:p>
            <a:endParaRPr lang="en-AU" dirty="0"/>
          </a:p>
        </p:txBody>
      </p:sp>
      <p:sp>
        <p:nvSpPr>
          <p:cNvPr id="18" name="TextBox 17"/>
          <p:cNvSpPr txBox="1"/>
          <p:nvPr/>
        </p:nvSpPr>
        <p:spPr>
          <a:xfrm>
            <a:off x="5370042" y="3408588"/>
            <a:ext cx="893854" cy="369332"/>
          </a:xfrm>
          <a:prstGeom prst="rect">
            <a:avLst/>
          </a:prstGeom>
          <a:noFill/>
          <a:ln w="25400">
            <a:solidFill>
              <a:srgbClr val="FF66FF"/>
            </a:solidFill>
          </a:ln>
        </p:spPr>
        <p:txBody>
          <a:bodyPr wrap="square" rtlCol="0">
            <a:spAutoFit/>
          </a:bodyPr>
          <a:lstStyle/>
          <a:p>
            <a:endParaRPr lang="en-AU" dirty="0"/>
          </a:p>
        </p:txBody>
      </p:sp>
    </p:spTree>
    <p:extLst>
      <p:ext uri="{BB962C8B-B14F-4D97-AF65-F5344CB8AC3E}">
        <p14:creationId xmlns:p14="http://schemas.microsoft.com/office/powerpoint/2010/main" val="2447237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3" grpId="0" animBg="1"/>
      <p:bldP spid="14" grpId="0" animBg="1"/>
      <p:bldP spid="15" grpId="0" animBg="1"/>
      <p:bldP spid="16" grpId="0" animBg="1"/>
      <p:bldP spid="17"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solidFill>
                  <a:srgbClr val="FF0000"/>
                </a:solidFill>
              </a:rPr>
              <a:t>Basic Features</a:t>
            </a:r>
            <a:endParaRPr lang="en-AU" b="1"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AU" b="1" dirty="0" smtClean="0">
                <a:solidFill>
                  <a:schemeClr val="tx2">
                    <a:lumMod val="60000"/>
                    <a:lumOff val="40000"/>
                  </a:schemeClr>
                </a:solidFill>
              </a:rPr>
              <a:t>Textual counts</a:t>
            </a:r>
            <a:r>
              <a:rPr lang="en-AU" dirty="0" smtClean="0"/>
              <a:t>: </a:t>
            </a:r>
            <a:r>
              <a:rPr lang="en-AU" i="1" dirty="0" smtClean="0"/>
              <a:t>character count, word count</a:t>
            </a:r>
          </a:p>
          <a:p>
            <a:endParaRPr lang="en-AU" i="1" dirty="0" smtClean="0"/>
          </a:p>
          <a:p>
            <a:r>
              <a:rPr lang="en-AU" b="1" dirty="0" smtClean="0">
                <a:solidFill>
                  <a:schemeClr val="tx2">
                    <a:lumMod val="60000"/>
                    <a:lumOff val="40000"/>
                  </a:schemeClr>
                </a:solidFill>
              </a:rPr>
              <a:t>Spacy part of speech (POS) </a:t>
            </a:r>
            <a:r>
              <a:rPr lang="en-AU" dirty="0" smtClean="0"/>
              <a:t>tagging: word classes including adjectives, adverbs</a:t>
            </a:r>
          </a:p>
          <a:p>
            <a:endParaRPr lang="en-AU" b="1" i="1" dirty="0" smtClean="0">
              <a:solidFill>
                <a:schemeClr val="accent1"/>
              </a:solidFill>
            </a:endParaRPr>
          </a:p>
          <a:p>
            <a:r>
              <a:rPr lang="en-AU" b="1" i="1" dirty="0" smtClean="0">
                <a:solidFill>
                  <a:schemeClr val="accent1"/>
                </a:solidFill>
              </a:rPr>
              <a:t>Count vectorization </a:t>
            </a:r>
            <a:r>
              <a:rPr lang="en-AU" dirty="0" smtClean="0"/>
              <a:t>(Basic bag of words)</a:t>
            </a:r>
            <a:endParaRPr lang="en-AU" b="1" i="1" dirty="0" smtClean="0"/>
          </a:p>
          <a:p>
            <a:endParaRPr lang="en-AU" b="1" i="1" dirty="0" smtClean="0">
              <a:solidFill>
                <a:schemeClr val="accent1"/>
              </a:solidFill>
            </a:endParaRPr>
          </a:p>
          <a:p>
            <a:r>
              <a:rPr lang="en-AU" b="1" i="1" dirty="0" smtClean="0">
                <a:solidFill>
                  <a:schemeClr val="accent1"/>
                </a:solidFill>
              </a:rPr>
              <a:t>TFIDF vectorization </a:t>
            </a:r>
            <a:r>
              <a:rPr lang="en-AU" dirty="0" smtClean="0"/>
              <a:t>(including char and word n-grams) </a:t>
            </a:r>
          </a:p>
        </p:txBody>
      </p:sp>
    </p:spTree>
    <p:extLst>
      <p:ext uri="{BB962C8B-B14F-4D97-AF65-F5344CB8AC3E}">
        <p14:creationId xmlns:p14="http://schemas.microsoft.com/office/powerpoint/2010/main" val="3600995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655890"/>
          </a:xfrm>
        </p:spPr>
        <p:txBody>
          <a:bodyPr/>
          <a:lstStyle/>
          <a:p>
            <a:r>
              <a:rPr lang="en-AU" dirty="0" smtClean="0"/>
              <a:t>Messy dataset (self-labelled)</a:t>
            </a:r>
            <a:endParaRPr lang="en-AU" dirty="0"/>
          </a:p>
        </p:txBody>
      </p:sp>
      <p:sp>
        <p:nvSpPr>
          <p:cNvPr id="4" name="Title 1"/>
          <p:cNvSpPr>
            <a:spLocks noGrp="1"/>
          </p:cNvSpPr>
          <p:nvPr>
            <p:ph type="title"/>
          </p:nvPr>
        </p:nvSpPr>
        <p:spPr/>
        <p:txBody>
          <a:bodyPr/>
          <a:lstStyle/>
          <a:p>
            <a:r>
              <a:rPr lang="en-AU" b="1" dirty="0" smtClean="0">
                <a:solidFill>
                  <a:srgbClr val="FF0000"/>
                </a:solidFill>
              </a:rPr>
              <a:t>Exploratory Data Analysis</a:t>
            </a:r>
            <a:endParaRPr lang="en-AU" b="1" dirty="0">
              <a:solidFill>
                <a:srgbClr val="FF0000"/>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89" y="2256090"/>
            <a:ext cx="8280920" cy="387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1102407" y="2256090"/>
            <a:ext cx="517265" cy="45283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Content Placeholder 2"/>
          <p:cNvSpPr txBox="1">
            <a:spLocks/>
          </p:cNvSpPr>
          <p:nvPr/>
        </p:nvSpPr>
        <p:spPr>
          <a:xfrm>
            <a:off x="539552" y="2924944"/>
            <a:ext cx="8229600" cy="6558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AU" dirty="0" smtClean="0"/>
              <a:t>Artificially balanced dataset </a:t>
            </a:r>
            <a:endParaRPr lang="en-AU" dirty="0"/>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7" y="3653569"/>
            <a:ext cx="4258815" cy="2943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8587" y="3580834"/>
            <a:ext cx="4070222" cy="3116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5440321" y="3538105"/>
            <a:ext cx="3787145" cy="246221"/>
          </a:xfrm>
          <a:prstGeom prst="rect">
            <a:avLst/>
          </a:prstGeom>
          <a:noFill/>
        </p:spPr>
        <p:txBody>
          <a:bodyPr wrap="square" rtlCol="0">
            <a:spAutoFit/>
          </a:bodyPr>
          <a:lstStyle/>
          <a:p>
            <a:r>
              <a:rPr lang="en-AU" sz="1000" dirty="0" smtClean="0"/>
              <a:t>Comment counts by individual authors</a:t>
            </a:r>
            <a:endParaRPr lang="en-AU" sz="1000" dirty="0"/>
          </a:p>
        </p:txBody>
      </p:sp>
    </p:spTree>
    <p:extLst>
      <p:ext uri="{BB962C8B-B14F-4D97-AF65-F5344CB8AC3E}">
        <p14:creationId xmlns:p14="http://schemas.microsoft.com/office/powerpoint/2010/main" val="21601635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274"/>
            <a:ext cx="8229600" cy="832438"/>
          </a:xfrm>
        </p:spPr>
        <p:txBody>
          <a:bodyPr/>
          <a:lstStyle/>
          <a:p>
            <a:r>
              <a:rPr lang="en-AU" b="1" dirty="0" smtClean="0">
                <a:solidFill>
                  <a:srgbClr val="FF0000"/>
                </a:solidFill>
              </a:rPr>
              <a:t>Most common words</a:t>
            </a:r>
            <a:endParaRPr lang="en-AU" b="1" dirty="0">
              <a:solidFill>
                <a:srgbClr val="FF0000"/>
              </a:solidFill>
            </a:endParaRP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4697" y="1794617"/>
            <a:ext cx="6117623" cy="3909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2519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2312</TotalTime>
  <Words>447</Words>
  <Application>Microsoft Office PowerPoint</Application>
  <PresentationFormat>On-screen Show (4:3)</PresentationFormat>
  <Paragraphs>71</Paragraphs>
  <Slides>20</Slides>
  <Notes>4</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SARCASM A predictive study of sarcasm occurring in Reddit forum comments by Yuan Chan</vt:lpstr>
      <vt:lpstr>Sarcasm - Definition</vt:lpstr>
      <vt:lpstr>Project – objectives</vt:lpstr>
      <vt:lpstr>Sarcasm –stakeholders</vt:lpstr>
      <vt:lpstr>Sarcasm – clues for machine learning</vt:lpstr>
      <vt:lpstr>Dataset</vt:lpstr>
      <vt:lpstr>Basic Features</vt:lpstr>
      <vt:lpstr>Exploratory Data Analysis</vt:lpstr>
      <vt:lpstr>Most common words</vt:lpstr>
      <vt:lpstr>Correlation of text numerical features</vt:lpstr>
      <vt:lpstr>Analysis and Results</vt:lpstr>
      <vt:lpstr>Deep -learning</vt:lpstr>
      <vt:lpstr>Deep Learning Model</vt:lpstr>
      <vt:lpstr>Deep -learning</vt:lpstr>
      <vt:lpstr>Deep -learning</vt:lpstr>
      <vt:lpstr>Deep -learning</vt:lpstr>
      <vt:lpstr>Results</vt:lpstr>
      <vt:lpstr>Sample Predictions</vt:lpstr>
      <vt:lpstr>Key takeaways</vt:lpstr>
      <vt:lpstr>Future investigations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Yuan Chan</dc:creator>
  <cp:lastModifiedBy>Yuan Chan</cp:lastModifiedBy>
  <cp:revision>100</cp:revision>
  <dcterms:created xsi:type="dcterms:W3CDTF">2021-08-02T08:49:16Z</dcterms:created>
  <dcterms:modified xsi:type="dcterms:W3CDTF">2021-08-25T06:32:49Z</dcterms:modified>
</cp:coreProperties>
</file>