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Palatino Linotype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hPikNiygH1WHL9nbNhOvk3TN31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3C5FAF-03D8-472F-978E-EC2C8202A1B7}">
  <a:tblStyle styleId="{D33C5FAF-03D8-472F-978E-EC2C8202A1B7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fill>
          <a:solidFill>
            <a:srgbClr val="D1D5E5"/>
          </a:solidFill>
        </a:fill>
      </a:tcStyle>
    </a:band1H>
    <a:band2H>
      <a:tcTxStyle/>
    </a:band2H>
    <a:band1V>
      <a:tcTxStyle/>
      <a:tcStyle>
        <a:fill>
          <a:solidFill>
            <a:srgbClr val="D1D5E5"/>
          </a:solidFill>
        </a:fill>
      </a:tcStyle>
    </a:band1V>
    <a:band2V>
      <a:tcTxStyle/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alatinoLinotyp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alatinoLinotyp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alatinoLinotype-boldItalic.fntdata"/><Relationship Id="rId30" Type="http://schemas.openxmlformats.org/officeDocument/2006/relationships/font" Target="fonts/PalatinoLinotype-italic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4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6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subTitle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8" name="Google Shape;18;p2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1" name="Google Shape;31;p25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" name="Google Shape;33;p25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" type="body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0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/>
          <p:nvPr>
            <p:ph idx="2" type="pic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3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kanoki.org/2019/02/14/how-to-find-distance-between-two-points-based-on-latitude-and-longitude-using-python-and-sql/" TargetMode="External"/><Relationship Id="rId4" Type="http://schemas.openxmlformats.org/officeDocument/2006/relationships/hyperlink" Target="https://data.sa.gov.au/data/dataset/index-of-disadvantage-by-school" TargetMode="External"/><Relationship Id="rId5" Type="http://schemas.openxmlformats.org/officeDocument/2006/relationships/hyperlink" Target="https://data.gov.au/data/dataset/taxation-statistics-postcode-data" TargetMode="External"/><Relationship Id="rId6" Type="http://schemas.openxmlformats.org/officeDocument/2006/relationships/hyperlink" Target="https://en.wikipedia.org/wiki/South_Austral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</a:pPr>
            <a:r>
              <a:rPr lang="en-AU"/>
              <a:t>Investigation: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31640" y="3573016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AU"/>
              <a:t>Is there a difference in the quality of government provided schooling in Rural South Australia?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012160" y="6061938"/>
            <a:ext cx="2375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 Hacket</a:t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757107" y="841628"/>
            <a:ext cx="54726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 Project 1</a:t>
            </a:r>
            <a:endParaRPr sz="2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470587" y="54868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alatino Linotype"/>
              <a:buNone/>
            </a:pPr>
            <a:r>
              <a:rPr lang="en-AU" sz="4000"/>
              <a:t>Index of Educational Disadvantage</a:t>
            </a:r>
            <a:endParaRPr sz="4000"/>
          </a:p>
        </p:txBody>
      </p:sp>
      <p:sp>
        <p:nvSpPr>
          <p:cNvPr id="171" name="Google Shape;171;p10"/>
          <p:cNvSpPr txBox="1"/>
          <p:nvPr/>
        </p:nvSpPr>
        <p:spPr>
          <a:xfrm>
            <a:off x="899592" y="2996952"/>
            <a:ext cx="835292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Values reflect disadvantage where: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Most disadvantaged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7: Least disadvantaged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Hypothesis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457200" y="2348880"/>
            <a:ext cx="822960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i="1" lang="en-AU"/>
              <a:t>H</a:t>
            </a:r>
            <a:r>
              <a:rPr baseline="-25000" lang="en-AU"/>
              <a:t>0</a:t>
            </a:r>
            <a:r>
              <a:rPr lang="en-AU"/>
              <a:t>: There is no difference in the index of disadvantage for metropolitan and rural schools in South Australia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i="1" lang="en-AU"/>
              <a:t>H</a:t>
            </a:r>
            <a:r>
              <a:rPr baseline="-25000" lang="en-AU"/>
              <a:t>1</a:t>
            </a:r>
            <a:r>
              <a:rPr lang="en-AU"/>
              <a:t>: There is a statistical difference in the index of disadvantage for metropolitan and rural schools in South Australia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395536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Visualisation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467544" y="155679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Distribution of index of educational disadvantage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</a:pPr>
            <a:r>
              <a:rPr lang="en-AU"/>
              <a:t>1: Most disadvantaged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</a:pPr>
            <a:r>
              <a:rPr lang="en-AU"/>
              <a:t>7: Least disadvantaged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2852936"/>
            <a:ext cx="5282539" cy="35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395536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Visualisation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467544" y="155679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Distribution of index of educational disadvantage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</a:pPr>
            <a:r>
              <a:rPr lang="en-AU"/>
              <a:t>Mean = 4.30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</a:pPr>
            <a:r>
              <a:rPr lang="en-AU"/>
              <a:t>Skew = - 0.22</a:t>
            </a:r>
            <a:endParaRPr/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2" y="2846375"/>
            <a:ext cx="5282539" cy="35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Metropolitan / Rural Schools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Decision to make cut-off for Metro limits 30km – ‘evenly split’ the data</a:t>
            </a:r>
            <a:endParaRPr/>
          </a:p>
        </p:txBody>
      </p:sp>
      <p:graphicFrame>
        <p:nvGraphicFramePr>
          <p:cNvPr id="198" name="Google Shape;198;p14"/>
          <p:cNvGraphicFramePr/>
          <p:nvPr/>
        </p:nvGraphicFramePr>
        <p:xfrm>
          <a:off x="1475656" y="3356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{D33C5FAF-03D8-472F-978E-EC2C8202A1B7}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All Schools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Metro 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Rural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Schools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512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258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254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Mean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4.30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4.67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3.94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SD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1.87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1.91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1.76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7,</a:t>
                      </a: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6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68, 97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55, 56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13, 41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2,</a:t>
                      </a: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1 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77, 41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41, 11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36, 30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Results</a:t>
            </a:r>
            <a:endParaRPr/>
          </a:p>
        </p:txBody>
      </p:sp>
      <p:pic>
        <p:nvPicPr>
          <p:cNvPr id="204" name="Google Shape;20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2708920"/>
            <a:ext cx="5015873" cy="3530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755576" y="1772816"/>
            <a:ext cx="77048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Took population samples of both metro (&lt;30km) and rural (&gt;30km); n = 100</a:t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Visualising Distance vs Score</a:t>
            </a:r>
            <a:endParaRPr/>
          </a:p>
        </p:txBody>
      </p:sp>
      <p:pic>
        <p:nvPicPr>
          <p:cNvPr id="211" name="Google Shape;2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1916832"/>
            <a:ext cx="4896544" cy="408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Visualising Distance vs Score</a:t>
            </a:r>
            <a:endParaRPr/>
          </a:p>
        </p:txBody>
      </p:sp>
      <p:pic>
        <p:nvPicPr>
          <p:cNvPr id="217" name="Google Shape;21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140968"/>
            <a:ext cx="4397015" cy="295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069" y="3140968"/>
            <a:ext cx="3882387" cy="300825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 txBox="1"/>
          <p:nvPr/>
        </p:nvSpPr>
        <p:spPr>
          <a:xfrm>
            <a:off x="1475656" y="2504661"/>
            <a:ext cx="6408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Metro Sample                                                 Rural Sample</a:t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Hypothesis Testing</a:t>
            </a:r>
            <a:endParaRPr/>
          </a:p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467544" y="22048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i="1" lang="en-AU"/>
              <a:t>Remembering: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i="1" lang="en-AU"/>
              <a:t>H</a:t>
            </a:r>
            <a:r>
              <a:rPr baseline="-25000" lang="en-AU"/>
              <a:t>0</a:t>
            </a:r>
            <a:r>
              <a:rPr lang="en-AU"/>
              <a:t>: There is no difference in the index of disadvantage for metropolitan and rural schools in South Australia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i="1" lang="en-AU"/>
              <a:t>H</a:t>
            </a:r>
            <a:r>
              <a:rPr baseline="-25000" lang="en-AU"/>
              <a:t>1</a:t>
            </a:r>
            <a:r>
              <a:rPr lang="en-AU"/>
              <a:t>: There is a statistical difference in the index of disadvantage for metropolitan and rural schools in South Australia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467544" y="-171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Hypothesis Testing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b="1" i="1" lang="en-AU" u="sng"/>
              <a:t>CONCLUSION: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i="1" lang="en-AU"/>
              <a:t>p = </a:t>
            </a:r>
            <a:r>
              <a:rPr lang="en-AU" u="sng"/>
              <a:t>0.0000142</a:t>
            </a:r>
            <a:r>
              <a:rPr lang="en-AU"/>
              <a:t> </a:t>
            </a:r>
            <a:r>
              <a:rPr i="1" lang="en-AU"/>
              <a:t>is</a:t>
            </a:r>
            <a:r>
              <a:rPr lang="en-AU"/>
              <a:t> &lt; 0.05</a:t>
            </a:r>
            <a:endParaRPr i="1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i="1" lang="en-AU"/>
              <a:t>Evidence in favour of the alternative hypothesis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</a:pPr>
            <a:r>
              <a:rPr i="1" lang="en-AU" sz="1800"/>
              <a:t>H</a:t>
            </a:r>
            <a:r>
              <a:rPr baseline="-25000" lang="en-AU" sz="1800"/>
              <a:t>1</a:t>
            </a:r>
            <a:r>
              <a:rPr lang="en-AU" sz="1800"/>
              <a:t>: </a:t>
            </a:r>
            <a:r>
              <a:rPr lang="en-AU" sz="1800" u="sng"/>
              <a:t>There is</a:t>
            </a:r>
            <a:r>
              <a:rPr lang="en-AU" sz="1800"/>
              <a:t> a statistical difference in the index of disadvantage for rural schools in South Australia compared to metropolitan schools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AU" sz="1800"/>
              <a:t>(therefore, there should be a consideration for an increase in funding for rural schools)</a:t>
            </a:r>
            <a:endParaRPr sz="18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3" y="5407264"/>
            <a:ext cx="2792003" cy="68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Background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67544" y="191683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South Australia is Australia’s 4</a:t>
            </a:r>
            <a:r>
              <a:rPr baseline="30000" lang="en-AU"/>
              <a:t>th</a:t>
            </a:r>
            <a:r>
              <a:rPr lang="en-AU"/>
              <a:t> largest state by area; 5</a:t>
            </a:r>
            <a:r>
              <a:rPr baseline="30000" lang="en-AU"/>
              <a:t>th</a:t>
            </a:r>
            <a:r>
              <a:rPr lang="en-AU"/>
              <a:t> largest state by population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77% of SA’s population live in the state capital, Adelaide and surrounds (population 1,345,777 [2018])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Second largest township: Mt Gambier – 29,639 (2018)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I am South Australian, with some of my family still living there…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971600" y="53087"/>
            <a:ext cx="7128791" cy="6565992"/>
          </a:xfrm>
          <a:prstGeom prst="rect">
            <a:avLst/>
          </a:prstGeom>
          <a:blipFill rotWithShape="1">
            <a:blip r:embed="rId3">
              <a:alphaModFix amt="6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Further Investigations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1" marL="74295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Compare against previous years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 sz="2400"/>
              <a:t>Median income for each school’s postcode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Index of disadvantage per enrolled school child/class number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 sz="2400"/>
              <a:t>Breakdown of school types – primary/secondary and effect of distance on quality i.e are rural primary schools at a lower disadvantage than rural high schools (or vice versa?)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References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AU" sz="2000" u="sng">
                <a:solidFill>
                  <a:schemeClr val="hlink"/>
                </a:solidFill>
                <a:hlinkClick r:id="rId3"/>
              </a:rPr>
              <a:t>https://kanoki.org/2019/02/14/how-to-find-distance-between-two-points-based-on-latitude-and-longitude-using-python-and-sql/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AU" sz="2000" u="sng">
                <a:solidFill>
                  <a:schemeClr val="hlink"/>
                </a:solidFill>
                <a:hlinkClick r:id="rId4"/>
              </a:rPr>
              <a:t>https://data.sa.gov.au/data/dataset/index-of-disadvantage-by-school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AU" sz="2000" u="sng">
                <a:solidFill>
                  <a:schemeClr val="hlink"/>
                </a:solidFill>
                <a:hlinkClick r:id="rId5"/>
              </a:rPr>
              <a:t>https://data.gov.au/data/dataset/taxation-statistics-postcode-data</a:t>
            </a:r>
            <a:endParaRPr sz="2000" u="sng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2000" u="sng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AU" sz="2000" u="sng">
                <a:solidFill>
                  <a:schemeClr val="hlink"/>
                </a:solidFill>
                <a:hlinkClick r:id="rId6"/>
              </a:rPr>
              <a:t>https://en.wikipedia.org/wiki/South_Australia</a:t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67544" y="260648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What is my business question?</a:t>
            </a:r>
            <a:endParaRPr/>
          </a:p>
        </p:txBody>
      </p:sp>
      <p:pic>
        <p:nvPicPr>
          <p:cNvPr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2564904"/>
            <a:ext cx="5682904" cy="388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What is my business question?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395536" y="3068960"/>
            <a:ext cx="8219256" cy="1080120"/>
          </a:xfrm>
          <a:prstGeom prst="rect">
            <a:avLst/>
          </a:prstGeom>
          <a:noFill/>
          <a:ln cap="flat" cmpd="sng" w="635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b="1" lang="en-AU"/>
              <a:t>Does the distance from Adelaide affect disadvantage levels of government provided education in South Australia? </a:t>
            </a:r>
            <a:endParaRPr b="1"/>
          </a:p>
          <a:p>
            <a:pPr indent="0" lvl="0" marL="0" rtl="0" algn="ctr">
              <a:spcBef>
                <a:spcPts val="40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b="1" lang="en-AU"/>
              <a:t>(and therefore should they receive more funding?)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Data Pipeline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612479" y="1835048"/>
            <a:ext cx="1296144" cy="576064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Exploration</a:t>
            </a:r>
            <a:endParaRPr sz="16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315257" y="3029893"/>
            <a:ext cx="1296144" cy="576064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Munging</a:t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300192" y="4221088"/>
            <a:ext cx="1296144" cy="576064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Visualisation</a:t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300192" y="1895901"/>
            <a:ext cx="1296144" cy="576064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Hypothesise</a:t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300192" y="5360235"/>
            <a:ext cx="1296144" cy="576064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Results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953329" y="3761778"/>
            <a:ext cx="1296144" cy="576064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Acquisition</a:t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953329" y="2465634"/>
            <a:ext cx="1296144" cy="576064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Business Question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25" name="Google Shape;125;p5"/>
          <p:cNvCxnSpPr/>
          <p:nvPr/>
        </p:nvCxnSpPr>
        <p:spPr>
          <a:xfrm>
            <a:off x="1234628" y="2609650"/>
            <a:ext cx="432000" cy="288000"/>
          </a:xfrm>
          <a:prstGeom prst="bentConnector3">
            <a:avLst>
              <a:gd fmla="val -1399" name="adj1"/>
            </a:avLst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5"/>
          <p:cNvCxnSpPr/>
          <p:nvPr/>
        </p:nvCxnSpPr>
        <p:spPr>
          <a:xfrm rot="10800000">
            <a:off x="2183202" y="1988872"/>
            <a:ext cx="418200" cy="288000"/>
          </a:xfrm>
          <a:prstGeom prst="bentConnector3">
            <a:avLst>
              <a:gd fmla="val -3088" name="adj1"/>
            </a:avLst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p5"/>
          <p:cNvCxnSpPr/>
          <p:nvPr/>
        </p:nvCxnSpPr>
        <p:spPr>
          <a:xfrm>
            <a:off x="2601401" y="3212976"/>
            <a:ext cx="0" cy="404786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5"/>
          <p:cNvCxnSpPr/>
          <p:nvPr/>
        </p:nvCxnSpPr>
        <p:spPr>
          <a:xfrm flipH="1" rot="10800000">
            <a:off x="3851920" y="2897682"/>
            <a:ext cx="1368152" cy="864096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5"/>
          <p:cNvCxnSpPr/>
          <p:nvPr/>
        </p:nvCxnSpPr>
        <p:spPr>
          <a:xfrm>
            <a:off x="6963329" y="2582388"/>
            <a:ext cx="0" cy="315294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5"/>
          <p:cNvCxnSpPr/>
          <p:nvPr/>
        </p:nvCxnSpPr>
        <p:spPr>
          <a:xfrm>
            <a:off x="6963329" y="3748147"/>
            <a:ext cx="0" cy="315294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1" name="Google Shape;131;p5"/>
          <p:cNvCxnSpPr/>
          <p:nvPr/>
        </p:nvCxnSpPr>
        <p:spPr>
          <a:xfrm>
            <a:off x="6979570" y="4887294"/>
            <a:ext cx="0" cy="315294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" name="Google Shape;132;p5"/>
          <p:cNvCxnSpPr/>
          <p:nvPr/>
        </p:nvCxnSpPr>
        <p:spPr>
          <a:xfrm>
            <a:off x="7799784" y="5656138"/>
            <a:ext cx="372616" cy="0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5"/>
          <p:cNvCxnSpPr/>
          <p:nvPr/>
        </p:nvCxnSpPr>
        <p:spPr>
          <a:xfrm rot="10800000">
            <a:off x="7799784" y="4464943"/>
            <a:ext cx="372617" cy="0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4" name="Google Shape;134;p5"/>
          <p:cNvCxnSpPr/>
          <p:nvPr/>
        </p:nvCxnSpPr>
        <p:spPr>
          <a:xfrm>
            <a:off x="8172401" y="3316670"/>
            <a:ext cx="0" cy="2331597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5"/>
          <p:cNvCxnSpPr/>
          <p:nvPr/>
        </p:nvCxnSpPr>
        <p:spPr>
          <a:xfrm rot="10800000">
            <a:off x="7782644" y="3330951"/>
            <a:ext cx="389756" cy="0"/>
          </a:xfrm>
          <a:prstGeom prst="straightConnector1">
            <a:avLst/>
          </a:prstGeom>
          <a:noFill/>
          <a:ln cap="flat" cmpd="sng" w="9525">
            <a:solidFill>
              <a:srgbClr val="5A72B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Dataset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827584" y="3501008"/>
            <a:ext cx="748883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Downloaded as a .csv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‘index-of-disadvantage-by-school-2020.csv’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was already clean – 0 null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Past years also available – 2020 chosen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4824"/>
            <a:ext cx="9144000" cy="95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Dataset</a:t>
            </a:r>
            <a:endParaRPr/>
          </a:p>
        </p:txBody>
      </p:sp>
      <p:pic>
        <p:nvPicPr>
          <p:cNvPr id="148" name="Google Shape;14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39" y="2061338"/>
            <a:ext cx="8229600" cy="8934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467542" y="1709100"/>
            <a:ext cx="11176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df.head(3)</a:t>
            </a:r>
            <a:endParaRPr sz="1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827584" y="3501008"/>
            <a:ext cx="74888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512 Schools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School number, school name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Suburb, post code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School type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b="0" i="0" lang="en-AU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primary, secondary and special schools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Features of Interest</a:t>
            </a:r>
            <a:endParaRPr/>
          </a:p>
        </p:txBody>
      </p:sp>
      <p:pic>
        <p:nvPicPr>
          <p:cNvPr id="156" name="Google Shape;15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39" y="2061338"/>
            <a:ext cx="8229600" cy="8934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467542" y="1709100"/>
            <a:ext cx="11176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df.head(3)</a:t>
            </a:r>
            <a:endParaRPr sz="14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827584" y="3501008"/>
            <a:ext cx="74888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 of Educational Disadvantage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b="0" i="0" lang="en-AU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Surrogate for ‘quality’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Char char="-"/>
            </a:pPr>
            <a:r>
              <a:rPr b="0" i="0" lang="en-AU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Columns for latitude and longitude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u="sng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the </a:t>
            </a:r>
            <a:r>
              <a:rPr b="1"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</a:t>
            </a:r>
            <a:r>
              <a:rPr lang="en-AU" sz="1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Adelaide affect disadvantage levels of government provided education in South Australia?</a:t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AU"/>
              <a:t>Calculating Distance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Used Python library GeoPy to calculate distance using geodesics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AU"/>
              <a:t>Transformed latitude/longitude columns into single column for use in GeoPy formula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3356992"/>
            <a:ext cx="3286584" cy="257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2021-01-30T23:33:47Z</dcterms:created>
  <dc:creator>Matt Hacket</dc:creator>
</cp:coreProperties>
</file>