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3E9-5B63-45D3-AEBF-B5FF33BA6CBB}" type="datetimeFigureOut">
              <a:rPr lang="ru-BY" smtClean="0"/>
              <a:t>11.09.2021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1E0-9ABB-43CA-815A-82605483FE4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08546228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3E9-5B63-45D3-AEBF-B5FF33BA6CBB}" type="datetimeFigureOut">
              <a:rPr lang="ru-BY" smtClean="0"/>
              <a:t>11.09.2021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1E0-9ABB-43CA-815A-82605483FE4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9164452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3E9-5B63-45D3-AEBF-B5FF33BA6CBB}" type="datetimeFigureOut">
              <a:rPr lang="ru-BY" smtClean="0"/>
              <a:t>11.09.2021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1E0-9ABB-43CA-815A-82605483FE4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58307552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3E9-5B63-45D3-AEBF-B5FF33BA6CBB}" type="datetimeFigureOut">
              <a:rPr lang="ru-BY" smtClean="0"/>
              <a:t>11.09.2021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1E0-9ABB-43CA-815A-82605483FE4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51289966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3E9-5B63-45D3-AEBF-B5FF33BA6CBB}" type="datetimeFigureOut">
              <a:rPr lang="ru-BY" smtClean="0"/>
              <a:t>11.09.2021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1E0-9ABB-43CA-815A-82605483FE4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34261031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3E9-5B63-45D3-AEBF-B5FF33BA6CBB}" type="datetimeFigureOut">
              <a:rPr lang="ru-BY" smtClean="0"/>
              <a:t>11.09.2021</a:t>
            </a:fld>
            <a:endParaRPr lang="ru-BY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1E0-9ABB-43CA-815A-82605483FE4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55819669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3E9-5B63-45D3-AEBF-B5FF33BA6CBB}" type="datetimeFigureOut">
              <a:rPr lang="ru-BY" smtClean="0"/>
              <a:t>11.09.2021</a:t>
            </a:fld>
            <a:endParaRPr lang="ru-BY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1E0-9ABB-43CA-815A-82605483FE4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12801547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3E9-5B63-45D3-AEBF-B5FF33BA6CBB}" type="datetimeFigureOut">
              <a:rPr lang="ru-BY" smtClean="0"/>
              <a:t>11.09.2021</a:t>
            </a:fld>
            <a:endParaRPr lang="ru-BY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1E0-9ABB-43CA-815A-82605483FE4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64698375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3E9-5B63-45D3-AEBF-B5FF33BA6CBB}" type="datetimeFigureOut">
              <a:rPr lang="ru-BY" smtClean="0"/>
              <a:t>11.09.2021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1E0-9ABB-43CA-815A-82605483FE4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10893311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3E9-5B63-45D3-AEBF-B5FF33BA6CBB}" type="datetimeFigureOut">
              <a:rPr lang="ru-BY" smtClean="0"/>
              <a:t>11.09.2021</a:t>
            </a:fld>
            <a:endParaRPr lang="ru-BY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1E0-9ABB-43CA-815A-82605483FE4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81425014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3E9-5B63-45D3-AEBF-B5FF33BA6CBB}" type="datetimeFigureOut">
              <a:rPr lang="ru-BY" smtClean="0"/>
              <a:t>11.09.2021</a:t>
            </a:fld>
            <a:endParaRPr lang="ru-BY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BY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1E0-9ABB-43CA-815A-82605483FE4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51619601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70F43E9-5B63-45D3-AEBF-B5FF33BA6CBB}" type="datetimeFigureOut">
              <a:rPr lang="ru-BY" smtClean="0"/>
              <a:t>11.09.2021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4C7D1E0-9ABB-43CA-815A-82605483FE4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30348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E4E8-E745-4DDD-8284-A9E8CF9CC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929482"/>
            <a:ext cx="7315200" cy="3255264"/>
          </a:xfrm>
        </p:spPr>
        <p:txBody>
          <a:bodyPr/>
          <a:lstStyle/>
          <a:p>
            <a:r>
              <a:rPr lang="ru-RU" dirty="0"/>
              <a:t>ЛАБОРАТОРНАЯ РАБОТА №1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24238F-70AA-4226-90F4-A4DF4ABA3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301280"/>
            <a:ext cx="7315200" cy="914400"/>
          </a:xfrm>
        </p:spPr>
        <p:txBody>
          <a:bodyPr/>
          <a:lstStyle/>
          <a:p>
            <a:r>
              <a:rPr lang="ru-BY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и внедрение политики безопасности </a:t>
            </a:r>
            <a:r>
              <a:rPr lang="ru-RU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для учебного заведения</a:t>
            </a:r>
            <a:endParaRPr lang="ru-BY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D2F8952D-AF9B-4840-A477-CCC74E2D93CC}"/>
              </a:ext>
            </a:extLst>
          </p:cNvPr>
          <p:cNvSpPr txBox="1">
            <a:spLocks/>
          </p:cNvSpPr>
          <p:nvPr/>
        </p:nvSpPr>
        <p:spPr>
          <a:xfrm>
            <a:off x="1100015" y="4875014"/>
            <a:ext cx="7315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Подготовил: Божко Денис Владимирович</a:t>
            </a:r>
            <a:endParaRPr lang="ru-BY" sz="18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51634153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03DF7-45E7-45BB-986A-0D34829C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Меры, методы и средства обеспечения требуемого уровня безопасности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73571D-683B-41F3-9FCA-238B16CC9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0" algn="just">
              <a:lnSpc>
                <a:spcPct val="107000"/>
              </a:lnSpc>
              <a:buNone/>
            </a:pPr>
            <a:r>
              <a:rPr lang="ru-RU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Средства защиты информации, которые можно использовать:</a:t>
            </a:r>
            <a:endParaRPr lang="ru-BY" sz="18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средства, обеспечивающие разграничение доступа к информации в автоматизированных системах</a:t>
            </a:r>
            <a:endParaRPr lang="ru-BY" sz="18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средства, обеспечивающие защиту информации при передаче ее по каналам связи</a:t>
            </a:r>
            <a:endParaRPr lang="ru-BY" sz="18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средства, обеспечивающие защиту от утечки информации по различным физическим полям, возникающим при работе технических средств автоматизированных систем</a:t>
            </a:r>
            <a:endParaRPr lang="ru-BY" sz="18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средства, обеспечивающие защиту от воздействия программ-вирусов</a:t>
            </a:r>
            <a:endParaRPr lang="ru-BY" sz="18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материалы, обеспечивающие безопасность хранения, транспортировки носителей информации и защиту их от копирования</a:t>
            </a:r>
            <a:endParaRPr lang="ru-BY" sz="18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7881986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652AE-C7B3-41EB-8EEC-6EE07276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Меры, методы и средства обеспечения требуемого уровня безопасности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516BFB-DF40-4170-9EED-9289283AE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225" y="687645"/>
            <a:ext cx="7315200" cy="5993892"/>
          </a:xfrm>
        </p:spPr>
        <p:txBody>
          <a:bodyPr>
            <a:normAutofit fontScale="92500" lnSpcReduction="10000"/>
          </a:bodyPr>
          <a:lstStyle/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Рекомендации по защите учебного заведения:</a:t>
            </a:r>
            <a:endParaRPr lang="ru-BY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охрана учебного заведения</a:t>
            </a:r>
            <a:endParaRPr lang="ru-BY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четкая и строгая иерархия должностей и полномочий в учебном заведении</a:t>
            </a:r>
            <a:endParaRPr lang="ru-BY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обязательная экстренная связь каждого студента с милицией и пожарной службой (наличие кнопок экстренного вызова) и четкий инструктаж персонала на случай чрезвычайного происшествия</a:t>
            </a:r>
            <a:endParaRPr lang="ru-BY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строгий подбор сотрудников с привлечением, при необходимости, милиции</a:t>
            </a:r>
            <a:endParaRPr lang="ru-BY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защита важной корпоративной почты</a:t>
            </a:r>
            <a:endParaRPr lang="ru-BY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новейших средств защиты (антивирусные продукты,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файерволы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персональных компьютеров сотрудников и обязательное использование лишь лицензионных продуктов;</a:t>
            </a:r>
            <a:endParaRPr lang="ru-BY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разграничение доступа к финансовым отделам</a:t>
            </a:r>
            <a:endParaRPr lang="ru-BY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проведение регулярных бесед и инструктажей с сотрудниками</a:t>
            </a:r>
            <a:endParaRPr lang="ru-BY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наличие в учебном заведении наглядного отображения плана по работе во время чрезвычайных ситуаций</a:t>
            </a:r>
            <a:endParaRPr lang="ru-BY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31496628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115DE-CA33-4595-AD14-CF1E8F3C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Обоснование актуальности, цели и задачи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8ED7F7-6853-4927-BEE9-EFCE32266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0" algn="just">
              <a:lnSpc>
                <a:spcPct val="107000"/>
              </a:lnSpc>
              <a:buNone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Цели ПИБ:</a:t>
            </a:r>
            <a:endParaRPr lang="ru-BY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сохранение конфиденциальности</a:t>
            </a:r>
            <a:endParaRPr lang="ru-BY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BY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степени ответственности и обязанностей сотрудников по обеспечению информационной безопасности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защита целостности информации</a:t>
            </a:r>
            <a:endParaRPr lang="ru-BY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предотвращение или снижение ущерба от различных инцидентов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Задачи ПИБ:</a:t>
            </a:r>
            <a:endParaRPr lang="ru-BY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защита информации учебного заведения от несанкционированного доступа</a:t>
            </a:r>
            <a:endParaRPr lang="ru-BY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оценка, прогнозирование и выявление угроз</a:t>
            </a:r>
            <a:endParaRPr lang="ru-BY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разработка требований по обеспечению политики безопасности</a:t>
            </a:r>
            <a:endParaRPr lang="ru-BY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организация антивирусной защиты информационных ресурсов</a:t>
            </a:r>
            <a:endParaRPr lang="ru-BY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48050200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9A207-4EE2-45BD-81F3-03BD6E57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организации и объекты защиты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901516-9A65-4DE2-9176-9E5BA4820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1BA3C1-71AF-4B5E-8766-012956DD21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69268" y="873252"/>
            <a:ext cx="769709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9301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99799-BDF5-4204-8A29-5BBEBE87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организации и объекты защиты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D8599A-50EC-49F2-89A8-69240C23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226" y="1123837"/>
            <a:ext cx="7315200" cy="5120640"/>
          </a:xfrm>
        </p:spPr>
        <p:txBody>
          <a:bodyPr/>
          <a:lstStyle/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Объектами защиты в учебном заведении будут являться:</a:t>
            </a:r>
            <a:endParaRPr lang="ru-BY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информация по экономическо-финансовой деятельности школы</a:t>
            </a:r>
            <a:endParaRPr lang="ru-BY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персональные данные работников и студентов</a:t>
            </a:r>
            <a:endParaRPr lang="ru-BY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51884963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24AB9-4F44-4EB2-846B-CE2E7256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92" y="1128408"/>
            <a:ext cx="2947482" cy="4601183"/>
          </a:xfrm>
        </p:spPr>
        <p:txBody>
          <a:bodyPr/>
          <a:lstStyle/>
          <a:p>
            <a:r>
              <a:rPr lang="ru-RU" dirty="0"/>
              <a:t>Основные угрозы и их источники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1AB942-34FD-469C-BF0B-13239261C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142" y="1297245"/>
            <a:ext cx="7315200" cy="4601183"/>
          </a:xfrm>
        </p:spPr>
        <p:txBody>
          <a:bodyPr/>
          <a:lstStyle/>
          <a:p>
            <a:pPr marL="457200" indent="0" algn="just">
              <a:lnSpc>
                <a:spcPct val="107000"/>
              </a:lnSpc>
              <a:buNone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Основными информационными угрозами для учебного заведения будут являться:</a:t>
            </a:r>
            <a:endParaRPr lang="ru-BY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разглашение или утечка конфиденциальной информации</a:t>
            </a:r>
            <a:endParaRPr lang="ru-BY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несанкционированный доступ к персональной или другой закрытой информации</a:t>
            </a:r>
            <a:endParaRPr lang="ru-BY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фишинг (раскрытие персональной информации)</a:t>
            </a:r>
            <a:endParaRPr lang="ru-BY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онлайн-мошенничество (подделка документации, фальшивые письма и др.)</a:t>
            </a:r>
            <a:endParaRPr lang="ru-BY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45474175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83773-AE6F-4E17-B847-D0BC5B3A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угрозы и их источники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908A1C-4E14-4D03-A62D-FF5737239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0" algn="just">
              <a:lnSpc>
                <a:spcPct val="107000"/>
              </a:lnSpc>
              <a:buNone/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Возможные источники информационных угроз:</a:t>
            </a:r>
            <a:endParaRPr lang="ru-BY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обусловленные действиями субъекта (с</a:t>
            </a:r>
            <a:r>
              <a:rPr lang="ru-BY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убъекты</a:t>
            </a:r>
            <a:r>
              <a:rPr lang="ru-BY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действия которых могут привести к нарушению безопасности информации</a:t>
            </a: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BY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обусловленные техническими средствами (напрямую зависят от техники)</a:t>
            </a:r>
            <a:endParaRPr lang="ru-BY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стихийные источники (стихийные бедствия или другие обстоятельства, которые невозможно предусмотреть и предотвратить)</a:t>
            </a:r>
            <a:endParaRPr lang="ru-BY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89633939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8489A-612D-4F72-BBE6-88284311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угроз и уязвимостей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F4516C-F9EE-4B1A-BC27-964E2913A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Присутствуют следующие риски:</a:t>
            </a:r>
            <a:endParaRPr lang="ru-BY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нарушение уровня доступности</a:t>
            </a:r>
            <a:endParaRPr lang="ru-BY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нарушение конфиденциальности</a:t>
            </a:r>
            <a:endParaRPr lang="ru-BY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нарушение достоверности информации</a:t>
            </a:r>
            <a:endParaRPr lang="ru-BY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нарушение целостности информации</a:t>
            </a:r>
            <a:endParaRPr lang="ru-BY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73467630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55F2E-4894-49F5-A50B-F90E43464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угроз и уязвимостей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5A2804-09F6-4811-B41F-38D9BFFD4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BDF1AD-181E-4CA8-A51C-8FB7D00C2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969" y="1190487"/>
            <a:ext cx="6077798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9300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69036-B6D0-4905-AFF3-05CC7576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угроз и уязвимостей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88971B-746E-4894-94FC-282D1445F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2EDC01-CA92-40CC-A735-ACB7A287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977" y="1261960"/>
            <a:ext cx="6797782" cy="432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7691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Рамка">
  <a:themeElements>
    <a:clrScheme name="Рамка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190</TotalTime>
  <Words>415</Words>
  <Application>Microsoft Office PowerPoint</Application>
  <PresentationFormat>Широкоэкранный</PresentationFormat>
  <Paragraphs>56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Corbel</vt:lpstr>
      <vt:lpstr>Symbol</vt:lpstr>
      <vt:lpstr>Wingdings 2</vt:lpstr>
      <vt:lpstr>Рамка</vt:lpstr>
      <vt:lpstr>ЛАБОРАТОРНАЯ РАБОТА №1</vt:lpstr>
      <vt:lpstr>Обоснование актуальности, цели и задачи</vt:lpstr>
      <vt:lpstr>Структура организации и объекты защиты</vt:lpstr>
      <vt:lpstr>Структура организации и объекты защиты</vt:lpstr>
      <vt:lpstr>Основные угрозы и их источники</vt:lpstr>
      <vt:lpstr>Основные угрозы и их источники</vt:lpstr>
      <vt:lpstr>Оценка угроз и уязвимостей</vt:lpstr>
      <vt:lpstr>Оценка угроз и уязвимостей</vt:lpstr>
      <vt:lpstr>Оценка угроз и уязвимостей</vt:lpstr>
      <vt:lpstr>Меры, методы и средства обеспечения требуемого уровня безопасности</vt:lpstr>
      <vt:lpstr>Меры, методы и средства обеспечения требуемого уровня безопасности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Божко Денис</dc:creator>
  <cp:lastModifiedBy>Божко Денис</cp:lastModifiedBy>
  <cp:revision>4</cp:revision>
  <dcterms:created xsi:type="dcterms:W3CDTF">2021-09-11T05:10:48Z</dcterms:created>
  <dcterms:modified xsi:type="dcterms:W3CDTF">2021-09-11T08:21:12Z</dcterms:modified>
</cp:coreProperties>
</file>