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8" r:id="rId17"/>
    <p:sldId id="274" r:id="rId18"/>
    <p:sldId id="275" r:id="rId19"/>
    <p:sldId id="276" r:id="rId20"/>
    <p:sldId id="277" r:id="rId21"/>
    <p:sldId id="260" r:id="rId22"/>
    <p:sldId id="261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2964-9422-8BDC-0AB0-DEED88B53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FF033-3884-D740-73D7-AF5B0ACD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8FED7-59AA-27A9-6435-87B44B64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930B7-39E9-D7CA-0663-4C9034D9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8CCB6-4B84-12D7-1797-DDBE5A70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6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B5D20-F9B4-0598-2C3B-A388E026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C10FCE-1CE0-E38A-6A70-E44DB3E0B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01CC1-B410-B809-0951-0C0440E8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752A4-6696-107D-1FB9-BA6CE07D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DCDF0-421D-0B98-C160-2B4EEF8F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6B05E9-2FF5-ABD9-2847-A041B7F65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5C909A-17EC-BBAA-583F-6A48E08E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DAB2B-E8E7-54B1-7C5C-99021B21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10C1AE-DBE9-798C-1365-09490727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E3652-B8A7-8704-E88F-291FF10D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0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30816-2F90-0A6D-B3CD-90DDC43D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5E682-E07A-0E5D-A3C4-107E819C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D4B51-DCD5-2072-C107-53B4E159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BEC0E-527D-8450-14C2-9D83CDDB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EF2C3-377B-621A-84F2-209C498F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2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5EEEC-F0EF-9E3B-D3D8-786F3D5A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058EC-B85A-630B-9529-75A8BB8D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DBD81-F2FA-BD7D-2E7C-66B0DEC8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C740F-B48C-96C6-C685-ACF5A107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0A179-69C5-9498-B914-49716FCB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5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8D84F-88D0-7602-9223-5A7E3721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7D232-EDEB-2B2E-87AC-945814FE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45E5D-7001-F797-59A9-8EE07E01D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B9F7A-5EBF-9599-EDD9-4CC92B89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B0853C-F5A0-D091-62A6-C7CFF015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B982AC-B267-6F2C-2FCA-2F18CF9D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BB6F0-8D25-6B51-DE18-CECF8A11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8467C-9BDF-BCE7-320F-5BFB406B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DE8F18-B8E2-762A-6478-430D96EF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118A02-B2BF-3F73-DC76-DBE808B8A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618AA5-C9F9-2B4E-B67D-70D37519C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FAE94E-32F0-A6E6-6634-45717553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41ABD4-0FB9-BA26-CCDD-084C2B8D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10B6CD-B269-6CAA-3BC5-FE5C90EE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0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362BC-49E8-E1A3-22E5-621E65FB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5F8C7-5770-B8EE-B038-44EDEF66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ABBFD7-3115-258F-6AC0-0D55C6DF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98EC9E-A74C-B403-DD11-EFD18AA9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60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153BFE-5111-C338-F57E-080110A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2587DC-A2FD-E075-396B-FC0F77E5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919D94-62E7-AFC1-0592-89C3FAA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5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4DE6C-6244-46A9-DA17-5F884E70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F6CCA-8D4C-85C2-5270-D967FCBF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59D3F4-79F7-C0D8-760B-B58238D1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8F3547-33B4-DD90-EA6A-22B63BA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FD471F-751A-8980-A46E-293B625D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24BF33-B238-E187-D633-FA9AD428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98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E7D42-1AE6-633D-401B-23D140A3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F8A2A4-A950-0547-E57E-84D887B8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0920D-A6C9-B75C-5A60-9FCEDAD05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26262-2BB8-741C-B96E-A27D9D2F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71286-22CC-21CA-9484-20B06769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631B-5A52-6FFC-EF0E-E829D675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8EACA-D2B7-51A0-36B1-592EE609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C0357-C6AD-E79D-996D-692FD9B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D54F2-DB2F-01D7-482C-EA4F399C2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8FDB-2828-4C0B-A41F-01A903A88FDD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EE4CE-014D-56C2-901A-97CE1248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1A86B-17BB-BEC8-71A7-F404BA011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C160-5D7F-4CC8-A984-07DE1F9FA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t.me/mathkaleidoskope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mathkaleidoscope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hyperlink" Target="https://dzen.ru/mathkaleido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0E573-ACC3-1C18-BDE4-CD6C21DAE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900" dirty="0"/>
              <a:t>Стоимость подержанного автомобиля</a:t>
            </a:r>
            <a:br>
              <a:rPr lang="en-US" dirty="0"/>
            </a:br>
            <a:r>
              <a:rPr lang="ru-RU" sz="4400" dirty="0"/>
              <a:t>анализ процесса разработки 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0BEDC-EED4-CCCB-D77D-F2EED9261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ru-RU" dirty="0"/>
              <a:t>Вера Мельникова</a:t>
            </a:r>
          </a:p>
          <a:p>
            <a:pPr algn="r"/>
            <a:r>
              <a:rPr lang="ru-RU" dirty="0"/>
              <a:t>Студент </a:t>
            </a:r>
            <a:r>
              <a:rPr lang="en-US" dirty="0"/>
              <a:t>DS+ 19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2773612-DBD2-68CC-410E-9A354AD30D8C}"/>
              </a:ext>
            </a:extLst>
          </p:cNvPr>
          <p:cNvCxnSpPr/>
          <p:nvPr/>
        </p:nvCxnSpPr>
        <p:spPr>
          <a:xfrm>
            <a:off x="1793174" y="2850078"/>
            <a:ext cx="865711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6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3897E-5B08-50B3-114F-EF51B08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пропусков и дубликатов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98313-07FC-9C26-DE66-67A6D35FC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66953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Пробег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состояние</a:t>
            </a:r>
            <a:r>
              <a:rPr lang="ru-RU" dirty="0"/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авто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заполнила медианным значением для каждого года выпуска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49F7D7B-8210-AE28-CEE2-9DD7A032D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0" y="2217510"/>
            <a:ext cx="6217968" cy="103632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0C2FA0-FE67-F3B3-7A0B-EB48E9437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19" y="3968638"/>
            <a:ext cx="10010581" cy="18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0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DDC5-3012-F70D-C618-AFC8B5B2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выбросов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C3E86-81C4-F210-C311-793A7877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060" y="1690688"/>
            <a:ext cx="5181600" cy="46838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Удалила выбросы:</a:t>
            </a:r>
          </a:p>
          <a:p>
            <a:pPr marL="0" indent="0">
              <a:buNone/>
            </a:pPr>
            <a:r>
              <a:rPr lang="ru-RU" dirty="0"/>
              <a:t>отрицательный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возраст</a:t>
            </a:r>
            <a:r>
              <a:rPr lang="ru-RU" dirty="0"/>
              <a:t> авто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состояние</a:t>
            </a:r>
            <a:r>
              <a:rPr lang="ru-RU" dirty="0"/>
              <a:t> авто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пробег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цена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Цель: уменьшить зашумленность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5511DE1-C519-7EED-E9E2-E20C9CCB76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34" y="1493116"/>
            <a:ext cx="5270741" cy="4907838"/>
          </a:xfrm>
        </p:spPr>
      </p:pic>
    </p:spTree>
    <p:extLst>
      <p:ext uri="{BB962C8B-B14F-4D97-AF65-F5344CB8AC3E}">
        <p14:creationId xmlns:p14="http://schemas.microsoft.com/office/powerpoint/2010/main" val="308797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4B9C4-B370-5167-07E3-29F981E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новых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C2705-B7DE-8CCE-AD74-76DD1965B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возраст</a:t>
            </a:r>
            <a:r>
              <a:rPr lang="ru-RU" dirty="0"/>
              <a:t> авто</a:t>
            </a:r>
          </a:p>
          <a:p>
            <a:pPr marL="0" indent="0">
              <a:buNone/>
            </a:pPr>
            <a:r>
              <a:rPr lang="ru-RU" dirty="0"/>
              <a:t>медианная цена по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штату</a:t>
            </a:r>
          </a:p>
          <a:p>
            <a:pPr marL="0" indent="0">
              <a:buNone/>
            </a:pPr>
            <a:r>
              <a:rPr lang="ru-RU" dirty="0"/>
              <a:t>медианная цена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модели</a:t>
            </a:r>
          </a:p>
          <a:p>
            <a:pPr marL="0" indent="0">
              <a:buNone/>
            </a:pPr>
            <a:r>
              <a:rPr lang="ru-RU" dirty="0"/>
              <a:t>медианная цена по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производителю</a:t>
            </a:r>
          </a:p>
          <a:p>
            <a:pPr marL="0" indent="0">
              <a:buNone/>
            </a:pPr>
            <a:r>
              <a:rPr lang="ru-RU" dirty="0"/>
              <a:t>медианная цена по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продавцу</a:t>
            </a:r>
          </a:p>
          <a:p>
            <a:pPr marL="0" indent="0">
              <a:buNone/>
            </a:pPr>
            <a:r>
              <a:rPr lang="ru-RU" dirty="0"/>
              <a:t>медианная цена по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году</a:t>
            </a:r>
            <a:r>
              <a:rPr lang="ru-RU" dirty="0"/>
              <a:t> производства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регион</a:t>
            </a:r>
            <a:r>
              <a:rPr lang="ru-RU" dirty="0"/>
              <a:t> производства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F76D641-1796-C1B5-BCFC-A41AABC5D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17" y="1825625"/>
            <a:ext cx="6647877" cy="4351338"/>
          </a:xfrm>
        </p:spPr>
      </p:pic>
    </p:spTree>
    <p:extLst>
      <p:ext uri="{BB962C8B-B14F-4D97-AF65-F5344CB8AC3E}">
        <p14:creationId xmlns:p14="http://schemas.microsoft.com/office/powerpoint/2010/main" val="148372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CFD5C-F2D5-0EBE-70DD-E2A42C5F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новых признаков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88E9F6-1FD0-61D4-54F8-975FC340A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338954" cy="4715481"/>
          </a:xfrm>
        </p:spPr>
      </p:pic>
    </p:spTree>
    <p:extLst>
      <p:ext uri="{BB962C8B-B14F-4D97-AF65-F5344CB8AC3E}">
        <p14:creationId xmlns:p14="http://schemas.microsoft.com/office/powerpoint/2010/main" val="68039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739F0-5EE6-337B-135D-D3405801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Подготовка данных к обучению на них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F0C64-EF90-86CC-6E54-8B681E69B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33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посмотрела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корреляцию</a:t>
            </a:r>
            <a:r>
              <a:rPr lang="ru-RU" dirty="0"/>
              <a:t> признаков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удалила</a:t>
            </a:r>
            <a:r>
              <a:rPr lang="ru-RU" dirty="0"/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часть</a:t>
            </a:r>
            <a:r>
              <a:rPr lang="ru-RU" dirty="0"/>
              <a:t> тех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признаков</a:t>
            </a:r>
            <a:r>
              <a:rPr lang="ru-RU" dirty="0"/>
              <a:t>, для которых рассчитала медианные значения по подгруппам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категориальные признаки: </a:t>
            </a:r>
            <a:r>
              <a:rPr lang="en-US" b="1" dirty="0" err="1">
                <a:solidFill>
                  <a:srgbClr val="C00000"/>
                </a:solidFill>
                <a:latin typeface="system-ui"/>
              </a:rPr>
              <a:t>OrdinalEncoder</a:t>
            </a:r>
            <a:endParaRPr lang="ru-RU" b="1" dirty="0">
              <a:solidFill>
                <a:srgbClr val="C00000"/>
              </a:solidFill>
              <a:latin typeface="system-ui"/>
            </a:endParaRPr>
          </a:p>
          <a:p>
            <a:pPr marL="0" indent="0">
              <a:buNone/>
            </a:pPr>
            <a:r>
              <a:rPr lang="ru-RU" dirty="0"/>
              <a:t>масштабирование: </a:t>
            </a:r>
            <a:r>
              <a:rPr lang="en-US" b="1" dirty="0" err="1">
                <a:solidFill>
                  <a:srgbClr val="C00000"/>
                </a:solidFill>
                <a:latin typeface="system-ui"/>
              </a:rPr>
              <a:t>StandardScaler</a:t>
            </a:r>
            <a:endParaRPr lang="ru-RU" b="1" dirty="0">
              <a:solidFill>
                <a:srgbClr val="C00000"/>
              </a:solidFill>
              <a:latin typeface="system-ui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B38F339-4805-8EF9-B40C-DBCA1E6CD9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0" y="1825625"/>
            <a:ext cx="7003552" cy="278824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09958E-BF66-F058-A44A-BE69A3D0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1" y="4934845"/>
            <a:ext cx="7003552" cy="6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9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6F8F2-DEEB-9FC1-B664-A764BD19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моделей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6014A80-D4AF-054F-82B6-C6A8188975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1982650"/>
              </p:ext>
            </p:extLst>
          </p:nvPr>
        </p:nvGraphicFramePr>
        <p:xfrm>
          <a:off x="5628903" y="1027906"/>
          <a:ext cx="5724896" cy="3730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4041">
                  <a:extLst>
                    <a:ext uri="{9D8B030D-6E8A-4147-A177-3AD203B41FA5}">
                      <a16:colId xmlns:a16="http://schemas.microsoft.com/office/drawing/2014/main" val="3299221520"/>
                    </a:ext>
                  </a:extLst>
                </a:gridCol>
                <a:gridCol w="2130855">
                  <a:extLst>
                    <a:ext uri="{9D8B030D-6E8A-4147-A177-3AD203B41FA5}">
                      <a16:colId xmlns:a16="http://schemas.microsoft.com/office/drawing/2014/main" val="1422647185"/>
                    </a:ext>
                  </a:extLst>
                </a:gridCol>
              </a:tblGrid>
              <a:tr h="5329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MAPE, 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94408"/>
                  </a:ext>
                </a:extLst>
              </a:tr>
              <a:tr h="532940">
                <a:tc>
                  <a:txBody>
                    <a:bodyPr/>
                    <a:lstStyle/>
                    <a:p>
                      <a:r>
                        <a:rPr lang="en-US" dirty="0"/>
                        <a:t>GradientBoostingRegressor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96418"/>
                  </a:ext>
                </a:extLst>
              </a:tr>
              <a:tr h="532940">
                <a:tc>
                  <a:txBody>
                    <a:bodyPr/>
                    <a:lstStyle/>
                    <a:p>
                      <a:r>
                        <a:rPr lang="en-US" dirty="0"/>
                        <a:t>RandomForestRegressor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124972"/>
                  </a:ext>
                </a:extLst>
              </a:tr>
              <a:tr h="532940">
                <a:tc>
                  <a:txBody>
                    <a:bodyPr/>
                    <a:lstStyle/>
                    <a:p>
                      <a:r>
                        <a:rPr lang="en-US" dirty="0"/>
                        <a:t>SGDRegressor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253106"/>
                  </a:ext>
                </a:extLst>
              </a:tr>
              <a:tr h="532940">
                <a:tc>
                  <a:txBody>
                    <a:bodyPr/>
                    <a:lstStyle/>
                    <a:p>
                      <a:r>
                        <a:rPr lang="en-US" dirty="0"/>
                        <a:t>ElasticNet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52710"/>
                  </a:ext>
                </a:extLst>
              </a:tr>
              <a:tr h="532940">
                <a:tc>
                  <a:txBody>
                    <a:bodyPr/>
                    <a:lstStyle/>
                    <a:p>
                      <a:r>
                        <a:rPr lang="en-US" dirty="0"/>
                        <a:t>CatBoostRegressor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274370"/>
                  </a:ext>
                </a:extLst>
              </a:tr>
              <a:tr h="532940">
                <a:tc>
                  <a:txBody>
                    <a:bodyPr/>
                    <a:lstStyle/>
                    <a:p>
                      <a:r>
                        <a:rPr lang="en-US" dirty="0"/>
                        <a:t>LInearRegression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910040"/>
                  </a:ext>
                </a:extLst>
              </a:tr>
            </a:tbl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2383538B-DE75-DAAA-E8EB-62F09526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548" y="152874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Попробовала</a:t>
            </a:r>
            <a:r>
              <a:rPr lang="ru-RU" dirty="0"/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несколько</a:t>
            </a:r>
            <a:r>
              <a:rPr lang="ru-RU" dirty="0"/>
              <a:t> моделей без дополнительных настроек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отобрала</a:t>
            </a:r>
            <a:r>
              <a:rPr lang="ru-RU" dirty="0"/>
              <a:t> те, которые дали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лучшие</a:t>
            </a:r>
            <a:r>
              <a:rPr lang="ru-RU" dirty="0"/>
              <a:t> результаты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настроила</a:t>
            </a:r>
            <a:r>
              <a:rPr lang="ru-RU" dirty="0"/>
              <a:t> с помощью </a:t>
            </a:r>
            <a:r>
              <a:rPr lang="en-US" dirty="0" err="1"/>
              <a:t>GridSearchCV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4EC1C9-2894-2607-0C2F-FB2E197B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6" y="4956711"/>
            <a:ext cx="10683463" cy="18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6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E18D2-0644-501F-FEDE-A8F87BD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Ансамбль моделей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E82C2A-8C74-BDBC-6ED6-E36C943FE4AA}"/>
              </a:ext>
            </a:extLst>
          </p:cNvPr>
          <p:cNvSpPr/>
          <p:nvPr/>
        </p:nvSpPr>
        <p:spPr>
          <a:xfrm>
            <a:off x="2664029" y="1690687"/>
            <a:ext cx="813459" cy="1230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CLASS 1</a:t>
            </a:r>
            <a:endParaRPr lang="ru-RU" sz="2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A3C85A-2146-A622-C40F-C10A84BECC23}"/>
              </a:ext>
            </a:extLst>
          </p:cNvPr>
          <p:cNvSpPr/>
          <p:nvPr/>
        </p:nvSpPr>
        <p:spPr>
          <a:xfrm>
            <a:off x="2664028" y="3252291"/>
            <a:ext cx="813459" cy="12306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CLASS 2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E995D9-613C-66CE-7E59-04438027307C}"/>
              </a:ext>
            </a:extLst>
          </p:cNvPr>
          <p:cNvSpPr/>
          <p:nvPr/>
        </p:nvSpPr>
        <p:spPr>
          <a:xfrm>
            <a:off x="2664028" y="4813896"/>
            <a:ext cx="813459" cy="1230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CLASS 3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C525AD6-93E6-5156-D512-60B4DF6FBA51}"/>
              </a:ext>
            </a:extLst>
          </p:cNvPr>
          <p:cNvSpPr/>
          <p:nvPr/>
        </p:nvSpPr>
        <p:spPr>
          <a:xfrm rot="5400000">
            <a:off x="4774089" y="1208859"/>
            <a:ext cx="532970" cy="1081654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GBR 1</a:t>
            </a:r>
            <a:endParaRPr lang="ru-RU" sz="2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93CC963-A0E1-3640-536F-A8DC32BA5429}"/>
              </a:ext>
            </a:extLst>
          </p:cNvPr>
          <p:cNvSpPr/>
          <p:nvPr/>
        </p:nvSpPr>
        <p:spPr>
          <a:xfrm rot="5400000">
            <a:off x="4774088" y="1925185"/>
            <a:ext cx="532972" cy="1081655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RFR 1</a:t>
            </a:r>
            <a:endParaRPr lang="ru-RU" sz="20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862E67-C31B-F659-F2F6-D1262F07A672}"/>
              </a:ext>
            </a:extLst>
          </p:cNvPr>
          <p:cNvSpPr/>
          <p:nvPr/>
        </p:nvSpPr>
        <p:spPr>
          <a:xfrm rot="5400000">
            <a:off x="4774090" y="2966994"/>
            <a:ext cx="532970" cy="1081654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GBR 2</a:t>
            </a:r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435EBD1-20FA-B27D-5F3E-969E043CED22}"/>
              </a:ext>
            </a:extLst>
          </p:cNvPr>
          <p:cNvSpPr/>
          <p:nvPr/>
        </p:nvSpPr>
        <p:spPr>
          <a:xfrm rot="5400000">
            <a:off x="4774089" y="3683320"/>
            <a:ext cx="532972" cy="1081655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RFR 2</a:t>
            </a:r>
            <a:endParaRPr lang="ru-RU" sz="2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EAEFAA0-BBD2-5B37-84A2-83649CCEFB6E}"/>
              </a:ext>
            </a:extLst>
          </p:cNvPr>
          <p:cNvSpPr/>
          <p:nvPr/>
        </p:nvSpPr>
        <p:spPr>
          <a:xfrm rot="5400000">
            <a:off x="4774089" y="4802001"/>
            <a:ext cx="532970" cy="1081654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GBR 3</a:t>
            </a:r>
            <a:endParaRPr lang="ru-RU" sz="2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A248CAB-C9C9-F10D-BC25-99F6DDCA08C7}"/>
              </a:ext>
            </a:extLst>
          </p:cNvPr>
          <p:cNvSpPr/>
          <p:nvPr/>
        </p:nvSpPr>
        <p:spPr>
          <a:xfrm rot="5400000">
            <a:off x="4774088" y="5518327"/>
            <a:ext cx="532972" cy="1081655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RFR 3</a:t>
            </a:r>
            <a:endParaRPr lang="ru-RU" sz="20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C3555D8-D4B5-F7BF-741F-928C79DE3247}"/>
              </a:ext>
            </a:extLst>
          </p:cNvPr>
          <p:cNvSpPr/>
          <p:nvPr/>
        </p:nvSpPr>
        <p:spPr>
          <a:xfrm>
            <a:off x="6603660" y="2921331"/>
            <a:ext cx="813459" cy="3709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3600" dirty="0"/>
              <a:t>DATA</a:t>
            </a:r>
            <a:endParaRPr lang="ru-RU" sz="36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02B3C1-A077-9FD6-3224-D164080CF924}"/>
              </a:ext>
            </a:extLst>
          </p:cNvPr>
          <p:cNvSpPr/>
          <p:nvPr/>
        </p:nvSpPr>
        <p:spPr>
          <a:xfrm rot="5400000">
            <a:off x="6677306" y="2153587"/>
            <a:ext cx="700814" cy="792692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3 GBR</a:t>
            </a:r>
            <a:endParaRPr lang="ru-RU" sz="2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88411F2-C61B-5588-AE6C-992DC823FC7A}"/>
              </a:ext>
            </a:extLst>
          </p:cNvPr>
          <p:cNvSpPr/>
          <p:nvPr/>
        </p:nvSpPr>
        <p:spPr>
          <a:xfrm rot="5400000">
            <a:off x="6673916" y="1419883"/>
            <a:ext cx="686825" cy="813460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3 RFR</a:t>
            </a:r>
            <a:endParaRPr lang="ru-RU" sz="2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16F1740-86FE-51BE-42AF-3E453CCE99BB}"/>
              </a:ext>
            </a:extLst>
          </p:cNvPr>
          <p:cNvSpPr/>
          <p:nvPr/>
        </p:nvSpPr>
        <p:spPr>
          <a:xfrm>
            <a:off x="8444178" y="1446701"/>
            <a:ext cx="798770" cy="5046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Gradient Boosting Regressor</a:t>
            </a:r>
            <a:endParaRPr lang="ru-RU" sz="2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5C69ABE-BD9B-77F0-E618-151BC93A25C4}"/>
              </a:ext>
            </a:extLst>
          </p:cNvPr>
          <p:cNvSpPr/>
          <p:nvPr/>
        </p:nvSpPr>
        <p:spPr>
          <a:xfrm>
            <a:off x="10016254" y="1434574"/>
            <a:ext cx="798770" cy="5046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PREDICTIONS</a:t>
            </a:r>
            <a:endParaRPr lang="ru-RU" sz="28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F794542-40F2-9ED2-8F71-B9D252AE6FAC}"/>
              </a:ext>
            </a:extLst>
          </p:cNvPr>
          <p:cNvCxnSpPr/>
          <p:nvPr/>
        </p:nvCxnSpPr>
        <p:spPr>
          <a:xfrm>
            <a:off x="1769422" y="2199526"/>
            <a:ext cx="894606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A4B3CE2-C2D5-F5B6-0C73-2CF0AD242D28}"/>
              </a:ext>
            </a:extLst>
          </p:cNvPr>
          <p:cNvCxnSpPr/>
          <p:nvPr/>
        </p:nvCxnSpPr>
        <p:spPr>
          <a:xfrm>
            <a:off x="1769422" y="3844474"/>
            <a:ext cx="894606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F70BD21-82CB-4CE5-E2E8-D143C3B0D157}"/>
              </a:ext>
            </a:extLst>
          </p:cNvPr>
          <p:cNvCxnSpPr/>
          <p:nvPr/>
        </p:nvCxnSpPr>
        <p:spPr>
          <a:xfrm>
            <a:off x="1769422" y="5429830"/>
            <a:ext cx="894606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F4427BA-FA02-7A91-6235-5FF8ED27CDE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484427" y="1749686"/>
            <a:ext cx="1015320" cy="42034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557961F-7C80-213F-15DD-1473B29CB48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472688" y="5342828"/>
            <a:ext cx="1027059" cy="62345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883F435-7F69-294E-29FE-14B639199BF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484427" y="3507821"/>
            <a:ext cx="1015321" cy="248604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CCA6A8C-328C-68C2-8C13-54AF0CB1E19D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470548" y="2335506"/>
            <a:ext cx="1029199" cy="130507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1094744-7CA5-F2A1-2B41-6212346021C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70548" y="3876376"/>
            <a:ext cx="1029200" cy="347772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6A08762-90DB-94D6-EC5D-750B6AB1B7E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470921" y="5468427"/>
            <a:ext cx="1028826" cy="590728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791D1BB-0E12-3485-E174-9420BA4C5152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>
            <a:off x="5581401" y="1749686"/>
            <a:ext cx="1049966" cy="800247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B5E6A2E-B449-1490-2CCE-58279BE28185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5581402" y="2549933"/>
            <a:ext cx="1049965" cy="95788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14929EB-65F3-CFDF-14A7-B3813F7AAD41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5581401" y="2549933"/>
            <a:ext cx="1049966" cy="279289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70B0CC2-D64A-EED3-F470-267F9C09A3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581398" y="1826614"/>
            <a:ext cx="1029201" cy="62825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FACD8C3-15FC-C057-8B74-E82E383C47F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567519" y="1826614"/>
            <a:ext cx="1043080" cy="239656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BC00117-E136-D818-F766-F30C7B606A5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577991" y="1826614"/>
            <a:ext cx="1032608" cy="431577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EBA7914A-2C19-D402-33ED-476846C2CF56}"/>
              </a:ext>
            </a:extLst>
          </p:cNvPr>
          <p:cNvSpPr/>
          <p:nvPr/>
        </p:nvSpPr>
        <p:spPr>
          <a:xfrm>
            <a:off x="961543" y="1919625"/>
            <a:ext cx="813459" cy="3709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3600" dirty="0"/>
              <a:t>DATA</a:t>
            </a:r>
            <a:endParaRPr lang="ru-RU" sz="36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B65ED24-BAE7-2FA4-54B9-EB47F114DF04}"/>
              </a:ext>
            </a:extLst>
          </p:cNvPr>
          <p:cNvCxnSpPr>
            <a:cxnSpLocks/>
          </p:cNvCxnSpPr>
          <p:nvPr/>
        </p:nvCxnSpPr>
        <p:spPr>
          <a:xfrm>
            <a:off x="7424059" y="1919625"/>
            <a:ext cx="1020119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F268879B-6F73-F888-B72A-7D5D149721BB}"/>
              </a:ext>
            </a:extLst>
          </p:cNvPr>
          <p:cNvCxnSpPr>
            <a:cxnSpLocks/>
          </p:cNvCxnSpPr>
          <p:nvPr/>
        </p:nvCxnSpPr>
        <p:spPr>
          <a:xfrm>
            <a:off x="7417119" y="2549933"/>
            <a:ext cx="1020119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D66E10B-BACE-8148-59AB-08D373FB8CE4}"/>
              </a:ext>
            </a:extLst>
          </p:cNvPr>
          <p:cNvCxnSpPr>
            <a:cxnSpLocks/>
          </p:cNvCxnSpPr>
          <p:nvPr/>
        </p:nvCxnSpPr>
        <p:spPr>
          <a:xfrm>
            <a:off x="7424059" y="4660846"/>
            <a:ext cx="1020119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C0989D9A-4CFC-2E3E-455E-B41D925C82C1}"/>
              </a:ext>
            </a:extLst>
          </p:cNvPr>
          <p:cNvCxnSpPr>
            <a:cxnSpLocks/>
          </p:cNvCxnSpPr>
          <p:nvPr/>
        </p:nvCxnSpPr>
        <p:spPr>
          <a:xfrm>
            <a:off x="9242948" y="3930942"/>
            <a:ext cx="773306" cy="0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3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AD40-F4B4-C511-9101-AF033A3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Ансамбль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0F0AB-0203-0FC9-5CA5-A5225670F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Разбила</a:t>
            </a:r>
            <a:r>
              <a:rPr lang="ru-RU" dirty="0"/>
              <a:t> </a:t>
            </a:r>
            <a:r>
              <a:rPr lang="ru-RU" b="1" dirty="0" err="1">
                <a:solidFill>
                  <a:srgbClr val="C00000"/>
                </a:solidFill>
                <a:latin typeface="system-ui"/>
              </a:rPr>
              <a:t>датасеты</a:t>
            </a:r>
            <a:r>
              <a:rPr lang="ru-RU" dirty="0"/>
              <a:t> на три и для каждого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обучила</a:t>
            </a:r>
            <a:r>
              <a:rPr lang="ru-RU" dirty="0"/>
              <a:t> свою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модель</a:t>
            </a:r>
            <a:r>
              <a:rPr lang="ru-RU" dirty="0"/>
              <a:t>, ориентированную на этот класс.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816FFB5-37A1-CD57-53B9-AD2F9084F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6451"/>
            <a:ext cx="6023054" cy="179634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51EC10-3636-8F89-1668-687ECF86F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3" y="3297556"/>
            <a:ext cx="9263416" cy="15832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2AE5AB-CC88-27CA-87A8-4B6651257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2" y="5015694"/>
            <a:ext cx="9196040" cy="15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66431-0D25-33F2-6338-FFAEFCA3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Ансамбль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98018-E47E-78C9-BBF2-601F03E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517" y="1588118"/>
            <a:ext cx="4690753" cy="27820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Собрала три класса снова в один </a:t>
            </a:r>
            <a:r>
              <a:rPr lang="ru-RU" dirty="0" err="1"/>
              <a:t>датасет</a:t>
            </a:r>
            <a:r>
              <a:rPr lang="en-US" dirty="0"/>
              <a:t> </a:t>
            </a:r>
            <a:r>
              <a:rPr lang="ru-RU" dirty="0"/>
              <a:t>и отсортировала индексы</a:t>
            </a:r>
          </a:p>
          <a:p>
            <a:pPr marL="0" indent="0">
              <a:buNone/>
            </a:pPr>
            <a:r>
              <a:rPr lang="ru-RU" dirty="0"/>
              <a:t>на последнем этапе обучила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градиентный</a:t>
            </a:r>
            <a:r>
              <a:rPr lang="ru-RU" dirty="0"/>
              <a:t> </a:t>
            </a:r>
            <a:r>
              <a:rPr lang="ru-RU" b="1" dirty="0" err="1">
                <a:solidFill>
                  <a:srgbClr val="C00000"/>
                </a:solidFill>
                <a:latin typeface="system-ui"/>
              </a:rPr>
              <a:t>бустинг</a:t>
            </a:r>
            <a:endParaRPr lang="ru-RU" b="1" dirty="0">
              <a:solidFill>
                <a:srgbClr val="C00000"/>
              </a:solidFill>
              <a:latin typeface="system-ui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5AB47D-D382-C394-A9F3-BC78076A1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70" y="1690688"/>
            <a:ext cx="6625044" cy="2057607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B0C1F5-431D-A85C-0CAB-17BB93E72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66" y="3850865"/>
            <a:ext cx="9531559" cy="26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394EB-1F81-2B3A-87DE-205227FE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ансамблем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9EA82D9-7792-F546-CF84-714AF7823BA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1356171"/>
              </p:ext>
            </p:extLst>
          </p:nvPr>
        </p:nvGraphicFramePr>
        <p:xfrm>
          <a:off x="838200" y="1825624"/>
          <a:ext cx="10515600" cy="44682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756699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0069344"/>
                    </a:ext>
                  </a:extLst>
                </a:gridCol>
              </a:tblGrid>
              <a:tr h="45993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 расчёта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502821"/>
                  </a:ext>
                </a:extLst>
              </a:tr>
              <a:tr h="854343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ансамбль моделей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98032"/>
                  </a:ext>
                </a:extLst>
              </a:tr>
              <a:tr h="854343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передать финальной модели только два столбца с предсказаниями бустинга и леса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31712"/>
                  </a:ext>
                </a:extLst>
              </a:tr>
              <a:tr h="1149839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снова масштабировать два столбца с предсказаниями, чтобы они были в том же диапазоне, что и остальные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918472"/>
                  </a:ext>
                </a:extLst>
              </a:tr>
              <a:tr h="1149839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предоставлять решающему лесу вместе с остальными характеристиками предсказания градиентного бустинга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44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40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77F80-D8BF-B312-0DB0-D6C9DDE3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75435-219A-E783-E071-365AD5B2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92"/>
            <a:ext cx="6044292" cy="49490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Inter"/>
              </a:rPr>
              <a:t>П</a:t>
            </a:r>
            <a:r>
              <a:rPr lang="ru-RU" b="0" i="0" dirty="0">
                <a:effectLst/>
                <a:latin typeface="Inter"/>
              </a:rPr>
              <a:t>ринять участие в Мастерской, в рамках которой:</a:t>
            </a:r>
          </a:p>
          <a:p>
            <a:r>
              <a:rPr lang="ru-RU" b="0" i="0" dirty="0">
                <a:effectLst/>
                <a:latin typeface="Inter"/>
              </a:rPr>
              <a:t>поработать с реальными данными о продажах автомобилей на вторичном рынке</a:t>
            </a:r>
          </a:p>
          <a:p>
            <a:r>
              <a:rPr lang="ru-RU" dirty="0">
                <a:latin typeface="Inter"/>
              </a:rPr>
              <a:t>разработать модель для </a:t>
            </a:r>
            <a:r>
              <a:rPr lang="ru-RU" b="0" i="0" dirty="0">
                <a:effectLst/>
                <a:latin typeface="Inter"/>
              </a:rPr>
              <a:t>предсказания стоимости автомобиля на вторичном рынке</a:t>
            </a:r>
          </a:p>
          <a:p>
            <a:r>
              <a:rPr lang="ru-RU" b="0" i="0" dirty="0">
                <a:effectLst/>
                <a:latin typeface="Inter"/>
              </a:rPr>
              <a:t>выяснить, какие характеристики больше всего влияют на итоговую стоимость автомобиля</a:t>
            </a:r>
          </a:p>
          <a:p>
            <a:r>
              <a:rPr lang="ru-RU" dirty="0"/>
              <a:t>показать хорошие результаты в соревновании на </a:t>
            </a:r>
            <a:r>
              <a:rPr lang="en-US" dirty="0"/>
              <a:t>Kaggle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474506-CF61-C6CC-97A7-60B47DE3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2085788"/>
            <a:ext cx="5172797" cy="13432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A9D9D6-68DB-7C71-8B1E-7F8382077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29000"/>
            <a:ext cx="5172797" cy="23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0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436-E9C7-557A-2C8C-6D87A12F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важности признаков моделей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6C675-6C24-C956-DAFE-016B6F9709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26" y="1400008"/>
            <a:ext cx="6493607" cy="1838691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614B70-9E77-F81E-08FF-C8C23332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3" y="3619301"/>
            <a:ext cx="7295074" cy="16451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460F8C-3D31-940E-ADA1-ED59D50E7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48" y="4463599"/>
            <a:ext cx="7111832" cy="16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2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E4BF0-912D-01CF-3A4B-103C100B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9EF4095-4265-A6CD-7E69-77EA5AFAE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627525"/>
              </p:ext>
            </p:extLst>
          </p:nvPr>
        </p:nvGraphicFramePr>
        <p:xfrm>
          <a:off x="838200" y="1433740"/>
          <a:ext cx="10515600" cy="503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045261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3531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пути решения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9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нехватка времени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использовать все то, что изучила на данный момент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незнание отрасли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видеоролики,</a:t>
                      </a:r>
                    </a:p>
                    <a:p>
                      <a:r>
                        <a:rPr lang="ru-RU" dirty="0"/>
                        <a:t>извлечь максимум из имеющихся в данных связях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81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недостаток опыта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ошибок, есть опыт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2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разные стратегии при выполнении проекта для построения пригодной для использования модели и для победы в соревновании: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использование даты продажи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протестировать решение на тестовой выборке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пока принимаются предсказания на сайте сделать все для повышения финального счета, потом оформить тетрадь для ревью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8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нехватка вычислительных мощностей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разбила задачу на этапы и каждый выполняла в своей тетрадке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8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сборка финальной тетради заняла большое время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этапы работы не получилось вставить в нее, только упомянула, без демонстрации кода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1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3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B055F-FA6C-0DEE-A3D8-4548361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понравилось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63B59-A831-858F-370E-EFF9C717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ru-RU" dirty="0"/>
              <a:t>интересная задача, благодаря которой</a:t>
            </a:r>
          </a:p>
          <a:p>
            <a:pPr lvl="1"/>
            <a:r>
              <a:rPr lang="ru-RU" dirty="0"/>
              <a:t>систематизировались и закрепились уже имеющиеся знания</a:t>
            </a:r>
          </a:p>
          <a:p>
            <a:pPr lvl="1"/>
            <a:r>
              <a:rPr lang="ru-RU" dirty="0"/>
              <a:t>стали видны направления дальнейшей работы по изучению машинного обучения</a:t>
            </a:r>
          </a:p>
          <a:p>
            <a:r>
              <a:rPr lang="ru-RU" dirty="0"/>
              <a:t>знакомство с </a:t>
            </a:r>
            <a:r>
              <a:rPr lang="en-US" dirty="0"/>
              <a:t>Kaggle</a:t>
            </a:r>
            <a:endParaRPr lang="ru-RU" dirty="0"/>
          </a:p>
          <a:p>
            <a:r>
              <a:rPr lang="ru-RU" dirty="0"/>
              <a:t>общение в Телеграм-канале</a:t>
            </a:r>
          </a:p>
          <a:p>
            <a:r>
              <a:rPr lang="ru-RU" dirty="0"/>
              <a:t>полезные вебинары</a:t>
            </a:r>
          </a:p>
          <a:p>
            <a:r>
              <a:rPr lang="ru-RU" dirty="0"/>
              <a:t>постоянная поддержка куратора (Артем, тебе особая благодарность!)</a:t>
            </a:r>
          </a:p>
        </p:txBody>
      </p:sp>
    </p:spTree>
    <p:extLst>
      <p:ext uri="{BB962C8B-B14F-4D97-AF65-F5344CB8AC3E}">
        <p14:creationId xmlns:p14="http://schemas.microsoft.com/office/powerpoint/2010/main" val="246833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EBD18-9F43-ED05-EF02-AA33C43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Благодарю за внимание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C5F31A-7061-D717-8C40-D09C7180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dirty="0"/>
              <a:t>Вера Мельникова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9ECDBBE-FF2C-DDB8-0225-10EE9975E070}"/>
              </a:ext>
            </a:extLst>
          </p:cNvPr>
          <p:cNvCxnSpPr/>
          <p:nvPr/>
        </p:nvCxnSpPr>
        <p:spPr>
          <a:xfrm>
            <a:off x="1767444" y="1508167"/>
            <a:ext cx="865711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447980E-37B8-1108-5668-5573D6BB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81356"/>
              </p:ext>
            </p:extLst>
          </p:nvPr>
        </p:nvGraphicFramePr>
        <p:xfrm>
          <a:off x="838200" y="2740265"/>
          <a:ext cx="10260279" cy="35910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0093">
                  <a:extLst>
                    <a:ext uri="{9D8B030D-6E8A-4147-A177-3AD203B41FA5}">
                      <a16:colId xmlns:a16="http://schemas.microsoft.com/office/drawing/2014/main" val="3725975654"/>
                    </a:ext>
                  </a:extLst>
                </a:gridCol>
                <a:gridCol w="3420093">
                  <a:extLst>
                    <a:ext uri="{9D8B030D-6E8A-4147-A177-3AD203B41FA5}">
                      <a16:colId xmlns:a16="http://schemas.microsoft.com/office/drawing/2014/main" val="3236255891"/>
                    </a:ext>
                  </a:extLst>
                </a:gridCol>
                <a:gridCol w="3420093">
                  <a:extLst>
                    <a:ext uri="{9D8B030D-6E8A-4147-A177-3AD203B41FA5}">
                      <a16:colId xmlns:a16="http://schemas.microsoft.com/office/drawing/2014/main" val="2316304232"/>
                    </a:ext>
                  </a:extLst>
                </a:gridCol>
              </a:tblGrid>
              <a:tr h="8811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Телеграм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Дзен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1583096"/>
                  </a:ext>
                </a:extLst>
              </a:tr>
              <a:tr h="698227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https://mathkaleidoscope.ru/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https://t.me/mathkaleidoskope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https://dzen.ru/mathkaleido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0327"/>
                  </a:ext>
                </a:extLst>
              </a:tr>
              <a:tr h="18573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8717593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7C976F-1ADD-637D-FF48-DBCCCACDE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9" y="2881326"/>
            <a:ext cx="485771" cy="5625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278042-FE0D-28CF-DD5B-F9D429A51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48" y="2866457"/>
            <a:ext cx="562543" cy="5625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9C55A02-4735-C27D-3E28-25E24658E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99" y="2881326"/>
            <a:ext cx="562543" cy="5625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4A6631-8602-BC95-DF1B-F9B3D0242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9" y="4535777"/>
            <a:ext cx="1641509" cy="164455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5FD4B1-BA01-3E1F-DD3E-C3D8B5D961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84" y="4505929"/>
            <a:ext cx="1641509" cy="164455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B817DB7-F8B5-A3D5-3DF5-5DA5BA306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70" y="4505332"/>
            <a:ext cx="1641509" cy="16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7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9E652-663B-BC96-510D-42B24987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EBE38-987B-F7F2-FE3A-7E8DB2BB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Предварительное знакомство с данными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Заполнение пропусков и обработка дубликатов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Разведывательный анализ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Преобразование характеристик, добавление новых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 моделей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Ансамбль моделей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Анализ важности признаков моделей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Общий вывод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E9EE4-8684-C2A2-F82B-9E9FC1DF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411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/>
              <a:t>Предварительное знакомство с данными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37B9FAA-484C-649D-6003-6996065DD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338128"/>
              </p:ext>
            </p:extLst>
          </p:nvPr>
        </p:nvGraphicFramePr>
        <p:xfrm>
          <a:off x="838200" y="1436914"/>
          <a:ext cx="10515600" cy="5355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298392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20434098"/>
                    </a:ext>
                  </a:extLst>
                </a:gridCol>
              </a:tblGrid>
              <a:tr h="463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train.csv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test.csv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0219"/>
                  </a:ext>
                </a:extLst>
              </a:tr>
              <a:tr h="106877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068"/>
                  </a:ext>
                </a:extLst>
              </a:tr>
              <a:tr h="382385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7505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77A70C-DC1E-88BD-3644-0B5F1CA5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02" y="2000105"/>
            <a:ext cx="4888095" cy="8349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FEF83E-8F1D-4B7C-6FD0-DBFC06109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7" y="2978406"/>
            <a:ext cx="2590800" cy="36576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3CFC9D8-F92B-0FE7-EE52-C9753D15E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38" y="3025774"/>
            <a:ext cx="2632667" cy="36575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027388-31E8-0C63-8369-4CE757521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37" y="2000104"/>
            <a:ext cx="4325175" cy="8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406F8-320D-F035-E041-3DE2B6D8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Заполнение пропусков и дубликатов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95361-CC56-DAFD-F464-76DD7FBE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0" dirty="0" err="1">
                <a:effectLst/>
                <a:latin typeface="system-ui"/>
              </a:rPr>
              <a:t>Датасет</a:t>
            </a:r>
            <a:r>
              <a:rPr lang="ru-RU" b="0" i="0" dirty="0">
                <a:effectLst/>
                <a:latin typeface="system-ui"/>
              </a:rPr>
              <a:t>, доступный для обучения, очень сильно по своим характеристикам похож на тестовый. Поэтому:</a:t>
            </a:r>
          </a:p>
          <a:p>
            <a:r>
              <a:rPr lang="ru-RU" b="0" i="0" dirty="0">
                <a:effectLst/>
                <a:latin typeface="system-ui"/>
              </a:rPr>
              <a:t>будем </a:t>
            </a:r>
            <a:r>
              <a:rPr lang="ru-RU" b="1" i="0" dirty="0">
                <a:solidFill>
                  <a:srgbClr val="C00000"/>
                </a:solidFill>
                <a:effectLst/>
                <a:latin typeface="system-ui"/>
              </a:rPr>
              <a:t>обрабатывать</a:t>
            </a:r>
            <a:r>
              <a:rPr lang="ru-RU" b="0" i="0" dirty="0">
                <a:effectLst/>
                <a:latin typeface="system-ui"/>
              </a:rPr>
              <a:t> обучающий </a:t>
            </a:r>
            <a:r>
              <a:rPr lang="ru-RU" b="0" i="0" dirty="0" err="1">
                <a:effectLst/>
                <a:latin typeface="system-ui"/>
              </a:rPr>
              <a:t>датасет</a:t>
            </a:r>
            <a:r>
              <a:rPr lang="ru-RU" b="0" i="0" dirty="0">
                <a:effectLst/>
                <a:latin typeface="system-ui"/>
              </a:rPr>
              <a:t> и тестовый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одновременно</a:t>
            </a:r>
            <a:r>
              <a:rPr lang="ru-RU" b="0" i="0" dirty="0">
                <a:effectLst/>
                <a:latin typeface="system-ui"/>
              </a:rPr>
              <a:t>;</a:t>
            </a:r>
          </a:p>
          <a:p>
            <a:r>
              <a:rPr lang="ru-RU" b="1" dirty="0">
                <a:solidFill>
                  <a:srgbClr val="C00000"/>
                </a:solidFill>
                <a:latin typeface="system-ui"/>
              </a:rPr>
              <a:t>закономерности</a:t>
            </a:r>
            <a:r>
              <a:rPr lang="ru-RU" b="0" i="0" dirty="0">
                <a:effectLst/>
                <a:latin typeface="system-ui"/>
              </a:rPr>
              <a:t> данных, необходимые для выработки правил заполнения пропусков, будем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вырабатывать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на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тренировочном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0" i="0" dirty="0" err="1">
                <a:effectLst/>
                <a:latin typeface="system-ui"/>
              </a:rPr>
              <a:t>датасете</a:t>
            </a:r>
            <a:r>
              <a:rPr lang="ru-RU" b="0" i="0" dirty="0">
                <a:effectLst/>
                <a:latin typeface="system-ui"/>
              </a:rPr>
              <a:t>, а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применять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к обоим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0" i="0" dirty="0" err="1">
                <a:effectLst/>
                <a:latin typeface="system-ui"/>
              </a:rPr>
              <a:t>датасетам</a:t>
            </a:r>
            <a:endParaRPr lang="ru-RU" b="0" i="0" dirty="0">
              <a:effectLst/>
              <a:latin typeface="system-ui"/>
            </a:endParaRPr>
          </a:p>
          <a:p>
            <a:r>
              <a:rPr lang="ru-RU" b="0" i="0" dirty="0">
                <a:effectLst/>
                <a:latin typeface="system-ui"/>
              </a:rPr>
              <a:t>В некоторых случаях кажется возможным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заполнить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пропуски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по</a:t>
            </a:r>
            <a:r>
              <a:rPr lang="ru-RU" b="0" i="0" dirty="0">
                <a:effectLst/>
                <a:latin typeface="system-ui"/>
              </a:rPr>
              <a:t> имеющимся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данным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других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столбцов</a:t>
            </a:r>
            <a:r>
              <a:rPr lang="ru-RU" b="0" i="0" dirty="0">
                <a:effectLst/>
                <a:latin typeface="system-ui"/>
              </a:rPr>
              <a:t>. Например, зная модель машины, можно заполнить пропуски в данных о типе кузова и т.п.</a:t>
            </a:r>
          </a:p>
          <a:p>
            <a:pPr marL="0" indent="0" algn="l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85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19D93-C5B0-195E-5B5B-EBCC6EC1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пропусков и дубликатов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24586D4-D56A-48D3-89FB-9EDD49AFA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1241"/>
            <a:ext cx="5181600" cy="464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Производитель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несколько вариантов написания.</a:t>
            </a:r>
          </a:p>
          <a:p>
            <a:pPr marL="0" indent="0">
              <a:buNone/>
            </a:pPr>
            <a:r>
              <a:rPr lang="ru-RU" dirty="0">
                <a:latin typeface="system-ui"/>
              </a:rPr>
              <a:t>Количество уникальных значений сократилось с 93 (86) до 55 (56)</a:t>
            </a:r>
          </a:p>
          <a:p>
            <a:pPr marL="0" indent="0">
              <a:buNone/>
            </a:pPr>
            <a:endParaRPr lang="ru-RU" dirty="0">
              <a:latin typeface="system-ui"/>
            </a:endParaRPr>
          </a:p>
          <a:p>
            <a:pPr marL="0" indent="0">
              <a:buNone/>
            </a:pPr>
            <a:r>
              <a:rPr lang="ru-RU" dirty="0"/>
              <a:t>пропуски</a:t>
            </a:r>
            <a:r>
              <a:rPr lang="en-US" dirty="0"/>
              <a:t> </a:t>
            </a:r>
            <a:r>
              <a:rPr lang="ru-RU" dirty="0"/>
              <a:t>заполнила  </a:t>
            </a:r>
            <a:r>
              <a:rPr lang="en-US" dirty="0"/>
              <a:t>unknown</a:t>
            </a:r>
            <a:r>
              <a:rPr lang="ru-RU" dirty="0"/>
              <a:t>, так как модель и производитель обычно отсутствовали одновременно</a:t>
            </a: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17F2C6BA-15B3-066D-0463-12096FE13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988140" cy="4218916"/>
          </a:xfrm>
        </p:spPr>
      </p:pic>
    </p:spTree>
    <p:extLst>
      <p:ext uri="{BB962C8B-B14F-4D97-AF65-F5344CB8AC3E}">
        <p14:creationId xmlns:p14="http://schemas.microsoft.com/office/powerpoint/2010/main" val="398763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71332-4049-8AEE-5D7B-1A56B3B7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пропусков и дубликатов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0EF13-3005-4D76-8740-2E1AD945A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9994"/>
            <a:ext cx="2320636" cy="4373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Тип коробки передач</a:t>
            </a:r>
            <a:endParaRPr lang="en-US" b="1" dirty="0">
              <a:solidFill>
                <a:srgbClr val="C00000"/>
              </a:solidFill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ru-RU" dirty="0"/>
              <a:t>   </a:t>
            </a:r>
            <a:r>
              <a:rPr lang="en-US" dirty="0"/>
              <a:t> 51 461 </a:t>
            </a:r>
          </a:p>
          <a:p>
            <a:pPr marL="0" indent="0">
              <a:buNone/>
            </a:pPr>
            <a:r>
              <a:rPr lang="ru-RU" dirty="0"/>
              <a:t>до 35 683</a:t>
            </a:r>
          </a:p>
          <a:p>
            <a:pPr marL="0" indent="0">
              <a:buNone/>
            </a:pPr>
            <a:r>
              <a:rPr lang="ru-RU" dirty="0"/>
              <a:t>- 30 %</a:t>
            </a:r>
          </a:p>
          <a:p>
            <a:pPr marL="0" indent="0">
              <a:buNone/>
            </a:pPr>
            <a:r>
              <a:rPr lang="ru-RU" dirty="0"/>
              <a:t>остальные пропуски</a:t>
            </a:r>
            <a:r>
              <a:rPr lang="en-US" dirty="0"/>
              <a:t> </a:t>
            </a:r>
            <a:r>
              <a:rPr lang="ru-RU" dirty="0"/>
              <a:t>заполнила  </a:t>
            </a:r>
            <a:r>
              <a:rPr lang="en-US" dirty="0"/>
              <a:t>unknown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DC5E304-E636-E854-8FBE-B3F074AFB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67" y="1430982"/>
            <a:ext cx="8400489" cy="293495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03488B-44DD-E8F1-44C2-9E80432F9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68" y="4510617"/>
            <a:ext cx="8400488" cy="20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17B54-0167-6C17-C6DF-8EA1497B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пропусков и дубликатов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A739D-C28F-2390-F477-4B9D1A709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2540"/>
            <a:ext cx="3662548" cy="470442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Тип кузова</a:t>
            </a:r>
            <a:endParaRPr lang="en-US" b="1" dirty="0">
              <a:solidFill>
                <a:srgbClr val="C00000"/>
              </a:solidFill>
              <a:latin typeface="system-ui"/>
            </a:endParaRPr>
          </a:p>
          <a:p>
            <a:pPr marL="0" indent="0">
              <a:buNone/>
            </a:pPr>
            <a:r>
              <a:rPr lang="en-US" dirty="0"/>
              <a:t> c 46 </a:t>
            </a:r>
          </a:p>
          <a:p>
            <a:pPr marL="0" indent="0">
              <a:buNone/>
            </a:pPr>
            <a:r>
              <a:rPr lang="ru-RU" dirty="0"/>
              <a:t>до 10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по аналогии с коробкой передач заполнила 12 % пропусков, остальные </a:t>
            </a:r>
            <a:r>
              <a:rPr lang="en-US" dirty="0"/>
              <a:t>unknown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DE62C20-F16B-79B1-A4BF-7E868FF925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08" y="1296260"/>
            <a:ext cx="7242441" cy="5196615"/>
          </a:xfrm>
        </p:spPr>
      </p:pic>
    </p:spTree>
    <p:extLst>
      <p:ext uri="{BB962C8B-B14F-4D97-AF65-F5344CB8AC3E}">
        <p14:creationId xmlns:p14="http://schemas.microsoft.com/office/powerpoint/2010/main" val="123264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78457-5358-5252-DD1A-4FC48370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пропусков и дубликатов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69AC0-9992-EC89-67C7-46FFE0D3D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9447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Цвет</a:t>
            </a:r>
            <a:r>
              <a:rPr lang="ru-RU" dirty="0"/>
              <a:t> кузова и салона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два типа пропусков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system-ui"/>
              </a:rPr>
              <a:t>Уровень</a:t>
            </a:r>
            <a:r>
              <a:rPr lang="ru-RU" dirty="0"/>
              <a:t> </a:t>
            </a:r>
            <a:r>
              <a:rPr lang="ru-RU" b="1" dirty="0">
                <a:solidFill>
                  <a:srgbClr val="C00000"/>
                </a:solidFill>
                <a:latin typeface="system-ui"/>
              </a:rPr>
              <a:t>отделки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пропуски</a:t>
            </a:r>
            <a:r>
              <a:rPr lang="en-US" dirty="0"/>
              <a:t> </a:t>
            </a:r>
            <a:r>
              <a:rPr lang="ru-RU" dirty="0"/>
              <a:t>заполнила  </a:t>
            </a:r>
            <a:r>
              <a:rPr lang="en-US" dirty="0"/>
              <a:t>unknown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7DBCE4F-C446-A698-0884-C2EB1C2F8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46" y="1931895"/>
            <a:ext cx="5665254" cy="2444596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5222F9-B29E-C850-623D-5610D3C18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45" y="4710917"/>
            <a:ext cx="5649625" cy="6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7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704</Words>
  <Application>Microsoft Office PowerPoint</Application>
  <PresentationFormat>Широкоэкранный</PresentationFormat>
  <Paragraphs>169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Inter</vt:lpstr>
      <vt:lpstr>system-ui</vt:lpstr>
      <vt:lpstr>Times New Roman</vt:lpstr>
      <vt:lpstr>Тема Office</vt:lpstr>
      <vt:lpstr>Стоимость подержанного автомобиля анализ процесса разработки модели</vt:lpstr>
      <vt:lpstr>Постановка задачи</vt:lpstr>
      <vt:lpstr>Этапы решения</vt:lpstr>
      <vt:lpstr> Предварительное знакомство с данными</vt:lpstr>
      <vt:lpstr>Заполнение пропусков и дубликатов</vt:lpstr>
      <vt:lpstr>Обработка пропусков и дубликатов</vt:lpstr>
      <vt:lpstr>Обработка пропусков и дубликатов</vt:lpstr>
      <vt:lpstr>Обработка пропусков и дубликатов</vt:lpstr>
      <vt:lpstr>Обработка пропусков и дубликатов</vt:lpstr>
      <vt:lpstr>Обработка пропусков и дубликатов</vt:lpstr>
      <vt:lpstr>Обработка выбросов</vt:lpstr>
      <vt:lpstr>Генерация новых признаков</vt:lpstr>
      <vt:lpstr>Генерация новых признаков</vt:lpstr>
      <vt:lpstr>Подготовка данных к обучению на них модели</vt:lpstr>
      <vt:lpstr>Подбор моделей</vt:lpstr>
      <vt:lpstr>Ансамбль моделей</vt:lpstr>
      <vt:lpstr>Ансамбль моделей</vt:lpstr>
      <vt:lpstr>Ансамбль моделей</vt:lpstr>
      <vt:lpstr>Эксперименты с ансамблем</vt:lpstr>
      <vt:lpstr>Анализ важности признаков моделей</vt:lpstr>
      <vt:lpstr>Сложности</vt:lpstr>
      <vt:lpstr>Что понравилось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Цены подержанных авто</dc:title>
  <dc:creator>Admin</dc:creator>
  <cp:lastModifiedBy>Admin</cp:lastModifiedBy>
  <cp:revision>91</cp:revision>
  <dcterms:created xsi:type="dcterms:W3CDTF">2023-07-07T10:48:40Z</dcterms:created>
  <dcterms:modified xsi:type="dcterms:W3CDTF">2023-07-08T15:21:23Z</dcterms:modified>
</cp:coreProperties>
</file>