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89" r:id="rId2"/>
    <p:sldId id="439" r:id="rId3"/>
    <p:sldId id="441" r:id="rId4"/>
    <p:sldId id="490" r:id="rId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D0000"/>
    <a:srgbClr val="FFACF5"/>
    <a:srgbClr val="F000F0"/>
    <a:srgbClr val="4D4D4D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1EAD392-496A-D14F-9C05-60F1B04C886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817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95CED51-FBBF-564C-9582-C25FE81D66E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1134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8270D06-E07F-F54E-89ED-37664AF59604}" type="slidenum">
              <a:rPr lang="fr-FR"/>
              <a:pPr/>
              <a:t>4</a:t>
            </a:fld>
            <a:endParaRPr lang="fr-FR"/>
          </a:p>
        </p:txBody>
      </p:sp>
      <p:sp>
        <p:nvSpPr>
          <p:cNvPr id="1945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003786" y="695134"/>
            <a:ext cx="4848989" cy="342815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3"/>
          <p:cNvSpPr>
            <a:spLocks noGrp="1"/>
          </p:cNvSpPr>
          <p:nvPr userDrawn="1">
            <p:ph type="sldNum" sz="quarter" idx="10"/>
          </p:nvPr>
        </p:nvSpPr>
        <p:spPr>
          <a:xfrm>
            <a:off x="6975475" y="6426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E2EC8-E59F-7747-8A13-593EF23BC81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 userDrawn="1">
            <p:ph type="ftr" sz="quarter" idx="11"/>
          </p:nvPr>
        </p:nvSpPr>
        <p:spPr>
          <a:xfrm>
            <a:off x="2895600" y="6426200"/>
            <a:ext cx="3276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April 2014 </a:t>
            </a:r>
            <a:r>
              <a:rPr lang="en-US"/>
              <a:t>–</a:t>
            </a:r>
            <a:r>
              <a:rPr lang="fr-FR"/>
              <a:t> SAB &amp; AERES </a:t>
            </a:r>
            <a:r>
              <a:rPr lang="en-US"/>
              <a:t>–</a:t>
            </a:r>
            <a:r>
              <a:rPr lang="fr-FR"/>
              <a:t> Toulouse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3062" y="0"/>
            <a:ext cx="7776797" cy="6223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9215" y="1706563"/>
            <a:ext cx="7637585" cy="4424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65938" y="6632575"/>
            <a:ext cx="2133600" cy="2254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11A84-5685-CC48-82FB-68B673643357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  <a:prstGeom prst="rect">
            <a:avLst/>
          </a:prstGeom>
        </p:spPr>
        <p:txBody>
          <a:bodyPr lIns="82945" tIns="41473" rIns="82945" bIns="4147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  <a:prstGeom prst="rect">
            <a:avLst/>
          </a:prstGeom>
          <a:ln/>
        </p:spPr>
        <p:txBody>
          <a:bodyPr lIns="82945" tIns="41473" rIns="82945" bIns="41473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  <a:prstGeom prst="rect">
            <a:avLst/>
          </a:prstGeom>
          <a:ln/>
        </p:spPr>
        <p:txBody>
          <a:bodyPr lIns="82945" tIns="41473" rIns="82945" bIns="41473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6321" y="6247376"/>
            <a:ext cx="2128320" cy="470930"/>
          </a:xfrm>
          <a:prstGeom prst="rect">
            <a:avLst/>
          </a:prstGeom>
          <a:ln/>
        </p:spPr>
        <p:txBody>
          <a:bodyPr lIns="82945" tIns="41473" rIns="82945" bIns="41473"/>
          <a:lstStyle>
            <a:lvl1pPr>
              <a:defRPr/>
            </a:lvl1pPr>
          </a:lstStyle>
          <a:p>
            <a:pPr>
              <a:defRPr/>
            </a:pPr>
            <a:fld id="{A68D7FDD-89E0-C246-A1B7-F1588D564B9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3" r:id="rId2"/>
    <p:sldLayoutId id="2147483844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Arial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000" dirty="0">
              <a:solidFill>
                <a:srgbClr val="800000"/>
              </a:solidFill>
              <a:latin typeface="Century Gothic" pitchFamily="34" charset="0"/>
              <a:ea typeface="MS PGothic" charset="0"/>
              <a:cs typeface="MS PGothic" charset="0"/>
            </a:endParaRPr>
          </a:p>
        </p:txBody>
      </p:sp>
      <p:sp>
        <p:nvSpPr>
          <p:cNvPr id="36866" name="TextBox 3"/>
          <p:cNvSpPr txBox="1">
            <a:spLocks noChangeArrowheads="1"/>
          </p:cNvSpPr>
          <p:nvPr/>
        </p:nvSpPr>
        <p:spPr bwMode="auto">
          <a:xfrm>
            <a:off x="0" y="7620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Key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 functions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of 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IDH for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anabolic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metabolism &amp;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redox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homeostasis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6868" name="Picture 2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898525"/>
            <a:ext cx="4419600" cy="29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Rectangle 30"/>
          <p:cNvSpPr>
            <a:spLocks noChangeArrowheads="1"/>
          </p:cNvSpPr>
          <p:nvPr/>
        </p:nvSpPr>
        <p:spPr bwMode="auto">
          <a:xfrm>
            <a:off x="7239000" y="6611938"/>
            <a:ext cx="18510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Calibri" pitchFamily="34" charset="0"/>
              </a:rPr>
              <a:t>Van </a:t>
            </a:r>
            <a:r>
              <a:rPr lang="en-US" sz="1000" dirty="0" err="1">
                <a:latin typeface="Calibri" pitchFamily="34" charset="0"/>
              </a:rPr>
              <a:t>Heiden</a:t>
            </a:r>
            <a:r>
              <a:rPr lang="en-US" sz="1000" dirty="0">
                <a:latin typeface="Calibri" pitchFamily="34" charset="0"/>
              </a:rPr>
              <a:t> et al. Science. 2009.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628775" y="771525"/>
            <a:ext cx="708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Citrate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493838" y="1673225"/>
            <a:ext cx="9842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Isocitrate</a:t>
            </a:r>
          </a:p>
        </p:txBody>
      </p:sp>
      <p:sp>
        <p:nvSpPr>
          <p:cNvPr id="9" name="Text Box 51"/>
          <p:cNvSpPr txBox="1">
            <a:spLocks noChangeArrowheads="1"/>
          </p:cNvSpPr>
          <p:nvPr/>
        </p:nvSpPr>
        <p:spPr bwMode="auto">
          <a:xfrm>
            <a:off x="1485900" y="3730625"/>
            <a:ext cx="1003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Glutamine</a:t>
            </a:r>
          </a:p>
        </p:txBody>
      </p:sp>
      <p:sp>
        <p:nvSpPr>
          <p:cNvPr id="10" name="Text Box 60"/>
          <p:cNvSpPr txBox="1">
            <a:spLocks noChangeArrowheads="1"/>
          </p:cNvSpPr>
          <p:nvPr/>
        </p:nvSpPr>
        <p:spPr bwMode="auto">
          <a:xfrm>
            <a:off x="1644650" y="2776538"/>
            <a:ext cx="625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242424"/>
                </a:solidFill>
              </a:rPr>
              <a:t>α</a:t>
            </a:r>
            <a:r>
              <a:rPr lang="en-US" sz="1400"/>
              <a:t>-KG</a:t>
            </a:r>
          </a:p>
        </p:txBody>
      </p:sp>
      <p:sp>
        <p:nvSpPr>
          <p:cNvPr id="11" name="Line 61"/>
          <p:cNvSpPr>
            <a:spLocks noChangeShapeType="1"/>
          </p:cNvSpPr>
          <p:nvPr/>
        </p:nvSpPr>
        <p:spPr bwMode="auto">
          <a:xfrm rot="10800000" flipV="1">
            <a:off x="1981200" y="1958975"/>
            <a:ext cx="0" cy="8715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157413" y="2476500"/>
            <a:ext cx="1066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NADPH</a:t>
            </a:r>
          </a:p>
        </p:txBody>
      </p:sp>
      <p:sp>
        <p:nvSpPr>
          <p:cNvPr id="13" name="Arc 5"/>
          <p:cNvSpPr>
            <a:spLocks/>
          </p:cNvSpPr>
          <p:nvPr/>
        </p:nvSpPr>
        <p:spPr bwMode="auto">
          <a:xfrm rot="5748748" flipV="1">
            <a:off x="1938337" y="2219326"/>
            <a:ext cx="398463" cy="271462"/>
          </a:xfrm>
          <a:custGeom>
            <a:avLst/>
            <a:gdLst>
              <a:gd name="T0" fmla="*/ 0 w 43199"/>
              <a:gd name="T1" fmla="*/ 2147483647 h 21600"/>
              <a:gd name="T2" fmla="*/ 2147483647 w 43199"/>
              <a:gd name="T3" fmla="*/ 2147483647 h 21600"/>
              <a:gd name="T4" fmla="*/ 2147483647 w 43199"/>
              <a:gd name="T5" fmla="*/ 2147483647 h 21600"/>
              <a:gd name="T6" fmla="*/ 0 60000 65536"/>
              <a:gd name="T7" fmla="*/ 0 60000 65536"/>
              <a:gd name="T8" fmla="*/ 0 60000 65536"/>
              <a:gd name="T9" fmla="*/ 0 w 43199"/>
              <a:gd name="T10" fmla="*/ 0 h 21600"/>
              <a:gd name="T11" fmla="*/ 43199 w 4319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99" h="21600" fill="none" extrusionOk="0">
                <a:moveTo>
                  <a:pt x="-1" y="21547"/>
                </a:moveTo>
                <a:cubicBezTo>
                  <a:pt x="27" y="9638"/>
                  <a:pt x="9689" y="-1"/>
                  <a:pt x="21599" y="-1"/>
                </a:cubicBezTo>
                <a:cubicBezTo>
                  <a:pt x="33528" y="-1"/>
                  <a:pt x="43199" y="9670"/>
                  <a:pt x="43199" y="21600"/>
                </a:cubicBezTo>
              </a:path>
              <a:path w="43199" h="21600" stroke="0" extrusionOk="0">
                <a:moveTo>
                  <a:pt x="-1" y="21547"/>
                </a:moveTo>
                <a:cubicBezTo>
                  <a:pt x="27" y="9638"/>
                  <a:pt x="9689" y="-1"/>
                  <a:pt x="21599" y="-1"/>
                </a:cubicBezTo>
                <a:cubicBezTo>
                  <a:pt x="33528" y="-1"/>
                  <a:pt x="43199" y="9670"/>
                  <a:pt x="43199" y="21600"/>
                </a:cubicBezTo>
                <a:lnTo>
                  <a:pt x="21599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rot="10800000" wrap="none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14" name="Line 61"/>
          <p:cNvSpPr>
            <a:spLocks noChangeShapeType="1"/>
          </p:cNvSpPr>
          <p:nvPr/>
        </p:nvSpPr>
        <p:spPr bwMode="auto">
          <a:xfrm rot="10800000" flipV="1">
            <a:off x="1981200" y="1066800"/>
            <a:ext cx="0" cy="6556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61"/>
          <p:cNvSpPr>
            <a:spLocks noChangeShapeType="1"/>
          </p:cNvSpPr>
          <p:nvPr/>
        </p:nvSpPr>
        <p:spPr bwMode="auto">
          <a:xfrm rot="16200000" flipV="1">
            <a:off x="1402557" y="2667794"/>
            <a:ext cx="0" cy="5476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03200" y="2776538"/>
            <a:ext cx="9731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Succinate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2225675" y="2043113"/>
            <a:ext cx="1066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NADP</a:t>
            </a:r>
            <a:r>
              <a:rPr lang="en-US" sz="1200" baseline="300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8" name="TextBox 29"/>
          <p:cNvSpPr txBox="1">
            <a:spLocks noChangeArrowheads="1"/>
          </p:cNvSpPr>
          <p:nvPr/>
        </p:nvSpPr>
        <p:spPr bwMode="auto">
          <a:xfrm>
            <a:off x="1020763" y="2143125"/>
            <a:ext cx="9604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/>
              <a:t>Idh1/2</a:t>
            </a:r>
          </a:p>
        </p:txBody>
      </p:sp>
      <p:sp>
        <p:nvSpPr>
          <p:cNvPr id="25" name="Line 61"/>
          <p:cNvSpPr>
            <a:spLocks noChangeShapeType="1"/>
          </p:cNvSpPr>
          <p:nvPr/>
        </p:nvSpPr>
        <p:spPr bwMode="auto">
          <a:xfrm rot="10800000">
            <a:off x="1981200" y="3046413"/>
            <a:ext cx="0" cy="763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rc 25"/>
          <p:cNvSpPr/>
          <p:nvPr/>
        </p:nvSpPr>
        <p:spPr bwMode="auto">
          <a:xfrm rot="18389888">
            <a:off x="-23812" y="1462087"/>
            <a:ext cx="2800350" cy="593725"/>
          </a:xfrm>
          <a:prstGeom prst="arc">
            <a:avLst>
              <a:gd name="adj1" fmla="val 11036161"/>
              <a:gd name="adj2" fmla="val 20548475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cs typeface="ＭＳ Ｐゴシック" pitchFamily="-64" charset="-128"/>
            </a:endParaRP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457200" y="4168676"/>
            <a:ext cx="8534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ea typeface="ＭＳ Ｐゴシック" pitchFamily="-64" charset="-128"/>
                <a:cs typeface="ＭＳ Ｐゴシック" pitchFamily="-64" charset="-128"/>
              </a:rPr>
              <a:t>-IDH1</a:t>
            </a:r>
            <a:r>
              <a:rPr lang="en-US" dirty="0">
                <a:ea typeface="ＭＳ Ｐゴシック" pitchFamily="-64" charset="-128"/>
                <a:cs typeface="ＭＳ Ｐゴシック" pitchFamily="-64" charset="-128"/>
              </a:rPr>
              <a:t>/2 interconvert </a:t>
            </a:r>
            <a:r>
              <a:rPr lang="en-US" dirty="0" err="1">
                <a:ea typeface="ＭＳ Ｐゴシック" pitchFamily="-64" charset="-128"/>
                <a:cs typeface="ＭＳ Ｐゴシック" pitchFamily="-64" charset="-128"/>
              </a:rPr>
              <a:t>isocitrate</a:t>
            </a:r>
            <a:r>
              <a:rPr lang="en-US" dirty="0">
                <a:ea typeface="ＭＳ Ｐゴシック" pitchFamily="-64" charset="-128"/>
                <a:cs typeface="ＭＳ Ｐゴシック" pitchFamily="-64" charset="-128"/>
              </a:rPr>
              <a:t> and </a:t>
            </a:r>
            <a:r>
              <a:rPr lang="en-US" dirty="0" err="1" smtClean="0">
                <a:ea typeface="ＭＳ Ｐゴシック" pitchFamily="-64" charset="-128"/>
                <a:cs typeface="ＭＳ Ｐゴシック" pitchFamily="-64" charset="-128"/>
              </a:rPr>
              <a:t>aKG</a:t>
            </a:r>
            <a:r>
              <a:rPr lang="en-GB" dirty="0" smtClean="0"/>
              <a:t>; One of the four NADPH producing enzymes (G6PDH, 6PGDH, ME).</a:t>
            </a:r>
          </a:p>
          <a:p>
            <a:endParaRPr lang="en-GB" dirty="0" smtClean="0">
              <a:ea typeface="ＭＳ Ｐゴシック" pitchFamily="-64" charset="-128"/>
              <a:cs typeface="ＭＳ Ｐゴシック" pitchFamily="-64" charset="-128"/>
            </a:endParaRPr>
          </a:p>
          <a:p>
            <a:r>
              <a:rPr lang="en-US" dirty="0" smtClean="0"/>
              <a:t>-Generation of the NADPH required to sustain many anabolic pathways (fatty acid elongation, lipid synthesis and cholesterol synthesis) and for the regeneration of reduced glutathione and </a:t>
            </a:r>
            <a:r>
              <a:rPr lang="en-US" dirty="0" err="1" smtClean="0"/>
              <a:t>thioredoxin</a:t>
            </a:r>
            <a:r>
              <a:rPr lang="en-US" dirty="0" smtClean="0"/>
              <a:t> as cellular defense against oxidative damage. </a:t>
            </a:r>
            <a:endParaRPr lang="en-GB" dirty="0" smtClean="0"/>
          </a:p>
          <a:p>
            <a:endParaRPr lang="en-US" dirty="0" smtClean="0">
              <a:ea typeface="ＭＳ Ｐゴシック" pitchFamily="-64" charset="-128"/>
              <a:cs typeface="ＭＳ Ｐゴシック" pitchFamily="-64" charset="-128"/>
            </a:endParaRPr>
          </a:p>
          <a:p>
            <a:r>
              <a:rPr lang="en-US" dirty="0" smtClean="0">
                <a:ea typeface="ＭＳ Ｐゴシック" pitchFamily="-64" charset="-128"/>
                <a:cs typeface="ＭＳ Ｐゴシック" pitchFamily="-64" charset="-128"/>
              </a:rPr>
              <a:t>-Both </a:t>
            </a:r>
            <a:r>
              <a:rPr lang="en-US" dirty="0" err="1">
                <a:ea typeface="ＭＳ Ｐゴシック" pitchFamily="-64" charset="-128"/>
                <a:cs typeface="ＭＳ Ｐゴシック" pitchFamily="-64" charset="-128"/>
              </a:rPr>
              <a:t>isoforms</a:t>
            </a:r>
            <a:r>
              <a:rPr lang="en-US" dirty="0">
                <a:ea typeface="ＭＳ Ｐゴシック" pitchFamily="-64" charset="-128"/>
                <a:cs typeface="ＭＳ Ｐゴシック" pitchFamily="-64" charset="-128"/>
              </a:rPr>
              <a:t> are crucial for proliferation of glutamine-dependent </a:t>
            </a:r>
            <a:r>
              <a:rPr lang="en-US" dirty="0" smtClean="0">
                <a:ea typeface="ＭＳ Ｐゴシック" pitchFamily="-64" charset="-128"/>
                <a:cs typeface="ＭＳ Ｐゴシック" pitchFamily="-64" charset="-128"/>
              </a:rPr>
              <a:t>cells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000">
              <a:solidFill>
                <a:srgbClr val="800000"/>
              </a:solidFill>
              <a:latin typeface="Century Gothic" pitchFamily="34" charset="0"/>
              <a:ea typeface="MS PGothic" charset="0"/>
              <a:cs typeface="MS PGothic" charset="0"/>
            </a:endParaRPr>
          </a:p>
        </p:txBody>
      </p:sp>
      <p:sp>
        <p:nvSpPr>
          <p:cNvPr id="96258" name="TextBox 3"/>
          <p:cNvSpPr txBox="1">
            <a:spLocks noChangeArrowheads="1"/>
          </p:cNvSpPr>
          <p:nvPr/>
        </p:nvSpPr>
        <p:spPr bwMode="auto">
          <a:xfrm>
            <a:off x="381000" y="762000"/>
            <a:ext cx="84582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73050" indent="-273050"/>
            <a:r>
              <a:rPr lang="en-US" b="1" dirty="0" smtClean="0">
                <a:latin typeface="Zapf Dingbats"/>
                <a:ea typeface="Zapf Dingbats"/>
                <a:cs typeface="Zapf Dingbats"/>
              </a:rPr>
              <a:t>✔</a:t>
            </a:r>
            <a:r>
              <a:rPr lang="en-US" b="1" dirty="0" smtClean="0"/>
              <a:t> ICDH </a:t>
            </a:r>
            <a:r>
              <a:rPr lang="en-US" b="1" dirty="0"/>
              <a:t>activity two-fold higher in AML compared to normal </a:t>
            </a:r>
            <a:r>
              <a:rPr lang="en-US" b="1" dirty="0" smtClean="0"/>
              <a:t>cells, while G6PDH, 6PGDH, LDH, GAPDH decreased in AML blasts </a:t>
            </a:r>
            <a:endParaRPr lang="en-GB" b="1" dirty="0" smtClean="0"/>
          </a:p>
          <a:p>
            <a:pPr marL="273050" indent="-273050"/>
            <a:r>
              <a:rPr lang="en-US" sz="1600" dirty="0" smtClean="0"/>
              <a:t> </a:t>
            </a:r>
            <a:r>
              <a:rPr lang="en-GB" sz="1600" dirty="0" smtClean="0"/>
              <a:t>		</a:t>
            </a:r>
            <a:r>
              <a:rPr lang="en-US" sz="1200" dirty="0" err="1" smtClean="0"/>
              <a:t>Belfiore</a:t>
            </a:r>
            <a:r>
              <a:rPr lang="en-US" sz="1200" dirty="0" smtClean="0"/>
              <a:t> </a:t>
            </a:r>
            <a:r>
              <a:rPr lang="en-US" sz="1200" dirty="0"/>
              <a:t>et al. </a:t>
            </a:r>
            <a:r>
              <a:rPr lang="en-US" sz="1200" dirty="0" smtClean="0"/>
              <a:t>1975; </a:t>
            </a:r>
            <a:r>
              <a:rPr lang="en-US" sz="1200" dirty="0" err="1" smtClean="0"/>
              <a:t>Rabinowitz</a:t>
            </a:r>
            <a:r>
              <a:rPr lang="en-US" sz="1200" dirty="0" smtClean="0"/>
              <a:t> 1966;</a:t>
            </a:r>
            <a:r>
              <a:rPr lang="en-GB" sz="1200" dirty="0" smtClean="0"/>
              <a:t> </a:t>
            </a:r>
            <a:r>
              <a:rPr lang="en-US" sz="1200" dirty="0" err="1" smtClean="0"/>
              <a:t>Ghiotto</a:t>
            </a:r>
            <a:r>
              <a:rPr lang="en-US" sz="1200" dirty="0" smtClean="0"/>
              <a:t> </a:t>
            </a:r>
            <a:r>
              <a:rPr lang="en-US" sz="1200" dirty="0"/>
              <a:t>et al. </a:t>
            </a:r>
            <a:r>
              <a:rPr lang="en-US" sz="1200" dirty="0" smtClean="0"/>
              <a:t>1963.</a:t>
            </a:r>
          </a:p>
          <a:p>
            <a:pPr marL="273050" indent="-273050"/>
            <a:endParaRPr lang="en-US" sz="2000" dirty="0" smtClean="0"/>
          </a:p>
          <a:p>
            <a:pPr marL="273050" indent="-273050"/>
            <a:r>
              <a:rPr lang="en-US" b="1" dirty="0" smtClean="0">
                <a:latin typeface="Zapf Dingbats"/>
                <a:ea typeface="Zapf Dingbats"/>
                <a:cs typeface="Zapf Dingbats"/>
              </a:rPr>
              <a:t>✔</a:t>
            </a:r>
            <a:r>
              <a:rPr lang="en-US" b="1" dirty="0" smtClean="0"/>
              <a:t> IDH1 and ME1 is over-expressed in AML LSC compared to normal HSC</a:t>
            </a:r>
          </a:p>
          <a:p>
            <a:pPr marL="273050" indent="-273050">
              <a:tabLst>
                <a:tab pos="896938" algn="l"/>
              </a:tabLst>
            </a:pPr>
            <a:r>
              <a:rPr lang="en-US" sz="2000" b="1" dirty="0" smtClean="0"/>
              <a:t>			</a:t>
            </a:r>
            <a:r>
              <a:rPr lang="en-US" sz="1200" dirty="0" smtClean="0"/>
              <a:t>Gentles et al. 2010; Saito et al. 2010.</a:t>
            </a:r>
            <a:endParaRPr lang="en-US" sz="1200" b="1" dirty="0" smtClean="0"/>
          </a:p>
          <a:p>
            <a:pPr marL="273050" indent="-273050"/>
            <a:endParaRPr lang="en-US" sz="1200" dirty="0" smtClean="0"/>
          </a:p>
        </p:txBody>
      </p:sp>
      <p:sp>
        <p:nvSpPr>
          <p:cNvPr id="96259" name="TextBox 3"/>
          <p:cNvSpPr txBox="1">
            <a:spLocks noChangeArrowheads="1"/>
          </p:cNvSpPr>
          <p:nvPr/>
        </p:nvSpPr>
        <p:spPr bwMode="auto">
          <a:xfrm>
            <a:off x="228600" y="76200"/>
            <a:ext cx="8686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u="sng"/>
              <a:t>IDH1 in AML Cells?</a:t>
            </a:r>
            <a:endParaRPr lang="en-US" sz="2000" u="sng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/>
          <a:srcRect l="4057" b="19438"/>
          <a:stretch>
            <a:fillRect/>
          </a:stretch>
        </p:blipFill>
        <p:spPr bwMode="auto">
          <a:xfrm>
            <a:off x="4572000" y="3389590"/>
            <a:ext cx="4343400" cy="2554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5"/>
          <p:cNvSpPr txBox="1"/>
          <p:nvPr/>
        </p:nvSpPr>
        <p:spPr>
          <a:xfrm>
            <a:off x="798240" y="2971800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 smtClean="0"/>
              <a:t>ICDH </a:t>
            </a:r>
            <a:r>
              <a:rPr lang="fr-FR" sz="1400" u="sng" dirty="0" err="1" smtClean="0"/>
              <a:t>activity</a:t>
            </a:r>
            <a:endParaRPr lang="fr-FR" sz="1400" u="sng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 r="37393" b="13335"/>
          <a:stretch>
            <a:fillRect/>
          </a:stretch>
        </p:blipFill>
        <p:spPr bwMode="auto">
          <a:xfrm>
            <a:off x="80392" y="3478800"/>
            <a:ext cx="4339208" cy="2677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 l="63096" t="13335" b="59996"/>
          <a:stretch>
            <a:fillRect/>
          </a:stretch>
        </p:blipFill>
        <p:spPr bwMode="auto">
          <a:xfrm>
            <a:off x="2240632" y="6345600"/>
            <a:ext cx="128966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ZoneTexte 5"/>
          <p:cNvSpPr txBox="1"/>
          <p:nvPr/>
        </p:nvSpPr>
        <p:spPr>
          <a:xfrm>
            <a:off x="5446440" y="2968823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 smtClean="0"/>
              <a:t>IDH RNA expression</a:t>
            </a:r>
            <a:endParaRPr lang="fr-FR" sz="1400" u="sng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000">
              <a:solidFill>
                <a:srgbClr val="800000"/>
              </a:solidFill>
              <a:latin typeface="Century Gothic" pitchFamily="34" charset="0"/>
              <a:ea typeface="MS PGothic" charset="0"/>
              <a:cs typeface="MS PGothic" charset="0"/>
            </a:endParaRPr>
          </a:p>
        </p:txBody>
      </p:sp>
      <p:sp>
        <p:nvSpPr>
          <p:cNvPr id="98306" name="TextBox 3"/>
          <p:cNvSpPr txBox="1">
            <a:spLocks noChangeArrowheads="1"/>
          </p:cNvSpPr>
          <p:nvPr/>
        </p:nvSpPr>
        <p:spPr bwMode="auto">
          <a:xfrm>
            <a:off x="0" y="-76200"/>
            <a:ext cx="9220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/>
              <a:t>IDH1 is highly expressed in AML cell lines compared to normal </a:t>
            </a:r>
            <a:r>
              <a:rPr lang="en-US" sz="2000" b="1" dirty="0" err="1" smtClean="0"/>
              <a:t>MNCs</a:t>
            </a:r>
            <a:r>
              <a:rPr lang="en-US" sz="2000" b="1" dirty="0" smtClean="0"/>
              <a:t>, </a:t>
            </a:r>
            <a:r>
              <a:rPr lang="en-US" sz="2000" b="1" dirty="0"/>
              <a:t>suggesting that </a:t>
            </a:r>
            <a:r>
              <a:rPr lang="en-US" sz="2000" b="1" dirty="0">
                <a:solidFill>
                  <a:srgbClr val="000000"/>
                </a:solidFill>
              </a:rPr>
              <a:t>IDH1 may be a key</a:t>
            </a:r>
            <a:r>
              <a:rPr lang="en-US" sz="2000" b="1" dirty="0" smtClean="0">
                <a:solidFill>
                  <a:srgbClr val="000000"/>
                </a:solidFill>
              </a:rPr>
              <a:t> metabolic regulator</a:t>
            </a:r>
            <a:endParaRPr lang="en-US" sz="2000" b="1" dirty="0"/>
          </a:p>
        </p:txBody>
      </p:sp>
      <p:sp>
        <p:nvSpPr>
          <p:cNvPr id="98307" name="Rectangle 30"/>
          <p:cNvSpPr>
            <a:spLocks noChangeArrowheads="1"/>
          </p:cNvSpPr>
          <p:nvPr/>
        </p:nvSpPr>
        <p:spPr bwMode="auto">
          <a:xfrm>
            <a:off x="8153400" y="6611938"/>
            <a:ext cx="9830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smtClean="0">
                <a:latin typeface="Calibri" pitchFamily="34" charset="0"/>
              </a:rPr>
              <a:t>Estelle, Sarah</a:t>
            </a:r>
            <a:endParaRPr lang="en-US" sz="1000" dirty="0">
              <a:latin typeface="Calibri" pitchFamily="34" charset="0"/>
            </a:endParaRPr>
          </a:p>
        </p:txBody>
      </p:sp>
      <p:grpSp>
        <p:nvGrpSpPr>
          <p:cNvPr id="98308" name="Group 5"/>
          <p:cNvGrpSpPr>
            <a:grpSpLocks/>
          </p:cNvGrpSpPr>
          <p:nvPr/>
        </p:nvGrpSpPr>
        <p:grpSpPr bwMode="auto">
          <a:xfrm>
            <a:off x="533400" y="1905000"/>
            <a:ext cx="4337050" cy="3581400"/>
            <a:chOff x="946150" y="1524000"/>
            <a:chExt cx="6851650" cy="5181600"/>
          </a:xfrm>
        </p:grpSpPr>
        <p:pic>
          <p:nvPicPr>
            <p:cNvPr id="98310" name="Picture 4" descr="12.7.12 Gene Expression to MNCs.pdf"/>
            <p:cNvPicPr>
              <a:picLocks noChangeAspect="1"/>
            </p:cNvPicPr>
            <p:nvPr/>
          </p:nvPicPr>
          <p:blipFill>
            <a:blip r:embed="rId2"/>
            <a:srcRect t="8218" r="45798"/>
            <a:stretch>
              <a:fillRect/>
            </a:stretch>
          </p:blipFill>
          <p:spPr bwMode="auto">
            <a:xfrm>
              <a:off x="946150" y="1600200"/>
              <a:ext cx="3930650" cy="510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8311" name="Picture 4" descr="12.7.12 Gene Expression to MNCs.pdf"/>
            <p:cNvPicPr>
              <a:picLocks noChangeAspect="1"/>
            </p:cNvPicPr>
            <p:nvPr/>
          </p:nvPicPr>
          <p:blipFill>
            <a:blip r:embed="rId2"/>
            <a:srcRect l="59457" t="6850"/>
            <a:stretch>
              <a:fillRect/>
            </a:stretch>
          </p:blipFill>
          <p:spPr bwMode="auto">
            <a:xfrm>
              <a:off x="4857750" y="1524000"/>
              <a:ext cx="2940050" cy="518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extBox 18"/>
          <p:cNvSpPr txBox="1">
            <a:spLocks noChangeArrowheads="1"/>
          </p:cNvSpPr>
          <p:nvPr/>
        </p:nvSpPr>
        <p:spPr bwMode="auto">
          <a:xfrm>
            <a:off x="5238750" y="2554288"/>
            <a:ext cx="9429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/>
              <a:t>PBMNCs</a:t>
            </a:r>
          </a:p>
        </p:txBody>
      </p:sp>
      <p:sp>
        <p:nvSpPr>
          <p:cNvPr id="9" name="TextBox 19"/>
          <p:cNvSpPr txBox="1">
            <a:spLocks noChangeArrowheads="1"/>
          </p:cNvSpPr>
          <p:nvPr/>
        </p:nvSpPr>
        <p:spPr bwMode="auto">
          <a:xfrm>
            <a:off x="6229350" y="2554288"/>
            <a:ext cx="1377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/>
              <a:t>AML cell lines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84800" y="2936876"/>
            <a:ext cx="7556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229350" y="2938463"/>
            <a:ext cx="14398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25"/>
          <p:cNvSpPr txBox="1">
            <a:spLocks noChangeArrowheads="1"/>
          </p:cNvSpPr>
          <p:nvPr/>
        </p:nvSpPr>
        <p:spPr bwMode="auto">
          <a:xfrm>
            <a:off x="7788275" y="3852863"/>
            <a:ext cx="6524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1600" b="1"/>
              <a:t>IDH1</a:t>
            </a:r>
          </a:p>
        </p:txBody>
      </p:sp>
      <p:sp>
        <p:nvSpPr>
          <p:cNvPr id="17" name="ZoneTexte 38"/>
          <p:cNvSpPr txBox="1">
            <a:spLocks noChangeArrowheads="1"/>
          </p:cNvSpPr>
          <p:nvPr/>
        </p:nvSpPr>
        <p:spPr bwMode="auto">
          <a:xfrm>
            <a:off x="7788275" y="4386263"/>
            <a:ext cx="6969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1600" b="1" dirty="0" err="1"/>
              <a:t>Actin</a:t>
            </a:r>
            <a:endParaRPr lang="fr-FR" sz="1600" b="1" dirty="0"/>
          </a:p>
        </p:txBody>
      </p:sp>
      <p:sp>
        <p:nvSpPr>
          <p:cNvPr id="18" name="ZoneTexte 39"/>
          <p:cNvSpPr txBox="1">
            <a:spLocks noChangeArrowheads="1"/>
          </p:cNvSpPr>
          <p:nvPr/>
        </p:nvSpPr>
        <p:spPr bwMode="auto">
          <a:xfrm rot="16200000">
            <a:off x="5114131" y="3259932"/>
            <a:ext cx="75247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1400"/>
              <a:t>NHV01</a:t>
            </a:r>
          </a:p>
        </p:txBody>
      </p:sp>
      <p:sp>
        <p:nvSpPr>
          <p:cNvPr id="19" name="ZoneTexte 40"/>
          <p:cNvSpPr txBox="1">
            <a:spLocks noChangeArrowheads="1"/>
          </p:cNvSpPr>
          <p:nvPr/>
        </p:nvSpPr>
        <p:spPr bwMode="auto">
          <a:xfrm rot="16200000">
            <a:off x="5396707" y="3242469"/>
            <a:ext cx="7540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1400"/>
              <a:t>NHV02</a:t>
            </a:r>
          </a:p>
        </p:txBody>
      </p:sp>
      <p:sp>
        <p:nvSpPr>
          <p:cNvPr id="20" name="ZoneTexte 41"/>
          <p:cNvSpPr txBox="1">
            <a:spLocks noChangeArrowheads="1"/>
          </p:cNvSpPr>
          <p:nvPr/>
        </p:nvSpPr>
        <p:spPr bwMode="auto">
          <a:xfrm rot="16200000">
            <a:off x="5661025" y="3246438"/>
            <a:ext cx="752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1400"/>
              <a:t>NHV03</a:t>
            </a:r>
          </a:p>
        </p:txBody>
      </p:sp>
      <p:sp>
        <p:nvSpPr>
          <p:cNvPr id="21" name="ZoneTexte 42"/>
          <p:cNvSpPr txBox="1">
            <a:spLocks noChangeArrowheads="1"/>
          </p:cNvSpPr>
          <p:nvPr/>
        </p:nvSpPr>
        <p:spPr bwMode="auto">
          <a:xfrm rot="16200000">
            <a:off x="5770563" y="3089275"/>
            <a:ext cx="1066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fr-FR" sz="1400"/>
              <a:t>MV4-11</a:t>
            </a:r>
          </a:p>
        </p:txBody>
      </p:sp>
      <p:sp>
        <p:nvSpPr>
          <p:cNvPr id="22" name="ZoneTexte 43"/>
          <p:cNvSpPr txBox="1">
            <a:spLocks noChangeArrowheads="1"/>
          </p:cNvSpPr>
          <p:nvPr/>
        </p:nvSpPr>
        <p:spPr bwMode="auto">
          <a:xfrm rot="16200000">
            <a:off x="6042819" y="3129757"/>
            <a:ext cx="9858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fr-FR" sz="1400"/>
              <a:t>molm14</a:t>
            </a:r>
          </a:p>
        </p:txBody>
      </p:sp>
      <p:sp>
        <p:nvSpPr>
          <p:cNvPr id="23" name="ZoneTexte 44"/>
          <p:cNvSpPr txBox="1">
            <a:spLocks noChangeArrowheads="1"/>
          </p:cNvSpPr>
          <p:nvPr/>
        </p:nvSpPr>
        <p:spPr bwMode="auto">
          <a:xfrm rot="16200000">
            <a:off x="6474619" y="3307557"/>
            <a:ext cx="6810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fr-FR" sz="1400"/>
              <a:t>HL-60</a:t>
            </a:r>
          </a:p>
        </p:txBody>
      </p:sp>
      <p:sp>
        <p:nvSpPr>
          <p:cNvPr id="24" name="ZoneTexte 45"/>
          <p:cNvSpPr txBox="1">
            <a:spLocks noChangeArrowheads="1"/>
          </p:cNvSpPr>
          <p:nvPr/>
        </p:nvSpPr>
        <p:spPr bwMode="auto">
          <a:xfrm rot="16200000">
            <a:off x="6741319" y="3282157"/>
            <a:ext cx="6810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fr-FR" sz="1400"/>
              <a:t>KG1a</a:t>
            </a:r>
          </a:p>
        </p:txBody>
      </p:sp>
      <p:sp>
        <p:nvSpPr>
          <p:cNvPr id="25" name="ZoneTexte 46"/>
          <p:cNvSpPr txBox="1">
            <a:spLocks noChangeArrowheads="1"/>
          </p:cNvSpPr>
          <p:nvPr/>
        </p:nvSpPr>
        <p:spPr bwMode="auto">
          <a:xfrm rot="16200000">
            <a:off x="6992144" y="3282157"/>
            <a:ext cx="6810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fr-FR" sz="1400"/>
              <a:t>KG1</a:t>
            </a:r>
          </a:p>
        </p:txBody>
      </p:sp>
      <p:sp>
        <p:nvSpPr>
          <p:cNvPr id="26" name="ZoneTexte 47"/>
          <p:cNvSpPr txBox="1">
            <a:spLocks noChangeArrowheads="1"/>
          </p:cNvSpPr>
          <p:nvPr/>
        </p:nvSpPr>
        <p:spPr bwMode="auto">
          <a:xfrm rot="16200000">
            <a:off x="7262019" y="3282157"/>
            <a:ext cx="6810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fr-FR" sz="1400"/>
              <a:t>U937</a:t>
            </a:r>
          </a:p>
        </p:txBody>
      </p:sp>
      <p:pic>
        <p:nvPicPr>
          <p:cNvPr id="27" name="Picture 51"/>
          <p:cNvPicPr>
            <a:picLocks noChangeAspect="1"/>
          </p:cNvPicPr>
          <p:nvPr/>
        </p:nvPicPr>
        <p:blipFill>
          <a:blip r:embed="rId3"/>
          <a:srcRect b="83062"/>
          <a:stretch>
            <a:fillRect/>
          </a:stretch>
        </p:blipFill>
        <p:spPr bwMode="auto">
          <a:xfrm>
            <a:off x="5257800" y="3797300"/>
            <a:ext cx="2571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51"/>
          <p:cNvPicPr>
            <a:picLocks noChangeAspect="1"/>
          </p:cNvPicPr>
          <p:nvPr/>
        </p:nvPicPr>
        <p:blipFill>
          <a:blip r:embed="rId3"/>
          <a:srcRect t="87415"/>
          <a:stretch>
            <a:fillRect/>
          </a:stretch>
        </p:blipFill>
        <p:spPr bwMode="auto">
          <a:xfrm>
            <a:off x="5257800" y="4343400"/>
            <a:ext cx="2571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7" name="Group 1"/>
          <p:cNvGraphicFramePr>
            <a:graphicFrameLocks noGrp="1"/>
          </p:cNvGraphicFramePr>
          <p:nvPr/>
        </p:nvGraphicFramePr>
        <p:xfrm>
          <a:off x="326880" y="1493438"/>
          <a:ext cx="8490240" cy="3522080"/>
        </p:xfrm>
        <a:graphic>
          <a:graphicData uri="http://schemas.openxmlformats.org/drawingml/2006/table">
            <a:tbl>
              <a:tblPr/>
              <a:tblGrid>
                <a:gridCol w="936000"/>
                <a:gridCol w="2517120"/>
                <a:gridCol w="2518560"/>
                <a:gridCol w="2518560"/>
              </a:tblGrid>
              <a:tr h="33075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endParaRPr kumimoji="0" lang="fr-F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pitchFamily="2" charset="-128"/>
                        <a:cs typeface="SimSun" pitchFamily="2" charset="-128"/>
                      </a:endParaRPr>
                    </a:p>
                  </a:txBody>
                  <a:tcPr marL="81638" marR="81638" marT="56859" marB="42456" horzOverflow="overflow">
                    <a:lnL w="36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fr-F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SimSun" pitchFamily="2" charset="-128"/>
                          <a:cs typeface="SimSun" pitchFamily="2" charset="-128"/>
                        </a:rPr>
                        <a:t>Ghiotto et al (1963)</a:t>
                      </a:r>
                    </a:p>
                  </a:txBody>
                  <a:tcPr marL="81638" marR="81638" marT="51601" marB="42456" horzOverflow="overflow">
                    <a:lnL w="36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fr-F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SimSun" pitchFamily="2" charset="-128"/>
                          <a:cs typeface="SimSun" pitchFamily="2" charset="-128"/>
                        </a:rPr>
                        <a:t>Rabinowitz (1966)</a:t>
                      </a:r>
                    </a:p>
                  </a:txBody>
                  <a:tcPr marL="81638" marR="81638" marT="51601" marB="42456" horzOverflow="overflow">
                    <a:lnL w="36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fr-F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SimSun" pitchFamily="2" charset="-128"/>
                          <a:cs typeface="SimSun" pitchFamily="2" charset="-128"/>
                        </a:rPr>
                        <a:t>Belfiore et al (1975)</a:t>
                      </a:r>
                    </a:p>
                  </a:txBody>
                  <a:tcPr marL="81638" marR="81638" marT="51601" marB="42456" horzOverflow="overflow">
                    <a:lnL w="36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33"/>
                    </a:solidFill>
                  </a:tcPr>
                </a:tc>
              </a:tr>
              <a:tr h="80444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fr-F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SimSun" pitchFamily="2" charset="-128"/>
                          <a:cs typeface="SimSun" pitchFamily="2" charset="-128"/>
                        </a:rPr>
                        <a:t>ICDH</a:t>
                      </a:r>
                    </a:p>
                  </a:txBody>
                  <a:tcPr marL="81638" marR="81638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fr-F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SimSun" pitchFamily="2" charset="-128"/>
                          <a:cs typeface="SimSun" pitchFamily="2" charset="-128"/>
                        </a:rPr>
                        <a:t>Leucémie aiguë:</a:t>
                      </a:r>
                      <a:r>
                        <a:rPr kumimoji="0" lang="fr-F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▲</a:t>
                      </a:r>
                    </a:p>
                  </a:txBody>
                  <a:tcPr marL="81638" marR="81638" marT="5045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fr-F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▲ </a:t>
                      </a:r>
                      <a:r>
                        <a:rPr kumimoji="0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SimSun" pitchFamily="2" charset="-128"/>
                          <a:cs typeface="SimSun" pitchFamily="2" charset="-128"/>
                        </a:rPr>
                        <a:t>x1,5*</a:t>
                      </a:r>
                    </a:p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fr-F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▲ </a:t>
                      </a:r>
                      <a:r>
                        <a:rPr kumimoji="0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SimSun" pitchFamily="2" charset="-128"/>
                          <a:cs typeface="SimSun" pitchFamily="2" charset="-128"/>
                        </a:rPr>
                        <a:t>x2,5**</a:t>
                      </a:r>
                    </a:p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fr-F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▲ </a:t>
                      </a:r>
                      <a:r>
                        <a:rPr kumimoji="0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SimSun" pitchFamily="2" charset="-128"/>
                          <a:cs typeface="SimSun" pitchFamily="2" charset="-128"/>
                        </a:rPr>
                        <a:t>x2,0***</a:t>
                      </a:r>
                    </a:p>
                  </a:txBody>
                  <a:tcPr marL="81638" marR="81638" marT="5045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= *</a:t>
                      </a:r>
                    </a:p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fr-F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▲ </a:t>
                      </a:r>
                      <a:r>
                        <a:rPr kumimoji="0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x2,0**</a:t>
                      </a:r>
                    </a:p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endParaRPr kumimoji="0" lang="fr-F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81638" marR="81638" marT="52744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02159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fr-F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SimSun" pitchFamily="2" charset="-128"/>
                          <a:cs typeface="SimSun" pitchFamily="2" charset="-128"/>
                        </a:rPr>
                        <a:t>G6PD</a:t>
                      </a:r>
                    </a:p>
                  </a:txBody>
                  <a:tcPr marL="81638" marR="81638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fr-F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SimSun" pitchFamily="2" charset="-128"/>
                          <a:cs typeface="SimSun" pitchFamily="2" charset="-128"/>
                        </a:rPr>
                        <a:t>Leucémie aiguë:</a:t>
                      </a:r>
                      <a:r>
                        <a:rPr kumimoji="0" lang="fr-F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▼</a:t>
                      </a:r>
                    </a:p>
                  </a:txBody>
                  <a:tcPr marL="81638" marR="81638" marT="5045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fr-F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▲ </a:t>
                      </a:r>
                      <a:r>
                        <a:rPr kumimoji="0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SimSun" pitchFamily="2" charset="-128"/>
                          <a:cs typeface="SimSun" pitchFamily="2" charset="-128"/>
                        </a:rPr>
                        <a:t>x1,5*</a:t>
                      </a:r>
                    </a:p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fr-F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▼ </a:t>
                      </a:r>
                      <a:r>
                        <a:rPr kumimoji="0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SimSun" pitchFamily="2" charset="-128"/>
                          <a:cs typeface="SimSun" pitchFamily="2" charset="-128"/>
                        </a:rPr>
                        <a:t>x1,3**</a:t>
                      </a:r>
                    </a:p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fr-F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▼</a:t>
                      </a:r>
                      <a:r>
                        <a:rPr kumimoji="0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x6,5***</a:t>
                      </a:r>
                    </a:p>
                  </a:txBody>
                  <a:tcPr marL="81638" marR="81638" marT="5045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SimSun" pitchFamily="2" charset="-128"/>
                          <a:cs typeface="SimSun" pitchFamily="2" charset="-128"/>
                        </a:rPr>
                        <a:t>= *</a:t>
                      </a:r>
                    </a:p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fr-F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▼ </a:t>
                      </a:r>
                      <a:r>
                        <a:rPr kumimoji="0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SimSun" pitchFamily="2" charset="-128"/>
                          <a:cs typeface="SimSun" pitchFamily="2" charset="-128"/>
                        </a:rPr>
                        <a:t>x2,5**</a:t>
                      </a:r>
                    </a:p>
                  </a:txBody>
                  <a:tcPr marL="81638" marR="81638" marT="52744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02159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fr-F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SimSun" pitchFamily="2" charset="-128"/>
                          <a:cs typeface="SimSun" pitchFamily="2" charset="-128"/>
                        </a:rPr>
                        <a:t>6PGD</a:t>
                      </a:r>
                    </a:p>
                  </a:txBody>
                  <a:tcPr marL="81638" marR="81638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fr-F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SimSun" pitchFamily="2" charset="-128"/>
                          <a:cs typeface="SimSun" pitchFamily="2" charset="-128"/>
                        </a:rPr>
                        <a:t>Leucémie aiguë:</a:t>
                      </a:r>
                      <a:r>
                        <a:rPr kumimoji="0" lang="fr-F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▼</a:t>
                      </a:r>
                    </a:p>
                  </a:txBody>
                  <a:tcPr marL="81638" marR="81638" marT="5045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fr-F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▼</a:t>
                      </a:r>
                      <a:r>
                        <a:rPr kumimoji="0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x8,0</a:t>
                      </a:r>
                      <a:r>
                        <a:rPr kumimoji="0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SimSun" pitchFamily="2" charset="-128"/>
                          <a:cs typeface="SimSun" pitchFamily="2" charset="-128"/>
                        </a:rPr>
                        <a:t>*</a:t>
                      </a:r>
                    </a:p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fr-F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▼ </a:t>
                      </a:r>
                      <a:r>
                        <a:rPr kumimoji="0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x1,5**</a:t>
                      </a:r>
                    </a:p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fr-F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▼ </a:t>
                      </a:r>
                      <a:r>
                        <a:rPr kumimoji="0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x7,5***</a:t>
                      </a:r>
                    </a:p>
                  </a:txBody>
                  <a:tcPr marL="81638" marR="81638" marT="50457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SimSun" pitchFamily="2" charset="-128"/>
                          <a:cs typeface="SimSun" pitchFamily="2" charset="-128"/>
                        </a:rPr>
                        <a:t>= *</a:t>
                      </a:r>
                    </a:p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fr-F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▼</a:t>
                      </a:r>
                      <a:r>
                        <a:rPr kumimoji="0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SimSun" pitchFamily="2" charset="-128"/>
                          <a:cs typeface="SimSun" pitchFamily="2" charset="-128"/>
                        </a:rPr>
                        <a:t>x1,5**</a:t>
                      </a:r>
                    </a:p>
                  </a:txBody>
                  <a:tcPr marL="81638" marR="81638" marT="52744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256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fr-F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SimSun" pitchFamily="2" charset="-128"/>
                          <a:cs typeface="SimSun" pitchFamily="2" charset="-128"/>
                        </a:rPr>
                        <a:t>GAPDH</a:t>
                      </a:r>
                    </a:p>
                  </a:txBody>
                  <a:tcPr marL="81638" marR="81638" marT="51601" marB="42456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endParaRPr kumimoji="0" lang="fr-F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pitchFamily="2" charset="-128"/>
                        <a:cs typeface="SimSun" pitchFamily="2" charset="-128"/>
                      </a:endParaRPr>
                    </a:p>
                  </a:txBody>
                  <a:tcPr marL="32655" marR="32655" marT="47061" marB="32659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fr-F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▼</a:t>
                      </a:r>
                      <a:r>
                        <a:rPr kumimoji="0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SimSun" pitchFamily="2" charset="-128"/>
                          <a:cs typeface="SimSun" pitchFamily="2" charset="-128"/>
                        </a:rPr>
                        <a:t> x3,0*</a:t>
                      </a:r>
                    </a:p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fr-F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▼ </a:t>
                      </a:r>
                      <a:r>
                        <a:rPr kumimoji="0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SimSun" pitchFamily="2" charset="-128"/>
                          <a:cs typeface="SimSun" pitchFamily="2" charset="-128"/>
                        </a:rPr>
                        <a:t>x1,25**</a:t>
                      </a:r>
                    </a:p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fr-F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▼ </a:t>
                      </a:r>
                      <a:r>
                        <a:rPr kumimoji="0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SimSun" pitchFamily="2" charset="-128"/>
                          <a:cs typeface="SimSun" pitchFamily="2" charset="-128"/>
                        </a:rPr>
                        <a:t>x2,5***</a:t>
                      </a:r>
                    </a:p>
                  </a:txBody>
                  <a:tcPr marL="32655" marR="32655" marT="40660" marB="32659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endParaRPr kumimoji="0" lang="fr-F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pitchFamily="2" charset="-128"/>
                        <a:cs typeface="SimSun" pitchFamily="2" charset="-128"/>
                      </a:endParaRPr>
                    </a:p>
                  </a:txBody>
                  <a:tcPr marL="32655" marR="32655" marT="47061" marB="32659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87" name="Rectangle 7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062832"/>
          </a:xfrm>
          <a:prstGeom prst="rect">
            <a:avLst/>
          </a:prstGeom>
        </p:spPr>
        <p:txBody>
          <a:bodyPr lIns="82945" tIns="20573" rIns="82945" bIns="41473"/>
          <a:lstStyle/>
          <a:p>
            <a:pPr eaLnBrk="1">
              <a:lnSpc>
                <a:spcPct val="95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fr-FR" sz="33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Comparaison de l'activité IDH1-NADPH des cellules leucémiques avec des cellules normales</a:t>
            </a:r>
          </a:p>
        </p:txBody>
      </p:sp>
      <p:sp>
        <p:nvSpPr>
          <p:cNvPr id="18472" name="Text Box 72"/>
          <p:cNvSpPr txBox="1">
            <a:spLocks noChangeArrowheads="1"/>
          </p:cNvSpPr>
          <p:nvPr/>
        </p:nvSpPr>
        <p:spPr bwMode="auto">
          <a:xfrm>
            <a:off x="326881" y="5095256"/>
            <a:ext cx="3101760" cy="1542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9963" rIns="81639" bIns="40820">
            <a:prstTxWarp prst="textNoShape">
              <a:avLst/>
            </a:prstTxWarp>
          </a:bodyPr>
          <a:lstStyle/>
          <a:p>
            <a:pPr algn="just">
              <a:lnSpc>
                <a:spcPct val="95000"/>
              </a:lnSpc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fr-FR" sz="1500" dirty="0">
                <a:solidFill>
                  <a:srgbClr val="000000"/>
                </a:solidFill>
                <a:latin typeface="Times New Roman" charset="0"/>
              </a:rPr>
              <a:t>Ces observations suggèrent que la diminution des enzymes PPP dans les LAM confirme l'importance et la dépendance des cellules à l' ICDH et au métabolisme du citrate/glutamine pour générer des réactions de biosynthèse de NADPH et de contrôle redox.</a:t>
            </a:r>
          </a:p>
        </p:txBody>
      </p:sp>
      <p:sp>
        <p:nvSpPr>
          <p:cNvPr id="18473" name="Text Box 73"/>
          <p:cNvSpPr txBox="1">
            <a:spLocks noChangeArrowheads="1"/>
          </p:cNvSpPr>
          <p:nvPr/>
        </p:nvSpPr>
        <p:spPr bwMode="auto">
          <a:xfrm>
            <a:off x="3820321" y="5234950"/>
            <a:ext cx="2449440" cy="10282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7677" rIns="81639" bIns="40820">
            <a:prstTxWarp prst="textNoShape">
              <a:avLst/>
            </a:prstTxWarp>
          </a:bodyPr>
          <a:lstStyle/>
          <a:p>
            <a:pPr algn="just">
              <a:lnSpc>
                <a:spcPct val="95000"/>
              </a:lnSpc>
              <a:tabLst>
                <a:tab pos="656650" algn="l"/>
                <a:tab pos="1313299" algn="l"/>
                <a:tab pos="1969949" algn="l"/>
              </a:tabLst>
            </a:pPr>
            <a:r>
              <a:rPr lang="fr-FR" sz="1100" dirty="0">
                <a:solidFill>
                  <a:srgbClr val="000000"/>
                </a:solidFill>
                <a:latin typeface="Times New Roman" charset="0"/>
              </a:rPr>
              <a:t>* blastes </a:t>
            </a:r>
            <a:r>
              <a:rPr lang="fr-FR" sz="1100" dirty="0" err="1">
                <a:solidFill>
                  <a:srgbClr val="000000"/>
                </a:solidFill>
                <a:latin typeface="Times New Roman" charset="0"/>
              </a:rPr>
              <a:t>myéloblastiques</a:t>
            </a:r>
            <a:r>
              <a:rPr lang="fr-FR" sz="1100" dirty="0">
                <a:solidFill>
                  <a:srgbClr val="000000"/>
                </a:solidFill>
                <a:latin typeface="Times New Roman" charset="0"/>
              </a:rPr>
              <a:t> comparés aux monocytes</a:t>
            </a:r>
          </a:p>
          <a:p>
            <a:pPr algn="just">
              <a:lnSpc>
                <a:spcPct val="95000"/>
              </a:lnSpc>
              <a:tabLst>
                <a:tab pos="656650" algn="l"/>
                <a:tab pos="1313299" algn="l"/>
                <a:tab pos="1969949" algn="l"/>
              </a:tabLst>
            </a:pPr>
            <a:r>
              <a:rPr lang="fr-FR" sz="1100" dirty="0">
                <a:solidFill>
                  <a:srgbClr val="000000"/>
                </a:solidFill>
                <a:latin typeface="Times New Roman" charset="0"/>
              </a:rPr>
              <a:t>**blastes </a:t>
            </a:r>
            <a:r>
              <a:rPr lang="fr-FR" sz="1100" dirty="0" err="1">
                <a:solidFill>
                  <a:srgbClr val="000000"/>
                </a:solidFill>
                <a:latin typeface="Times New Roman" charset="0"/>
              </a:rPr>
              <a:t>myéloblastiques</a:t>
            </a:r>
            <a:r>
              <a:rPr lang="fr-FR" sz="1100" dirty="0">
                <a:solidFill>
                  <a:srgbClr val="000000"/>
                </a:solidFill>
                <a:latin typeface="Times New Roman" charset="0"/>
              </a:rPr>
              <a:t> comparés aux lymphocytes de patients ou</a:t>
            </a:r>
          </a:p>
          <a:p>
            <a:pPr algn="just">
              <a:lnSpc>
                <a:spcPct val="95000"/>
              </a:lnSpc>
              <a:tabLst>
                <a:tab pos="656650" algn="l"/>
                <a:tab pos="1313299" algn="l"/>
                <a:tab pos="1969949" algn="l"/>
              </a:tabLst>
            </a:pPr>
            <a:r>
              <a:rPr lang="fr-FR" sz="1100" dirty="0">
                <a:solidFill>
                  <a:srgbClr val="000000"/>
                </a:solidFill>
                <a:latin typeface="Times New Roman" charset="0"/>
              </a:rPr>
              <a:t>***blastes </a:t>
            </a:r>
            <a:r>
              <a:rPr lang="fr-FR" sz="1100" dirty="0" err="1">
                <a:solidFill>
                  <a:srgbClr val="000000"/>
                </a:solidFill>
                <a:latin typeface="Times New Roman" charset="0"/>
              </a:rPr>
              <a:t>myéloblastiques</a:t>
            </a:r>
            <a:r>
              <a:rPr lang="fr-FR" sz="1100" dirty="0">
                <a:solidFill>
                  <a:srgbClr val="000000"/>
                </a:solidFill>
                <a:latin typeface="Times New Roman" charset="0"/>
              </a:rPr>
              <a:t> comparés aux granulocytes de patient ou</a:t>
            </a:r>
            <a:r>
              <a:rPr lang="fr-FR" sz="11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8474" name="Text Box 74"/>
          <p:cNvSpPr txBox="1">
            <a:spLocks noChangeArrowheads="1"/>
          </p:cNvSpPr>
          <p:nvPr/>
        </p:nvSpPr>
        <p:spPr bwMode="auto">
          <a:xfrm>
            <a:off x="6530400" y="5234950"/>
            <a:ext cx="2285280" cy="7128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7677" rIns="81639" bIns="40820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  <a:tabLst>
                <a:tab pos="656650" algn="l"/>
                <a:tab pos="1313299" algn="l"/>
                <a:tab pos="1969949" algn="l"/>
              </a:tabLst>
            </a:pPr>
            <a:r>
              <a:rPr lang="fr-FR" sz="1100" dirty="0">
                <a:solidFill>
                  <a:srgbClr val="000000"/>
                </a:solidFill>
                <a:latin typeface="Times New Roman" charset="0"/>
              </a:rPr>
              <a:t>**myéloblaste de patients LAM comparés aux </a:t>
            </a:r>
          </a:p>
          <a:p>
            <a:pPr>
              <a:lnSpc>
                <a:spcPct val="95000"/>
              </a:lnSpc>
              <a:tabLst>
                <a:tab pos="656650" algn="l"/>
                <a:tab pos="1313299" algn="l"/>
                <a:tab pos="1969949" algn="l"/>
              </a:tabLst>
            </a:pPr>
            <a:r>
              <a:rPr lang="fr-FR" sz="1100" dirty="0">
                <a:solidFill>
                  <a:srgbClr val="000000"/>
                </a:solidFill>
                <a:latin typeface="Times New Roman" charset="0"/>
              </a:rPr>
              <a:t>* myéloblaste de patients  LAM comparé aux </a:t>
            </a:r>
            <a:r>
              <a:rPr lang="fr-FR" sz="1100" dirty="0" err="1">
                <a:solidFill>
                  <a:srgbClr val="000000"/>
                </a:solidFill>
                <a:latin typeface="Times New Roman" charset="0"/>
              </a:rPr>
              <a:t>leukocytes</a:t>
            </a:r>
            <a:r>
              <a:rPr lang="fr-FR" sz="1100" dirty="0">
                <a:solidFill>
                  <a:srgbClr val="000000"/>
                </a:solidFill>
                <a:latin typeface="Times New Roman" charset="0"/>
              </a:rPr>
              <a:t> normaux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12065</TotalTime>
  <Words>392</Words>
  <Application>Microsoft Macintosh PowerPoint</Application>
  <PresentationFormat>Présentation à l'écran (4:3)</PresentationFormat>
  <Paragraphs>74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Modèle par défaut</vt:lpstr>
      <vt:lpstr>Présentation PowerPoint</vt:lpstr>
      <vt:lpstr>Présentation PowerPoint</vt:lpstr>
      <vt:lpstr>Présentation PowerPoint</vt:lpstr>
      <vt:lpstr>Comparaison de l'activité IDH1-NADPH des cellules leucémiques avec des cellules normales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JJ Fournie</dc:creator>
  <cp:lastModifiedBy>Sonia Zag</cp:lastModifiedBy>
  <cp:revision>229</cp:revision>
  <cp:lastPrinted>2014-02-20T17:53:20Z</cp:lastPrinted>
  <dcterms:created xsi:type="dcterms:W3CDTF">2015-03-10T22:02:25Z</dcterms:created>
  <dcterms:modified xsi:type="dcterms:W3CDTF">2015-03-11T08:03:18Z</dcterms:modified>
</cp:coreProperties>
</file>