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2.png" ContentType="image/png"/>
  <Override PartName="/ppt/media/image17.wmf" ContentType="image/x-wmf"/>
  <Override PartName="/ppt/media/image21.png" ContentType="image/png"/>
  <Override PartName="/ppt/media/image16.wmf" ContentType="image/x-wmf"/>
  <Override PartName="/ppt/media/image20.png" ContentType="image/png"/>
  <Override PartName="/ppt/media/image15.wmf" ContentType="image/x-wmf"/>
  <Override PartName="/ppt/media/image5.png" ContentType="image/png"/>
  <Override PartName="/ppt/media/image30.wmf" ContentType="image/x-wmf"/>
  <Override PartName="/ppt/media/image4.png" ContentType="image/png"/>
  <Override PartName="/ppt/media/image3.png" ContentType="image/png"/>
  <Override PartName="/ppt/media/image23.wmf" ContentType="image/x-wmf"/>
  <Override PartName="/ppt/media/image18.wmf" ContentType="image/x-wmf"/>
  <Override PartName="/ppt/media/image19.wmf" ContentType="image/x-wmf"/>
  <Override PartName="/ppt/media/image40.wmf" ContentType="image/x-wmf"/>
  <Override PartName="/ppt/media/image13.wmf" ContentType="image/x-wmf"/>
  <Override PartName="/ppt/media/image38.wmf" ContentType="image/x-wmf"/>
  <Override PartName="/ppt/media/image45.wmf" ContentType="image/x-wmf"/>
  <Override PartName="/ppt/media/image14.wmf" ContentType="image/x-wmf"/>
  <Override PartName="/ppt/media/image39.wmf" ContentType="image/x-wmf"/>
  <Override PartName="/ppt/media/image46.wmf" ContentType="image/x-wmf"/>
  <Override PartName="/ppt/media/image12.wmf" ContentType="image/x-wmf"/>
  <Override PartName="/ppt/media/image37.wmf" ContentType="image/x-wmf"/>
  <Override PartName="/ppt/media/image44.wmf" ContentType="image/x-wmf"/>
  <Override PartName="/ppt/media/image43.wmf" ContentType="image/x-wmf"/>
  <Override PartName="/ppt/media/image42.wmf" ContentType="image/x-wmf"/>
  <Override PartName="/ppt/media/image41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10.wmf" ContentType="image/x-wmf"/>
  <Override PartName="/ppt/media/image35.wmf" ContentType="image/x-wmf"/>
  <Override PartName="/ppt/media/image11.wmf" ContentType="image/x-wmf"/>
  <Override PartName="/ppt/media/image36.wmf" ContentType="image/x-wmf"/>
  <Override PartName="/ppt/media/image9.wmf" ContentType="image/x-wmf"/>
  <Override PartName="/ppt/media/image8.wmf" ContentType="image/x-wmf"/>
  <Override PartName="/ppt/media/image6.wmf" ContentType="image/x-wmf"/>
  <Override PartName="/ppt/media/image7.wmf" ContentType="image/x-wmf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Modifiez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 style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91FB17-E667-4844-B0F6-39F2BF570FD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F8C6FB-2AF6-4027-9892-22F9E065AC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83997E-2C01-4D00-B737-F760705818B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10/16/23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6711A1-A84D-49D0-8C32-41E2A9CF0B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8" Type="http://schemas.openxmlformats.org/officeDocument/2006/relationships/image" Target="../media/image17.wmf"/><Relationship Id="rId9" Type="http://schemas.openxmlformats.org/officeDocument/2006/relationships/image" Target="../media/image18.wmf"/><Relationship Id="rId10" Type="http://schemas.openxmlformats.org/officeDocument/2006/relationships/image" Target="../media/image19.wmf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9" Type="http://schemas.openxmlformats.org/officeDocument/2006/relationships/image" Target="../media/image28.wmf"/><Relationship Id="rId10" Type="http://schemas.openxmlformats.org/officeDocument/2006/relationships/image" Target="../media/image29.wmf"/><Relationship Id="rId11" Type="http://schemas.openxmlformats.org/officeDocument/2006/relationships/image" Target="../media/image30.wmf"/><Relationship Id="rId12" Type="http://schemas.openxmlformats.org/officeDocument/2006/relationships/image" Target="../media/image31.wmf"/><Relationship Id="rId1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wmf"/><Relationship Id="rId8" Type="http://schemas.openxmlformats.org/officeDocument/2006/relationships/image" Target="../media/image42.wmf"/><Relationship Id="rId9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3" descr=""/>
          <p:cNvPicPr/>
          <p:nvPr/>
        </p:nvPicPr>
        <p:blipFill>
          <a:blip r:embed="rId1"/>
          <a:stretch/>
        </p:blipFill>
        <p:spPr>
          <a:xfrm>
            <a:off x="2129760" y="1287720"/>
            <a:ext cx="7935120" cy="36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3" descr=""/>
          <p:cNvPicPr/>
          <p:nvPr/>
        </p:nvPicPr>
        <p:blipFill>
          <a:blip r:embed="rId1"/>
          <a:stretch/>
        </p:blipFill>
        <p:spPr>
          <a:xfrm>
            <a:off x="2100240" y="266760"/>
            <a:ext cx="8047800" cy="636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3" descr=""/>
          <p:cNvPicPr/>
          <p:nvPr/>
        </p:nvPicPr>
        <p:blipFill>
          <a:blip r:embed="rId1"/>
          <a:stretch/>
        </p:blipFill>
        <p:spPr>
          <a:xfrm>
            <a:off x="812520" y="387000"/>
            <a:ext cx="5209920" cy="29998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213160" y="1207800"/>
            <a:ext cx="1618920" cy="91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Image 5" descr=""/>
          <p:cNvPicPr/>
          <p:nvPr/>
        </p:nvPicPr>
        <p:blipFill>
          <a:blip r:embed="rId2"/>
          <a:stretch/>
        </p:blipFill>
        <p:spPr>
          <a:xfrm>
            <a:off x="812520" y="3569040"/>
            <a:ext cx="3047760" cy="2999880"/>
          </a:xfrm>
          <a:prstGeom prst="rect">
            <a:avLst/>
          </a:prstGeom>
          <a:ln>
            <a:noFill/>
          </a:ln>
        </p:spPr>
      </p:pic>
      <p:pic>
        <p:nvPicPr>
          <p:cNvPr id="87" name="Image 6" descr=""/>
          <p:cNvPicPr/>
          <p:nvPr/>
        </p:nvPicPr>
        <p:blipFill>
          <a:blip r:embed="rId3"/>
          <a:stretch/>
        </p:blipFill>
        <p:spPr>
          <a:xfrm>
            <a:off x="7075440" y="550080"/>
            <a:ext cx="2381040" cy="22788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9658800" y="1449000"/>
            <a:ext cx="230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Pas hypermethylation?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Try 3-5 days treatment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5931000" y="4025880"/>
            <a:ext cx="2832120" cy="19177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8445600" y="4203720"/>
            <a:ext cx="2743200" cy="149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6320" y="226440"/>
            <a:ext cx="362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Cell differenciation and phenotyping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7920" y="714240"/>
            <a:ext cx="89334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CD33:  monocytic marker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CD34: hematopoietic precursor cells of all lineages and most primitive pluripotential stem cells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CD38: differenciation marker.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CD39: ectonucleotidase. Showed as a marker of resistance by Nesrine and Emeline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CALCRL: Showed as a marker of resistance by Clément and Nathan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CD71: transferrin receptor. It mediates cellular iron uptake.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CD44: hyalurinin and osteopondin receptor. Described as a possible iron transporter.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247840" y="3962520"/>
            <a:ext cx="3111480" cy="1511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978440" y="3949560"/>
            <a:ext cx="3251160" cy="15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892840" y="0"/>
            <a:ext cx="3187800" cy="15368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57200" y="3174840"/>
            <a:ext cx="3111480" cy="15620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3213000" y="0"/>
            <a:ext cx="3111480" cy="15368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8763120" y="0"/>
            <a:ext cx="3035160" cy="15368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431640" y="50760"/>
            <a:ext cx="3111480" cy="15368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6"/>
          <a:stretch/>
        </p:blipFill>
        <p:spPr>
          <a:xfrm>
            <a:off x="736560" y="1676520"/>
            <a:ext cx="2400480" cy="14986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7"/>
          <a:stretch/>
        </p:blipFill>
        <p:spPr>
          <a:xfrm>
            <a:off x="3327480" y="1727280"/>
            <a:ext cx="2616120" cy="14986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8"/>
          <a:stretch/>
        </p:blipFill>
        <p:spPr>
          <a:xfrm>
            <a:off x="6210360" y="1879560"/>
            <a:ext cx="2552760" cy="14986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9"/>
          <a:stretch/>
        </p:blipFill>
        <p:spPr>
          <a:xfrm>
            <a:off x="9016920" y="1905120"/>
            <a:ext cx="2514600" cy="14986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10"/>
          <a:stretch/>
        </p:blipFill>
        <p:spPr>
          <a:xfrm>
            <a:off x="584280" y="4724280"/>
            <a:ext cx="2552760" cy="153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3" descr=""/>
          <p:cNvPicPr/>
          <p:nvPr/>
        </p:nvPicPr>
        <p:blipFill>
          <a:blip r:embed="rId1"/>
          <a:stretch/>
        </p:blipFill>
        <p:spPr>
          <a:xfrm>
            <a:off x="855720" y="141840"/>
            <a:ext cx="2253240" cy="2217960"/>
          </a:xfrm>
          <a:prstGeom prst="rect">
            <a:avLst/>
          </a:prstGeom>
          <a:ln>
            <a:noFill/>
          </a:ln>
        </p:spPr>
      </p:pic>
      <p:pic>
        <p:nvPicPr>
          <p:cNvPr id="106" name="Image 4" descr=""/>
          <p:cNvPicPr/>
          <p:nvPr/>
        </p:nvPicPr>
        <p:blipFill>
          <a:blip r:embed="rId2"/>
          <a:stretch/>
        </p:blipFill>
        <p:spPr>
          <a:xfrm>
            <a:off x="3257640" y="141840"/>
            <a:ext cx="2253240" cy="2217960"/>
          </a:xfrm>
          <a:prstGeom prst="rect">
            <a:avLst/>
          </a:prstGeom>
          <a:ln>
            <a:noFill/>
          </a:ln>
        </p:spPr>
      </p:pic>
      <p:pic>
        <p:nvPicPr>
          <p:cNvPr id="107" name="Image 5" descr=""/>
          <p:cNvPicPr/>
          <p:nvPr/>
        </p:nvPicPr>
        <p:blipFill>
          <a:blip r:embed="rId3"/>
          <a:stretch/>
        </p:blipFill>
        <p:spPr>
          <a:xfrm>
            <a:off x="5659200" y="141840"/>
            <a:ext cx="2253240" cy="2217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291960" y="2590920"/>
            <a:ext cx="3174840" cy="16383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3098880" y="2590920"/>
            <a:ext cx="3174840" cy="1511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5880240" y="2590920"/>
            <a:ext cx="3174840" cy="1511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7"/>
          <a:stretch/>
        </p:blipFill>
        <p:spPr>
          <a:xfrm>
            <a:off x="8724960" y="2514600"/>
            <a:ext cx="3111480" cy="15746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8"/>
          <a:stretch/>
        </p:blipFill>
        <p:spPr>
          <a:xfrm>
            <a:off x="457200" y="4229280"/>
            <a:ext cx="2476440" cy="1498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9"/>
          <a:stretch/>
        </p:blipFill>
        <p:spPr>
          <a:xfrm>
            <a:off x="3149640" y="4267080"/>
            <a:ext cx="2603520" cy="1498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10"/>
          <a:stretch/>
        </p:blipFill>
        <p:spPr>
          <a:xfrm>
            <a:off x="6095880" y="4229280"/>
            <a:ext cx="2540160" cy="14986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11"/>
          <a:stretch/>
        </p:blipFill>
        <p:spPr>
          <a:xfrm>
            <a:off x="8889840" y="4102200"/>
            <a:ext cx="2603520" cy="16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12"/>
          <a:stretch/>
        </p:blipFill>
        <p:spPr>
          <a:xfrm>
            <a:off x="8483760" y="0"/>
            <a:ext cx="3416400" cy="236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23360" y="226440"/>
            <a:ext cx="138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Redox status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03040" y="812880"/>
            <a:ext cx="2603520" cy="14986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806560" y="812880"/>
            <a:ext cx="3111480" cy="1574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882880" y="2387520"/>
            <a:ext cx="2603520" cy="16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27320" y="226440"/>
            <a:ext cx="222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Mitochondria activity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24800" y="4428720"/>
            <a:ext cx="191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Mitochondria 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8600" y="4952880"/>
            <a:ext cx="3174840" cy="16383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971800" y="5092560"/>
            <a:ext cx="2476440" cy="14986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228600" y="723960"/>
            <a:ext cx="2984400" cy="15876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3213000" y="723960"/>
            <a:ext cx="2959200" cy="15620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5981760" y="546120"/>
            <a:ext cx="3174840" cy="19303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6"/>
          <a:stretch/>
        </p:blipFill>
        <p:spPr>
          <a:xfrm>
            <a:off x="9156600" y="723960"/>
            <a:ext cx="3251160" cy="15494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7"/>
          <a:stretch/>
        </p:blipFill>
        <p:spPr>
          <a:xfrm>
            <a:off x="406440" y="2324160"/>
            <a:ext cx="2476440" cy="19303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8"/>
          <a:stretch/>
        </p:blipFill>
        <p:spPr>
          <a:xfrm>
            <a:off x="9309240" y="2527200"/>
            <a:ext cx="2679840" cy="153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89680" y="3463200"/>
            <a:ext cx="17870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R1/R2: malonate inhibits 100% but TTFA inhibit max 30% of activity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227520" y="3338280"/>
            <a:ext cx="1787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V0 maintain activity – aspecific or error in mix préparation?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734920" y="224280"/>
            <a:ext cx="69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MOLM13 and K562-IDH mutated models (Xu Lab). -&gt; enzymatic activities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928000" y="1511280"/>
            <a:ext cx="2070000" cy="18162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375240" y="1511280"/>
            <a:ext cx="2222640" cy="18162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708360" y="1511280"/>
            <a:ext cx="1994040" cy="18162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1066680" y="1511280"/>
            <a:ext cx="2057400" cy="18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Application>LibreOffice/6.3.5.2$Linux_X86_64 LibreOffice_project/30$Build-2</Application>
  <Words>128</Words>
  <Paragraphs>16</Paragraphs>
  <Company>Inserm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2023-05-25T08:27:10Z</dcterms:created>
  <dc:creator>Estelle Saland</dc:creator>
  <dc:description/>
  <dc:language>en-US</dc:language>
  <cp:lastModifiedBy>Estelle Saland</cp:lastModifiedBy>
  <dcterms:modified xsi:type="dcterms:W3CDTF">2023-06-29T17:43:51Z</dcterms:modified>
  <cp:revision>18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Inserm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