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38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37114"/>
              </p:ext>
            </p:extLst>
          </p:nvPr>
        </p:nvGraphicFramePr>
        <p:xfrm>
          <a:off x="8422842" y="1974272"/>
          <a:ext cx="207803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rism 9" r:id="rId3" imgW="2077983" imgH="1824901" progId="Prism9.Document">
                  <p:embed/>
                </p:oleObj>
              </mc:Choice>
              <mc:Fallback>
                <p:oleObj name="Prism 9" r:id="rId3" imgW="2077983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2842" y="1974272"/>
                        <a:ext cx="2078037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15025"/>
              </p:ext>
            </p:extLst>
          </p:nvPr>
        </p:nvGraphicFramePr>
        <p:xfrm>
          <a:off x="5869721" y="1974272"/>
          <a:ext cx="22336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rism 9" r:id="rId5" imgW="2233562" imgH="1824901" progId="Prism9.Document">
                  <p:embed/>
                </p:oleObj>
              </mc:Choice>
              <mc:Fallback>
                <p:oleObj name="Prism 9" r:id="rId5" imgW="2233562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9721" y="1974272"/>
                        <a:ext cx="22336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58855"/>
              </p:ext>
            </p:extLst>
          </p:nvPr>
        </p:nvGraphicFramePr>
        <p:xfrm>
          <a:off x="3204907" y="1974272"/>
          <a:ext cx="20050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rism 9" r:id="rId7" imgW="2004876" imgH="1824901" progId="Prism9.Document">
                  <p:embed/>
                </p:oleObj>
              </mc:Choice>
              <mc:Fallback>
                <p:oleObj name="Prism 9" r:id="rId7" imgW="2004876" imgH="1824901" progId="Prism9.Document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4907" y="1974272"/>
                        <a:ext cx="20050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189405"/>
              </p:ext>
            </p:extLst>
          </p:nvPr>
        </p:nvGraphicFramePr>
        <p:xfrm>
          <a:off x="563434" y="1974272"/>
          <a:ext cx="20685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rism 9" r:id="rId9" imgW="2068980" imgH="1824901" progId="Prism9.Document">
                  <p:embed/>
                </p:oleObj>
              </mc:Choice>
              <mc:Fallback>
                <p:oleObj name="Prism 9" r:id="rId9" imgW="2068980" imgH="1824901" progId="Prism9.Document">
                  <p:embed/>
                  <p:pic>
                    <p:nvPicPr>
                      <p:cNvPr id="5" name="Obje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434" y="1974272"/>
                        <a:ext cx="20685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375862" y="3924588"/>
            <a:ext cx="1787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R1/R2: </a:t>
            </a:r>
            <a:r>
              <a:rPr lang="fr-FR" sz="1000" dirty="0" err="1" smtClean="0"/>
              <a:t>malonate</a:t>
            </a:r>
            <a:r>
              <a:rPr lang="fr-FR" sz="1000" dirty="0" smtClean="0"/>
              <a:t> </a:t>
            </a:r>
            <a:r>
              <a:rPr lang="fr-FR" sz="1000" dirty="0" err="1" smtClean="0"/>
              <a:t>inhibits</a:t>
            </a:r>
            <a:r>
              <a:rPr lang="fr-FR" sz="1000" dirty="0" smtClean="0"/>
              <a:t> 100% but TTFA </a:t>
            </a:r>
            <a:r>
              <a:rPr lang="fr-FR" sz="1000" dirty="0" err="1" smtClean="0"/>
              <a:t>inhibit</a:t>
            </a:r>
            <a:r>
              <a:rPr lang="fr-FR" sz="1000" dirty="0" smtClean="0"/>
              <a:t> max 30% of </a:t>
            </a:r>
            <a:r>
              <a:rPr lang="fr-FR" sz="1000" dirty="0" err="1" smtClean="0"/>
              <a:t>activity</a:t>
            </a:r>
            <a:endParaRPr lang="en-US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8713643" y="3799897"/>
            <a:ext cx="178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V0 </a:t>
            </a:r>
            <a:r>
              <a:rPr lang="fr-FR" sz="1000" dirty="0" err="1" smtClean="0"/>
              <a:t>maintain</a:t>
            </a:r>
            <a:r>
              <a:rPr lang="fr-FR" sz="1000" dirty="0" smtClean="0"/>
              <a:t> </a:t>
            </a:r>
            <a:r>
              <a:rPr lang="fr-FR" sz="1000" dirty="0" err="1" smtClean="0"/>
              <a:t>activity</a:t>
            </a:r>
            <a:r>
              <a:rPr lang="fr-FR" sz="1000" dirty="0" smtClean="0"/>
              <a:t> – </a:t>
            </a:r>
            <a:r>
              <a:rPr lang="fr-FR" sz="1000" dirty="0" err="1" smtClean="0"/>
              <a:t>aspecific</a:t>
            </a:r>
            <a:r>
              <a:rPr lang="fr-FR" sz="1000" dirty="0" smtClean="0"/>
              <a:t> or </a:t>
            </a:r>
            <a:r>
              <a:rPr lang="fr-FR" sz="1000" dirty="0" err="1" smtClean="0"/>
              <a:t>error</a:t>
            </a:r>
            <a:r>
              <a:rPr lang="fr-FR" sz="1000" dirty="0" smtClean="0"/>
              <a:t> in mix préparation?</a:t>
            </a:r>
            <a:endParaRPr lang="en-US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31947" y="224444"/>
            <a:ext cx="71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enzymatic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573" y="174568"/>
            <a:ext cx="66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drugs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0493158" y="297679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IC50 – 24h RPMI + 10% SVF</a:t>
            </a:r>
            <a:endParaRPr lang="en-US" sz="1000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53476"/>
              </p:ext>
            </p:extLst>
          </p:nvPr>
        </p:nvGraphicFramePr>
        <p:xfrm>
          <a:off x="88872" y="1289742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Prism 9" r:id="rId3" imgW="3500519" imgH="1916380" progId="Prism9.Document">
                  <p:embed/>
                </p:oleObj>
              </mc:Choice>
              <mc:Fallback>
                <p:oleObj name="Prism 9" r:id="rId3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72" y="1289742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54416" y="997527"/>
            <a:ext cx="63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AraC</a:t>
            </a:r>
            <a:endParaRPr lang="en-US" b="1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8183"/>
              </p:ext>
            </p:extLst>
          </p:nvPr>
        </p:nvGraphicFramePr>
        <p:xfrm>
          <a:off x="210315" y="3205855"/>
          <a:ext cx="16287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Prism 9" r:id="rId5" imgW="1628174" imgH="1824901" progId="Prism9.Document">
                  <p:embed/>
                </p:oleObj>
              </mc:Choice>
              <mc:Fallback>
                <p:oleObj name="Prism 9" r:id="rId5" imgW="1628174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315" y="3205855"/>
                        <a:ext cx="1628775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719873" y="5328458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K562 IC50 &gt; 100 µM</a:t>
            </a:r>
            <a:endParaRPr lang="en-US" sz="9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47292" y="99752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Ida</a:t>
            </a:r>
            <a:endParaRPr lang="en-US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845873" y="5328458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K562 IC50 &gt; 100 </a:t>
            </a:r>
            <a:r>
              <a:rPr lang="fr-FR" sz="900" dirty="0" err="1" smtClean="0"/>
              <a:t>nM</a:t>
            </a:r>
            <a:endParaRPr lang="en-US" sz="900" dirty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22414"/>
              </p:ext>
            </p:extLst>
          </p:nvPr>
        </p:nvGraphicFramePr>
        <p:xfrm>
          <a:off x="4376452" y="1289741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Prism 9" r:id="rId7" imgW="3500519" imgH="1916380" progId="Prism9.Document">
                  <p:embed/>
                </p:oleObj>
              </mc:Choice>
              <mc:Fallback>
                <p:oleObj name="Prism 9" r:id="rId7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6452" y="1289741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9444202" y="852229"/>
            <a:ext cx="54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Ven</a:t>
            </a:r>
            <a:endParaRPr lang="en-US" b="1" dirty="0"/>
          </a:p>
        </p:txBody>
      </p:sp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96317"/>
              </p:ext>
            </p:extLst>
          </p:nvPr>
        </p:nvGraphicFramePr>
        <p:xfrm>
          <a:off x="8553748" y="1289741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Prism 9" r:id="rId9" imgW="3499079" imgH="1916380" progId="Prism9.Document">
                  <p:embed/>
                </p:oleObj>
              </mc:Choice>
              <mc:Fallback>
                <p:oleObj name="Prism 9" r:id="rId9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3748" y="1289741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71333"/>
              </p:ext>
            </p:extLst>
          </p:nvPr>
        </p:nvGraphicFramePr>
        <p:xfrm>
          <a:off x="4371975" y="3290888"/>
          <a:ext cx="17335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Prism 9" r:id="rId11" imgW="1733333" imgH="1652747" progId="Prism9.Document">
                  <p:embed/>
                </p:oleObj>
              </mc:Choice>
              <mc:Fallback>
                <p:oleObj name="Prism 9" r:id="rId11" imgW="1733333" imgH="1652747" progId="Prism9.Document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1975" y="3290888"/>
                        <a:ext cx="1733550" cy="165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93304"/>
              </p:ext>
            </p:extLst>
          </p:nvPr>
        </p:nvGraphicFramePr>
        <p:xfrm>
          <a:off x="8586788" y="3187700"/>
          <a:ext cx="169703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Prism 9" r:id="rId13" imgW="1696959" imgH="1824901" progId="Prism9.Document">
                  <p:embed/>
                </p:oleObj>
              </mc:Choice>
              <mc:Fallback>
                <p:oleObj name="Prism 9" r:id="rId13" imgW="1696959" imgH="1824901" progId="Prism9.Document">
                  <p:embed/>
                  <p:pic>
                    <p:nvPicPr>
                      <p:cNvPr id="17" name="Obje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6788" y="3187700"/>
                        <a:ext cx="1697037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36885"/>
              </p:ext>
            </p:extLst>
          </p:nvPr>
        </p:nvGraphicFramePr>
        <p:xfrm>
          <a:off x="8664575" y="4943475"/>
          <a:ext cx="16065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Prism 9" r:id="rId15" imgW="1606926" imgH="1824901" progId="Prism9.Document">
                  <p:embed/>
                </p:oleObj>
              </mc:Choice>
              <mc:Fallback>
                <p:oleObj name="Prism 9" r:id="rId15" imgW="1606926" imgH="1824901" progId="Prism9.Document">
                  <p:embed/>
                  <p:pic>
                    <p:nvPicPr>
                      <p:cNvPr id="18" name="Objet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64575" y="4943475"/>
                        <a:ext cx="1606550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3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573" y="174568"/>
            <a:ext cx="66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drugs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54416" y="997527"/>
            <a:ext cx="69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Irono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653266" y="1067730"/>
            <a:ext cx="4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ELT</a:t>
            </a:r>
            <a:endParaRPr lang="en-US" b="1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10828"/>
              </p:ext>
            </p:extLst>
          </p:nvPr>
        </p:nvGraphicFramePr>
        <p:xfrm>
          <a:off x="99797" y="1366859"/>
          <a:ext cx="349885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Prism 9" r:id="rId3" imgW="3499079" imgH="2145077" progId="Prism9.Document">
                  <p:embed/>
                </p:oleObj>
              </mc:Choice>
              <mc:Fallback>
                <p:oleObj name="Prism 9" r:id="rId3" imgW="3499079" imgH="2145077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797" y="1366859"/>
                        <a:ext cx="3498850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59927"/>
              </p:ext>
            </p:extLst>
          </p:nvPr>
        </p:nvGraphicFramePr>
        <p:xfrm>
          <a:off x="134938" y="3344863"/>
          <a:ext cx="17335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rism 9" r:id="rId5" imgW="1733333" imgH="1824901" progId="Prism9.Document">
                  <p:embed/>
                </p:oleObj>
              </mc:Choice>
              <mc:Fallback>
                <p:oleObj name="Prism 9" r:id="rId5" imgW="1733333" imgH="1824901" progId="Prism9.Document">
                  <p:embed/>
                  <p:pic>
                    <p:nvPicPr>
                      <p:cNvPr id="18" name="Obje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38" y="3344863"/>
                        <a:ext cx="1733550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90326"/>
              </p:ext>
            </p:extLst>
          </p:nvPr>
        </p:nvGraphicFramePr>
        <p:xfrm>
          <a:off x="152400" y="5100638"/>
          <a:ext cx="17621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Prism 9" r:id="rId7" imgW="1762504" imgH="1824901" progId="Prism9.Document">
                  <p:embed/>
                </p:oleObj>
              </mc:Choice>
              <mc:Fallback>
                <p:oleObj name="Prism 9" r:id="rId7" imgW="1762504" imgH="1824901" progId="Prism9.Document">
                  <p:embed/>
                  <p:pic>
                    <p:nvPicPr>
                      <p:cNvPr id="19" name="Obje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5100638"/>
                        <a:ext cx="1762125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322005"/>
              </p:ext>
            </p:extLst>
          </p:nvPr>
        </p:nvGraphicFramePr>
        <p:xfrm>
          <a:off x="3633788" y="1428750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rism 9" r:id="rId9" imgW="3500519" imgH="1916380" progId="Prism9.Document">
                  <p:embed/>
                </p:oleObj>
              </mc:Choice>
              <mc:Fallback>
                <p:oleObj name="Prism 9" r:id="rId9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3788" y="1428750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486650"/>
              </p:ext>
            </p:extLst>
          </p:nvPr>
        </p:nvGraphicFramePr>
        <p:xfrm>
          <a:off x="3849688" y="3344863"/>
          <a:ext cx="17383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rism 9" r:id="rId11" imgW="1738015" imgH="1824901" progId="Prism9.Document">
                  <p:embed/>
                </p:oleObj>
              </mc:Choice>
              <mc:Fallback>
                <p:oleObj name="Prism 9" r:id="rId11" imgW="1738015" imgH="1824901" progId="Prism9.Document">
                  <p:embed/>
                  <p:pic>
                    <p:nvPicPr>
                      <p:cNvPr id="8" name="Obje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9688" y="3344863"/>
                        <a:ext cx="1738312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08957"/>
              </p:ext>
            </p:extLst>
          </p:nvPr>
        </p:nvGraphicFramePr>
        <p:xfrm>
          <a:off x="3913188" y="5100638"/>
          <a:ext cx="16748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rism 9" r:id="rId13" imgW="1675351" imgH="1824901" progId="Prism9.Document">
                  <p:embed/>
                </p:oleObj>
              </mc:Choice>
              <mc:Fallback>
                <p:oleObj name="Prism 9" r:id="rId13" imgW="1675351" imgH="1824901" progId="Prism9.Document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3188" y="5100638"/>
                        <a:ext cx="1674812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573" y="174568"/>
            <a:ext cx="856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smtClean="0"/>
              <a:t>VEN + </a:t>
            </a:r>
            <a:r>
              <a:rPr lang="fr-FR" dirty="0" err="1" smtClean="0"/>
              <a:t>conventional</a:t>
            </a:r>
            <a:r>
              <a:rPr lang="fr-FR" dirty="0" smtClean="0"/>
              <a:t> </a:t>
            </a:r>
            <a:r>
              <a:rPr lang="fr-FR" dirty="0" err="1" smtClean="0"/>
              <a:t>chemotherapies</a:t>
            </a:r>
            <a:endParaRPr lang="en-US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11056"/>
              </p:ext>
            </p:extLst>
          </p:nvPr>
        </p:nvGraphicFramePr>
        <p:xfrm>
          <a:off x="1142558" y="543900"/>
          <a:ext cx="32273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rism 9" r:id="rId3" imgW="3227536" imgH="1969682" progId="Prism9.Document">
                  <p:embed/>
                </p:oleObj>
              </mc:Choice>
              <mc:Fallback>
                <p:oleObj name="Prism 9" r:id="rId3" imgW="322753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558" y="543900"/>
                        <a:ext cx="3227387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95119" y="1280132"/>
            <a:ext cx="9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Ven+Ida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438208" y="1036200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Attention</a:t>
            </a:r>
          </a:p>
          <a:p>
            <a:r>
              <a:rPr lang="fr-FR" sz="1000" dirty="0" smtClean="0"/>
              <a:t>R1: Ven1 + Ida 10</a:t>
            </a:r>
          </a:p>
          <a:p>
            <a:r>
              <a:rPr lang="fr-FR" sz="1000" dirty="0" smtClean="0"/>
              <a:t>R2: Ven1+Ida 5</a:t>
            </a:r>
          </a:p>
          <a:p>
            <a:r>
              <a:rPr lang="fr-FR" sz="1000" dirty="0" smtClean="0"/>
              <a:t>R3: Ven200 + Ida5</a:t>
            </a:r>
            <a:endParaRPr lang="en-US" sz="1000" dirty="0"/>
          </a:p>
        </p:txBody>
      </p:sp>
      <p:sp>
        <p:nvSpPr>
          <p:cNvPr id="6" name="Flèche droite 5"/>
          <p:cNvSpPr/>
          <p:nvPr/>
        </p:nvSpPr>
        <p:spPr>
          <a:xfrm>
            <a:off x="5866534" y="1357076"/>
            <a:ext cx="396910" cy="18466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377461" y="1144222"/>
            <a:ext cx="1431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K562-IDH2 plus sensibles à la combinaison?</a:t>
            </a:r>
            <a:endParaRPr lang="en-US" sz="1000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47602"/>
              </p:ext>
            </p:extLst>
          </p:nvPr>
        </p:nvGraphicFramePr>
        <p:xfrm>
          <a:off x="1142558" y="2724250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rism 9" r:id="rId5" imgW="3295962" imgH="1969682" progId="Prism9.Document">
                  <p:embed/>
                </p:oleObj>
              </mc:Choice>
              <mc:Fallback>
                <p:oleObj name="Prism 9" r:id="rId5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558" y="2724250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95119" y="3467809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Ven+AraC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311388" y="346780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Attention</a:t>
            </a:r>
          </a:p>
          <a:p>
            <a:r>
              <a:rPr lang="fr-FR" sz="1000" dirty="0" smtClean="0"/>
              <a:t>R1: Ven1</a:t>
            </a:r>
          </a:p>
          <a:p>
            <a:r>
              <a:rPr lang="fr-FR" sz="1000" dirty="0" smtClean="0"/>
              <a:t>R2: Ven1</a:t>
            </a:r>
          </a:p>
          <a:p>
            <a:r>
              <a:rPr lang="fr-FR" sz="1000" dirty="0" smtClean="0"/>
              <a:t>R3: Ven200</a:t>
            </a:r>
            <a:endParaRPr lang="en-US" sz="1000" dirty="0"/>
          </a:p>
        </p:txBody>
      </p:sp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70680"/>
              </p:ext>
            </p:extLst>
          </p:nvPr>
        </p:nvGraphicFramePr>
        <p:xfrm>
          <a:off x="1129857" y="4790963"/>
          <a:ext cx="32527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rism 9" r:id="rId7" imgW="3253466" imgH="1969682" progId="Prism9.Document">
                  <p:embed/>
                </p:oleObj>
              </mc:Choice>
              <mc:Fallback>
                <p:oleObj name="Prism 9" r:id="rId7" imgW="325346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9857" y="4790963"/>
                        <a:ext cx="3252787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95119" y="5477843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164281"/>
              </p:ext>
            </p:extLst>
          </p:nvPr>
        </p:nvGraphicFramePr>
        <p:xfrm>
          <a:off x="1412461" y="479754"/>
          <a:ext cx="34020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rism 9" r:id="rId3" imgW="3401482" imgH="1969682" progId="Prism9.Document">
                  <p:embed/>
                </p:oleObj>
              </mc:Choice>
              <mc:Fallback>
                <p:oleObj name="Prism 9" r:id="rId3" imgW="340148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461" y="479754"/>
                        <a:ext cx="3402013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95119" y="1280132"/>
            <a:ext cx="10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Ven+ONC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95119" y="4557395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Ven+CPI</a:t>
            </a:r>
            <a:endParaRPr lang="en-US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29797"/>
              </p:ext>
            </p:extLst>
          </p:nvPr>
        </p:nvGraphicFramePr>
        <p:xfrm>
          <a:off x="1412461" y="3757017"/>
          <a:ext cx="343852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Prism 9" r:id="rId5" imgW="3439296" imgH="1969682" progId="Prism9.Document">
                  <p:embed/>
                </p:oleObj>
              </mc:Choice>
              <mc:Fallback>
                <p:oleObj name="Prism 9" r:id="rId5" imgW="343929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461" y="3757017"/>
                        <a:ext cx="3438525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364792" y="1280132"/>
            <a:ext cx="11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AraC+ONC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364792" y="4557395"/>
            <a:ext cx="104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AraC+CPI</a:t>
            </a:r>
            <a:endParaRPr lang="en-US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11119"/>
              </p:ext>
            </p:extLst>
          </p:nvPr>
        </p:nvGraphicFramePr>
        <p:xfrm>
          <a:off x="6595774" y="479754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Prism 9" r:id="rId7" imgW="3295962" imgH="1969682" progId="Prism9.Document">
                  <p:embed/>
                </p:oleObj>
              </mc:Choice>
              <mc:Fallback>
                <p:oleObj name="Prism 9" r:id="rId7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5774" y="479754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04299"/>
              </p:ext>
            </p:extLst>
          </p:nvPr>
        </p:nvGraphicFramePr>
        <p:xfrm>
          <a:off x="6778654" y="3757016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Prism 9" r:id="rId9" imgW="3295962" imgH="1969682" progId="Prism9.Document">
                  <p:embed/>
                </p:oleObj>
              </mc:Choice>
              <mc:Fallback>
                <p:oleObj name="Prism 9" r:id="rId9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8654" y="3757016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2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" y="2706427"/>
            <a:ext cx="2726055" cy="34632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823" y="2706427"/>
            <a:ext cx="2748915" cy="3440430"/>
          </a:xfrm>
          <a:prstGeom prst="rect">
            <a:avLst/>
          </a:prstGeom>
        </p:spPr>
      </p:pic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17003"/>
              </p:ext>
            </p:extLst>
          </p:nvPr>
        </p:nvGraphicFramePr>
        <p:xfrm>
          <a:off x="364460" y="286081"/>
          <a:ext cx="248285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rism 9" r:id="rId5" imgW="2483496" imgH="2543048" progId="Prism9.Document">
                  <p:embed/>
                </p:oleObj>
              </mc:Choice>
              <mc:Fallback>
                <p:oleObj name="Prism 9" r:id="rId5" imgW="2483496" imgH="254304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460" y="286081"/>
                        <a:ext cx="2482850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453169"/>
              </p:ext>
            </p:extLst>
          </p:nvPr>
        </p:nvGraphicFramePr>
        <p:xfrm>
          <a:off x="3596711" y="286080"/>
          <a:ext cx="248285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rism 9" r:id="rId7" imgW="2483496" imgH="2543048" progId="Prism9.Document">
                  <p:embed/>
                </p:oleObj>
              </mc:Choice>
              <mc:Fallback>
                <p:oleObj name="Prism 9" r:id="rId7" imgW="2483496" imgH="254304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6711" y="286080"/>
                        <a:ext cx="2482850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76700"/>
              </p:ext>
            </p:extLst>
          </p:nvPr>
        </p:nvGraphicFramePr>
        <p:xfrm>
          <a:off x="6411413" y="286079"/>
          <a:ext cx="248285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rism 9" r:id="rId9" imgW="2483496" imgH="2543048" progId="Prism9.Document">
                  <p:embed/>
                </p:oleObj>
              </mc:Choice>
              <mc:Fallback>
                <p:oleObj name="Prism 9" r:id="rId9" imgW="2483496" imgH="254304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1413" y="286079"/>
                        <a:ext cx="2482850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4469" y="2757862"/>
            <a:ext cx="2600325" cy="338899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249179" y="6394063"/>
            <a:ext cx="54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compusyn</a:t>
            </a:r>
            <a:r>
              <a:rPr lang="fr-FR" dirty="0" smtClean="0"/>
              <a:t> pour Ci mais pas fonctionnel sur mon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148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Prism 9</vt:lpstr>
      <vt:lpstr>GraphPad Prism 9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25</cp:revision>
  <cp:lastPrinted>2023-06-21T11:24:05Z</cp:lastPrinted>
  <dcterms:created xsi:type="dcterms:W3CDTF">2023-05-25T08:27:10Z</dcterms:created>
  <dcterms:modified xsi:type="dcterms:W3CDTF">2023-06-21T12:20:48Z</dcterms:modified>
</cp:coreProperties>
</file>