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6" r:id="rId14"/>
    <p:sldId id="267" r:id="rId15"/>
    <p:sldId id="265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4SFm2X72Fo98NdnbRavGiU4c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E6C67-F851-48B8-80F3-08E8D4311515}" v="9" dt="2025-05-07T13:43:30.905"/>
  </p1510:revLst>
</p1510:revInfo>
</file>

<file path=ppt/tableStyles.xml><?xml version="1.0" encoding="utf-8"?>
<a:tblStyleLst xmlns:a="http://schemas.openxmlformats.org/drawingml/2006/main" def="{BF03A647-3DEB-4D45-ADF8-F201E14DA31B}">
  <a:tblStyle styleId="{BF03A647-3DEB-4D45-ADF8-F201E14DA3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80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CHASSAGNOL" userId="5147dea5b81ac1f3" providerId="LiveId" clId="{DCBE6C67-F851-48B8-80F3-08E8D4311515}"/>
    <pc:docChg chg="custSel addSld modSld">
      <pc:chgData name="bastien CHASSAGNOL" userId="5147dea5b81ac1f3" providerId="LiveId" clId="{DCBE6C67-F851-48B8-80F3-08E8D4311515}" dt="2025-05-07T14:44:22.100" v="2266" actId="207"/>
      <pc:docMkLst>
        <pc:docMk/>
      </pc:docMkLst>
      <pc:sldChg chg="addSp delSp modSp new mod modClrScheme chgLayout">
        <pc:chgData name="bastien CHASSAGNOL" userId="5147dea5b81ac1f3" providerId="LiveId" clId="{DCBE6C67-F851-48B8-80F3-08E8D4311515}" dt="2025-05-07T14:40:52.450" v="2265" actId="20577"/>
        <pc:sldMkLst>
          <pc:docMk/>
          <pc:sldMk cId="170907872" sldId="268"/>
        </pc:sldMkLst>
        <pc:spChg chg="del mod ord">
          <ac:chgData name="bastien CHASSAGNOL" userId="5147dea5b81ac1f3" providerId="LiveId" clId="{DCBE6C67-F851-48B8-80F3-08E8D4311515}" dt="2025-05-07T13:19:04.820" v="1" actId="700"/>
          <ac:spMkLst>
            <pc:docMk/>
            <pc:sldMk cId="170907872" sldId="268"/>
            <ac:spMk id="2" creationId="{FEB0CAA1-5EF9-6E25-1B5E-E158DB163AC3}"/>
          </ac:spMkLst>
        </pc:spChg>
        <pc:spChg chg="del mod ord">
          <ac:chgData name="bastien CHASSAGNOL" userId="5147dea5b81ac1f3" providerId="LiveId" clId="{DCBE6C67-F851-48B8-80F3-08E8D4311515}" dt="2025-05-07T13:19:04.820" v="1" actId="700"/>
          <ac:spMkLst>
            <pc:docMk/>
            <pc:sldMk cId="170907872" sldId="268"/>
            <ac:spMk id="3" creationId="{04399F67-7230-575E-EF99-F938AA71FD87}"/>
          </ac:spMkLst>
        </pc:spChg>
        <pc:spChg chg="add mod ord">
          <ac:chgData name="bastien CHASSAGNOL" userId="5147dea5b81ac1f3" providerId="LiveId" clId="{DCBE6C67-F851-48B8-80F3-08E8D4311515}" dt="2025-05-07T13:21:52.080" v="219" actId="14100"/>
          <ac:spMkLst>
            <pc:docMk/>
            <pc:sldMk cId="170907872" sldId="268"/>
            <ac:spMk id="4" creationId="{8BD1DA16-376F-5852-617D-EE0F8968645B}"/>
          </ac:spMkLst>
        </pc:spChg>
        <pc:spChg chg="add mod ord">
          <ac:chgData name="bastien CHASSAGNOL" userId="5147dea5b81ac1f3" providerId="LiveId" clId="{DCBE6C67-F851-48B8-80F3-08E8D4311515}" dt="2025-05-07T14:40:52.450" v="2265" actId="20577"/>
          <ac:spMkLst>
            <pc:docMk/>
            <pc:sldMk cId="170907872" sldId="268"/>
            <ac:spMk id="5" creationId="{CE8A50FD-3F56-089F-CB79-F31AE18CD699}"/>
          </ac:spMkLst>
        </pc:spChg>
        <pc:spChg chg="add">
          <ac:chgData name="bastien CHASSAGNOL" userId="5147dea5b81ac1f3" providerId="LiveId" clId="{DCBE6C67-F851-48B8-80F3-08E8D4311515}" dt="2025-05-07T13:25:44.451" v="322"/>
          <ac:spMkLst>
            <pc:docMk/>
            <pc:sldMk cId="170907872" sldId="268"/>
            <ac:spMk id="6" creationId="{6D52A415-9443-0294-3FD3-DAC6421BC3C9}"/>
          </ac:spMkLst>
        </pc:spChg>
        <pc:spChg chg="add">
          <ac:chgData name="bastien CHASSAGNOL" userId="5147dea5b81ac1f3" providerId="LiveId" clId="{DCBE6C67-F851-48B8-80F3-08E8D4311515}" dt="2025-05-07T13:31:59.044" v="607"/>
          <ac:spMkLst>
            <pc:docMk/>
            <pc:sldMk cId="170907872" sldId="268"/>
            <ac:spMk id="7" creationId="{28EFB38A-E8E7-9F41-903A-BE82639C3456}"/>
          </ac:spMkLst>
        </pc:spChg>
      </pc:sldChg>
      <pc:sldChg chg="addSp modSp new mod">
        <pc:chgData name="bastien CHASSAGNOL" userId="5147dea5b81ac1f3" providerId="LiveId" clId="{DCBE6C67-F851-48B8-80F3-08E8D4311515}" dt="2025-05-07T14:44:22.100" v="2266" actId="207"/>
        <pc:sldMkLst>
          <pc:docMk/>
          <pc:sldMk cId="4161119927" sldId="269"/>
        </pc:sldMkLst>
        <pc:spChg chg="mod">
          <ac:chgData name="bastien CHASSAGNOL" userId="5147dea5b81ac1f3" providerId="LiveId" clId="{DCBE6C67-F851-48B8-80F3-08E8D4311515}" dt="2025-05-07T13:39:01.625" v="1314" actId="255"/>
          <ac:spMkLst>
            <pc:docMk/>
            <pc:sldMk cId="4161119927" sldId="269"/>
            <ac:spMk id="2" creationId="{5E605EE4-1C39-3BC7-2028-29423BF69F98}"/>
          </ac:spMkLst>
        </pc:spChg>
        <pc:spChg chg="mod">
          <ac:chgData name="bastien CHASSAGNOL" userId="5147dea5b81ac1f3" providerId="LiveId" clId="{DCBE6C67-F851-48B8-80F3-08E8D4311515}" dt="2025-05-07T14:44:22.100" v="2266" actId="207"/>
          <ac:spMkLst>
            <pc:docMk/>
            <pc:sldMk cId="4161119927" sldId="269"/>
            <ac:spMk id="3" creationId="{7B2DE64D-9BBD-41FC-C7AF-8E9EDB9FAD6F}"/>
          </ac:spMkLst>
        </pc:spChg>
        <pc:spChg chg="add">
          <ac:chgData name="bastien CHASSAGNOL" userId="5147dea5b81ac1f3" providerId="LiveId" clId="{DCBE6C67-F851-48B8-80F3-08E8D4311515}" dt="2025-05-07T13:43:24.025" v="1809"/>
          <ac:spMkLst>
            <pc:docMk/>
            <pc:sldMk cId="4161119927" sldId="269"/>
            <ac:spMk id="4" creationId="{142F9A74-7274-BE7A-4823-AAFC5F933973}"/>
          </ac:spMkLst>
        </pc:spChg>
      </pc:sldChg>
      <pc:sldChg chg="modSp new mod">
        <pc:chgData name="bastien CHASSAGNOL" userId="5147dea5b81ac1f3" providerId="LiveId" clId="{DCBE6C67-F851-48B8-80F3-08E8D4311515}" dt="2025-05-07T13:42:27.547" v="1781" actId="20577"/>
        <pc:sldMkLst>
          <pc:docMk/>
          <pc:sldMk cId="846846783" sldId="270"/>
        </pc:sldMkLst>
        <pc:spChg chg="mod">
          <ac:chgData name="bastien CHASSAGNOL" userId="5147dea5b81ac1f3" providerId="LiveId" clId="{DCBE6C67-F851-48B8-80F3-08E8D4311515}" dt="2025-05-07T13:41:55.228" v="1650" actId="255"/>
          <ac:spMkLst>
            <pc:docMk/>
            <pc:sldMk cId="846846783" sldId="270"/>
            <ac:spMk id="2" creationId="{E2A82AE5-B71B-6053-5282-67ADBF0A1919}"/>
          </ac:spMkLst>
        </pc:spChg>
        <pc:spChg chg="mod">
          <ac:chgData name="bastien CHASSAGNOL" userId="5147dea5b81ac1f3" providerId="LiveId" clId="{DCBE6C67-F851-48B8-80F3-08E8D4311515}" dt="2025-05-07T13:42:27.547" v="1781" actId="20577"/>
          <ac:spMkLst>
            <pc:docMk/>
            <pc:sldMk cId="846846783" sldId="270"/>
            <ac:spMk id="3" creationId="{07E75E44-F738-D77F-CCD3-F078EE578B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d81bdf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cd81bdf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cd81bd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cd81bd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cd81bdff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cd81bdff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bmg.pensoft.net/article/58056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ArcInstitute/arc-virtual-cell-atla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posts/shimon-shrem-5411b51_correlation-coefficients-are-powerful-tools-activity-7310311906777473025-CA8a" TargetMode="External"/><Relationship Id="rId4" Type="http://schemas.openxmlformats.org/officeDocument/2006/relationships/hyperlink" Target="https://cedar.buffalo.edu/papers/articles/CVPRIP03_propbina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%F0%9F%8E%AF-ming-tommy-tang-40650014_stop-losing-track-of-your-analysis-files-activity-7311382817110708225-Kl3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564" y="856130"/>
            <a:ext cx="8559139" cy="414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D1DA16-376F-5852-617D-EE0F8968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163178"/>
            <a:ext cx="8831178" cy="1325563"/>
          </a:xfrm>
        </p:spPr>
        <p:txBody>
          <a:bodyPr/>
          <a:lstStyle/>
          <a:p>
            <a:r>
              <a:rPr lang="en-GB" dirty="0"/>
              <a:t>1) Data management, barcode counts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A50FD-3F56-089F-CB79-F31AE18CD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6411" y="1145840"/>
            <a:ext cx="9144000" cy="5127960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/>
              <a:t>Check number of rows (barcode IDs) by number of samples -&gt; why are there so many discrepancies across batches (may not impact the outcome, however, we’re likely to be asked for it by reviewers)</a:t>
            </a:r>
          </a:p>
          <a:p>
            <a:pPr lvl="1"/>
            <a:r>
              <a:rPr lang="en-GB" sz="1600" dirty="0"/>
              <a:t>In the original 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ui-monospace"/>
              </a:rPr>
              <a:t>exp200921.TABULAR file </a:t>
            </a:r>
            <a:r>
              <a:rPr lang="en-GB" sz="2000" b="0" i="0" dirty="0">
                <a:solidFill>
                  <a:srgbClr val="1F2328"/>
                </a:solidFill>
                <a:effectLst/>
                <a:latin typeface="ui-monospace"/>
              </a:rPr>
              <a:t>provided, 20 replicates were missing: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replicates times 5 compounds (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Palboc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Olapar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LGK9743,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Chloro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Bafilo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GB" sz="2000" dirty="0"/>
          </a:p>
          <a:p>
            <a:r>
              <a:rPr lang="en-GB" sz="2000" dirty="0"/>
              <a:t>Format:</a:t>
            </a:r>
          </a:p>
          <a:p>
            <a:pPr lvl="1"/>
            <a:r>
              <a:rPr lang="en-GB" sz="1600" dirty="0" err="1"/>
              <a:t>tsv</a:t>
            </a:r>
            <a:r>
              <a:rPr lang="en-GB" sz="1600" dirty="0"/>
              <a:t> or true csv (Excel creates some spurious changes to </a:t>
            </a:r>
            <a:r>
              <a:rPr lang="en-GB" sz="1600" dirty="0" err="1"/>
              <a:t>colnames</a:t>
            </a:r>
            <a:r>
              <a:rPr lang="en-GB" sz="1600" dirty="0"/>
              <a:t> + random clipping of large files)</a:t>
            </a:r>
          </a:p>
          <a:p>
            <a:pPr lvl="1"/>
            <a:r>
              <a:rPr lang="en-GB" sz="1600" dirty="0"/>
              <a:t>(optional): </a:t>
            </a:r>
            <a:r>
              <a:rPr lang="en-GB" sz="1600" dirty="0" err="1"/>
              <a:t>DuckDB</a:t>
            </a:r>
            <a:r>
              <a:rPr lang="en-GB" sz="1600" dirty="0"/>
              <a:t> or Parquet local database for efficient exploration</a:t>
            </a:r>
          </a:p>
          <a:p>
            <a:r>
              <a:rPr lang="en-GB" sz="2000" dirty="0"/>
              <a:t>So far, I fully discard:</a:t>
            </a:r>
            <a:endParaRPr lang="en-GB" sz="1600" dirty="0"/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exp130921 in vivo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replicates</a:t>
            </a:r>
          </a:p>
          <a:p>
            <a:pPr lvl="1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T25 experiences: 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-apple-system"/>
              </a:rPr>
              <a:t>CTRL1_000u_exp281022_T25_run141222_06; PROTAC1_010u_exp281022_T25_run141222_10; Cetux1_020u_exp281022_T25_run141222_14; Gef1_002u_exp281022_T25_run141222_18. </a:t>
            </a:r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 meaning of T25?</a:t>
            </a:r>
          </a:p>
          <a:p>
            <a:pPr lvl="1"/>
            <a:r>
              <a:rPr lang="en-GB" sz="1200" b="0" i="0" dirty="0">
                <a:solidFill>
                  <a:srgbClr val="1F2328"/>
                </a:solidFill>
                <a:effectLst/>
                <a:latin typeface="-apple-system"/>
              </a:rPr>
              <a:t>p42 and p43</a:t>
            </a:r>
          </a:p>
          <a:p>
            <a:pPr lvl="1"/>
            <a:r>
              <a:rPr lang="en-GB" sz="16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sorafetinib</a:t>
            </a:r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3 replicates, concentration 5 </a:t>
            </a:r>
            <a:r>
              <a:rPr lang="en-GB" sz="16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</a:t>
            </a:r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date 300821, reported originally on Table of compounds, was discarded, as not found in the provided barcode counts -&gt; normal to be discarded</a:t>
            </a:r>
          </a:p>
          <a:p>
            <a:pPr lvl="1"/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 we do not talk at all about early discarded replicates, or we show by proper visualisations or statistical testing that they are strong outliers.</a:t>
            </a:r>
          </a:p>
          <a:p>
            <a:pPr lvl="1"/>
            <a:endParaRPr lang="en-GB" sz="16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kept:</a:t>
            </a:r>
          </a:p>
          <a:p>
            <a:pPr lvl="1"/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course experiences</a:t>
            </a:r>
          </a:p>
          <a:p>
            <a:pPr lvl="1"/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Dose response</a:t>
            </a:r>
          </a:p>
          <a:p>
            <a:pPr lvl="1"/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 combination: </a:t>
            </a:r>
            <a:r>
              <a:rPr lang="en-GB" sz="1200" b="0" i="0" dirty="0" err="1">
                <a:solidFill>
                  <a:srgbClr val="1F2328"/>
                </a:solidFill>
                <a:effectLst/>
                <a:latin typeface="ui-monospace"/>
              </a:rPr>
              <a:t>Osimertinb+sorafenib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ui-monospace"/>
              </a:rPr>
              <a:t> -&gt; to be ^paired with </a:t>
            </a:r>
            <a:r>
              <a:rPr lang="en-GB" sz="1200" b="0" i="0" dirty="0" err="1">
                <a:solidFill>
                  <a:srgbClr val="1F2328"/>
                </a:solidFill>
                <a:effectLst/>
                <a:latin typeface="ui-monospace"/>
              </a:rPr>
              <a:t>osi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ui-monospace"/>
              </a:rPr>
              <a:t> and sora alone.</a:t>
            </a:r>
          </a:p>
          <a:p>
            <a:pPr lvl="1"/>
            <a:r>
              <a:rPr lang="en-GB" sz="1500" dirty="0">
                <a:solidFill>
                  <a:srgbClr val="1F2328"/>
                </a:solidFill>
                <a:latin typeface="ui-monospace"/>
                <a:ea typeface="Calibri" panose="020F0502020204030204" pitchFamily="34" charset="0"/>
                <a:cs typeface="Calibri" panose="020F0502020204030204" pitchFamily="34" charset="0"/>
              </a:rPr>
              <a:t>Would like to evaluate the impact of keeping only the most frequent </a:t>
            </a:r>
            <a:r>
              <a:rPr lang="en-GB" sz="1500" dirty="0" err="1">
                <a:solidFill>
                  <a:srgbClr val="1F2328"/>
                </a:solidFill>
                <a:latin typeface="ui-monospace"/>
                <a:ea typeface="Calibri" panose="020F0502020204030204" pitchFamily="34" charset="0"/>
                <a:cs typeface="Calibri" panose="020F0502020204030204" pitchFamily="34" charset="0"/>
              </a:rPr>
              <a:t>Osimertinb</a:t>
            </a:r>
            <a:r>
              <a:rPr lang="en-GB" sz="1500" dirty="0">
                <a:solidFill>
                  <a:srgbClr val="1F2328"/>
                </a:solidFill>
                <a:latin typeface="ui-monospace"/>
                <a:ea typeface="Calibri" panose="020F0502020204030204" pitchFamily="34" charset="0"/>
                <a:cs typeface="Calibri" panose="020F0502020204030204" pitchFamily="34" charset="0"/>
              </a:rPr>
              <a:t> concentrations across all replicates, or the drug concentration which has the most effect (+ from time courses, only keep the one after 9 days) </a:t>
            </a:r>
            <a:endParaRPr lang="en-GB" sz="15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6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090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EE4-1C39-3BC7-2028-29423BF6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6"/>
            <a:ext cx="833755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2) Data management, phenotype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E64D-9BBD-41FC-C7AF-8E9EDB9F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1253331"/>
            <a:ext cx="833755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PEM prefix stands for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Pemetrexed in time course experiences, right? (elsewhere `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Pemetr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`)</a:t>
            </a:r>
          </a:p>
          <a:p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Format </a:t>
            </a:r>
            <a:r>
              <a:rPr lang="en-GB" sz="18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concentrations to moles (some were in moles</a:t>
            </a:r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others in grams?), dates to ISO (year-month-day) and Duration to days, assuming months of 30 days. 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Map on the same table the replicates’ columns with their respective general features and original Compound names.</a:t>
            </a:r>
          </a:p>
          <a:p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Could we consider Time Course along with more classical experiments of 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ui-monospace"/>
              </a:rPr>
              <a:t>exp200921 as the same batch? Important for statistical analyses.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Final, consensual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pheno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colnames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be drawn from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Bgee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Cellosorus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Spotted inconsistencies:</a:t>
            </a:r>
          </a:p>
          <a:p>
            <a:pPr lvl="1"/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XAV-939, derived from batch exp220322, is reported with 4 replicates in the original Table of compounds.xlsx metadata file, while only 2 could be found in exp220322 barcode count matrix. </a:t>
            </a:r>
            <a:endParaRPr lang="en-GB" sz="14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Discarded all Control – Time Zero experiences, as none could be found in barcode experiments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1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2AE5-B71B-6053-5282-67ADBF0A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4615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3</a:t>
            </a:r>
            <a:r>
              <a:rPr lang="en-GB" sz="3600" b="1" dirty="0"/>
              <a:t>) Data management, SummarizdExperiment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5E44-F738-D77F-CCD3-F078EE57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1825625"/>
            <a:ext cx="8401050" cy="4351338"/>
          </a:xfrm>
        </p:spPr>
        <p:txBody>
          <a:bodyPr/>
          <a:lstStyle/>
          <a:p>
            <a:r>
              <a:rPr lang="en-GB" dirty="0"/>
              <a:t>Save in the same object:</a:t>
            </a:r>
          </a:p>
          <a:p>
            <a:pPr lvl="1"/>
            <a:r>
              <a:rPr lang="en-GB" dirty="0"/>
              <a:t>Metadata for barcode IDs</a:t>
            </a:r>
          </a:p>
          <a:p>
            <a:pPr lvl="1"/>
            <a:r>
              <a:rPr lang="en-GB" dirty="0"/>
              <a:t>Metadata for samples</a:t>
            </a:r>
          </a:p>
          <a:p>
            <a:pPr lvl="1"/>
            <a:r>
              <a:rPr lang="en-GB" dirty="0"/>
              <a:t>(normalised/binarized/raw) barcode counts</a:t>
            </a:r>
          </a:p>
        </p:txBody>
      </p:sp>
    </p:spTree>
    <p:extLst>
      <p:ext uri="{BB962C8B-B14F-4D97-AF65-F5344CB8AC3E}">
        <p14:creationId xmlns:p14="http://schemas.microsoft.com/office/powerpoint/2010/main" val="84684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d81bdfff_0_14"/>
          <p:cNvSpPr txBox="1"/>
          <p:nvPr/>
        </p:nvSpPr>
        <p:spPr>
          <a:xfrm>
            <a:off x="0" y="0"/>
            <a:ext cx="90324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objective: check replicates, set of experiences, concentrations, drug mapping, …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Barcoding general recommendations: </a:t>
            </a:r>
            <a:r>
              <a:rPr lang="fr-FR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https://mbmg.pensoft.net/article/58056/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public database: </a:t>
            </a: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ENA, NCBI GenBank , CellLine Atlases, </a:t>
            </a:r>
            <a:r>
              <a:rPr lang="fr-FR" sz="1050">
                <a:solidFill>
                  <a:schemeClr val="hlink"/>
                </a:solidFill>
                <a:uFill>
                  <a:noFill/>
                </a:uFill>
                <a:hlinkClick r:id="rId4"/>
              </a:rPr>
              <a:t>arc-virtual-cell-atlas</a:t>
            </a: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, cellosaurus…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33cd81bdff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50" y="3292125"/>
            <a:ext cx="9032551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3cd81bdfff_0_14"/>
          <p:cNvSpPr txBox="1"/>
          <p:nvPr/>
        </p:nvSpPr>
        <p:spPr>
          <a:xfrm>
            <a:off x="5918200" y="6108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time course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3cd81bdf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4225"/>
            <a:ext cx="8839203" cy="402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3cd81bdfff_0_0"/>
          <p:cNvSpPr txBox="1"/>
          <p:nvPr/>
        </p:nvSpPr>
        <p:spPr>
          <a:xfrm>
            <a:off x="230000" y="53625"/>
            <a:ext cx="463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Luca’s Analytical Pipeline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3cd81bdfff_0_0"/>
          <p:cNvSpPr txBox="1"/>
          <p:nvPr/>
        </p:nvSpPr>
        <p:spPr>
          <a:xfrm>
            <a:off x="152400" y="5238600"/>
            <a:ext cx="8839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Alternatives for computing similarity scores with binary data: </a:t>
            </a:r>
            <a:r>
              <a:rPr lang="fr-FR" u="sng">
                <a:solidFill>
                  <a:schemeClr val="hlink"/>
                </a:solidFill>
                <a:hlinkClick r:id="rId4"/>
              </a:rPr>
              <a:t>https://cedar.buffalo.edu/papers/articles/CVPRIP03_propbina.pdf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Side Question: how do you generate your infographies :-) ? </a:t>
            </a:r>
            <a:endParaRPr/>
          </a:p>
        </p:txBody>
      </p:sp>
      <p:sp>
        <p:nvSpPr>
          <p:cNvPr id="171" name="Google Shape;171;g33cd81bdfff_0_0"/>
          <p:cNvSpPr txBox="1"/>
          <p:nvPr/>
        </p:nvSpPr>
        <p:spPr>
          <a:xfrm>
            <a:off x="4456200" y="178250"/>
            <a:ext cx="4687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u="sng">
                <a:solidFill>
                  <a:schemeClr val="hlink"/>
                </a:solidFill>
                <a:hlinkClick r:id="rId5"/>
              </a:rPr>
              <a:t>https://www.linkedin.com/posts/shimon-shrem-5411b51_correlation-coefficients-are-powerful-tools-activity-7310311906777473025-CA8a</a:t>
            </a:r>
            <a:r>
              <a:rPr lang="fr-FR" sz="1100"/>
              <a:t>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Phi coefficient</a:t>
            </a:r>
            <a:endParaRPr sz="1100"/>
          </a:p>
        </p:txBody>
      </p:sp>
      <p:sp>
        <p:nvSpPr>
          <p:cNvPr id="172" name="Google Shape;172;g33cd81bdfff_0_0"/>
          <p:cNvSpPr txBox="1"/>
          <p:nvPr/>
        </p:nvSpPr>
        <p:spPr>
          <a:xfrm>
            <a:off x="4456200" y="1704625"/>
            <a:ext cx="2247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Calibri"/>
              <a:buChar char="+"/>
            </a:pPr>
            <a:r>
              <a:rPr lang="fr-FR" sz="1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d81bdfff_0_8"/>
          <p:cNvSpPr txBox="1"/>
          <p:nvPr/>
        </p:nvSpPr>
        <p:spPr>
          <a:xfrm>
            <a:off x="318900" y="244125"/>
            <a:ext cx="5207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aspects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cd81bdfff_0_8"/>
          <p:cNvSpPr txBox="1"/>
          <p:nvPr/>
        </p:nvSpPr>
        <p:spPr>
          <a:xfrm>
            <a:off x="-546150" y="815625"/>
            <a:ext cx="9399600" cy="5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 (privacy, on code snippets, and final output?)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Language R + renv + tidyverse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Reporting: Quarto (docx + html): commenting through Hypothesis (PR for Vera? :-))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Datasets storage and access? Data Tracking with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DataLad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DVC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cellosaurus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Computational resources (IFB core cluster?)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Zotero for sharing biblio resources.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Paper? Position within it.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○"/>
            </a:pP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NDA </a:t>
            </a: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agreement (which purpose?)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Naming files: </a:t>
            </a:r>
            <a:r>
              <a:rPr lang="fr-F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https://www.linkedin.com/posts/%F0%9F%8E%AF-ming-tommy-tang-40650014_stop-losing-track-of-your-analysis-files-activity-7311382817110708225-Kl3A</a:t>
            </a: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(from Ming Tommy Tang)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33082" y="113637"/>
            <a:ext cx="8677835" cy="253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-eliminate barcodes for which the combined counts of the 4 controls are &lt;5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-normalize barcodes so that total number of counts is 100 000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mean of the 4 controls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the fold change vs control (mean) for each drug replicate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654422" y="3317636"/>
          <a:ext cx="7463100" cy="250143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78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Osimer1_100n_exp010821_run180821_07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Osimer2_100n_exp010821_run180821_08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Osimer3_100n_exp010821_run180821_09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Osimer4_100n_exp010821_run180821_10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,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Osimer1_100n_exp010821_run180821_07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Osimer2_100n_exp010821_run180821_08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Osimer3_100n_exp010821_run180821_09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Osimer4_100n_exp010821_run180821_10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Osimer_100n_exp010821_run180821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0,19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5,44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5,44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4,78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4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0,92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0,79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0,14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0,46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1,67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1,54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0,48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/>
          <p:nvPr/>
        </p:nvSpPr>
        <p:spPr>
          <a:xfrm>
            <a:off x="233082" y="2655649"/>
            <a:ext cx="8677835" cy="46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-if fc&gt;3 🡪 1, if not 🡪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3082" y="6010550"/>
            <a:ext cx="8677835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the sum for the four replicates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628650" y="1250111"/>
          <a:ext cx="7886625" cy="179622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5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Osimer1_100n_exp010821_run180821_07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Osimer2_100n_exp010821_run180821_08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Osimer3_100n_exp010821_run180821_09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Osimer4_100n_exp010821_run180821_10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Tramet1_030n_exp010821_run180821_11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Tramet2_030n_exp010821_run180821_12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Tramet3_030n_exp010821_run180821_13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Tramet4_030n_exp010821_run180821_14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Pemetr1_100n_exp010821_run180821_15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Pemetr2_100n_exp010821_run180821_16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Pemetr3_100n_exp010821_run180821_17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Pemetr4_100n_exp010821_run180821_18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4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8" name="Google Shape;98;p3"/>
          <p:cNvGraphicFramePr/>
          <p:nvPr/>
        </p:nvGraphicFramePr>
        <p:xfrm>
          <a:off x="628650" y="3980351"/>
          <a:ext cx="8064800" cy="1543470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47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630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626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658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622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1091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1061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1017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1058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1711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1776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1741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1831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0,05789909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0,05753148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0,06047238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0,05716386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1,15E-05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0,10026652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0,09750942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0,09346567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0,09723371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8,8E-05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0,15724658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0,16322029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0,16000368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0,16827497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0,00069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0,125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0,967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7,519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294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323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608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9" name="Google Shape;99;p3"/>
          <p:cNvSpPr txBox="1"/>
          <p:nvPr/>
        </p:nvSpPr>
        <p:spPr>
          <a:xfrm flipH="1">
            <a:off x="0" y="3105543"/>
            <a:ext cx="17399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barcodes: 10881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 flipH="1">
            <a:off x="1901414" y="4071772"/>
            <a:ext cx="33259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Probability of having sum=4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 flipH="1">
            <a:off x="1365666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Osimertinib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 flipH="1">
            <a:off x="3484442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Trametinib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 flipH="1">
            <a:off x="6088988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Pemetrexed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 flipH="1">
            <a:off x="555214" y="4629357"/>
            <a:ext cx="195303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Expected barcodes with sum=4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 flipH="1">
            <a:off x="555214" y="5204823"/>
            <a:ext cx="20059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Observed barcodes with sum=4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290945" y="4629357"/>
            <a:ext cx="8478982" cy="57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74073" y="5124095"/>
            <a:ext cx="8478982" cy="57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 flipH="1">
            <a:off x="628650" y="371610"/>
            <a:ext cx="81978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chances to have a barcode randomly enriched in all four replicates?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 flipH="1">
            <a:off x="1374628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Osimertinib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 flipH="1">
            <a:off x="3493404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Trametinib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 flipH="1">
            <a:off x="6097950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Pemetrexed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4"/>
          <p:cNvGraphicFramePr/>
          <p:nvPr/>
        </p:nvGraphicFramePr>
        <p:xfrm>
          <a:off x="851647" y="963800"/>
          <a:ext cx="6947650" cy="435212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43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Osimer_100n_exp010821_run180821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Tramet_030n_exp010821_run180821_11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Pemetr_100n_exp010821_run180821_15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CAGCTTGACCATCTGCTGTTACTCGGACAGGAATAAGGCGA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CATGGCGAAGATGAGCGAAGACTGGGACAGGATTGACGCGA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GATCTCGTAGAACATTTGCGGATACTCCTACAACGTTTAGG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GATCACCTTGAGCATTAGCCGGGACTGTTACACGTTTGAGG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GATCAAGGTGAAGATGTGCACCGACTGACACATCATTAACG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GATCAACTTGACGATGAGCAAGTACTGGTACATGGGTCACG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GATCAGCAGGAGGATAAGCTTTTACTGTAACATCGTTGAGG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CTGCGAGAACATCAGCATCGACTCCAACAGCCTATAGGCGA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GATCAGCATGAAGATGTGCTGATACTGTTACATCCATTACG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GATCTAGTGGAAGATTAGCATATACTGGAACAGCTGTCAGG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GATCAGCGGGAACATTTGCGCCCACTGACACATCAAAGACG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CTTCACGATGATAAGCTTGAACTGGTACATGATATAGGCGA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CTGGTTGAGGATAAGCACCAACTCTCACAGGGGTCACGCGA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CTTGTTGAACATGTGCGGGGACTGGAACATGCAACAGGCGA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CACCCGGAGCATTTGCGTGGACTCGAACATGGTAGAGGCGA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GATCTGGGCGAGGATGTGCTATGACTGGTACACGGCAGACG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7" name="Google Shape;117;p4"/>
          <p:cNvSpPr txBox="1"/>
          <p:nvPr/>
        </p:nvSpPr>
        <p:spPr>
          <a:xfrm>
            <a:off x="358588" y="248107"/>
            <a:ext cx="8677835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did this for all the experiments, then David assembled the different files with Galaxy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233082" y="861782"/>
            <a:ext cx="9072283" cy="149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obtained a table with 121 columns (treatments) and 26712 barcodes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kept only the barcodes that were present in all the drugs/columns: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6111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barcodes selected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transformed 4 🡪 1 and the rest 🡪 0 (binary) </a:t>
            </a: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[except for osim three months, 3 replicates] 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68" y="3055854"/>
            <a:ext cx="8820863" cy="2428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233082" y="2382529"/>
            <a:ext cx="9072283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-Correlation matrix for the </a:t>
            </a:r>
            <a:r>
              <a:rPr lang="fr-FR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treatments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068" y="326561"/>
            <a:ext cx="6214614" cy="60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91" y="254390"/>
            <a:ext cx="4088818" cy="317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0227" y="254390"/>
            <a:ext cx="4098864" cy="316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0056" y="3538332"/>
            <a:ext cx="4103888" cy="32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394650" y="182321"/>
            <a:ext cx="8820863" cy="149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-Correlation matrix for the </a:t>
            </a:r>
            <a:r>
              <a:rPr lang="fr-FR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barcodes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selected barcodes displaying a sum of at least 1 🡪 4106 barcodes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selected barcodes displaying a sum of at least 10 🡪 657 barcodes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13" y="1705131"/>
            <a:ext cx="8937020" cy="344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0933" y="2884179"/>
            <a:ext cx="5493878" cy="390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394650" y="352650"/>
            <a:ext cx="8820863" cy="150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 select barcodes highly correlated: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CC &gt; 0,8 🡪 1   ;    CC ≤ 0,8 🡪 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discarded barcodes with sum &lt; 5 (205 barcodes remaining)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82" y="2444342"/>
            <a:ext cx="8982635" cy="400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858" y="2218491"/>
            <a:ext cx="4030069" cy="445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1451</Words>
  <Application>Microsoft Office PowerPoint</Application>
  <PresentationFormat>On-screen Show (4:3)</PresentationFormat>
  <Paragraphs>477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Aptos</vt:lpstr>
      <vt:lpstr>Arial</vt:lpstr>
      <vt:lpstr>Calibri</vt:lpstr>
      <vt:lpstr>Courier New</vt:lpstr>
      <vt:lpstr>ui-monospace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1) Data management, barcode counts</vt:lpstr>
      <vt:lpstr>2) Data management, phenotype metadata</vt:lpstr>
      <vt:lpstr>3) Data management, SummarizdExperiment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 GRUMOLATO (Personnel)</dc:creator>
  <cp:lastModifiedBy>bastien CHASSAGNOL</cp:lastModifiedBy>
  <cp:revision>1</cp:revision>
  <dcterms:created xsi:type="dcterms:W3CDTF">2024-10-13T14:59:01Z</dcterms:created>
  <dcterms:modified xsi:type="dcterms:W3CDTF">2025-05-07T14:44:31Z</dcterms:modified>
</cp:coreProperties>
</file>