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4SFm2X72Fo98NdnbRavGiU4c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03A647-3DEB-4D45-ADF8-F201E14DA31B}">
  <a:tblStyle styleId="{BF03A647-3DEB-4D45-ADF8-F201E14DA3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d81bdf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cd81bdf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d81bd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d81bd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d81bdf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d81bdff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bmg.pensoft.net/article/5805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ArcInstitute/arc-virtual-cell-atla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posts/shimon-shrem-5411b51_correlation-coefficients-are-powerful-tools-activity-7310311906777473025-CA8a" TargetMode="External"/><Relationship Id="rId4" Type="http://schemas.openxmlformats.org/officeDocument/2006/relationships/hyperlink" Target="https://cedar.buffalo.edu/papers/articles/CVPRIP03_propbina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%F0%9F%8E%AF-ming-tommy-tang-40650014_stop-losing-track-of-your-analysis-files-activity-7311382817110708225-Kl3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64" y="856130"/>
            <a:ext cx="8559139" cy="414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d81bdfff_0_14"/>
          <p:cNvSpPr txBox="1"/>
          <p:nvPr/>
        </p:nvSpPr>
        <p:spPr>
          <a:xfrm>
            <a:off x="0" y="0"/>
            <a:ext cx="90324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objective: check replicates, set of experiences, concentrations, drug mapping, 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Barcoding general recommendations: </a:t>
            </a:r>
            <a:r>
              <a:rPr lang="fr-F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https://mbmg.pensoft.net/article/58056/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public database: 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ENA, NCBI GenBank , CellLine Atlases, </a:t>
            </a:r>
            <a:r>
              <a:rPr lang="fr-FR" sz="1050">
                <a:solidFill>
                  <a:schemeClr val="hlink"/>
                </a:solidFill>
                <a:uFill>
                  <a:noFill/>
                </a:uFill>
                <a:hlinkClick r:id="rId4"/>
              </a:rPr>
              <a:t>arc-virtual-cell-atlas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, cellosaurus…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33cd81bdff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50" y="3292125"/>
            <a:ext cx="9032551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3cd81bdfff_0_14"/>
          <p:cNvSpPr txBox="1"/>
          <p:nvPr/>
        </p:nvSpPr>
        <p:spPr>
          <a:xfrm>
            <a:off x="5918200" y="610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time course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3cd81bdf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225"/>
            <a:ext cx="8839203" cy="402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3cd81bdfff_0_0"/>
          <p:cNvSpPr txBox="1"/>
          <p:nvPr/>
        </p:nvSpPr>
        <p:spPr>
          <a:xfrm>
            <a:off x="230000" y="53625"/>
            <a:ext cx="463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Luca’s Analytical Pipeline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cd81bdfff_0_0"/>
          <p:cNvSpPr txBox="1"/>
          <p:nvPr/>
        </p:nvSpPr>
        <p:spPr>
          <a:xfrm>
            <a:off x="152400" y="523860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Alternatives for computing similarity scores with binary data: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https://cedar.buffalo.edu/papers/articles/CVPRIP03_propbina.pdf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Side Question: how do you generate your infographies :-) ? </a:t>
            </a:r>
            <a:endParaRPr/>
          </a:p>
        </p:txBody>
      </p:sp>
      <p:sp>
        <p:nvSpPr>
          <p:cNvPr id="171" name="Google Shape;171;g33cd81bdfff_0_0"/>
          <p:cNvSpPr txBox="1"/>
          <p:nvPr/>
        </p:nvSpPr>
        <p:spPr>
          <a:xfrm>
            <a:off x="4456200" y="178250"/>
            <a:ext cx="4687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u="sng">
                <a:solidFill>
                  <a:schemeClr val="hlink"/>
                </a:solidFill>
                <a:hlinkClick r:id="rId5"/>
              </a:rPr>
              <a:t>https://www.linkedin.com/posts/shimon-shrem-5411b51_correlation-coefficients-are-powerful-tools-activity-7310311906777473025-CA8a</a:t>
            </a:r>
            <a:r>
              <a:rPr lang="fr-FR" sz="1100"/>
              <a:t>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Phi coefficient</a:t>
            </a:r>
            <a:endParaRPr sz="1100"/>
          </a:p>
        </p:txBody>
      </p:sp>
      <p:sp>
        <p:nvSpPr>
          <p:cNvPr id="172" name="Google Shape;172;g33cd81bdfff_0_0"/>
          <p:cNvSpPr txBox="1"/>
          <p:nvPr/>
        </p:nvSpPr>
        <p:spPr>
          <a:xfrm>
            <a:off x="4456200" y="1704625"/>
            <a:ext cx="2247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Char char="+"/>
            </a:pPr>
            <a:r>
              <a:rPr lang="fr-FR" sz="1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d81bdfff_0_8"/>
          <p:cNvSpPr txBox="1"/>
          <p:nvPr/>
        </p:nvSpPr>
        <p:spPr>
          <a:xfrm>
            <a:off x="318900" y="244125"/>
            <a:ext cx="5207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aspects</a:t>
            </a:r>
            <a:endParaRPr sz="3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cd81bdfff_0_8"/>
          <p:cNvSpPr txBox="1"/>
          <p:nvPr/>
        </p:nvSpPr>
        <p:spPr>
          <a:xfrm>
            <a:off x="-546150" y="815625"/>
            <a:ext cx="93996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(privacy, on code snippets, and final output?)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Language R + renv + tidyverse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Reporting: Quarto (docx + html): commenting through Hypothesis (PR for Vera? :-))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Datasets storage and access? Data Tracking with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DataLad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DVC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fr-F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cellosaurus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Computational resources (IFB core cluster?)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Zotero for sharing biblio resources.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Paper? Position within it.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NDA 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agreement (which purpose?)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Naming files: </a:t>
            </a:r>
            <a:r>
              <a:rPr lang="fr-F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https://www.linkedin.com/posts/%F0%9F%8E%AF-ming-tommy-tang-40650014_stop-losing-track-of-your-analysis-files-activity-7311382817110708225-Kl3A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(from Ming Tommy Tang)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3082" y="113637"/>
            <a:ext cx="8677835" cy="253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-eliminate barcodes for which the combined counts of the 4 controls are &lt;5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-normalize barcodes so that total number of counts is 100 000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mean of the 4 controls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fold change vs control (mean) for each drug replicate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654422" y="3317636"/>
          <a:ext cx="7463100" cy="250143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78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,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Osimer1_100n_exp010821_run180821_07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Osimer2_100n_exp010821_run180821_08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Osimer3_100n_exp010821_run180821_09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Osimer4_100n_exp010821_run180821_10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Osimer_100n_exp010821_run180821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5,44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4,78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4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0,92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0,22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0,14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1,67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1,54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1,73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0,66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0,39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0,50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0,48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 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u="none" strike="noStrike" cap="none"/>
                        <a:t>0</a:t>
                      </a:r>
                      <a:endParaRPr sz="11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233082" y="2655649"/>
            <a:ext cx="8677835" cy="46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fc&gt;3 🡪 1, if not 🡪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3082" y="6010550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sum for the four replicates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628650" y="1250111"/>
          <a:ext cx="7886625" cy="17962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Osimer1_100n_exp010821_run180821_07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Osimer2_100n_exp010821_run180821_08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Osimer3_100n_exp010821_run180821_09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Osimer4_100n_exp010821_run180821_10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Tramet1_030n_exp010821_run180821_11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Tramet2_030n_exp010821_run180821_12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Tramet3_030n_exp010821_run180821_13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Tramet4_030n_exp010821_run180821_14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Pemetr1_100n_exp010821_run180821_15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Pemetr2_100n_exp010821_run180821_16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Pemetr3_100n_exp010821_run180821_17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Pemetr4_100n_exp010821_run180821_18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sum</a:t>
                      </a:r>
                      <a:endParaRPr sz="7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1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4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/>
                        <a:t>0</a:t>
                      </a:r>
                      <a:endParaRPr sz="7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00" marR="5100" marT="51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8" name="Google Shape;98;p3"/>
          <p:cNvGraphicFramePr/>
          <p:nvPr/>
        </p:nvGraphicFramePr>
        <p:xfrm>
          <a:off x="628650" y="3980351"/>
          <a:ext cx="8064800" cy="154347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7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4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630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622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1091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1061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1017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1058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1711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1776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1741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1831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0,05789909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0,05753148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0,06047238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0,05716386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1,15E-05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0,10026652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0,09750942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0,09346567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0,09723371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8,8E-05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0,15724658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0,16322029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0,16000368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strike="noStrike" cap="none"/>
                        <a:t>0,16827497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>
                          <a:solidFill>
                            <a:srgbClr val="FF0000"/>
                          </a:solidFill>
                        </a:rPr>
                        <a:t>0,00069</a:t>
                      </a:r>
                      <a:endParaRPr sz="10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0,125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0,967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2E75B5"/>
                          </a:solidFill>
                        </a:rPr>
                        <a:t>7,519</a:t>
                      </a:r>
                      <a:endParaRPr sz="1200" b="1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294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323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strike="noStrike" cap="none">
                          <a:solidFill>
                            <a:srgbClr val="548135"/>
                          </a:solidFill>
                        </a:rPr>
                        <a:t>608</a:t>
                      </a:r>
                      <a:endParaRPr sz="1200" b="1" i="0" u="none" strike="noStrike" cap="non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 flipH="1">
            <a:off x="0" y="3105543"/>
            <a:ext cx="1739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barcodes: 10881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 flipH="1">
            <a:off x="1901414" y="4071772"/>
            <a:ext cx="33259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of having sum=4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 flipH="1">
            <a:off x="1365666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 flipH="1">
            <a:off x="3484442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 flipH="1">
            <a:off x="6088988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 flipH="1">
            <a:off x="555214" y="4629357"/>
            <a:ext cx="195303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Expected barcodes with sum=4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 flipH="1">
            <a:off x="555214" y="5204823"/>
            <a:ext cx="20059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Observed barcodes with sum=4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90945" y="4629357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74073" y="5124095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 flipH="1">
            <a:off x="628650" y="371610"/>
            <a:ext cx="8197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chances to have a barcode randomly enriched in all four replicates?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 flipH="1">
            <a:off x="1374628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flipH="1">
            <a:off x="3493404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flipH="1">
            <a:off x="6097950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851647" y="963800"/>
          <a:ext cx="6947650" cy="4352125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3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Osimer_100n_exp010821_run180821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Tramet_030n_exp010821_run180821_11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Pemetr_100n_exp010821_run180821_15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CAGCTTGACCATCTGCTGTTACTCGGACAGGAATAAGGCGA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CATGGCGAAGATGAGCGAAGACTGGGACAGGATTGACGCGA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GATCTCGTAGAACATTTGCGGATACTCCTACAACGTTTAGG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GATCACCTTGAGCATTAGCCGGGACTGTTACACGTTTGAGG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GATCAAGGTGAAGATGTGCACCGACTGACACATCATTAACG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GATCAACTTGACGATGAGCAAGTACTGGTACATGGGTCACG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GATCAGCAGGAGGATAAGCTTTTACTGTAACATCGTTGAGG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CTGCGAGAACATCAGCATCGACTCCAACAGCCTATAGGCGA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GATCAGCATGAAGATGTGCTGATACTGTTACATCCATTACG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GATCTAGTGGAAGATTAGCATATACTGGAACAGCTGTCAGG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GATCAGCGGGAACATTTGCGCCCACTGACACATCAAAGACG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CTTCACGATGATAAGCTTGAACTGGTACATGATATAGGCGA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CTGGTTGAGGATAAGCACCAACTCTCACAGGGGTCACGCGA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CTTGTTGAACATGTGCGGGGACTGGAACATGCAACAGGCGA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CACCCGGAGCATTTGCGTGGACTCGAACATGGTAGAGGCGA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GATCTGGGCGAGGATGTGCTATGACTGGTACACGGCAGACG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7" name="Google Shape;117;p4"/>
          <p:cNvSpPr txBox="1"/>
          <p:nvPr/>
        </p:nvSpPr>
        <p:spPr>
          <a:xfrm>
            <a:off x="358588" y="248107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did this for all the experiments, then David assembled the different files with Galaxy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233082" y="861782"/>
            <a:ext cx="907228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obtained a table with 121 columns (treatments) and 26712 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kept only the barcodes that were present in all the drugs/columns: 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6111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barcodes selected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transformed 4 🡪 1 and the rest 🡪 0 (binary) </a:t>
            </a: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[except for osim three months, 3 replicates] 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68" y="3055854"/>
            <a:ext cx="8820863" cy="242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33082" y="2382529"/>
            <a:ext cx="9072283" cy="4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068" y="326561"/>
            <a:ext cx="6214614" cy="60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1" y="254390"/>
            <a:ext cx="4088818" cy="31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0227" y="254390"/>
            <a:ext cx="4098864" cy="31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0056" y="3538332"/>
            <a:ext cx="4103888" cy="32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394650" y="182321"/>
            <a:ext cx="8820863" cy="149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lang="fr-FR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barcodes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 🡪 4106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10 🡪 657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13" y="1705131"/>
            <a:ext cx="8937020" cy="344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0933" y="2884179"/>
            <a:ext cx="5493878" cy="39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94650" y="352650"/>
            <a:ext cx="8820863" cy="150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select barcodes highly correlated: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CC &gt; 0,8 🡪 1   ;    CC ≤ 0,8 🡪 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discarded barcodes with sum &lt; 5 (205 barcodes remaining)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82" y="2444342"/>
            <a:ext cx="8982635" cy="40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858" y="2218491"/>
            <a:ext cx="4030069" cy="44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On-screen Show (4:3)</PresentationFormat>
  <Paragraphs>443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 GRUMOLATO (Personnel)</dc:creator>
  <cp:lastModifiedBy>bastien CHASSAGNOL</cp:lastModifiedBy>
  <cp:revision>1</cp:revision>
  <dcterms:created xsi:type="dcterms:W3CDTF">2024-10-13T14:59:01Z</dcterms:created>
  <dcterms:modified xsi:type="dcterms:W3CDTF">2025-05-02T01:28:03Z</dcterms:modified>
</cp:coreProperties>
</file>