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4SFm2X72Fo98NdnbRavGiU4cp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03A647-3DEB-4D45-ADF8-F201E14DA31B}">
  <a:tblStyle styleId="{BF03A647-3DEB-4D45-ADF8-F201E14DA31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cd81bdff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cd81bdf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cd81bdfff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cd81bdf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cd81bdff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cd81bdf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linkedin.com/posts/%F0%9F%8E%AF-ming-tommy-tang-40650014_stop-losing-track-of-your-analysis-files-activity-7311382817110708225-Kl3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bmg.pensoft.net/article/58056/" TargetMode="External"/><Relationship Id="rId4" Type="http://schemas.openxmlformats.org/officeDocument/2006/relationships/hyperlink" Target="https://github.com/ArcInstitute/arc-virtual-cell-atlas" TargetMode="External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hyperlink" Target="https://cedar.buffalo.edu/papers/articles/CVPRIP03_propbina.pdf" TargetMode="External"/><Relationship Id="rId5" Type="http://schemas.openxmlformats.org/officeDocument/2006/relationships/hyperlink" Target="https://www.linkedin.com/posts/shimon-shrem-5411b51_correlation-coefficients-are-powerful-tools-activity-7310311906777473025-CA8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564" y="856130"/>
            <a:ext cx="8559139" cy="4141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cd81bdfff_0_8"/>
          <p:cNvSpPr txBox="1"/>
          <p:nvPr/>
        </p:nvSpPr>
        <p:spPr>
          <a:xfrm>
            <a:off x="318900" y="244125"/>
            <a:ext cx="5207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aspects</a:t>
            </a:r>
            <a:endParaRPr b="1"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3cd81bdfff_0_8"/>
          <p:cNvSpPr txBox="1"/>
          <p:nvPr/>
        </p:nvSpPr>
        <p:spPr>
          <a:xfrm>
            <a:off x="-546150" y="815625"/>
            <a:ext cx="9399600" cy="5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GitHub (privacy, on code snippets, and final output?)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Language R + renv + tidyverse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Reporting: Quarto (docx + html): commenting through Hypothesis (PR for Vera? :-))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Datasets storage and access? Data Tracking with </a:t>
            </a:r>
            <a:r>
              <a:rPr i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DataLad 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i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DVC 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</a:t>
            </a:r>
            <a:r>
              <a:rPr i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cellosaurus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Computational resources (IFB core cluster?)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Zotero for sharing biblio resources.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fr-F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Paper? Position within it.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○"/>
            </a:pPr>
            <a:r>
              <a:rPr b="1" lang="fr-F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NDA </a:t>
            </a:r>
            <a:r>
              <a:rPr lang="fr-F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agreement (which purpose?)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Naming files: </a:t>
            </a:r>
            <a:r>
              <a:rPr lang="fr-FR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https://www.linkedin.com/posts/%F0%9F%8E%AF-ming-tommy-tang-40650014_stop-losing-track-of-your-analysis-files-activity-7311382817110708225-Kl3A</a:t>
            </a:r>
            <a:r>
              <a:rPr lang="fr-F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(from Ming Tommy Tang)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cd81bdfff_0_14"/>
          <p:cNvSpPr txBox="1"/>
          <p:nvPr/>
        </p:nvSpPr>
        <p:spPr>
          <a:xfrm>
            <a:off x="0" y="0"/>
            <a:ext cx="90324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management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objective: check replicates, set of experiences, concentrations, drug mapping, …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Barcoding general recommendations: </a:t>
            </a:r>
            <a:r>
              <a:rPr lang="fr-FR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https://mbmg.pensoft.net/article/58056/</a:t>
            </a: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public database: </a:t>
            </a:r>
            <a:r>
              <a:rPr lang="fr-FR" sz="1200">
                <a:solidFill>
                  <a:srgbClr val="333333"/>
                </a:solidFill>
                <a:highlight>
                  <a:srgbClr val="FFFFFF"/>
                </a:highlight>
              </a:rPr>
              <a:t>ENA, NCBI GenBank , CellLine Atlases, </a:t>
            </a:r>
            <a:r>
              <a:rPr lang="fr-FR" sz="1050">
                <a:solidFill>
                  <a:schemeClr val="hlink"/>
                </a:solidFill>
                <a:uFill>
                  <a:noFill/>
                </a:uFill>
                <a:hlinkClick r:id="rId4"/>
              </a:rPr>
              <a:t>arc-virtual-cell-atlas</a:t>
            </a:r>
            <a:r>
              <a:rPr lang="fr-FR" sz="1200">
                <a:solidFill>
                  <a:srgbClr val="333333"/>
                </a:solidFill>
                <a:highlight>
                  <a:srgbClr val="FFFFFF"/>
                </a:highlight>
              </a:rPr>
              <a:t>, cellosaurus…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33cd81bdfff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450" y="3292125"/>
            <a:ext cx="9032551" cy="30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3cd81bdfff_0_14"/>
          <p:cNvSpPr txBox="1"/>
          <p:nvPr/>
        </p:nvSpPr>
        <p:spPr>
          <a:xfrm>
            <a:off x="5918200" y="6108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time course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33cd81bdff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4225"/>
            <a:ext cx="8839203" cy="402109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33cd81bdfff_0_0"/>
          <p:cNvSpPr txBox="1"/>
          <p:nvPr/>
        </p:nvSpPr>
        <p:spPr>
          <a:xfrm>
            <a:off x="230000" y="53625"/>
            <a:ext cx="4635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Luca’s Analytical Pipeline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33cd81bdfff_0_0"/>
          <p:cNvSpPr txBox="1"/>
          <p:nvPr/>
        </p:nvSpPr>
        <p:spPr>
          <a:xfrm>
            <a:off x="152400" y="5238600"/>
            <a:ext cx="883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Alternatives</a:t>
            </a:r>
            <a:r>
              <a:rPr lang="fr-FR"/>
              <a:t> for computing similarity scores with binary data: </a:t>
            </a:r>
            <a:r>
              <a:rPr lang="fr-FR" u="sng">
                <a:solidFill>
                  <a:schemeClr val="hlink"/>
                </a:solidFill>
                <a:hlinkClick r:id="rId4"/>
              </a:rPr>
              <a:t>https://cedar.buffalo.edu/papers/articles/CVPRIP03_propbina.pdf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Side Question: how do you generate your infographies :-) ? </a:t>
            </a:r>
            <a:endParaRPr/>
          </a:p>
        </p:txBody>
      </p:sp>
      <p:sp>
        <p:nvSpPr>
          <p:cNvPr id="171" name="Google Shape;171;g33cd81bdfff_0_0"/>
          <p:cNvSpPr txBox="1"/>
          <p:nvPr/>
        </p:nvSpPr>
        <p:spPr>
          <a:xfrm>
            <a:off x="4456200" y="178250"/>
            <a:ext cx="4687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u="sng">
                <a:solidFill>
                  <a:schemeClr val="hlink"/>
                </a:solidFill>
                <a:hlinkClick r:id="rId5"/>
              </a:rPr>
              <a:t>https://www.linkedin.com/posts/shimon-shrem-5411b51_correlation-coefficients-are-powerful-tools-activity-7310311906777473025-CA8a</a:t>
            </a:r>
            <a:r>
              <a:rPr lang="fr-FR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/>
              <a:t>Phi coefficient</a:t>
            </a:r>
            <a:endParaRPr sz="1100"/>
          </a:p>
        </p:txBody>
      </p:sp>
      <p:sp>
        <p:nvSpPr>
          <p:cNvPr id="172" name="Google Shape;172;g33cd81bdfff_0_0"/>
          <p:cNvSpPr txBox="1"/>
          <p:nvPr/>
        </p:nvSpPr>
        <p:spPr>
          <a:xfrm>
            <a:off x="4456200" y="1704625"/>
            <a:ext cx="2247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900"/>
              <a:buFont typeface="Calibri"/>
              <a:buChar char="+"/>
            </a:pPr>
            <a:r>
              <a:rPr lang="fr-FR" sz="1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sz="19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233082" y="113637"/>
            <a:ext cx="8677835" cy="2537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-eliminate barcodes for which the combined counts of the 4 controls are &lt;5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-normalize barcodes so that total number of counts is 100 000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-calculate mean of the 4 controls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-calculate the fold change vs control (mean) for each drug replicate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" name="Google Shape;90;p2"/>
          <p:cNvGraphicFramePr/>
          <p:nvPr/>
        </p:nvGraphicFramePr>
        <p:xfrm>
          <a:off x="654422" y="33176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{BF03A647-3DEB-4D45-ADF8-F201E14DA31B}</a:tableStyleId>
              </a:tblPr>
              <a:tblGrid>
                <a:gridCol w="786925"/>
                <a:gridCol w="786925"/>
                <a:gridCol w="786925"/>
                <a:gridCol w="786925"/>
                <a:gridCol w="380775"/>
                <a:gridCol w="786925"/>
                <a:gridCol w="786925"/>
                <a:gridCol w="786925"/>
                <a:gridCol w="786925"/>
                <a:gridCol w="786925"/>
              </a:tblGrid>
              <a:tr h="67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Osimer1_100n_exp010821_run180821_07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Osimer2_100n_exp010821_run180821_08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Osimer3_100n_exp010821_run180821_09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Osimer4_100n_exp010821_run180821_10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,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Osimer1_100n_exp010821_run180821_07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Osimer2_100n_exp010821_run180821_08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Osimer3_100n_exp010821_run180821_09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Osimer4_100n_exp010821_run180821_10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 u="none" cap="none" strike="noStrike"/>
                        <a:t>Osimer_100n_exp010821_run180821</a:t>
                      </a:r>
                      <a:endParaRPr b="1" i="0" sz="11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ctr"/>
                </a:tc>
              </a:tr>
              <a:tr h="18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0,31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0,34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0,34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 u="none" cap="none" strike="noStrike"/>
                        <a:t>0</a:t>
                      </a:r>
                      <a:endParaRPr b="1" i="0" sz="11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8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0,27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0,19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0,24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 u="none" cap="none" strike="noStrike"/>
                        <a:t>0</a:t>
                      </a:r>
                      <a:endParaRPr b="1" i="0" sz="11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8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5,44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4,50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5,44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4,78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 u="none" cap="none" strike="noStrike"/>
                        <a:t>4</a:t>
                      </a:r>
                      <a:endParaRPr b="1" i="0" sz="11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8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0,92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0,79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0,69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0,63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 u="none" cap="none" strike="noStrike"/>
                        <a:t>0</a:t>
                      </a:r>
                      <a:endParaRPr b="1" i="0" sz="11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8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0,53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0,62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0,73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0,58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 u="none" cap="none" strike="noStrike"/>
                        <a:t>0</a:t>
                      </a:r>
                      <a:endParaRPr b="1" i="0" sz="11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8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0,22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0,28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0,22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0,14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 u="none" cap="none" strike="noStrike"/>
                        <a:t>0</a:t>
                      </a:r>
                      <a:endParaRPr b="1" i="0" sz="11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8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0,50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0,46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0,59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0,54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 u="none" cap="none" strike="noStrike"/>
                        <a:t>0</a:t>
                      </a:r>
                      <a:endParaRPr b="1" i="0" sz="11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8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1,28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1,67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1,54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1,73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 u="none" cap="none" strike="noStrike"/>
                        <a:t>0</a:t>
                      </a:r>
                      <a:endParaRPr b="1" i="0" sz="11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8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0,51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0,59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0,66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0,53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 u="none" cap="none" strike="noStrike"/>
                        <a:t>0</a:t>
                      </a:r>
                      <a:endParaRPr b="1" i="0" sz="11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18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0,39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0,53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0,50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0,48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100" u="none" cap="none" strike="noStrike"/>
                        <a:t>0</a:t>
                      </a:r>
                      <a:endParaRPr b="1" i="0" sz="11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  <p:sp>
        <p:nvSpPr>
          <p:cNvPr id="91" name="Google Shape;91;p2"/>
          <p:cNvSpPr txBox="1"/>
          <p:nvPr/>
        </p:nvSpPr>
        <p:spPr>
          <a:xfrm>
            <a:off x="233082" y="2655649"/>
            <a:ext cx="8677835" cy="46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-if fc&gt;3 🡪 1, if not 🡪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33082" y="6010550"/>
            <a:ext cx="8677835" cy="464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-calculate the sum for the four replicates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3"/>
          <p:cNvGraphicFramePr/>
          <p:nvPr/>
        </p:nvGraphicFramePr>
        <p:xfrm>
          <a:off x="628650" y="12501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{BF03A647-3DEB-4D45-ADF8-F201E14DA31B}</a:tableStyleId>
              </a:tblPr>
              <a:tblGrid>
                <a:gridCol w="525775"/>
                <a:gridCol w="525775"/>
                <a:gridCol w="525775"/>
                <a:gridCol w="525775"/>
                <a:gridCol w="525775"/>
                <a:gridCol w="525775"/>
                <a:gridCol w="525775"/>
                <a:gridCol w="525775"/>
                <a:gridCol w="525775"/>
                <a:gridCol w="525775"/>
                <a:gridCol w="525775"/>
                <a:gridCol w="525775"/>
                <a:gridCol w="525775"/>
                <a:gridCol w="525775"/>
                <a:gridCol w="525775"/>
              </a:tblGrid>
              <a:tr h="45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Osimer1_100n_exp010821_run180821_07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Osimer2_100n_exp010821_run180821_08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Osimer3_100n_exp010821_run180821_09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Osimer4_100n_exp010821_run180821_10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sum</a:t>
                      </a:r>
                      <a:endParaRPr b="1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Tramet1_030n_exp010821_run180821_11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Tramet2_030n_exp010821_run180821_12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Tramet3_030n_exp010821_run180821_13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Tramet4_030n_exp010821_run180821_14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sum</a:t>
                      </a:r>
                      <a:endParaRPr b="1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Pemetr1_100n_exp010821_run180821_15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Pemetr2_100n_exp010821_run180821_16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Pemetr3_100n_exp010821_run180821_17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Pemetr4_100n_exp010821_run180821_18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sum</a:t>
                      </a:r>
                      <a:endParaRPr b="1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ctr"/>
                </a:tc>
              </a:tr>
              <a:tr h="122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</a:tr>
              <a:tr h="122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</a:tr>
              <a:tr h="122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1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1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1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1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4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</a:tr>
              <a:tr h="122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</a:tr>
              <a:tr h="122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</a:tr>
              <a:tr h="122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</a:tr>
              <a:tr h="122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</a:tr>
              <a:tr h="122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</a:tr>
              <a:tr h="122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</a:tr>
              <a:tr h="122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</a:tr>
              <a:tr h="122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cap="none" strike="noStrike"/>
                        <a:t>0</a:t>
                      </a:r>
                      <a:endParaRPr b="0" i="0" sz="7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00" marB="0" marR="5100" marL="5100" anchor="b"/>
                </a:tc>
              </a:tr>
            </a:tbl>
          </a:graphicData>
        </a:graphic>
      </p:graphicFrame>
      <p:graphicFrame>
        <p:nvGraphicFramePr>
          <p:cNvPr id="98" name="Google Shape;98;p3"/>
          <p:cNvGraphicFramePr/>
          <p:nvPr/>
        </p:nvGraphicFramePr>
        <p:xfrm>
          <a:off x="628650" y="39803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{BF03A647-3DEB-4D45-ADF8-F201E14DA31B}</a:tableStyleId>
              </a:tblPr>
              <a:tblGrid>
                <a:gridCol w="474400"/>
                <a:gridCol w="474400"/>
                <a:gridCol w="474400"/>
                <a:gridCol w="474400"/>
                <a:gridCol w="474400"/>
                <a:gridCol w="474400"/>
                <a:gridCol w="474400"/>
                <a:gridCol w="474400"/>
                <a:gridCol w="474400"/>
                <a:gridCol w="474400"/>
                <a:gridCol w="474400"/>
                <a:gridCol w="474400"/>
                <a:gridCol w="474400"/>
                <a:gridCol w="474400"/>
                <a:gridCol w="474400"/>
                <a:gridCol w="474400"/>
                <a:gridCol w="47440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 u="none" cap="none" strike="noStrike"/>
                        <a:t>630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 u="none" cap="none" strike="noStrike"/>
                        <a:t>626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 u="none" cap="none" strike="noStrike"/>
                        <a:t>658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 u="none" cap="none" strike="noStrike"/>
                        <a:t>622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 u="none" cap="none" strike="noStrike"/>
                        <a:t>1091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 u="none" cap="none" strike="noStrike"/>
                        <a:t>1061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 u="none" cap="none" strike="noStrike"/>
                        <a:t>1017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 u="none" cap="none" strike="noStrike"/>
                        <a:t>1058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 u="none" cap="none" strike="noStrike"/>
                        <a:t>1711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 u="none" cap="none" strike="noStrike"/>
                        <a:t>1776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 u="none" cap="none" strike="noStrike"/>
                        <a:t>1741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000" u="none" cap="none" strike="noStrike"/>
                        <a:t>1831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6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</a:tr>
              <a:tr h="10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</a:tr>
              <a:tr h="1077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cap="none" strike="noStrike"/>
                        <a:t>0,05789909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cap="none" strike="noStrike"/>
                        <a:t>0,05753148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cap="none" strike="noStrike"/>
                        <a:t>0,06047238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cap="none" strike="noStrike"/>
                        <a:t>0,05716386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cap="none" strike="noStrike">
                          <a:solidFill>
                            <a:srgbClr val="FF0000"/>
                          </a:solidFill>
                        </a:rPr>
                        <a:t>1,15E-05</a:t>
                      </a:r>
                      <a:endParaRPr b="0" i="0" sz="1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cap="none" strike="noStrike"/>
                        <a:t>0,10026652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cap="none" strike="noStrike"/>
                        <a:t>0,09750942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cap="none" strike="noStrike"/>
                        <a:t>0,09346567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cap="none" strike="noStrike"/>
                        <a:t>0,09723371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cap="none" strike="noStrike">
                          <a:solidFill>
                            <a:srgbClr val="FF0000"/>
                          </a:solidFill>
                        </a:rPr>
                        <a:t>8,8E-05</a:t>
                      </a:r>
                      <a:endParaRPr b="0" i="0" sz="1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cap="none" strike="noStrike"/>
                        <a:t>0,15724658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cap="none" strike="noStrike"/>
                        <a:t>0,16322029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cap="none" strike="noStrike"/>
                        <a:t>0,16000368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u="none" cap="none" strike="noStrike"/>
                        <a:t>0,16827497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cap="none" strike="noStrike">
                          <a:solidFill>
                            <a:srgbClr val="FF0000"/>
                          </a:solidFill>
                        </a:rPr>
                        <a:t>0,00069</a:t>
                      </a:r>
                      <a:endParaRPr b="0" i="0" sz="10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</a:tr>
              <a:tr h="10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</a:tr>
              <a:tr h="10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</a:tr>
              <a:tr h="10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u="none" cap="none" strike="noStrike">
                          <a:solidFill>
                            <a:srgbClr val="2E75B5"/>
                          </a:solidFill>
                        </a:rPr>
                        <a:t>0,125</a:t>
                      </a:r>
                      <a:endParaRPr b="1" i="0" sz="1200" u="none" cap="none" strike="noStrik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u="none" cap="none" strike="noStrike">
                          <a:solidFill>
                            <a:srgbClr val="2E75B5"/>
                          </a:solidFill>
                        </a:rPr>
                        <a:t>0,967</a:t>
                      </a:r>
                      <a:endParaRPr b="1" i="0" sz="1200" u="none" cap="none" strike="noStrik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u="none" cap="none" strike="noStrike">
                          <a:solidFill>
                            <a:srgbClr val="2E75B5"/>
                          </a:solidFill>
                        </a:rPr>
                        <a:t>7,519</a:t>
                      </a:r>
                      <a:endParaRPr b="1" i="0" sz="1200" u="none" cap="none" strike="noStrik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2E75B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</a:tr>
              <a:tr h="10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</a:tr>
              <a:tr h="10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 hMerge="1"/>
                <a:tc hMerge="1"/>
              </a:tr>
              <a:tr h="10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u="none" cap="none" strike="noStrike">
                          <a:solidFill>
                            <a:srgbClr val="548135"/>
                          </a:solidFill>
                        </a:rPr>
                        <a:t>294</a:t>
                      </a:r>
                      <a:endParaRPr b="1" i="0" sz="1200" u="none" cap="none" strike="noStrik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u="none" cap="none" strike="noStrike">
                          <a:solidFill>
                            <a:srgbClr val="548135"/>
                          </a:solidFill>
                        </a:rPr>
                        <a:t>323</a:t>
                      </a:r>
                      <a:endParaRPr b="1" i="0" sz="1200" u="none" cap="none" strike="noStrik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200" u="none" cap="none" strike="noStrike">
                          <a:solidFill>
                            <a:srgbClr val="548135"/>
                          </a:solidFill>
                        </a:rPr>
                        <a:t>608</a:t>
                      </a:r>
                      <a:endParaRPr b="1" i="0" sz="1200" u="none" cap="none" strike="noStrike">
                        <a:solidFill>
                          <a:srgbClr val="54813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</a:tr>
              <a:tr h="10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b"/>
                </a:tc>
              </a:tr>
            </a:tbl>
          </a:graphicData>
        </a:graphic>
      </p:graphicFrame>
      <p:sp>
        <p:nvSpPr>
          <p:cNvPr id="99" name="Google Shape;99;p3"/>
          <p:cNvSpPr txBox="1"/>
          <p:nvPr/>
        </p:nvSpPr>
        <p:spPr>
          <a:xfrm flipH="1">
            <a:off x="0" y="3105543"/>
            <a:ext cx="17399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Total barcodes: 10881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 flipH="1">
            <a:off x="1901414" y="4071772"/>
            <a:ext cx="332590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Probability of having sum=4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 flipH="1">
            <a:off x="1365666" y="3773392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Osimertinib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 flipH="1">
            <a:off x="3484442" y="3773392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Trametinib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 flipH="1">
            <a:off x="6088988" y="3773392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Pemetrexed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 flipH="1">
            <a:off x="555214" y="4629357"/>
            <a:ext cx="195303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Expected barcodes with sum=4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 flipH="1">
            <a:off x="555214" y="5204823"/>
            <a:ext cx="200595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Observed barcodes with sum=4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290945" y="4629357"/>
            <a:ext cx="8478982" cy="5754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374073" y="5124095"/>
            <a:ext cx="8478982" cy="5754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 flipH="1">
            <a:off x="628650" y="371610"/>
            <a:ext cx="8197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chances to have a barcode randomly enriched in all four replicates?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 flipH="1">
            <a:off x="1374628" y="967437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Osimertinib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 flipH="1">
            <a:off x="3493404" y="967437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Trametinib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 flipH="1">
            <a:off x="6097950" y="967437"/>
            <a:ext cx="9152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1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Pemetrexed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4"/>
          <p:cNvGraphicFramePr/>
          <p:nvPr/>
        </p:nvGraphicFramePr>
        <p:xfrm>
          <a:off x="851647" y="9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{BF03A647-3DEB-4D45-ADF8-F201E14DA31B}</a:tableStyleId>
              </a:tblPr>
              <a:tblGrid>
                <a:gridCol w="4315750"/>
                <a:gridCol w="877300"/>
                <a:gridCol w="877300"/>
                <a:gridCol w="877300"/>
              </a:tblGrid>
              <a:tr h="818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Osimer_100n_exp010821_run180821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Tramet_030n_exp010821_run180821_11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Pemetr_100n_exp010821_run180821_15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CAGCTTGACCATCTGCTGTTACTCGGACAGGAATAAGGCGA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CATGGCGAAGATGAGCGAAGACTGGGACAGGATTGACGCGA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GATCTCGTAGAACATTTGCGGATACTCCTACAACGTTTAGG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GATCACCTTGAGCATTAGCCGGGACTGTTACACGTTTGAGG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GATCAAGGTGAAGATGTGCACCGACTGACACATCATTAACG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GATCAACTTGACGATGAGCAAGTACTGGTACATGGGTCACG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GATCAGCAGGAGGATAAGCTTTTACTGTAACATCGTTGAGG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CTGCGAGAACATCAGCATCGACTCCAACAGCCTATAGGCGA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GATCAGCATGAAGATGTGCTGATACTGTTACATCCATTACG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GATCTAGTGGAAGATTAGCATATACTGGAACAGCTGTCAGG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GATCAGCGGGAACATTTGCGCCCACTGACACATCAAAGACG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CTTCACGATGATAAGCTTGAACTGGTACATGATATAGGCGA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CTGGTTGAGGATAAGCACCAACTCTCACAGGGGTCACGCGA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CTTGTTGAACATGTGCGGGGACTGGAACATGCAACAGGCGA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CACCCGGAGCATTTGCGTGGACTCGAACATGGTAGAGGCGA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22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GATCTGGGCGAGGATGTGCTATGACTGGTACACGGCAGACG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  <p:sp>
        <p:nvSpPr>
          <p:cNvPr id="117" name="Google Shape;117;p4"/>
          <p:cNvSpPr txBox="1"/>
          <p:nvPr/>
        </p:nvSpPr>
        <p:spPr>
          <a:xfrm>
            <a:off x="358588" y="248107"/>
            <a:ext cx="8677835" cy="464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 did this for all the experiments, then David assembled the different files with Galaxy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233082" y="861782"/>
            <a:ext cx="9072283" cy="1499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obtained a table with 121 columns (treatments) and 26712 barcodes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 kept only the barcodes that were present in all the drugs/columns: </a:t>
            </a: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6111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barcodes selected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 transformed 4 🡪 1 and the rest 🡪 0 (binary) </a:t>
            </a: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[except for osim three months, 3 replicates] </a:t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568" y="3055854"/>
            <a:ext cx="8820863" cy="242852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233082" y="2382529"/>
            <a:ext cx="9072283" cy="464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-Correlation matrix for the </a:t>
            </a:r>
            <a:r>
              <a:rPr b="1"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treatments</a:t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068" y="326561"/>
            <a:ext cx="6214614" cy="604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1" y="254390"/>
            <a:ext cx="4088818" cy="3174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0227" y="254390"/>
            <a:ext cx="4098864" cy="3164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0056" y="3538332"/>
            <a:ext cx="4103888" cy="320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/>
        </p:nvSpPr>
        <p:spPr>
          <a:xfrm>
            <a:off x="394650" y="182321"/>
            <a:ext cx="8820863" cy="1499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-Correlation matrix for the </a:t>
            </a:r>
            <a:r>
              <a:rPr b="1"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barcodes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 selected barcodes displaying a sum of at least 1 🡪 4106 barcodes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 selected barcodes displaying a sum of at least 10 🡪 657 barcodes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13" y="1705131"/>
            <a:ext cx="8937020" cy="3447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0933" y="2884179"/>
            <a:ext cx="5493878" cy="3909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/>
        </p:nvSpPr>
        <p:spPr>
          <a:xfrm>
            <a:off x="394650" y="352650"/>
            <a:ext cx="8820863" cy="1501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To select barcodes highly correlated: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CC &gt; 0,8 🡪 1   ;    CC ≤ 0,8 🡪 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 discarded barcodes with sum &lt; 5 (205 barcodes remaining)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82" y="2444342"/>
            <a:ext cx="8982635" cy="400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9858" y="2218491"/>
            <a:ext cx="4030069" cy="445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2024-10-13T14:59:01Z</dcterms:created>
  <dc:creator>LUCA GRUMOLATO (Personnel)</dc:creator>
</cp:coreProperties>
</file>