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8" r:id="rId4"/>
    <p:sldId id="257" r:id="rId5"/>
    <p:sldId id="259" r:id="rId6"/>
    <p:sldId id="260" r:id="rId7"/>
    <p:sldId id="262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AE9-D759-4724-9462-9DEBB4E2898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D45D-CC05-4897-839E-A03181EDE7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0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AE9-D759-4724-9462-9DEBB4E2898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D45D-CC05-4897-839E-A03181EDE7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AE9-D759-4724-9462-9DEBB4E2898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D45D-CC05-4897-839E-A03181EDE7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7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AE9-D759-4724-9462-9DEBB4E2898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D45D-CC05-4897-839E-A03181EDE7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6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AE9-D759-4724-9462-9DEBB4E2898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D45D-CC05-4897-839E-A03181EDE7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2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AE9-D759-4724-9462-9DEBB4E2898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D45D-CC05-4897-839E-A03181EDE7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0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AE9-D759-4724-9462-9DEBB4E2898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D45D-CC05-4897-839E-A03181EDE7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3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AE9-D759-4724-9462-9DEBB4E2898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D45D-CC05-4897-839E-A03181EDE7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2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AE9-D759-4724-9462-9DEBB4E2898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D45D-CC05-4897-839E-A03181EDE7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2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AE9-D759-4724-9462-9DEBB4E2898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D45D-CC05-4897-839E-A03181EDE7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4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0AE9-D759-4724-9462-9DEBB4E2898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D45D-CC05-4897-839E-A03181EDE7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8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E0AE9-D759-4724-9462-9DEBB4E2898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6D45D-CC05-4897-839E-A03181EDE7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2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38">
            <a:extLst>
              <a:ext uri="{FF2B5EF4-FFF2-40B4-BE49-F238E27FC236}">
                <a16:creationId xmlns:a16="http://schemas.microsoft.com/office/drawing/2014/main" id="{1566D104-9EBC-4C54-B2F8-366DF6321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64" y="856130"/>
            <a:ext cx="8559139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1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26B3270-169D-4F57-BAA4-EFEC77438CB5}"/>
              </a:ext>
            </a:extLst>
          </p:cNvPr>
          <p:cNvSpPr txBox="1"/>
          <p:nvPr/>
        </p:nvSpPr>
        <p:spPr>
          <a:xfrm>
            <a:off x="233082" y="113637"/>
            <a:ext cx="8677835" cy="2537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Workflow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-eliminate barcodes for which the combined counts of the 4 controls are &lt;5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-normalize barcodes so that total number of counts is 100 000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-calculate mean of the 4 controls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-calculate the fold change vs control (mean) for each drug replicate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7861944-EA0D-4C51-BADB-F28984846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71464"/>
              </p:ext>
            </p:extLst>
          </p:nvPr>
        </p:nvGraphicFramePr>
        <p:xfrm>
          <a:off x="654422" y="3317636"/>
          <a:ext cx="7463114" cy="2501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6927">
                  <a:extLst>
                    <a:ext uri="{9D8B030D-6E8A-4147-A177-3AD203B41FA5}">
                      <a16:colId xmlns:a16="http://schemas.microsoft.com/office/drawing/2014/main" val="2114185776"/>
                    </a:ext>
                  </a:extLst>
                </a:gridCol>
                <a:gridCol w="786927">
                  <a:extLst>
                    <a:ext uri="{9D8B030D-6E8A-4147-A177-3AD203B41FA5}">
                      <a16:colId xmlns:a16="http://schemas.microsoft.com/office/drawing/2014/main" val="3724156847"/>
                    </a:ext>
                  </a:extLst>
                </a:gridCol>
                <a:gridCol w="786927">
                  <a:extLst>
                    <a:ext uri="{9D8B030D-6E8A-4147-A177-3AD203B41FA5}">
                      <a16:colId xmlns:a16="http://schemas.microsoft.com/office/drawing/2014/main" val="3435969026"/>
                    </a:ext>
                  </a:extLst>
                </a:gridCol>
                <a:gridCol w="786927">
                  <a:extLst>
                    <a:ext uri="{9D8B030D-6E8A-4147-A177-3AD203B41FA5}">
                      <a16:colId xmlns:a16="http://schemas.microsoft.com/office/drawing/2014/main" val="3723318807"/>
                    </a:ext>
                  </a:extLst>
                </a:gridCol>
                <a:gridCol w="380771">
                  <a:extLst>
                    <a:ext uri="{9D8B030D-6E8A-4147-A177-3AD203B41FA5}">
                      <a16:colId xmlns:a16="http://schemas.microsoft.com/office/drawing/2014/main" val="1595062307"/>
                    </a:ext>
                  </a:extLst>
                </a:gridCol>
                <a:gridCol w="786927">
                  <a:extLst>
                    <a:ext uri="{9D8B030D-6E8A-4147-A177-3AD203B41FA5}">
                      <a16:colId xmlns:a16="http://schemas.microsoft.com/office/drawing/2014/main" val="3949804334"/>
                    </a:ext>
                  </a:extLst>
                </a:gridCol>
                <a:gridCol w="786927">
                  <a:extLst>
                    <a:ext uri="{9D8B030D-6E8A-4147-A177-3AD203B41FA5}">
                      <a16:colId xmlns:a16="http://schemas.microsoft.com/office/drawing/2014/main" val="2611126359"/>
                    </a:ext>
                  </a:extLst>
                </a:gridCol>
                <a:gridCol w="786927">
                  <a:extLst>
                    <a:ext uri="{9D8B030D-6E8A-4147-A177-3AD203B41FA5}">
                      <a16:colId xmlns:a16="http://schemas.microsoft.com/office/drawing/2014/main" val="3882617327"/>
                    </a:ext>
                  </a:extLst>
                </a:gridCol>
                <a:gridCol w="786927">
                  <a:extLst>
                    <a:ext uri="{9D8B030D-6E8A-4147-A177-3AD203B41FA5}">
                      <a16:colId xmlns:a16="http://schemas.microsoft.com/office/drawing/2014/main" val="2907156479"/>
                    </a:ext>
                  </a:extLst>
                </a:gridCol>
                <a:gridCol w="786927">
                  <a:extLst>
                    <a:ext uri="{9D8B030D-6E8A-4147-A177-3AD203B41FA5}">
                      <a16:colId xmlns:a16="http://schemas.microsoft.com/office/drawing/2014/main" val="1422772676"/>
                    </a:ext>
                  </a:extLst>
                </a:gridCol>
              </a:tblGrid>
              <a:tr h="67610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Osimer1_100n_exp010821_run180821_07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Osimer2_100n_exp010821_run180821_08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Osimer3_100n_exp010821_run180821_09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Osimer4_100n_exp010821_run180821_10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,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Osimer1_100n_exp010821_run180821_07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Osimer2_100n_exp010821_run180821_08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Osimer3_100n_exp010821_run180821_09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Osimer4_100n_exp010821_run180821_10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u="none" strike="noStrike" dirty="0">
                          <a:effectLst/>
                        </a:rPr>
                        <a:t>Osimer_100n_exp010821_run180821</a:t>
                      </a:r>
                      <a:endParaRPr lang="fr-FR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2128877"/>
                  </a:ext>
                </a:extLst>
              </a:tr>
              <a:tr h="18232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0,31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0,25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0,34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0,34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0</a:t>
                      </a:r>
                      <a:endParaRPr lang="fr-FR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6684280"/>
                  </a:ext>
                </a:extLst>
              </a:tr>
              <a:tr h="18232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0,27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0,19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0,33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0,24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>
                          <a:effectLst/>
                        </a:rPr>
                        <a:t>0</a:t>
                      </a:r>
                      <a:endParaRPr lang="fr-FR" sz="11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0414146"/>
                  </a:ext>
                </a:extLst>
              </a:tr>
              <a:tr h="18232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5,44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4,50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5,44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4,78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>
                          <a:effectLst/>
                        </a:rPr>
                        <a:t>4</a:t>
                      </a:r>
                      <a:endParaRPr lang="fr-FR" sz="11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7940577"/>
                  </a:ext>
                </a:extLst>
              </a:tr>
              <a:tr h="18232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0,92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0,79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0,69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0,63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>
                          <a:effectLst/>
                        </a:rPr>
                        <a:t>0</a:t>
                      </a:r>
                      <a:endParaRPr lang="fr-FR" sz="11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4487386"/>
                  </a:ext>
                </a:extLst>
              </a:tr>
              <a:tr h="18232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0,53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0,62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0,73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0,58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0</a:t>
                      </a:r>
                      <a:endParaRPr lang="fr-FR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6383303"/>
                  </a:ext>
                </a:extLst>
              </a:tr>
              <a:tr h="18232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0,22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0,28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0,22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>
                          <a:effectLst/>
                        </a:rPr>
                        <a:t>0</a:t>
                      </a:r>
                      <a:endParaRPr lang="fr-FR" sz="11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9597341"/>
                  </a:ext>
                </a:extLst>
              </a:tr>
              <a:tr h="18232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0,50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0,46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0,59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0,54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0</a:t>
                      </a:r>
                      <a:endParaRPr lang="fr-FR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4500379"/>
                  </a:ext>
                </a:extLst>
              </a:tr>
              <a:tr h="18232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1,28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1,67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1,54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1,73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0</a:t>
                      </a:r>
                      <a:endParaRPr lang="fr-FR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1846986"/>
                  </a:ext>
                </a:extLst>
              </a:tr>
              <a:tr h="18232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0,51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0,59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0,66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0,53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0</a:t>
                      </a:r>
                      <a:endParaRPr lang="fr-FR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2433691"/>
                  </a:ext>
                </a:extLst>
              </a:tr>
              <a:tr h="18232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0,39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0,53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0,48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 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effectLst/>
                        </a:rPr>
                        <a:t>0</a:t>
                      </a:r>
                      <a:endParaRPr lang="fr-FR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5070140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680A95C7-2B77-4607-ABC5-9006D38AB1DD}"/>
              </a:ext>
            </a:extLst>
          </p:cNvPr>
          <p:cNvSpPr txBox="1"/>
          <p:nvPr/>
        </p:nvSpPr>
        <p:spPr>
          <a:xfrm>
            <a:off x="233082" y="2655649"/>
            <a:ext cx="8677835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-if fc&gt;3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1, if not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A744F9-69BE-4F25-964F-09DA9EB58F06}"/>
              </a:ext>
            </a:extLst>
          </p:cNvPr>
          <p:cNvSpPr txBox="1"/>
          <p:nvPr/>
        </p:nvSpPr>
        <p:spPr>
          <a:xfrm>
            <a:off x="233082" y="6010550"/>
            <a:ext cx="867783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-calculate the sum for the four replicates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A785BDF1-18E0-466A-8FCC-F423A69A5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882777"/>
              </p:ext>
            </p:extLst>
          </p:nvPr>
        </p:nvGraphicFramePr>
        <p:xfrm>
          <a:off x="628650" y="1250111"/>
          <a:ext cx="7886700" cy="1796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14751920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34874540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7950675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055256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6319754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066895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33028234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1884024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6076327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9281738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20326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5229555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1087429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06813541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46076160"/>
                    </a:ext>
                  </a:extLst>
                </a:gridCol>
              </a:tblGrid>
              <a:tr h="452849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Osimer1_100n_exp010821_run180821_07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Osimer2_100n_exp010821_run180821_08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Osimer3_100n_exp010821_run180821_09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Osimer4_100n_exp010821_run180821_10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sum</a:t>
                      </a:r>
                      <a:endParaRPr lang="fr-FR" sz="7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Tramet1_030n_exp010821_run180821_11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Tramet2_030n_exp010821_run180821_12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Tramet3_030n_exp010821_run180821_13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Tramet4_030n_exp010821_run180821_14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sum</a:t>
                      </a:r>
                      <a:endParaRPr lang="fr-FR" sz="7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Pemetr1_100n_exp010821_run180821_15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Pemetr2_100n_exp010821_run180821_16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Pemetr3_100n_exp010821_run180821_17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Pemetr4_100n_exp010821_run180821_18</a:t>
                      </a:r>
                      <a:endParaRPr lang="fr-F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sum</a:t>
                      </a:r>
                      <a:endParaRPr lang="fr-FR" sz="7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ctr"/>
                </a:tc>
                <a:extLst>
                  <a:ext uri="{0D108BD9-81ED-4DB2-BD59-A6C34878D82A}">
                    <a16:rowId xmlns:a16="http://schemas.microsoft.com/office/drawing/2014/main" val="1805327830"/>
                  </a:ext>
                </a:extLst>
              </a:tr>
              <a:tr h="122117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extLst>
                  <a:ext uri="{0D108BD9-81ED-4DB2-BD59-A6C34878D82A}">
                    <a16:rowId xmlns:a16="http://schemas.microsoft.com/office/drawing/2014/main" val="4043671747"/>
                  </a:ext>
                </a:extLst>
              </a:tr>
              <a:tr h="122117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extLst>
                  <a:ext uri="{0D108BD9-81ED-4DB2-BD59-A6C34878D82A}">
                    <a16:rowId xmlns:a16="http://schemas.microsoft.com/office/drawing/2014/main" val="2663591609"/>
                  </a:ext>
                </a:extLst>
              </a:tr>
              <a:tr h="122117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1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1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1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1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4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extLst>
                  <a:ext uri="{0D108BD9-81ED-4DB2-BD59-A6C34878D82A}">
                    <a16:rowId xmlns:a16="http://schemas.microsoft.com/office/drawing/2014/main" val="2791635137"/>
                  </a:ext>
                </a:extLst>
              </a:tr>
              <a:tr h="122117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extLst>
                  <a:ext uri="{0D108BD9-81ED-4DB2-BD59-A6C34878D82A}">
                    <a16:rowId xmlns:a16="http://schemas.microsoft.com/office/drawing/2014/main" val="2349704908"/>
                  </a:ext>
                </a:extLst>
              </a:tr>
              <a:tr h="122117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extLst>
                  <a:ext uri="{0D108BD9-81ED-4DB2-BD59-A6C34878D82A}">
                    <a16:rowId xmlns:a16="http://schemas.microsoft.com/office/drawing/2014/main" val="3456764195"/>
                  </a:ext>
                </a:extLst>
              </a:tr>
              <a:tr h="122117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extLst>
                  <a:ext uri="{0D108BD9-81ED-4DB2-BD59-A6C34878D82A}">
                    <a16:rowId xmlns:a16="http://schemas.microsoft.com/office/drawing/2014/main" val="575278011"/>
                  </a:ext>
                </a:extLst>
              </a:tr>
              <a:tr h="122117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extLst>
                  <a:ext uri="{0D108BD9-81ED-4DB2-BD59-A6C34878D82A}">
                    <a16:rowId xmlns:a16="http://schemas.microsoft.com/office/drawing/2014/main" val="3735882334"/>
                  </a:ext>
                </a:extLst>
              </a:tr>
              <a:tr h="122117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extLst>
                  <a:ext uri="{0D108BD9-81ED-4DB2-BD59-A6C34878D82A}">
                    <a16:rowId xmlns:a16="http://schemas.microsoft.com/office/drawing/2014/main" val="366891864"/>
                  </a:ext>
                </a:extLst>
              </a:tr>
              <a:tr h="122117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extLst>
                  <a:ext uri="{0D108BD9-81ED-4DB2-BD59-A6C34878D82A}">
                    <a16:rowId xmlns:a16="http://schemas.microsoft.com/office/drawing/2014/main" val="213247734"/>
                  </a:ext>
                </a:extLst>
              </a:tr>
              <a:tr h="122117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extLst>
                  <a:ext uri="{0D108BD9-81ED-4DB2-BD59-A6C34878D82A}">
                    <a16:rowId xmlns:a16="http://schemas.microsoft.com/office/drawing/2014/main" val="528292403"/>
                  </a:ext>
                </a:extLst>
              </a:tr>
              <a:tr h="122117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>
                          <a:effectLst/>
                        </a:rPr>
                        <a:t>0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u="none" strike="noStrike" dirty="0">
                          <a:effectLst/>
                        </a:rPr>
                        <a:t>0</a:t>
                      </a:r>
                      <a:endParaRPr lang="fr-FR" sz="7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8" marR="5088" marT="5088" marB="0" anchor="b"/>
                </a:tc>
                <a:extLst>
                  <a:ext uri="{0D108BD9-81ED-4DB2-BD59-A6C34878D82A}">
                    <a16:rowId xmlns:a16="http://schemas.microsoft.com/office/drawing/2014/main" val="2755885149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165A352-CF49-4F6E-AAF0-9725AF5EC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217703"/>
              </p:ext>
            </p:extLst>
          </p:nvPr>
        </p:nvGraphicFramePr>
        <p:xfrm>
          <a:off x="628650" y="3980351"/>
          <a:ext cx="8064885" cy="154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4405">
                  <a:extLst>
                    <a:ext uri="{9D8B030D-6E8A-4147-A177-3AD203B41FA5}">
                      <a16:colId xmlns:a16="http://schemas.microsoft.com/office/drawing/2014/main" val="75875138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92371593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3238254288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3773025038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2115286698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444187760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1562295296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2338904898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827653031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982832850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3967471043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4098199583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2590951921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887813762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2171847763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681091466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2223410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u="none" strike="noStrike" dirty="0">
                          <a:effectLst/>
                        </a:rPr>
                        <a:t>630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u="none" strike="noStrike" dirty="0">
                          <a:effectLst/>
                        </a:rPr>
                        <a:t>626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u="none" strike="noStrike">
                          <a:effectLst/>
                        </a:rPr>
                        <a:t>658</a:t>
                      </a:r>
                      <a:endParaRPr lang="fr-F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u="none" strike="noStrike">
                          <a:effectLst/>
                        </a:rPr>
                        <a:t>622</a:t>
                      </a:r>
                      <a:endParaRPr lang="fr-F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u="none" strike="noStrike" dirty="0">
                          <a:effectLst/>
                        </a:rPr>
                        <a:t>1091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u="none" strike="noStrike" dirty="0">
                          <a:effectLst/>
                        </a:rPr>
                        <a:t>1061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u="none" strike="noStrike" dirty="0">
                          <a:effectLst/>
                        </a:rPr>
                        <a:t>1017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u="none" strike="noStrike" dirty="0">
                          <a:effectLst/>
                        </a:rPr>
                        <a:t>1058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u="none" strike="noStrike" dirty="0">
                          <a:effectLst/>
                        </a:rPr>
                        <a:t>1711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u="none" strike="noStrike" dirty="0">
                          <a:effectLst/>
                        </a:rPr>
                        <a:t>1776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u="none" strike="noStrike" dirty="0">
                          <a:effectLst/>
                        </a:rPr>
                        <a:t>1741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1" u="none" strike="noStrike" dirty="0">
                          <a:effectLst/>
                        </a:rPr>
                        <a:t>1831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704166262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3881296605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</a:rPr>
                        <a:t>0,05789909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</a:rPr>
                        <a:t>0,05753148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</a:rPr>
                        <a:t>0,06047238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</a:rPr>
                        <a:t>0,05716386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1,15E-05</a:t>
                      </a:r>
                      <a:endParaRPr lang="fr-F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</a:rPr>
                        <a:t>0,10026652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</a:rPr>
                        <a:t>0,09750942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</a:rPr>
                        <a:t>0,09346567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</a:rPr>
                        <a:t>0,09723371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8,8E-05</a:t>
                      </a:r>
                      <a:endParaRPr lang="fr-F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 dirty="0">
                          <a:effectLst/>
                        </a:rPr>
                        <a:t>0,15724658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</a:rPr>
                        <a:t>0,16322029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</a:rPr>
                        <a:t>0,16000368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600" u="none" strike="noStrike">
                          <a:effectLst/>
                        </a:rPr>
                        <a:t>0,16827497</a:t>
                      </a:r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0,00069</a:t>
                      </a:r>
                      <a:endParaRPr lang="fr-F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49762637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2841960777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565357996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0,125</a:t>
                      </a:r>
                      <a:endParaRPr lang="fr-FR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0,967</a:t>
                      </a:r>
                      <a:endParaRPr lang="fr-FR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7,519</a:t>
                      </a:r>
                      <a:endParaRPr lang="fr-FR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1348483045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3294641929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endParaRPr lang="fr-FR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endParaRPr lang="fr-FR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endParaRPr lang="fr-FR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72052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294</a:t>
                      </a:r>
                      <a:endParaRPr lang="fr-FR" sz="12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323</a:t>
                      </a:r>
                      <a:endParaRPr lang="fr-FR" sz="12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608</a:t>
                      </a:r>
                      <a:endParaRPr lang="fr-FR" sz="12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2349732018"/>
                  </a:ext>
                </a:extLst>
              </a:tr>
              <a:tr h="107750"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0" marR="4490" marT="4490" marB="0" anchor="b"/>
                </a:tc>
                <a:extLst>
                  <a:ext uri="{0D108BD9-81ED-4DB2-BD59-A6C34878D82A}">
                    <a16:rowId xmlns:a16="http://schemas.microsoft.com/office/drawing/2014/main" val="2670863159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AD9C03D4-F229-41F6-98B5-354B1CE7B2C4}"/>
              </a:ext>
            </a:extLst>
          </p:cNvPr>
          <p:cNvSpPr txBox="1"/>
          <p:nvPr/>
        </p:nvSpPr>
        <p:spPr>
          <a:xfrm flipH="1">
            <a:off x="0" y="3105543"/>
            <a:ext cx="173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Total barcodes: 10881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92FECF-BA8B-4B56-8F73-F7DCFA7C1EFD}"/>
              </a:ext>
            </a:extLst>
          </p:cNvPr>
          <p:cNvSpPr txBox="1"/>
          <p:nvPr/>
        </p:nvSpPr>
        <p:spPr>
          <a:xfrm flipH="1">
            <a:off x="1901414" y="4071772"/>
            <a:ext cx="3325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Probability of having sum=4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F43C556-34FE-4951-BC47-AC0EA2E89A9A}"/>
              </a:ext>
            </a:extLst>
          </p:cNvPr>
          <p:cNvSpPr txBox="1"/>
          <p:nvPr/>
        </p:nvSpPr>
        <p:spPr>
          <a:xfrm flipH="1">
            <a:off x="1365666" y="3773392"/>
            <a:ext cx="915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75000"/>
                  </a:schemeClr>
                </a:solidFill>
              </a:rPr>
              <a:t>Osimertinib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D101581-F4E2-4121-920B-FE3B7BE5636B}"/>
              </a:ext>
            </a:extLst>
          </p:cNvPr>
          <p:cNvSpPr txBox="1"/>
          <p:nvPr/>
        </p:nvSpPr>
        <p:spPr>
          <a:xfrm flipH="1">
            <a:off x="3484442" y="3773392"/>
            <a:ext cx="915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75000"/>
                  </a:schemeClr>
                </a:solidFill>
              </a:rPr>
              <a:t>Trametinib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767D2A-9A49-447E-B509-DA701BBD648C}"/>
              </a:ext>
            </a:extLst>
          </p:cNvPr>
          <p:cNvSpPr txBox="1"/>
          <p:nvPr/>
        </p:nvSpPr>
        <p:spPr>
          <a:xfrm flipH="1">
            <a:off x="6088988" y="3773392"/>
            <a:ext cx="915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75000"/>
                  </a:schemeClr>
                </a:solidFill>
              </a:rPr>
              <a:t>Pemetrexed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1D4DE8B-CE78-40BC-A83D-68BEDD301A63}"/>
              </a:ext>
            </a:extLst>
          </p:cNvPr>
          <p:cNvSpPr txBox="1"/>
          <p:nvPr/>
        </p:nvSpPr>
        <p:spPr>
          <a:xfrm flipH="1">
            <a:off x="555214" y="4629357"/>
            <a:ext cx="1953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Expected barcodes with sum=4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C89BF1-EC9A-4174-8800-CFD1CEEB4A65}"/>
              </a:ext>
            </a:extLst>
          </p:cNvPr>
          <p:cNvSpPr txBox="1"/>
          <p:nvPr/>
        </p:nvSpPr>
        <p:spPr>
          <a:xfrm flipH="1">
            <a:off x="555214" y="5204823"/>
            <a:ext cx="2005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Observed barcodes with sum=4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5304E6-6332-4E1E-8664-6CB9654549D1}"/>
              </a:ext>
            </a:extLst>
          </p:cNvPr>
          <p:cNvSpPr/>
          <p:nvPr/>
        </p:nvSpPr>
        <p:spPr>
          <a:xfrm>
            <a:off x="290945" y="4629357"/>
            <a:ext cx="8478982" cy="575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6C1694-D89B-44C3-85C7-E36D0E7A9347}"/>
              </a:ext>
            </a:extLst>
          </p:cNvPr>
          <p:cNvSpPr/>
          <p:nvPr/>
        </p:nvSpPr>
        <p:spPr>
          <a:xfrm>
            <a:off x="374073" y="5124095"/>
            <a:ext cx="8478982" cy="575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4FBF81-E137-433A-9FC6-45B2B4950143}"/>
              </a:ext>
            </a:extLst>
          </p:cNvPr>
          <p:cNvSpPr txBox="1"/>
          <p:nvPr/>
        </p:nvSpPr>
        <p:spPr>
          <a:xfrm flipH="1">
            <a:off x="628650" y="371610"/>
            <a:ext cx="819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chances to have a barcode randomly enriched in all four replicates?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D8258E-D81D-4071-AE5C-0B25481FAF3A}"/>
              </a:ext>
            </a:extLst>
          </p:cNvPr>
          <p:cNvSpPr txBox="1"/>
          <p:nvPr/>
        </p:nvSpPr>
        <p:spPr>
          <a:xfrm flipH="1">
            <a:off x="1374628" y="967437"/>
            <a:ext cx="915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75000"/>
                  </a:schemeClr>
                </a:solidFill>
              </a:rPr>
              <a:t>Osimertinib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2AB8973-7084-4320-A9F9-DFDC28A2AC75}"/>
              </a:ext>
            </a:extLst>
          </p:cNvPr>
          <p:cNvSpPr txBox="1"/>
          <p:nvPr/>
        </p:nvSpPr>
        <p:spPr>
          <a:xfrm flipH="1">
            <a:off x="3493404" y="967437"/>
            <a:ext cx="915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75000"/>
                  </a:schemeClr>
                </a:solidFill>
              </a:rPr>
              <a:t>Trametinib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4A3763D-ADEF-4CC6-9EE7-F2234F7B919A}"/>
              </a:ext>
            </a:extLst>
          </p:cNvPr>
          <p:cNvSpPr txBox="1"/>
          <p:nvPr/>
        </p:nvSpPr>
        <p:spPr>
          <a:xfrm flipH="1">
            <a:off x="6097950" y="967437"/>
            <a:ext cx="915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75000"/>
                  </a:schemeClr>
                </a:solidFill>
              </a:rPr>
              <a:t>Pemetrexed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A4FBD0-3FF9-4E11-B0A0-56E44DDB70F8}"/>
              </a:ext>
            </a:extLst>
          </p:cNvPr>
          <p:cNvSpPr txBox="1"/>
          <p:nvPr/>
        </p:nvSpPr>
        <p:spPr>
          <a:xfrm flipH="1">
            <a:off x="386129" y="5167499"/>
            <a:ext cx="630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Actual number of barcodes showing sum=4: </a:t>
            </a:r>
            <a:r>
              <a:rPr lang="en-US" sz="1200" b="1" dirty="0">
                <a:solidFill>
                  <a:srgbClr val="FF0000"/>
                </a:solidFill>
              </a:rPr>
              <a:t>294</a:t>
            </a:r>
            <a:r>
              <a:rPr lang="en-US" sz="1200" dirty="0">
                <a:solidFill>
                  <a:srgbClr val="FF0000"/>
                </a:solidFill>
              </a:rPr>
              <a:t> (osimertinib, 2,7% of detected barcodes)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						323</a:t>
            </a:r>
            <a:r>
              <a:rPr lang="en-US" sz="1200" dirty="0">
                <a:solidFill>
                  <a:srgbClr val="FF0000"/>
                </a:solidFill>
              </a:rPr>
              <a:t> (trametinib, 2,97% of detected barcodes)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                                                                               608</a:t>
            </a:r>
            <a:r>
              <a:rPr lang="en-US" sz="1200" dirty="0">
                <a:solidFill>
                  <a:srgbClr val="FF0000"/>
                </a:solidFill>
              </a:rPr>
              <a:t> (pemetrexed, 5,59% of detected barcodes)</a:t>
            </a:r>
          </a:p>
        </p:txBody>
      </p:sp>
    </p:spTree>
    <p:extLst>
      <p:ext uri="{BB962C8B-B14F-4D97-AF65-F5344CB8AC3E}">
        <p14:creationId xmlns:p14="http://schemas.microsoft.com/office/powerpoint/2010/main" val="6725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4045F95-5EF3-4009-B731-9DCFC9838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19329"/>
              </p:ext>
            </p:extLst>
          </p:nvPr>
        </p:nvGraphicFramePr>
        <p:xfrm>
          <a:off x="851647" y="963800"/>
          <a:ext cx="6947648" cy="4352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5748">
                  <a:extLst>
                    <a:ext uri="{9D8B030D-6E8A-4147-A177-3AD203B41FA5}">
                      <a16:colId xmlns:a16="http://schemas.microsoft.com/office/drawing/2014/main" val="2099165626"/>
                    </a:ext>
                  </a:extLst>
                </a:gridCol>
                <a:gridCol w="877300">
                  <a:extLst>
                    <a:ext uri="{9D8B030D-6E8A-4147-A177-3AD203B41FA5}">
                      <a16:colId xmlns:a16="http://schemas.microsoft.com/office/drawing/2014/main" val="2020699184"/>
                    </a:ext>
                  </a:extLst>
                </a:gridCol>
                <a:gridCol w="877300">
                  <a:extLst>
                    <a:ext uri="{9D8B030D-6E8A-4147-A177-3AD203B41FA5}">
                      <a16:colId xmlns:a16="http://schemas.microsoft.com/office/drawing/2014/main" val="2674370361"/>
                    </a:ext>
                  </a:extLst>
                </a:gridCol>
                <a:gridCol w="877300">
                  <a:extLst>
                    <a:ext uri="{9D8B030D-6E8A-4147-A177-3AD203B41FA5}">
                      <a16:colId xmlns:a16="http://schemas.microsoft.com/office/drawing/2014/main" val="1473067730"/>
                    </a:ext>
                  </a:extLst>
                </a:gridCol>
              </a:tblGrid>
              <a:tr h="818927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Osimer_100n_exp010821_run180821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Tramet_030n_exp010821_run180821_11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Pemetr_100n_exp010821_run180821_15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143033"/>
                  </a:ext>
                </a:extLst>
              </a:tr>
              <a:tr h="22083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CAGCTTGACCATCTGCTGTTACTCGGACAGGAATAAGGCGA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0405742"/>
                  </a:ext>
                </a:extLst>
              </a:tr>
              <a:tr h="22083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CATGGCGAAGATGAGCGAAGACTGGGACAGGATTGACGCGA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5052676"/>
                  </a:ext>
                </a:extLst>
              </a:tr>
              <a:tr h="22083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GATCTCGTAGAACATTTGCGGATACTCCTACAACGTTTAGG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9363332"/>
                  </a:ext>
                </a:extLst>
              </a:tr>
              <a:tr h="22083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GATCACCTTGAGCATTAGCCGGGACTGTTACACGTTTGAGG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9032606"/>
                  </a:ext>
                </a:extLst>
              </a:tr>
              <a:tr h="22083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GATCAAGGTGAAGATGTGCACCGACTGACACATCATTAACG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2937034"/>
                  </a:ext>
                </a:extLst>
              </a:tr>
              <a:tr h="22083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GATCAACTTGACGATGAGCAAGTACTGGTACATGGGTCACG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4266205"/>
                  </a:ext>
                </a:extLst>
              </a:tr>
              <a:tr h="22083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GATCAGCAGGAGGATAAGCTTTTACTGTAACATCGTTGAGG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977159"/>
                  </a:ext>
                </a:extLst>
              </a:tr>
              <a:tr h="22083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CTGCGAGAACATCAGCATCGACTCCAACAGCCTATAGGCGA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8208765"/>
                  </a:ext>
                </a:extLst>
              </a:tr>
              <a:tr h="22083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GATCAGCATGAAGATGTGCTGATACTGTTACATCCATTACG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3425797"/>
                  </a:ext>
                </a:extLst>
              </a:tr>
              <a:tr h="22083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GATCTAGTGGAAGATTAGCATATACTGGAACAGCTGTCAGG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5165307"/>
                  </a:ext>
                </a:extLst>
              </a:tr>
              <a:tr h="22083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GATCAGCGGGAACATTTGCGCCCACTGACACATCAAAGACG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451712"/>
                  </a:ext>
                </a:extLst>
              </a:tr>
              <a:tr h="22083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CTTCACGATGATAAGCTTGAACTGGTACATGATATAGGCGA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5966549"/>
                  </a:ext>
                </a:extLst>
              </a:tr>
              <a:tr h="22083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CTGGTTGAGGATAAGCACCAACTCTCACAGGGGTCACGCGA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3442924"/>
                  </a:ext>
                </a:extLst>
              </a:tr>
              <a:tr h="22083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CTTGTTGAACATGTGCGGGGACTGGAACATGCAACAGGCGA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6664152"/>
                  </a:ext>
                </a:extLst>
              </a:tr>
              <a:tr h="22083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CACCCGGAGCATTTGCGTGGACTCGAACATGGTAGAGGCGA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7918193"/>
                  </a:ext>
                </a:extLst>
              </a:tr>
              <a:tr h="220834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GATCTGGGCGAGGATGTGCTATGACTGGTACACGGCAGACG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9445028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009A491E-3933-4F6F-B477-EEAB40B94043}"/>
              </a:ext>
            </a:extLst>
          </p:cNvPr>
          <p:cNvSpPr txBox="1"/>
          <p:nvPr/>
        </p:nvSpPr>
        <p:spPr>
          <a:xfrm>
            <a:off x="358588" y="248107"/>
            <a:ext cx="867783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 did this for all the experiments, then David assembled the different files with Galaxy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1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F389893-0E91-420A-BE9A-9193BFFCEAE3}"/>
              </a:ext>
            </a:extLst>
          </p:cNvPr>
          <p:cNvSpPr txBox="1"/>
          <p:nvPr/>
        </p:nvSpPr>
        <p:spPr>
          <a:xfrm>
            <a:off x="233082" y="861782"/>
            <a:ext cx="9072283" cy="1499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obtained a table with 121 columns (treatments) and 26712 barcodes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 kept only the barcodes that were present in all the drugs/columns: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6111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barcodes selected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 transformed 4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and the rest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 (binary)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[except for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osim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three months,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replicates]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1AE11EE-5A52-4ECA-9CE7-0A2FB3E0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68" y="3055854"/>
            <a:ext cx="8820863" cy="242852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C0DF3E4-D3F9-449E-A037-485D15ECC776}"/>
              </a:ext>
            </a:extLst>
          </p:cNvPr>
          <p:cNvSpPr txBox="1"/>
          <p:nvPr/>
        </p:nvSpPr>
        <p:spPr>
          <a:xfrm>
            <a:off x="233082" y="2382529"/>
            <a:ext cx="9072283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-Correlation matrix for the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treatments</a:t>
            </a:r>
            <a:endParaRPr lang="fr-FR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4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77E34BC-BA67-4186-9A0D-E6D72AB2F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68" y="326561"/>
            <a:ext cx="6214614" cy="604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5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DC41406-45B5-47E4-A5BA-388EB5168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1" y="254390"/>
            <a:ext cx="4088818" cy="317461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67FF86C-E7C3-407B-9BF6-08B29732E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27" y="254390"/>
            <a:ext cx="4098864" cy="31645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084E931-2037-4265-A90A-ADF43B0EE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56" y="3538332"/>
            <a:ext cx="4103888" cy="320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0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FEFFD0D-4370-4B62-A8EF-41456E2F02A8}"/>
              </a:ext>
            </a:extLst>
          </p:cNvPr>
          <p:cNvSpPr txBox="1"/>
          <p:nvPr/>
        </p:nvSpPr>
        <p:spPr>
          <a:xfrm>
            <a:off x="394650" y="182321"/>
            <a:ext cx="8820863" cy="1499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-Correlation matrix for the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barcodes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 selected barcodes displaying a sum of at least 1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4106 barcodes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 selected barcodes displaying a sum of at least 10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657 barcodes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7C288B-CD18-4B5E-BDEF-EBBA3A01C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3" y="1705131"/>
            <a:ext cx="8937020" cy="34477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4A38383-C2AB-4BB2-A44E-7EEADF47D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33" y="2884179"/>
            <a:ext cx="5493878" cy="39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5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DF8501A-F136-40CA-BA87-A39BD8BB8DA2}"/>
              </a:ext>
            </a:extLst>
          </p:cNvPr>
          <p:cNvSpPr txBox="1"/>
          <p:nvPr/>
        </p:nvSpPr>
        <p:spPr>
          <a:xfrm>
            <a:off x="394650" y="352650"/>
            <a:ext cx="8820863" cy="1501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To select barcodes highly correlated: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CC &gt; 0,8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1   ;    CC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 0,8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0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 discarded barcodes with sum &lt; 5 (205 barcodes remaining)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6ACD32-FB34-404F-96F8-8EE8DAE6F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" y="2444342"/>
            <a:ext cx="8982635" cy="400548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E25CB68-FF9F-4D4D-81E5-689794453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58" y="2218491"/>
            <a:ext cx="4030069" cy="445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5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797</Words>
  <Application>Microsoft Office PowerPoint</Application>
  <PresentationFormat>Affichage à l'écran (4:3)</PresentationFormat>
  <Paragraphs>422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LUCA GRUMOLATO (Personnel)</dc:creator>
  <cp:lastModifiedBy>LUCA GRUMOLATO (Personnel)</cp:lastModifiedBy>
  <cp:revision>26</cp:revision>
  <dcterms:created xsi:type="dcterms:W3CDTF">2024-10-13T14:59:01Z</dcterms:created>
  <dcterms:modified xsi:type="dcterms:W3CDTF">2025-03-03T15:35:19Z</dcterms:modified>
</cp:coreProperties>
</file>