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815AFF-5D8D-4CA4-97D7-C94FDBB38293}">
          <p14:sldIdLst>
            <p14:sldId id="256"/>
            <p14:sldId id="258"/>
            <p14:sldId id="260"/>
            <p14:sldId id="259"/>
          </p14:sldIdLst>
        </p14:section>
        <p14:section name="Text" id="{F2816552-440F-4E9A-9F57-0C73F5306457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4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4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61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2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51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4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2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9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5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9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7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4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lker.com/cliparts/H/B/t/x/C/5/select-level-md.png" TargetMode="External"/><Relationship Id="rId13" Type="http://schemas.openxmlformats.org/officeDocument/2006/relationships/hyperlink" Target="https://cdn-icons-png.flaticon.com/512/191/191038.png" TargetMode="External"/><Relationship Id="rId3" Type="http://schemas.openxmlformats.org/officeDocument/2006/relationships/hyperlink" Target="https://media.istockphoto.com/photos/blue-wallpaper-background-picture-id186563701?k=6&amp;m=186563701&amp;s=612x612&amp;w=0&amp;h=GWCXrsxo8HD4VFeC865met5GqbkWgjKZmnHFSD9YnXM=" TargetMode="External"/><Relationship Id="rId7" Type="http://schemas.openxmlformats.org/officeDocument/2006/relationships/hyperlink" Target="https://tse1.mm.bing.net/th?id=OIP.L_-QGwkBDhCvHVZ0ptzkyQHaHa&amp;pid=Api&amp;P=0" TargetMode="External"/><Relationship Id="rId12" Type="http://schemas.openxmlformats.org/officeDocument/2006/relationships/hyperlink" Target="https://icon-library.com/images/garden-icon-png/garden-icon-png-6.jpg" TargetMode="External"/><Relationship Id="rId2" Type="http://schemas.openxmlformats.org/officeDocument/2006/relationships/hyperlink" Target="https://www.irs-software.com/wp-content/uploads/2016/10/store-icon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dn.freebiesupply.com/logos/large/2x/dayton-dragons-logo-png-transparent.png" TargetMode="External"/><Relationship Id="rId11" Type="http://schemas.openxmlformats.org/officeDocument/2006/relationships/hyperlink" Target="https://cdn-icons-png.flaticon.com/512/2077/2077008.png" TargetMode="External"/><Relationship Id="rId5" Type="http://schemas.openxmlformats.org/officeDocument/2006/relationships/hyperlink" Target="https://cdn.coinskid.com/images/icons/2280.png" TargetMode="External"/><Relationship Id="rId15" Type="http://schemas.openxmlformats.org/officeDocument/2006/relationships/image" Target="../media/image4.svg"/><Relationship Id="rId10" Type="http://schemas.openxmlformats.org/officeDocument/2006/relationships/hyperlink" Target="https://emojis.wiki/emoji-pics/apple/blue-square-apple.png" TargetMode="External"/><Relationship Id="rId4" Type="http://schemas.openxmlformats.org/officeDocument/2006/relationships/hyperlink" Target="https://pngimg.com/uploads/dragon/dragon_PNG84497.png" TargetMode="External"/><Relationship Id="rId9" Type="http://schemas.openxmlformats.org/officeDocument/2006/relationships/hyperlink" Target="https://opengameart.org/sites/default/files/PlayButtonHighlight.png" TargetMode="Externa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974F-6A6D-94C8-8EC3-2F94CAAEE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236" y="2933366"/>
            <a:ext cx="3906520" cy="991268"/>
          </a:xfrm>
        </p:spPr>
        <p:txBody>
          <a:bodyPr anchor="t">
            <a:normAutofit/>
          </a:bodyPr>
          <a:lstStyle/>
          <a:p>
            <a:r>
              <a:rPr lang="en-SG" sz="3600" b="1" dirty="0">
                <a:solidFill>
                  <a:schemeClr val="bg1"/>
                </a:solidFill>
              </a:rPr>
              <a:t>Dragon 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66A1-978A-8931-BCF3-22798D228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934" y="4856479"/>
            <a:ext cx="3600748" cy="1092869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ru-RU" b="1" dirty="0">
                <a:solidFill>
                  <a:schemeClr val="bg1"/>
                </a:solidFill>
              </a:rPr>
              <a:t>Авторы: Молчанов Степан, Павловская Вера</a:t>
            </a:r>
            <a:endParaRPr lang="en-SG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pink dragon lantern">
            <a:extLst>
              <a:ext uri="{FF2B5EF4-FFF2-40B4-BE49-F238E27FC236}">
                <a16:creationId xmlns:a16="http://schemas.microsoft.com/office/drawing/2014/main" id="{35067CC2-4E34-94B9-03C5-57E347F9F4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15" r="10078" b="-1"/>
          <a:stretch/>
        </p:blipFill>
        <p:spPr>
          <a:xfrm>
            <a:off x="4327719" y="480292"/>
            <a:ext cx="6071467" cy="586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3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0414E-688E-4B03-3AFF-9CBD5ECE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00" y="2714706"/>
            <a:ext cx="2394245" cy="1275403"/>
          </a:xfrm>
        </p:spPr>
        <p:txBody>
          <a:bodyPr anchor="t"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</a:rPr>
              <a:t>Структура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проекта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AB87-63A0-7210-773B-DFAE8FE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4945" y="489526"/>
            <a:ext cx="8571346" cy="616065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SG" sz="1900" dirty="0" err="1">
                <a:solidFill>
                  <a:schemeClr val="tx1"/>
                </a:solidFill>
              </a:rPr>
              <a:t>PyGame</a:t>
            </a:r>
            <a:r>
              <a:rPr lang="en-US" sz="1900" cap="none" dirty="0">
                <a:solidFill>
                  <a:schemeClr val="tx1"/>
                </a:solidFill>
                <a:latin typeface="+mn-lt"/>
              </a:rPr>
              <a:t> project</a:t>
            </a:r>
          </a:p>
          <a:p>
            <a:pPr>
              <a:lnSpc>
                <a:spcPct val="130000"/>
              </a:lnSpc>
            </a:pPr>
            <a:r>
              <a:rPr lang="en-US" sz="1900" dirty="0">
                <a:solidFill>
                  <a:schemeClr val="tx1"/>
                </a:solidFill>
              </a:rPr>
              <a:t>|</a:t>
            </a:r>
            <a:r>
              <a:rPr lang="en-US" sz="1900" dirty="0" err="1">
                <a:solidFill>
                  <a:schemeClr val="tx1"/>
                </a:solidFill>
              </a:rPr>
              <a:t>Main_Dragon_Window</a:t>
            </a:r>
            <a:r>
              <a:rPr lang="ru-RU" sz="1900" dirty="0">
                <a:solidFill>
                  <a:schemeClr val="tx1"/>
                </a:solidFill>
              </a:rPr>
              <a:t>.</a:t>
            </a:r>
            <a:r>
              <a:rPr lang="en-SG" sz="1900" dirty="0" err="1">
                <a:solidFill>
                  <a:schemeClr val="tx1"/>
                </a:solidFill>
              </a:rPr>
              <a:t>py</a:t>
            </a:r>
            <a:r>
              <a:rPr lang="en-US" sz="1900" dirty="0">
                <a:solidFill>
                  <a:schemeClr val="tx1"/>
                </a:solidFill>
              </a:rPr>
              <a:t> –  </a:t>
            </a:r>
            <a:r>
              <a:rPr lang="ru-RU" sz="1900" dirty="0">
                <a:solidFill>
                  <a:schemeClr val="tx1"/>
                </a:solidFill>
              </a:rPr>
              <a:t>В нём реализованы интерфейс и функциональность основного экрана игры. </a:t>
            </a:r>
            <a:endParaRPr lang="en-US" sz="1900" cap="none" dirty="0">
              <a:solidFill>
                <a:schemeClr val="tx1"/>
              </a:solidFill>
              <a:latin typeface="+mn-lt"/>
            </a:endParaRPr>
          </a:p>
          <a:p>
            <a:r>
              <a:rPr lang="en-SG" dirty="0">
                <a:solidFill>
                  <a:schemeClr val="tx1"/>
                </a:solidFill>
              </a:rPr>
              <a:t>|dragon_fight.py – </a:t>
            </a:r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Файл dragon_fight.py реализует одну из самых важных частей игры, а именно битву драконов.</a:t>
            </a:r>
          </a:p>
          <a:p>
            <a:r>
              <a:rPr lang="en-SG" dirty="0">
                <a:solidFill>
                  <a:schemeClr val="tx1"/>
                </a:solidFill>
                <a:latin typeface="-apple-system"/>
              </a:rPr>
              <a:t>| Dragon_Quiz.py – </a:t>
            </a:r>
            <a:r>
              <a:rPr lang="ru-RU" dirty="0">
                <a:solidFill>
                  <a:schemeClr val="tx1"/>
                </a:solidFill>
                <a:latin typeface="-apple-system"/>
              </a:rPr>
              <a:t>Файл, содержащий опросник, по результатам которого, подбирется наиболее подходящий дракон.</a:t>
            </a:r>
          </a:p>
          <a:p>
            <a:r>
              <a:rPr lang="en-SG" dirty="0">
                <a:solidFill>
                  <a:schemeClr val="tx1"/>
                </a:solidFill>
                <a:latin typeface="-apple-system"/>
              </a:rPr>
              <a:t>Images – </a:t>
            </a:r>
            <a:r>
              <a:rPr lang="ru-RU" sz="1800" cap="none" dirty="0">
                <a:solidFill>
                  <a:schemeClr val="tx1"/>
                </a:solidFill>
                <a:latin typeface="+mn-lt"/>
              </a:rPr>
              <a:t>Каталог для хрнения картинок.</a:t>
            </a: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|air_dragon.jpg</a:t>
            </a:r>
          </a:p>
          <a:p>
            <a:r>
              <a:rPr lang="en-SG" dirty="0">
                <a:solidFill>
                  <a:schemeClr val="tx1"/>
                </a:solidFill>
                <a:latin typeface="-apple-system"/>
              </a:rPr>
              <a:t>  | erth_</a:t>
            </a:r>
            <a:r>
              <a:rPr lang="en-SG" dirty="0">
                <a:solidFill>
                  <a:schemeClr val="tx1"/>
                </a:solidFill>
              </a:rPr>
              <a:t>dragon</a:t>
            </a:r>
            <a:r>
              <a:rPr lang="en-SG" dirty="0">
                <a:solidFill>
                  <a:schemeClr val="tx1"/>
                </a:solidFill>
                <a:latin typeface="-apple-system"/>
              </a:rPr>
              <a:t>.</a:t>
            </a:r>
            <a:r>
              <a:rPr lang="en-SG" dirty="0">
                <a:solidFill>
                  <a:schemeClr val="tx1"/>
                </a:solidFill>
              </a:rPr>
              <a:t>jpg</a:t>
            </a:r>
          </a:p>
          <a:p>
            <a:r>
              <a:rPr lang="en-SG" dirty="0">
                <a:solidFill>
                  <a:schemeClr val="tx1"/>
                </a:solidFill>
              </a:rPr>
              <a:t> | fire_dragon.jpg</a:t>
            </a:r>
          </a:p>
          <a:p>
            <a:r>
              <a:rPr lang="en-SG" dirty="0">
                <a:solidFill>
                  <a:schemeClr val="tx1"/>
                </a:solidFill>
              </a:rPr>
              <a:t> |water_dragon.jpg</a:t>
            </a:r>
          </a:p>
        </p:txBody>
      </p:sp>
    </p:spTree>
    <p:extLst>
      <p:ext uri="{BB962C8B-B14F-4D97-AF65-F5344CB8AC3E}">
        <p14:creationId xmlns:p14="http://schemas.microsoft.com/office/powerpoint/2010/main" val="2595653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655B4-1F12-766B-9B13-12E085DA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735" y="768604"/>
            <a:ext cx="3370529" cy="1019556"/>
          </a:xfrm>
        </p:spPr>
        <p:txBody>
          <a:bodyPr anchor="t">
            <a:normAutofit/>
          </a:bodyPr>
          <a:lstStyle/>
          <a:p>
            <a:r>
              <a:rPr lang="en-SG" sz="2800" b="1" dirty="0">
                <a:solidFill>
                  <a:schemeClr val="tx1"/>
                </a:solidFill>
              </a:rPr>
              <a:t>Dragon_Quiz.py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5E29A-6D39-44BB-5AE3-FAE52BF8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10" y="1339273"/>
            <a:ext cx="10769600" cy="4849091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Игра начинается с запуска опросника, реализованного в модуле Dragon_Quiz.py. Пользователю предлагается ответить на ряд вопросов, и на основании ответов выбирается начальный игровой персонаж.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Опросник реализован при помощи игрового цикла pygame с перебором различных следующих сцен. Игровой цикл начинается с первой сцены и по очереди переперебирает все сцены в нужном порядке. Каждая сцена реализована в отдельном классе.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SimpleScene - класс реализующий первую сцену с прилашением пользователю начать опрос. 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GameScene - класс реализующий отрисовку вопросов и ответов на экране и фиксацию выбора пользователя. </a:t>
            </a:r>
            <a:endParaRPr lang="en-SG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FinalScene - класс, реализующий вывод результатов опроса и переход в игровой экран с настройками Внутри каждого класса используются методы: start - для отрисовки начального экрана сцены draw - для обновления текущего состояния экрана update - для обработки событий в результате действий пользователя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Функция main() модуля Dragon_Quiz.py запускает игровой цикл и отвечает за переключение между сценами. Дополнительно реализован класс GameState для хранения данных для опросника, а также функционал подсчета очков и выбора персонажа.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636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07601-DE46-3E2E-08D1-A2BD4CE5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160" y="641604"/>
            <a:ext cx="4673600" cy="760476"/>
          </a:xfrm>
        </p:spPr>
        <p:txBody>
          <a:bodyPr anchor="t">
            <a:noAutofit/>
          </a:bodyPr>
          <a:lstStyle/>
          <a:p>
            <a:r>
              <a:rPr lang="en-SG" sz="2800" b="1" dirty="0">
                <a:solidFill>
                  <a:schemeClr val="tx1"/>
                </a:solidFill>
              </a:rPr>
              <a:t>Main_Dragon_Window.py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2A21-CADC-0C77-2512-36532018F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236" y="1489476"/>
            <a:ext cx="9042400" cy="4391640"/>
          </a:xfrm>
        </p:spPr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По завершении работы опросника осуществляется выход из первого игрового цикла и управление переходит в модуль Main_dragon_window, где реализован основной экран настроек игры.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Функция main() модуля Main_dragon_window запускает второй игровой цикл, который отвечает за отрисовку элементов меню и кнопок. Элементы меню представлены в виде картинок, а графические элементы экранов меню отрисованы на отдельных поверхностях (pygame.Surface). Нажатие кнопки мыши в области картинки меню вызывает обработчик события MOUSEBUTTONDOWN, который вызывает отображение соответствующей поверхности на основном игровом экране при помощи метода blit(). Всего реализовано 6 пунктов меню: Магазин, Профиль пользователя, Монеты, Коллекция, Уровень, Инструкция. Также на главном экране отображаются кнопки Старт - для начала игры, и Выход - для завершения.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403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974F-6A6D-94C8-8EC3-2F94CAAEE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613" y="450863"/>
            <a:ext cx="3382297" cy="1150156"/>
          </a:xfrm>
        </p:spPr>
        <p:txBody>
          <a:bodyPr>
            <a:normAutofit fontScale="90000"/>
          </a:bodyPr>
          <a:lstStyle/>
          <a:p>
            <a:r>
              <a:rPr lang="ru-RU" sz="3800" b="1" dirty="0">
                <a:solidFill>
                  <a:srgbClr val="EBEBEB"/>
                </a:solidFill>
              </a:rPr>
              <a:t>Спи</a:t>
            </a:r>
            <a:r>
              <a:rPr lang="en-US" sz="3800" b="1" dirty="0">
                <a:solidFill>
                  <a:srgbClr val="EBEBEB"/>
                </a:solidFill>
              </a:rPr>
              <a:t>c</a:t>
            </a:r>
            <a:r>
              <a:rPr lang="ru-RU" sz="3800" b="1" dirty="0">
                <a:solidFill>
                  <a:srgbClr val="EBEBEB"/>
                </a:solidFill>
              </a:rPr>
              <a:t>ок литературы</a:t>
            </a:r>
            <a:endParaRPr lang="en-SG" sz="3800" b="1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66A1-978A-8931-BCF3-22798D228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1766" y="818422"/>
            <a:ext cx="6235993" cy="54299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cap="none" baseline="-25000" dirty="0"/>
              <a:t>Картинки</a:t>
            </a:r>
            <a:r>
              <a:rPr lang="ru-RU" sz="1600" cap="none" baseline="-25000" dirty="0"/>
              <a:t>:</a:t>
            </a:r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2"/>
              </a:rPr>
              <a:t>https://www.irs-software.com/wp-content/uploads/2016/10/store-icon.png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3"/>
              </a:rPr>
              <a:t>https://media.istockphoto.com/photos/blue-wallpaper-background-picture-id186563701?k=6&amp;m=186563701&amp;s=612x612&amp;w=0&amp;h=GWCXrsxo8HD4VFeC865met5GqbkWgjKZmnHFSD9YnXM=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4"/>
              </a:rPr>
              <a:t>https://pngimg.com/uploads/dragon/dragon_PNG84497.png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5"/>
              </a:rPr>
              <a:t>https://cdn.coinskid.com/images/icons/2280.png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6"/>
              </a:rPr>
              <a:t>https://cdn.freebiesupply.com/logos/large/2x/dayton-dragons-logo-png-transparent.png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7"/>
              </a:rPr>
              <a:t>https://tse1.mm.bing.net/th?id=OIP.L_-QGwkBDhCvHVZ0ptzkyQHaHa&amp;pid=Api&amp;P=0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8"/>
              </a:rPr>
              <a:t>http://www.clker.com/cliparts/H/B/t/x/C/5/select-level-md.png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9"/>
              </a:rPr>
              <a:t>https://opengameart.org/sites/default/files/PlayButtonHighlight.png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0"/>
              </a:rPr>
              <a:t>https://emojis.wiki/emoji-pics/apple/blue-square-apple.png</a:t>
            </a:r>
            <a:endParaRPr lang="ru-RU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1"/>
              </a:rPr>
              <a:t>https://cdn-icons-png.flaticon.com/512/2077/2077008.png</a:t>
            </a:r>
            <a:endParaRPr lang="en-SG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2"/>
              </a:rPr>
              <a:t>https://icon-library.com/images/garden-icon-png/garden-icon-png-6.jpg</a:t>
            </a:r>
            <a:endParaRPr lang="en-SG" sz="2000" cap="none" baseline="-25000" dirty="0"/>
          </a:p>
          <a:p>
            <a:pPr>
              <a:lnSpc>
                <a:spcPct val="90000"/>
              </a:lnSpc>
            </a:pPr>
            <a:r>
              <a:rPr lang="en-SG" sz="2000" cap="none" baseline="-25000" dirty="0">
                <a:hlinkClick r:id="rId13"/>
              </a:rPr>
              <a:t>https://cdn-icons-png.flaticon.com/512/191/191038.png</a:t>
            </a:r>
            <a:endParaRPr lang="en-SG" sz="2000" cap="none" baseline="-25000" dirty="0"/>
          </a:p>
          <a:p>
            <a:pPr>
              <a:lnSpc>
                <a:spcPct val="90000"/>
              </a:lnSpc>
            </a:pPr>
            <a:endParaRPr lang="ru-RU" sz="500" cap="none" baseline="-25000" dirty="0"/>
          </a:p>
          <a:p>
            <a:pPr>
              <a:lnSpc>
                <a:spcPct val="90000"/>
              </a:lnSpc>
            </a:pPr>
            <a:endParaRPr lang="ru-RU" sz="500" cap="none" baseline="-25000" dirty="0"/>
          </a:p>
          <a:p>
            <a:pPr>
              <a:lnSpc>
                <a:spcPct val="90000"/>
              </a:lnSpc>
            </a:pPr>
            <a:endParaRPr lang="en-SG" sz="500" cap="none" baseline="-25000" dirty="0"/>
          </a:p>
        </p:txBody>
      </p:sp>
      <p:pic>
        <p:nvPicPr>
          <p:cNvPr id="7" name="Graphic 6" descr="Dragon Dance">
            <a:extLst>
              <a:ext uri="{FF2B5EF4-FFF2-40B4-BE49-F238E27FC236}">
                <a16:creationId xmlns:a16="http://schemas.microsoft.com/office/drawing/2014/main" id="{6A7E88BD-043A-C774-51B1-6084C1856E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4241" y="1601019"/>
            <a:ext cx="3773897" cy="377389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7019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</TotalTime>
  <Words>654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Century Gothic</vt:lpstr>
      <vt:lpstr>Wingdings 3</vt:lpstr>
      <vt:lpstr>Ion Boardroom</vt:lpstr>
      <vt:lpstr>Dragon Power</vt:lpstr>
      <vt:lpstr>Структура проекта</vt:lpstr>
      <vt:lpstr>Dragon_Quiz.py</vt:lpstr>
      <vt:lpstr>Main_Dragon_Window.py</vt:lpstr>
      <vt:lpstr>Спиcок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Power</dc:title>
  <dc:creator>Vera Lissa</dc:creator>
  <cp:lastModifiedBy>Vera Lissa</cp:lastModifiedBy>
  <cp:revision>1</cp:revision>
  <dcterms:created xsi:type="dcterms:W3CDTF">2023-01-16T19:00:42Z</dcterms:created>
  <dcterms:modified xsi:type="dcterms:W3CDTF">2023-01-16T20:40:40Z</dcterms:modified>
</cp:coreProperties>
</file>