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10287000" cx="18288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Proxima Nova Semibold"/>
      <p:regular r:id="rId46"/>
      <p:bold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607AAA-7F09-4C7F-AA31-75109BC3AC0A}">
  <a:tblStyle styleId="{9E607AAA-7F09-4C7F-AA31-75109BC3AC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4.xml"/><Relationship Id="rId42" Type="http://schemas.openxmlformats.org/officeDocument/2006/relationships/font" Target="fonts/Roboto-regular.fntdata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6.xml"/><Relationship Id="rId44" Type="http://schemas.openxmlformats.org/officeDocument/2006/relationships/font" Target="fonts/Roboto-italic.fntdata"/><Relationship Id="rId21" Type="http://schemas.openxmlformats.org/officeDocument/2006/relationships/slide" Target="slides/slide15.xml"/><Relationship Id="rId43" Type="http://schemas.openxmlformats.org/officeDocument/2006/relationships/font" Target="fonts/Roboto-bold.fntdata"/><Relationship Id="rId24" Type="http://schemas.openxmlformats.org/officeDocument/2006/relationships/slide" Target="slides/slide18.xml"/><Relationship Id="rId46" Type="http://schemas.openxmlformats.org/officeDocument/2006/relationships/font" Target="fonts/ProximaNovaSemibold-regular.fntdata"/><Relationship Id="rId23" Type="http://schemas.openxmlformats.org/officeDocument/2006/relationships/slide" Target="slides/slide17.xml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ProximaNovaSemibold-boldItalic.fntdata"/><Relationship Id="rId25" Type="http://schemas.openxmlformats.org/officeDocument/2006/relationships/slide" Target="slides/slide19.xml"/><Relationship Id="rId47" Type="http://schemas.openxmlformats.org/officeDocument/2006/relationships/font" Target="fonts/ProximaNovaSemibold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0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872e1aa851_6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872e1aa851_6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f56c1c963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f56c1c963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f56c1c963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f56c1c963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56c1c963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56c1c963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f56c1c963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f56c1c963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f56c1c963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f56c1c963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f56c1c963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f56c1c963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f56c1c963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f56c1c963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f56c1c963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f56c1c963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f70f12a1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f70f12a1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f56c1c963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f56c1c963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a047d35a6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a047d35a6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99cbc9c2de_2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99cbc9c2de_2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f56c1c963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f56c1c963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f56c1c963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f56c1c963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56c1c963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f56c1c963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f56c1c963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f56c1c963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f56c1c963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f56c1c963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f56c1c963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f56c1c963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56c1c963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56c1c963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f56c1c963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f56c1c963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f56c1c963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f56c1c963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9b1f32a3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9b1f32a3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f56c1c963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f56c1c963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9f09c64a5c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9f09c64a5c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f56c1c963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f56c1c963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f56c1c963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f56c1c963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86f911c6f3_2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86f911c6f3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603d3ff9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603d3ff9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f56c1c963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f56c1c963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f56c1c963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f56c1c963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2">
  <p:cSld name="CUSTOM_3_1_1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ри элемента">
  <p:cSld name="CUSTOM_3_1_1_2_2_1_1_1_1_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96" name="Google Shape;196;p1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1" name="Google Shape;201;p1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6" name="Google Shape;206;p1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 txBox="1"/>
          <p:nvPr>
            <p:ph idx="1" type="body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grpSp>
        <p:nvGrpSpPr>
          <p:cNvPr id="211" name="Google Shape;211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12" name="Google Shape;212;p1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1"/>
          <p:cNvSpPr txBox="1"/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7" name="Google Shape;217;p11"/>
          <p:cNvSpPr/>
          <p:nvPr/>
        </p:nvSpPr>
        <p:spPr>
          <a:xfrm>
            <a:off x="547200" y="3194025"/>
            <a:ext cx="2484000" cy="2484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6268638" y="3199200"/>
            <a:ext cx="2484000" cy="2484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11983225" y="3199200"/>
            <a:ext cx="2484000" cy="2484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"/>
          <p:cNvSpPr txBox="1"/>
          <p:nvPr>
            <p:ph idx="2" type="body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21" name="Google Shape;221;p11"/>
          <p:cNvSpPr txBox="1"/>
          <p:nvPr>
            <p:ph idx="3" type="body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22" name="Google Shape;222;p11"/>
          <p:cNvSpPr/>
          <p:nvPr/>
        </p:nvSpPr>
        <p:spPr>
          <a:xfrm>
            <a:off x="18773050" y="725400"/>
            <a:ext cx="3521100" cy="4453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56pt.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2">
            <a:alphaModFix/>
          </a:blip>
          <a:srcRect b="0" l="7544" r="0" t="0"/>
          <a:stretch/>
        </p:blipFill>
        <p:spPr>
          <a:xfrm>
            <a:off x="18930390" y="1974600"/>
            <a:ext cx="26419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Большая цифра">
  <p:cSld name="CUSTOM_3_1_1_2_2_1_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"/>
          <p:cNvSpPr txBox="1"/>
          <p:nvPr>
            <p:ph idx="1" type="subTitle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b="1" sz="23000">
                <a:solidFill>
                  <a:srgbClr val="4BD0A0"/>
                </a:solidFill>
              </a:defRPr>
            </a:lvl1pPr>
            <a:lvl2pPr lvl="1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8" name="Google Shape;228;p12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"/>
          <p:cNvSpPr txBox="1"/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</p:spPr>
        <p:txBody>
          <a:bodyPr anchorCtr="0" anchor="t" bIns="91425" lIns="0" spcFirstLastPara="1" rIns="91425" wrap="square" tIns="126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1" name="Google Shape;231;p12"/>
          <p:cNvSpPr txBox="1"/>
          <p:nvPr>
            <p:ph idx="2" type="body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/>
        </p:txBody>
      </p:sp>
      <p:grpSp>
        <p:nvGrpSpPr>
          <p:cNvPr id="232" name="Google Shape;232;p1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1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CUSTOM_3_1_1_2_1">
    <p:bg>
      <p:bgPr>
        <a:solidFill>
          <a:srgbClr val="4BD0A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"/>
          <p:cNvSpPr txBox="1"/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241" name="Google Shape;241;p1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1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подзаголовков используйте шрифт размером 30pt. </a:t>
            </a:r>
            <a:r>
              <a:rPr lang="ru"/>
              <a:t>Добавьте пустую </a:t>
            </a:r>
            <a:r>
              <a:rPr lang="ru"/>
              <a:t>строку</a:t>
            </a:r>
            <a:r>
              <a:rPr lang="ru"/>
              <a:t>, для отделения заголовка от подзаголовка.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Нижний текстовый блок используйте для написания имени, фамилии и должности.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13"/>
          <p:cNvSpPr txBox="1"/>
          <p:nvPr>
            <p:ph idx="1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Финальный слайд">
  <p:cSld name="CUSTOM_3_1_1_2_1_3">
    <p:bg>
      <p:bgPr>
        <a:solidFill>
          <a:srgbClr val="4BD0A0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1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4"/>
          <p:cNvSpPr txBox="1"/>
          <p:nvPr>
            <p:ph idx="1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2" type="subTitle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</p:spPr>
        <p:txBody>
          <a:bodyPr anchorCtr="0" anchor="t" bIns="0" lIns="14400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3" type="subTitle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</p:spPr>
        <p:txBody>
          <a:bodyPr anchorCtr="0" anchor="t" bIns="0" lIns="14400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9" name="Google Shape;259;p1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1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4"/>
          <p:cNvSpPr txBox="1"/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265" name="Google Shape;265;p14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14"/>
            <p:cNvSpPr/>
            <p:nvPr/>
          </p:nvSpPr>
          <p:spPr>
            <a:xfrm>
              <a:off x="1190625" y="193738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8563" y="1629213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14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761650" y="1809150"/>
              <a:ext cx="2137575" cy="2178450"/>
            </a:xfrm>
            <a:custGeom>
              <a:rect b="b" l="l" r="r" t="t"/>
              <a:pathLst>
                <a:path extrusionOk="0" h="87138" w="85503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1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Финальный слайд 2">
  <p:cSld name="CUSTOM_3_1_1_2_1_3_1">
    <p:bg>
      <p:bgPr>
        <a:solidFill>
          <a:srgbClr val="4BD0A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15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5"/>
          <p:cNvSpPr txBox="1"/>
          <p:nvPr>
            <p:ph idx="1" type="subTitle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</p:spPr>
        <p:txBody>
          <a:bodyPr anchorCtr="0" anchor="t" bIns="0" lIns="18000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1" name="Google Shape;281;p1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1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5"/>
          <p:cNvSpPr txBox="1"/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287" name="Google Shape;287;p15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1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15"/>
            <p:cNvSpPr/>
            <p:nvPr/>
          </p:nvSpPr>
          <p:spPr>
            <a:xfrm>
              <a:off x="1190625" y="193738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088563" y="1629213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551117" y="5925589"/>
            <a:ext cx="748772" cy="748772"/>
            <a:chOff x="7019517" y="8956750"/>
            <a:chExt cx="684060" cy="684060"/>
          </a:xfrm>
        </p:grpSpPr>
        <p:sp>
          <p:nvSpPr>
            <p:cNvPr id="296" name="Google Shape;296;p15"/>
            <p:cNvSpPr/>
            <p:nvPr/>
          </p:nvSpPr>
          <p:spPr>
            <a:xfrm>
              <a:off x="7019517" y="8956750"/>
              <a:ext cx="684060" cy="68406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226735" y="9163968"/>
              <a:ext cx="281946" cy="287338"/>
            </a:xfrm>
            <a:custGeom>
              <a:rect b="b" l="l" r="r" t="t"/>
              <a:pathLst>
                <a:path extrusionOk="0" h="87138" w="85503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8" name="Google Shape;298;p15"/>
          <p:cNvSpPr txBox="1"/>
          <p:nvPr>
            <p:ph idx="2" type="subTitle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</p:spPr>
        <p:txBody>
          <a:bodyPr anchorCtr="0" anchor="t" bIns="0" lIns="18000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9" name="Google Shape;299;p15"/>
          <p:cNvSpPr txBox="1"/>
          <p:nvPr>
            <p:ph idx="3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">
  <p:cSld name="CUSTOM_3_1_1_2_1_2">
    <p:bg>
      <p:bgPr>
        <a:solidFill>
          <a:srgbClr val="4BD0A0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1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"/>
          <p:cNvSpPr txBox="1"/>
          <p:nvPr>
            <p:ph idx="1" type="subTitle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9" name="Google Shape;309;p16"/>
          <p:cNvSpPr txBox="1"/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2">
  <p:cSld name="CUSTOM_3_1_1_2_1_2_1">
    <p:bg>
      <p:bgPr>
        <a:solidFill>
          <a:srgbClr val="4BD0A0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7704075" y="5436000"/>
            <a:ext cx="5710500" cy="2721600"/>
          </a:xfrm>
          <a:prstGeom prst="rect">
            <a:avLst/>
          </a:prstGeom>
        </p:spPr>
        <p:txBody>
          <a:bodyPr anchorCtr="0" anchor="t" bIns="0" lIns="0" spcFirstLastPara="1" rIns="91425" wrap="square" tIns="576000">
            <a:noAutofit/>
          </a:bodyPr>
          <a:lstStyle>
            <a:lvl1pPr lvl="0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9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14" name="Google Shape;314;p1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15" name="Google Shape;315;p1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7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1">
  <p:cSld name="CUSTOM_3_1_1_2_1_2_1_1">
    <p:bg>
      <p:bgPr>
        <a:solidFill>
          <a:srgbClr val="4BD0A0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9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26" name="Google Shape;326;p1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18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2">
  <p:cSld name="CUSTOM_3_1_1_2_1_2_1_1_1">
    <p:bg>
      <p:bgPr>
        <a:solidFill>
          <a:srgbClr val="4BD0A0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9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1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37" name="Google Shape;337;p1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19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3">
  <p:cSld name="CUSTOM_3_1_1_2_1_2_1_1_1_1">
    <p:bg>
      <p:bgPr>
        <a:solidFill>
          <a:srgbClr val="4BD0A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9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48" name="Google Shape;348;p2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20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1">
  <p:cSld name="CUSTOM_3_1_1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4">
  <p:cSld name="CUSTOM_3_1_1_2_1_2_1_1_1_1_1">
    <p:bg>
      <p:bgPr>
        <a:solidFill>
          <a:srgbClr val="4BD0A0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9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2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59" name="Google Shape;359;p2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21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с изображением">
  <p:cSld name="CUSTOM_3_1_1_2_1_1">
    <p:bg>
      <p:bgPr>
        <a:solidFill>
          <a:srgbClr val="4BD0A0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2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22"/>
          <p:cNvSpPr txBox="1"/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74" name="Google Shape;374;p22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b="1" lang="ru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6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2"/>
          <p:cNvSpPr txBox="1"/>
          <p:nvPr>
            <p:ph idx="1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1 Зелёный">
  <p:cSld name="CUSTOM_3_1_1_2_1_1_1">
    <p:bg>
      <p:bgPr>
        <a:solidFill>
          <a:srgbClr val="4BD0A0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2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2">
  <p:cSld name="CUSTOM_3_1_1_3">
    <p:bg>
      <p:bgPr>
        <a:solidFill>
          <a:schemeClr val="lt2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91" name="Google Shape;391;p2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1">
  <p:cSld name="CUSTOM_3_1_1_2">
    <p:bg>
      <p:bgPr>
        <a:solidFill>
          <a:schemeClr val="lt2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97" name="Google Shape;397;p2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Вертикальный список">
  <p:cSld name="CUSTOM_3_1_1_2_2">
    <p:bg>
      <p:bgPr>
        <a:solidFill>
          <a:schemeClr val="lt2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03" name="Google Shape;403;p2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7"/>
          <p:cNvSpPr txBox="1"/>
          <p:nvPr>
            <p:ph idx="1" type="body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08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4191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indent="-4191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8" name="Google Shape;408;p27"/>
          <p:cNvSpPr txBox="1"/>
          <p:nvPr>
            <p:ph type="title"/>
          </p:nvPr>
        </p:nvSpPr>
        <p:spPr>
          <a:xfrm>
            <a:off x="551850" y="489600"/>
            <a:ext cx="15721200" cy="73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409" name="Google Shape;409;p2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10" name="Google Shape;410;p2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лайд с картикой">
  <p:cSld name="CUSTOM_3_1_1_2_2_2">
    <p:bg>
      <p:bgPr>
        <a:solidFill>
          <a:schemeClr val="lt2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/>
          <p:nvPr/>
        </p:nvSpPr>
        <p:spPr>
          <a:xfrm>
            <a:off x="9254356" y="3026991"/>
            <a:ext cx="8371500" cy="5060700"/>
          </a:xfrm>
          <a:prstGeom prst="roundRect">
            <a:avLst>
              <a:gd fmla="val 4076" name="adj"/>
            </a:avLst>
          </a:prstGeom>
          <a:noFill/>
          <a:ln cap="flat" cmpd="sng" w="9525">
            <a:solidFill>
              <a:srgbClr val="EFEFE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17" name="Google Shape;417;p2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28"/>
          <p:cNvSpPr txBox="1"/>
          <p:nvPr>
            <p:ph idx="1" type="body"/>
          </p:nvPr>
        </p:nvSpPr>
        <p:spPr>
          <a:xfrm>
            <a:off x="551850" y="2952000"/>
            <a:ext cx="8592300" cy="5205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8pPr>
            <a:lvl9pPr indent="-4191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2" name="Google Shape;422;p28"/>
          <p:cNvSpPr txBox="1"/>
          <p:nvPr>
            <p:ph type="title"/>
          </p:nvPr>
        </p:nvSpPr>
        <p:spPr>
          <a:xfrm>
            <a:off x="551850" y="489600"/>
            <a:ext cx="15721200" cy="73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423" name="Google Shape;423;p2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24" name="Google Shape;424;p2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8"/>
          <p:cNvSpPr txBox="1"/>
          <p:nvPr/>
        </p:nvSpPr>
        <p:spPr>
          <a:xfrm>
            <a:off x="11103650" y="5189400"/>
            <a:ext cx="4622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пунктирную рамку)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9" name="Google Shape;429;p28"/>
          <p:cNvSpPr txBox="1"/>
          <p:nvPr>
            <p:ph idx="2" type="body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Цитата с фотографией">
  <p:cSld name="CUSTOM_3_1_1_2_2_1">
    <p:bg>
      <p:bgPr>
        <a:solidFill>
          <a:schemeClr val="lt2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2" name="Google Shape;432;p2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7" name="Google Shape;437;p2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9"/>
          <p:cNvSpPr/>
          <p:nvPr/>
        </p:nvSpPr>
        <p:spPr>
          <a:xfrm>
            <a:off x="1135125" y="2302850"/>
            <a:ext cx="6016500" cy="60162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7706731" y="2717600"/>
            <a:ext cx="686874" cy="479366"/>
          </a:xfrm>
          <a:custGeom>
            <a:rect b="b" l="l" r="r" t="t"/>
            <a:pathLst>
              <a:path extrusionOk="0" h="191173" w="273928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 txBox="1"/>
          <p:nvPr/>
        </p:nvSpPr>
        <p:spPr>
          <a:xfrm>
            <a:off x="1488544" y="5044975"/>
            <a:ext cx="53196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4" name="Google Shape;444;p29"/>
          <p:cNvSpPr txBox="1"/>
          <p:nvPr>
            <p:ph idx="1" type="subTitle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anchorCtr="0" anchor="t" bIns="0" lIns="0" spcFirstLastPara="1" rIns="0" wrap="square" tIns="19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5" name="Google Shape;445;p29"/>
          <p:cNvSpPr txBox="1"/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anchorCtr="0" anchor="t" bIns="0" lIns="0" spcFirstLastPara="1" rIns="91425" wrap="square" tIns="126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 Semibold"/>
              <a:buNone/>
              <a:defRPr sz="3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Цитата">
  <p:cSld name="CUSTOM_3_1_1_2_2_1_1">
    <p:bg>
      <p:bgPr>
        <a:solidFill>
          <a:schemeClr val="lt2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3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48" name="Google Shape;448;p3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53" name="Google Shape;453;p3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30"/>
          <p:cNvSpPr txBox="1"/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anchorCtr="0" anchor="t" bIns="0" lIns="0" spcFirstLastPara="1" rIns="91425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Font typeface="Proxima Nova Semibold"/>
              <a:buNone/>
              <a:defRPr sz="9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58" name="Google Shape;458;p3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59" name="Google Shape;459;p3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30"/>
          <p:cNvSpPr txBox="1"/>
          <p:nvPr>
            <p:ph idx="1" type="subTitle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Описание спикера">
  <p:cSld name="CUSTOM_3_1_1_2_2_1_1_1">
    <p:bg>
      <p:bgPr>
        <a:solidFill>
          <a:schemeClr val="lt2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/>
          <p:nvPr/>
        </p:nvSpPr>
        <p:spPr>
          <a:xfrm>
            <a:off x="1044475" y="1288900"/>
            <a:ext cx="5795700" cy="57957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1"/>
          <p:cNvSpPr txBox="1"/>
          <p:nvPr/>
        </p:nvSpPr>
        <p:spPr>
          <a:xfrm>
            <a:off x="1631325" y="3923950"/>
            <a:ext cx="4622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31"/>
          <p:cNvSpPr txBox="1"/>
          <p:nvPr>
            <p:ph idx="1" type="subTitle"/>
          </p:nvPr>
        </p:nvSpPr>
        <p:spPr>
          <a:xfrm>
            <a:off x="7697850" y="3956450"/>
            <a:ext cx="10038300" cy="990000"/>
          </a:xfrm>
          <a:prstGeom prst="rect">
            <a:avLst/>
          </a:prstGeom>
        </p:spPr>
        <p:txBody>
          <a:bodyPr anchorCtr="0" anchor="t" bIns="0" lIns="0" spcFirstLastPara="1" rIns="0" wrap="square" tIns="144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8" name="Google Shape;468;p31"/>
          <p:cNvSpPr txBox="1"/>
          <p:nvPr>
            <p:ph type="title"/>
          </p:nvPr>
        </p:nvSpPr>
        <p:spPr>
          <a:xfrm>
            <a:off x="7697850" y="1468800"/>
            <a:ext cx="10038300" cy="2484000"/>
          </a:xfrm>
          <a:prstGeom prst="rect">
            <a:avLst/>
          </a:prstGeom>
        </p:spPr>
        <p:txBody>
          <a:bodyPr anchorCtr="0" anchor="t" bIns="0" lIns="0" spcFirstLastPara="1" rIns="91425" wrap="square" tIns="72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9" name="Google Shape;469;p31"/>
          <p:cNvSpPr txBox="1"/>
          <p:nvPr>
            <p:ph idx="2" type="subTitle"/>
          </p:nvPr>
        </p:nvSpPr>
        <p:spPr>
          <a:xfrm>
            <a:off x="8393025" y="5925600"/>
            <a:ext cx="5021700" cy="741600"/>
          </a:xfrm>
          <a:prstGeom prst="rect">
            <a:avLst/>
          </a:prstGeom>
        </p:spPr>
        <p:txBody>
          <a:bodyPr anchorCtr="0" anchor="t" bIns="0" lIns="0" spcFirstLastPara="1" rIns="0" wrap="square" tIns="270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0" name="Google Shape;470;p31"/>
          <p:cNvSpPr txBox="1"/>
          <p:nvPr/>
        </p:nvSpPr>
        <p:spPr>
          <a:xfrm>
            <a:off x="7606575" y="5292000"/>
            <a:ext cx="72285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Аккаунты в соц.сетях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471" name="Google Shape;471;p31"/>
          <p:cNvGrpSpPr/>
          <p:nvPr/>
        </p:nvGrpSpPr>
        <p:grpSpPr>
          <a:xfrm>
            <a:off x="7654890" y="6087600"/>
            <a:ext cx="499901" cy="499901"/>
            <a:chOff x="1190625" y="238125"/>
            <a:chExt cx="4905800" cy="4905800"/>
          </a:xfrm>
        </p:grpSpPr>
        <p:sp>
          <p:nvSpPr>
            <p:cNvPr id="472" name="Google Shape;472;p31"/>
            <p:cNvSpPr/>
            <p:nvPr/>
          </p:nvSpPr>
          <p:spPr>
            <a:xfrm>
              <a:off x="1190625" y="238125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136650" y="1629200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1"/>
          <p:cNvGrpSpPr/>
          <p:nvPr/>
        </p:nvGrpSpPr>
        <p:grpSpPr>
          <a:xfrm>
            <a:off x="7654612" y="6840000"/>
            <a:ext cx="500468" cy="500468"/>
            <a:chOff x="1190625" y="238125"/>
            <a:chExt cx="5186200" cy="5186200"/>
          </a:xfrm>
        </p:grpSpPr>
        <p:sp>
          <p:nvSpPr>
            <p:cNvPr id="475" name="Google Shape;475;p31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2726600" y="1774100"/>
              <a:ext cx="2190150" cy="2190150"/>
            </a:xfrm>
            <a:custGeom>
              <a:rect b="b" l="l" r="r" t="t"/>
              <a:pathLst>
                <a:path extrusionOk="0" h="87606" w="87606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1"/>
          <p:cNvGrpSpPr/>
          <p:nvPr/>
        </p:nvGrpSpPr>
        <p:grpSpPr>
          <a:xfrm>
            <a:off x="7654911" y="7567794"/>
            <a:ext cx="500468" cy="500468"/>
            <a:chOff x="1190625" y="238125"/>
            <a:chExt cx="5186200" cy="5186200"/>
          </a:xfrm>
        </p:grpSpPr>
        <p:sp>
          <p:nvSpPr>
            <p:cNvPr id="478" name="Google Shape;478;p31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2498850" y="1698200"/>
              <a:ext cx="2493825" cy="2264050"/>
            </a:xfrm>
            <a:custGeom>
              <a:rect b="b" l="l" r="r" t="t"/>
              <a:pathLst>
                <a:path extrusionOk="0" h="90562" w="99753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1"/>
          <p:cNvGrpSpPr/>
          <p:nvPr/>
        </p:nvGrpSpPr>
        <p:grpSpPr>
          <a:xfrm>
            <a:off x="7654911" y="8323200"/>
            <a:ext cx="500468" cy="500468"/>
            <a:chOff x="1190625" y="238125"/>
            <a:chExt cx="5186200" cy="5186200"/>
          </a:xfrm>
        </p:grpSpPr>
        <p:sp>
          <p:nvSpPr>
            <p:cNvPr id="481" name="Google Shape;481;p31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2942700" y="1803325"/>
              <a:ext cx="1868925" cy="1757950"/>
            </a:xfrm>
            <a:custGeom>
              <a:rect b="b" l="l" r="r" t="t"/>
              <a:pathLst>
                <a:path extrusionOk="0" h="70318" w="74757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3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84" name="Google Shape;484;p3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31"/>
          <p:cNvSpPr txBox="1"/>
          <p:nvPr>
            <p:ph idx="3" type="subTitle"/>
          </p:nvPr>
        </p:nvSpPr>
        <p:spPr>
          <a:xfrm>
            <a:off x="8393025" y="6667200"/>
            <a:ext cx="5021700" cy="741600"/>
          </a:xfrm>
          <a:prstGeom prst="rect">
            <a:avLst/>
          </a:prstGeom>
        </p:spPr>
        <p:txBody>
          <a:bodyPr anchorCtr="0" anchor="t" bIns="0" lIns="0" spcFirstLastPara="1" rIns="0" wrap="square" tIns="270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9" name="Google Shape;489;p31"/>
          <p:cNvSpPr txBox="1"/>
          <p:nvPr>
            <p:ph idx="4" type="subTitle"/>
          </p:nvPr>
        </p:nvSpPr>
        <p:spPr>
          <a:xfrm>
            <a:off x="8393025" y="7415694"/>
            <a:ext cx="5021700" cy="741600"/>
          </a:xfrm>
          <a:prstGeom prst="rect">
            <a:avLst/>
          </a:prstGeom>
        </p:spPr>
        <p:txBody>
          <a:bodyPr anchorCtr="0" anchor="t" bIns="0" lIns="0" spcFirstLastPara="1" rIns="0" wrap="square" tIns="270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0" name="Google Shape;490;p31"/>
          <p:cNvSpPr txBox="1"/>
          <p:nvPr>
            <p:ph idx="5" type="subTitle"/>
          </p:nvPr>
        </p:nvSpPr>
        <p:spPr>
          <a:xfrm>
            <a:off x="8393025" y="8163128"/>
            <a:ext cx="5021700" cy="741600"/>
          </a:xfrm>
          <a:prstGeom prst="rect">
            <a:avLst/>
          </a:prstGeom>
        </p:spPr>
        <p:txBody>
          <a:bodyPr anchorCtr="0" anchor="t" bIns="0" lIns="0" spcFirstLastPara="1" rIns="0" wrap="square" tIns="270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Вертикальный список">
  <p:cSld name="CUSTOM_3_1_1_2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08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indent="-4191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indent="-4191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indent="-4191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indent="-419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indent="-419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indent="-419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indent="-419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Описание спикера 2">
  <p:cSld name="CUSTOM_3_1_1_2_2_1_1_1_2">
    <p:bg>
      <p:bgPr>
        <a:solidFill>
          <a:schemeClr val="lt2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/>
          <p:nvPr/>
        </p:nvSpPr>
        <p:spPr>
          <a:xfrm>
            <a:off x="566050" y="552662"/>
            <a:ext cx="4290900" cy="42909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2"/>
          <p:cNvSpPr txBox="1"/>
          <p:nvPr/>
        </p:nvSpPr>
        <p:spPr>
          <a:xfrm>
            <a:off x="1000530" y="2351146"/>
            <a:ext cx="3422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4" name="Google Shape;494;p32"/>
          <p:cNvSpPr txBox="1"/>
          <p:nvPr>
            <p:ph idx="1" type="subTitle"/>
          </p:nvPr>
        </p:nvSpPr>
        <p:spPr>
          <a:xfrm>
            <a:off x="6269100" y="3455450"/>
            <a:ext cx="10003800" cy="990000"/>
          </a:xfrm>
          <a:prstGeom prst="rect">
            <a:avLst/>
          </a:prstGeom>
        </p:spPr>
        <p:txBody>
          <a:bodyPr anchorCtr="0" anchor="t" bIns="0" lIns="0" spcFirstLastPara="1" rIns="0" wrap="square" tIns="144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5" name="Google Shape;495;p32"/>
          <p:cNvSpPr txBox="1"/>
          <p:nvPr>
            <p:ph type="title"/>
          </p:nvPr>
        </p:nvSpPr>
        <p:spPr>
          <a:xfrm>
            <a:off x="6268650" y="980391"/>
            <a:ext cx="9597000" cy="2484000"/>
          </a:xfrm>
          <a:prstGeom prst="rect">
            <a:avLst/>
          </a:prstGeom>
        </p:spPr>
        <p:txBody>
          <a:bodyPr anchorCtr="0" anchor="t" bIns="0" lIns="0" spcFirstLastPara="1" rIns="91425" wrap="square" tIns="72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6" name="Google Shape;496;p32"/>
          <p:cNvSpPr txBox="1"/>
          <p:nvPr>
            <p:ph idx="2" type="subTitle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anchorCtr="0" anchor="t" bIns="0" lIns="0" spcFirstLastPara="1" rIns="360000" wrap="square" tIns="198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97" name="Google Shape;497;p3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98" name="Google Shape;498;p3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32"/>
          <p:cNvSpPr txBox="1"/>
          <p:nvPr>
            <p:ph idx="3" type="subTitle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3" name="Google Shape;503;p32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4" name="Google Shape;504;p32"/>
          <p:cNvSpPr txBox="1"/>
          <p:nvPr/>
        </p:nvSpPr>
        <p:spPr>
          <a:xfrm>
            <a:off x="551700" y="8561925"/>
            <a:ext cx="28584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05" name="Google Shape;505;p32"/>
          <p:cNvGrpSpPr/>
          <p:nvPr/>
        </p:nvGrpSpPr>
        <p:grpSpPr>
          <a:xfrm>
            <a:off x="6269103" y="8402679"/>
            <a:ext cx="496958" cy="499901"/>
            <a:chOff x="1190625" y="238125"/>
            <a:chExt cx="4905800" cy="4905800"/>
          </a:xfrm>
        </p:grpSpPr>
        <p:sp>
          <p:nvSpPr>
            <p:cNvPr id="506" name="Google Shape;506;p32"/>
            <p:cNvSpPr/>
            <p:nvPr/>
          </p:nvSpPr>
          <p:spPr>
            <a:xfrm>
              <a:off x="1190625" y="238125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136650" y="1629200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2"/>
          <p:cNvGrpSpPr/>
          <p:nvPr/>
        </p:nvGrpSpPr>
        <p:grpSpPr>
          <a:xfrm>
            <a:off x="6268789" y="9144186"/>
            <a:ext cx="497357" cy="500468"/>
            <a:chOff x="1190625" y="238125"/>
            <a:chExt cx="5186200" cy="5186200"/>
          </a:xfrm>
        </p:grpSpPr>
        <p:sp>
          <p:nvSpPr>
            <p:cNvPr id="509" name="Google Shape;509;p32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2726600" y="1774100"/>
              <a:ext cx="2190150" cy="2190150"/>
            </a:xfrm>
            <a:custGeom>
              <a:rect b="b" l="l" r="r" t="t"/>
              <a:pathLst>
                <a:path extrusionOk="0" h="87606" w="87606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2"/>
          <p:cNvGrpSpPr/>
          <p:nvPr/>
        </p:nvGrpSpPr>
        <p:grpSpPr>
          <a:xfrm>
            <a:off x="11974498" y="8402463"/>
            <a:ext cx="498394" cy="500468"/>
            <a:chOff x="1190625" y="238125"/>
            <a:chExt cx="5186200" cy="5186200"/>
          </a:xfrm>
        </p:grpSpPr>
        <p:sp>
          <p:nvSpPr>
            <p:cNvPr id="512" name="Google Shape;512;p32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2498850" y="1698200"/>
              <a:ext cx="2493825" cy="2264050"/>
            </a:xfrm>
            <a:custGeom>
              <a:rect b="b" l="l" r="r" t="t"/>
              <a:pathLst>
                <a:path extrusionOk="0" h="90562" w="99753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32"/>
          <p:cNvGrpSpPr/>
          <p:nvPr/>
        </p:nvGrpSpPr>
        <p:grpSpPr>
          <a:xfrm>
            <a:off x="11974498" y="9144254"/>
            <a:ext cx="498394" cy="500468"/>
            <a:chOff x="1190625" y="238125"/>
            <a:chExt cx="5186200" cy="5186200"/>
          </a:xfrm>
        </p:grpSpPr>
        <p:sp>
          <p:nvSpPr>
            <p:cNvPr id="515" name="Google Shape;515;p32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942700" y="1803325"/>
              <a:ext cx="1868925" cy="1757950"/>
            </a:xfrm>
            <a:custGeom>
              <a:rect b="b" l="l" r="r" t="t"/>
              <a:pathLst>
                <a:path extrusionOk="0" h="70318" w="74757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32"/>
          <p:cNvSpPr txBox="1"/>
          <p:nvPr>
            <p:ph idx="4" type="subTitle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8" name="Google Shape;518;p32"/>
          <p:cNvSpPr txBox="1"/>
          <p:nvPr>
            <p:ph idx="5" type="subTitle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9" name="Google Shape;519;p32"/>
          <p:cNvSpPr txBox="1"/>
          <p:nvPr>
            <p:ph idx="6" type="subTitle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0" name="Google Shape;520;p32"/>
          <p:cNvSpPr txBox="1"/>
          <p:nvPr>
            <p:ph idx="7" type="subTitle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anchorCtr="0" anchor="t" bIns="0" lIns="0" spcFirstLastPara="1" rIns="0" wrap="square" tIns="198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Шесть элементов">
  <p:cSld name="CUSTOM_3_1_1_2_2_1_1_1_1">
    <p:bg>
      <p:bgPr>
        <a:solidFill>
          <a:schemeClr val="lt2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23" name="Google Shape;523;p3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28" name="Google Shape;528;p3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33" name="Google Shape;533;p3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3"/>
          <p:cNvSpPr txBox="1"/>
          <p:nvPr>
            <p:ph idx="1" type="body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33"/>
          <p:cNvSpPr/>
          <p:nvPr/>
        </p:nvSpPr>
        <p:spPr>
          <a:xfrm>
            <a:off x="541200" y="2289450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3"/>
          <p:cNvSpPr/>
          <p:nvPr/>
        </p:nvSpPr>
        <p:spPr>
          <a:xfrm>
            <a:off x="6305825" y="2289450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3"/>
          <p:cNvSpPr/>
          <p:nvPr/>
        </p:nvSpPr>
        <p:spPr>
          <a:xfrm>
            <a:off x="12015200" y="2289450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3"/>
          <p:cNvSpPr/>
          <p:nvPr/>
        </p:nvSpPr>
        <p:spPr>
          <a:xfrm>
            <a:off x="541200" y="5749488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3"/>
          <p:cNvSpPr/>
          <p:nvPr/>
        </p:nvSpPr>
        <p:spPr>
          <a:xfrm>
            <a:off x="6305825" y="5749488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3"/>
          <p:cNvSpPr/>
          <p:nvPr/>
        </p:nvSpPr>
        <p:spPr>
          <a:xfrm>
            <a:off x="12015200" y="5749488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3"/>
          <p:cNvSpPr txBox="1"/>
          <p:nvPr>
            <p:ph idx="2" type="body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Google Shape;545;p33"/>
          <p:cNvSpPr txBox="1"/>
          <p:nvPr>
            <p:ph idx="3" type="body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6" name="Google Shape;546;p33"/>
          <p:cNvSpPr txBox="1"/>
          <p:nvPr>
            <p:ph idx="4" type="body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7" name="Google Shape;547;p33"/>
          <p:cNvSpPr txBox="1"/>
          <p:nvPr>
            <p:ph idx="5" type="body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8" name="Google Shape;548;p33"/>
          <p:cNvSpPr txBox="1"/>
          <p:nvPr>
            <p:ph idx="6" type="body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49" name="Google Shape;549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50" name="Google Shape;550;p3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33"/>
          <p:cNvSpPr txBox="1"/>
          <p:nvPr>
            <p:ph type="title"/>
          </p:nvPr>
        </p:nvSpPr>
        <p:spPr>
          <a:xfrm>
            <a:off x="551850" y="489600"/>
            <a:ext cx="14292000" cy="734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ри элемента">
  <p:cSld name="CUSTOM_3_1_1_2_2_1_1_1_1_2">
    <p:bg>
      <p:bgPr>
        <a:solidFill>
          <a:schemeClr val="lt2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57" name="Google Shape;557;p3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62" name="Google Shape;562;p3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67" name="Google Shape;567;p3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34"/>
          <p:cNvSpPr txBox="1"/>
          <p:nvPr>
            <p:ph idx="1" type="body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4191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indent="-4191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72" name="Google Shape;572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3" name="Google Shape;573;p3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34"/>
          <p:cNvSpPr txBox="1"/>
          <p:nvPr>
            <p:ph type="title"/>
          </p:nvPr>
        </p:nvSpPr>
        <p:spPr>
          <a:xfrm>
            <a:off x="551850" y="489600"/>
            <a:ext cx="14292000" cy="734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8" name="Google Shape;578;p34"/>
          <p:cNvSpPr/>
          <p:nvPr/>
        </p:nvSpPr>
        <p:spPr>
          <a:xfrm>
            <a:off x="547200" y="3351600"/>
            <a:ext cx="2333700" cy="23337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4"/>
          <p:cNvSpPr/>
          <p:nvPr/>
        </p:nvSpPr>
        <p:spPr>
          <a:xfrm>
            <a:off x="6268638" y="3351600"/>
            <a:ext cx="2333700" cy="23337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4"/>
          <p:cNvSpPr/>
          <p:nvPr/>
        </p:nvSpPr>
        <p:spPr>
          <a:xfrm>
            <a:off x="12002275" y="3351600"/>
            <a:ext cx="2333700" cy="23337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4"/>
          <p:cNvSpPr txBox="1"/>
          <p:nvPr>
            <p:ph idx="2" type="body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4191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indent="-4191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2" name="Google Shape;582;p34"/>
          <p:cNvSpPr txBox="1"/>
          <p:nvPr>
            <p:ph idx="3" type="body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4191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indent="-4191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Большая цифра">
  <p:cSld name="CUSTOM_3_1_1_2_2_1_1_1_1_1">
    <p:bg>
      <p:bgPr>
        <a:solidFill>
          <a:schemeClr val="lt2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5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5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5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7" name="Google Shape;587;p35"/>
          <p:cNvSpPr txBox="1"/>
          <p:nvPr>
            <p:ph type="title"/>
          </p:nvPr>
        </p:nvSpPr>
        <p:spPr>
          <a:xfrm>
            <a:off x="4856925" y="5435566"/>
            <a:ext cx="8574000" cy="3218400"/>
          </a:xfrm>
          <a:prstGeom prst="rect">
            <a:avLst/>
          </a:prstGeom>
        </p:spPr>
        <p:txBody>
          <a:bodyPr anchorCtr="0" anchor="t" bIns="91425" lIns="0" spcFirstLastPara="1" rIns="91425" wrap="square" tIns="126000">
            <a:noAutofit/>
          </a:bodyPr>
          <a:lstStyle>
            <a:lvl1pPr lv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8" name="Google Shape;588;p35"/>
          <p:cNvSpPr txBox="1"/>
          <p:nvPr>
            <p:ph idx="1" type="body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589" name="Google Shape;589;p35"/>
          <p:cNvSpPr txBox="1"/>
          <p:nvPr>
            <p:ph idx="2" type="subTitle"/>
          </p:nvPr>
        </p:nvSpPr>
        <p:spPr>
          <a:xfrm>
            <a:off x="4856925" y="2217166"/>
            <a:ext cx="8574000" cy="3218400"/>
          </a:xfrm>
          <a:prstGeom prst="rect">
            <a:avLst/>
          </a:prstGeom>
        </p:spPr>
        <p:txBody>
          <a:bodyPr anchorCtr="0" anchor="t" bIns="0" lIns="0" spcFirstLastPara="1" rIns="91425" wrap="square" tIns="144000">
            <a:noAutofit/>
          </a:bodyPr>
          <a:lstStyle>
            <a:lvl1pPr lv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0"/>
              <a:buFont typeface="Proxima Nova Semibold"/>
              <a:buNone/>
              <a:defRPr sz="2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lnSpc>
                <a:spcPct val="5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90" name="Google Shape;590;p3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91" name="Google Shape;591;p3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CUSTOM_3_1_1_2_1">
    <p:bg>
      <p:bgPr>
        <a:solidFill>
          <a:schemeClr val="lt2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6"/>
          <p:cNvSpPr txBox="1"/>
          <p:nvPr>
            <p:ph idx="1" type="subTitle"/>
          </p:nvPr>
        </p:nvSpPr>
        <p:spPr>
          <a:xfrm>
            <a:off x="551850" y="2707200"/>
            <a:ext cx="114336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7" name="Google Shape;597;p36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6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6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00" name="Google Shape;600;p3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01" name="Google Shape;601;p3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6"/>
          <p:cNvSpPr txBox="1"/>
          <p:nvPr>
            <p:ph idx="2" type="subTitle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Финальный слайд">
  <p:cSld name="CUSTOM_3_1_1_2_1_3">
    <p:bg>
      <p:bgPr>
        <a:solidFill>
          <a:schemeClr val="lt2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37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608" name="Google Shape;608;p37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37"/>
          <p:cNvSpPr txBox="1"/>
          <p:nvPr>
            <p:ph idx="1" type="subTitle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11" name="Google Shape;611;p37"/>
          <p:cNvSpPr txBox="1"/>
          <p:nvPr>
            <p:ph idx="2" type="subTitle"/>
          </p:nvPr>
        </p:nvSpPr>
        <p:spPr>
          <a:xfrm>
            <a:off x="7859300" y="8908926"/>
            <a:ext cx="3292800" cy="732000"/>
          </a:xfrm>
          <a:prstGeom prst="rect">
            <a:avLst/>
          </a:prstGeom>
        </p:spPr>
        <p:txBody>
          <a:bodyPr anchorCtr="0" anchor="t" bIns="0" lIns="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  <p:sp>
        <p:nvSpPr>
          <p:cNvPr id="612" name="Google Shape;612;p37"/>
          <p:cNvSpPr txBox="1"/>
          <p:nvPr>
            <p:ph idx="3" type="subTitle"/>
          </p:nvPr>
        </p:nvSpPr>
        <p:spPr>
          <a:xfrm>
            <a:off x="12074125" y="8908926"/>
            <a:ext cx="3292800" cy="732000"/>
          </a:xfrm>
          <a:prstGeom prst="rect">
            <a:avLst/>
          </a:prstGeom>
        </p:spPr>
        <p:txBody>
          <a:bodyPr anchorCtr="0" anchor="t" bIns="0" lIns="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13" name="Google Shape;613;p3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14" name="Google Shape;614;p3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37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19" name="Google Shape;619;p37"/>
          <p:cNvSpPr/>
          <p:nvPr/>
        </p:nvSpPr>
        <p:spPr>
          <a:xfrm>
            <a:off x="11230863" y="8956775"/>
            <a:ext cx="684000" cy="684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37"/>
          <p:cNvGrpSpPr/>
          <p:nvPr/>
        </p:nvGrpSpPr>
        <p:grpSpPr>
          <a:xfrm>
            <a:off x="11230921" y="8956178"/>
            <a:ext cx="683869" cy="683869"/>
            <a:chOff x="1190625" y="193738"/>
            <a:chExt cx="4905800" cy="4905800"/>
          </a:xfrm>
        </p:grpSpPr>
        <p:sp>
          <p:nvSpPr>
            <p:cNvPr id="621" name="Google Shape;621;p37"/>
            <p:cNvSpPr/>
            <p:nvPr/>
          </p:nvSpPr>
          <p:spPr>
            <a:xfrm>
              <a:off x="1190625" y="193738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3088563" y="1629213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37"/>
          <p:cNvGrpSpPr/>
          <p:nvPr/>
        </p:nvGrpSpPr>
        <p:grpSpPr>
          <a:xfrm>
            <a:off x="7019517" y="8956750"/>
            <a:ext cx="684060" cy="684060"/>
            <a:chOff x="1190625" y="238125"/>
            <a:chExt cx="5186200" cy="5186200"/>
          </a:xfrm>
        </p:grpSpPr>
        <p:sp>
          <p:nvSpPr>
            <p:cNvPr id="624" name="Google Shape;624;p37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2761650" y="1809150"/>
              <a:ext cx="2137575" cy="2178450"/>
            </a:xfrm>
            <a:custGeom>
              <a:rect b="b" l="l" r="r" t="t"/>
              <a:pathLst>
                <a:path extrusionOk="0" h="87138" w="85503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37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627" name="Google Shape;627;p3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Финальный слайд 2">
  <p:cSld name="CUSTOM_3_1_1_2_1_3_1">
    <p:bg>
      <p:bgPr>
        <a:solidFill>
          <a:schemeClr val="lt2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8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633" name="Google Shape;633;p38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38"/>
          <p:cNvSpPr txBox="1"/>
          <p:nvPr>
            <p:ph idx="1" type="subTitle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36" name="Google Shape;636;p38"/>
          <p:cNvSpPr txBox="1"/>
          <p:nvPr>
            <p:ph idx="2" type="subTitle"/>
          </p:nvPr>
        </p:nvSpPr>
        <p:spPr>
          <a:xfrm>
            <a:off x="1432406" y="5685601"/>
            <a:ext cx="3292800" cy="732000"/>
          </a:xfrm>
          <a:prstGeom prst="rect">
            <a:avLst/>
          </a:prstGeom>
        </p:spPr>
        <p:txBody>
          <a:bodyPr anchorCtr="0" anchor="t" bIns="0" lIns="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7" name="Google Shape;637;p3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38" name="Google Shape;638;p3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p38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643" name="Google Shape;643;p38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644" name="Google Shape;644;p3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551846" y="6939578"/>
            <a:ext cx="683869" cy="683869"/>
            <a:chOff x="1190625" y="193738"/>
            <a:chExt cx="4905800" cy="4905800"/>
          </a:xfrm>
        </p:grpSpPr>
        <p:sp>
          <p:nvSpPr>
            <p:cNvPr id="649" name="Google Shape;649;p38"/>
            <p:cNvSpPr/>
            <p:nvPr/>
          </p:nvSpPr>
          <p:spPr>
            <a:xfrm>
              <a:off x="1190625" y="193738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088563" y="1629213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51" name="Google Shape;651;p38"/>
          <p:cNvGrpSpPr/>
          <p:nvPr/>
        </p:nvGrpSpPr>
        <p:grpSpPr>
          <a:xfrm>
            <a:off x="551842" y="5738350"/>
            <a:ext cx="684060" cy="684060"/>
            <a:chOff x="7019517" y="8956750"/>
            <a:chExt cx="684060" cy="684060"/>
          </a:xfrm>
        </p:grpSpPr>
        <p:sp>
          <p:nvSpPr>
            <p:cNvPr id="652" name="Google Shape;652;p38"/>
            <p:cNvSpPr/>
            <p:nvPr/>
          </p:nvSpPr>
          <p:spPr>
            <a:xfrm>
              <a:off x="7019517" y="8956750"/>
              <a:ext cx="684060" cy="68406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7226735" y="9163968"/>
              <a:ext cx="281946" cy="287338"/>
            </a:xfrm>
            <a:custGeom>
              <a:rect b="b" l="l" r="r" t="t"/>
              <a:pathLst>
                <a:path extrusionOk="0" h="87138" w="85503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654" name="Google Shape;654;p38"/>
          <p:cNvSpPr txBox="1"/>
          <p:nvPr>
            <p:ph idx="3" type="subTitle"/>
          </p:nvPr>
        </p:nvSpPr>
        <p:spPr>
          <a:xfrm>
            <a:off x="1432406" y="6921601"/>
            <a:ext cx="3292800" cy="732000"/>
          </a:xfrm>
          <a:prstGeom prst="rect">
            <a:avLst/>
          </a:prstGeom>
        </p:spPr>
        <p:txBody>
          <a:bodyPr anchorCtr="0" anchor="t" bIns="0" lIns="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">
  <p:cSld name="CUSTOM_3_1_1_2_1_2">
    <p:bg>
      <p:bgPr>
        <a:solidFill>
          <a:schemeClr val="lt2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57" name="Google Shape;657;p3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39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9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9"/>
          <p:cNvSpPr txBox="1"/>
          <p:nvPr>
            <p:ph idx="1" type="subTitle"/>
          </p:nvPr>
        </p:nvSpPr>
        <p:spPr>
          <a:xfrm>
            <a:off x="9089997" y="7644591"/>
            <a:ext cx="2932500" cy="229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500000"/>
              </a:lnSpc>
              <a:spcBef>
                <a:spcPts val="3200"/>
              </a:spcBef>
              <a:spcAft>
                <a:spcPts val="32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4" name="Google Shape;664;p39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5" name="Google Shape;665;p39"/>
          <p:cNvSpPr txBox="1"/>
          <p:nvPr>
            <p:ph idx="2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2">
  <p:cSld name="CUSTOM_3_1_1_2_1_2_1">
    <p:bg>
      <p:bgPr>
        <a:solidFill>
          <a:schemeClr val="lt2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0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9" name="Google Shape;669;p40"/>
          <p:cNvSpPr txBox="1"/>
          <p:nvPr>
            <p:ph idx="1" type="subTitle"/>
          </p:nvPr>
        </p:nvSpPr>
        <p:spPr>
          <a:xfrm>
            <a:off x="9136434" y="6096918"/>
            <a:ext cx="2790000" cy="218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500000"/>
              </a:lnSpc>
              <a:spcBef>
                <a:spcPts val="3200"/>
              </a:spcBef>
              <a:spcAft>
                <a:spcPts val="32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70" name="Google Shape;670;p4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71" name="Google Shape;671;p4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5" name="Google Shape;675;p40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6" name="Google Shape;676;p40"/>
          <p:cNvSpPr txBox="1"/>
          <p:nvPr>
            <p:ph idx="2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1">
  <p:cSld name="CUSTOM_3_1_1_2_1_2_1_1">
    <p:bg>
      <p:bgPr>
        <a:solidFill>
          <a:schemeClr val="lt2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1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9600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79" name="Google Shape;679;p41"/>
          <p:cNvSpPr/>
          <p:nvPr/>
        </p:nvSpPr>
        <p:spPr>
          <a:xfrm>
            <a:off x="914386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1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1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2" name="Google Shape;682;p4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83" name="Google Shape;683;p4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41"/>
          <p:cNvSpPr txBox="1"/>
          <p:nvPr>
            <p:ph idx="1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8" name="Google Shape;688;p41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лайд с картинкой">
  <p:cSld name="CUSTOM_3_1_1_2_2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175531" y="2983531"/>
            <a:ext cx="8521200" cy="5144400"/>
          </a:xfrm>
          <a:prstGeom prst="roundRect">
            <a:avLst>
              <a:gd fmla="val 6404" name="adj"/>
            </a:avLst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7" name="Google Shape;37;p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551850" y="489600"/>
            <a:ext cx="14288100" cy="14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" name="Google Shape;43;p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5"/>
          <p:cNvSpPr txBox="1"/>
          <p:nvPr/>
        </p:nvSpPr>
        <p:spPr>
          <a:xfrm>
            <a:off x="10556650" y="5189400"/>
            <a:ext cx="57165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для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>
            <a:off x="18773050" y="733450"/>
            <a:ext cx="4575600" cy="8410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изображение на слайд, затем </a:t>
            </a:r>
            <a:br>
              <a:rPr lang="ru"/>
            </a:br>
            <a:r>
              <a:rPr lang="ru"/>
              <a:t>с помощью инструмента </a:t>
            </a:r>
            <a:r>
              <a:rPr b="1" lang="ru"/>
              <a:t>Обрезка</a:t>
            </a:r>
            <a:r>
              <a:rPr lang="ru"/>
              <a:t> выберете </a:t>
            </a:r>
            <a:br>
              <a:rPr lang="ru"/>
            </a:br>
            <a:r>
              <a:rPr lang="ru"/>
              <a:t>обрезку с помощью прямоугольника </a:t>
            </a:r>
            <a:br>
              <a:rPr lang="ru"/>
            </a:br>
            <a:r>
              <a:rPr lang="ru"/>
              <a:t>с закруглёнными углами.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Добавьте чёрную обводку в 8 пикселей. Поместите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/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</a:t>
            </a:r>
            <a:br>
              <a:rPr lang="ru"/>
            </a:br>
            <a:r>
              <a:rPr lang="ru"/>
              <a:t>и </a:t>
            </a:r>
            <a:r>
              <a:rPr lang="ru"/>
              <a:t>выровняйте</a:t>
            </a:r>
            <a:r>
              <a:rPr lang="ru"/>
              <a:t> иллюстрацию по заданным направляющим. Изображение должно </a:t>
            </a:r>
            <a:br>
              <a:rPr lang="ru"/>
            </a:br>
            <a:r>
              <a:rPr lang="ru"/>
              <a:t>перекрывать собой пунктирную линию.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5" y="1929188"/>
            <a:ext cx="4104925" cy="16021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/>
          <p:nvPr>
            <p:ph idx="2" type="body"/>
          </p:nvPr>
        </p:nvSpPr>
        <p:spPr>
          <a:xfrm>
            <a:off x="551850" y="2217600"/>
            <a:ext cx="7146000" cy="717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08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indent="-4191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indent="-4191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indent="-4191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indent="-419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indent="-419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indent="-419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indent="-419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/>
        </p:txBody>
      </p:sp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583854"/>
            <a:ext cx="4104924" cy="3269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2">
  <p:cSld name="CUSTOM_3_1_1_2_1_2_1_1_1">
    <p:bg>
      <p:bgPr>
        <a:solidFill>
          <a:schemeClr val="lt2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2"/>
          <p:cNvSpPr/>
          <p:nvPr/>
        </p:nvSpPr>
        <p:spPr>
          <a:xfrm>
            <a:off x="914386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2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2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2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96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694" name="Google Shape;694;p4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95" name="Google Shape;695;p4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42"/>
          <p:cNvSpPr txBox="1"/>
          <p:nvPr>
            <p:ph idx="1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0" name="Google Shape;700;p42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3">
  <p:cSld name="CUSTOM_3_1_1_2_1_2_1_1_1_1">
    <p:bg>
      <p:bgPr>
        <a:solidFill>
          <a:schemeClr val="lt2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3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3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3"/>
          <p:cNvSpPr/>
          <p:nvPr/>
        </p:nvSpPr>
        <p:spPr>
          <a:xfrm>
            <a:off x="9143693" y="4572012"/>
            <a:ext cx="4572000" cy="4572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9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6" name="Google Shape;706;p4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07" name="Google Shape;707;p4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43"/>
          <p:cNvSpPr txBox="1"/>
          <p:nvPr>
            <p:ph idx="1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2" name="Google Shape;712;p43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4">
  <p:cSld name="CUSTOM_3_1_1_2_1_2_1_1_1_1_1">
    <p:bg>
      <p:bgPr>
        <a:solidFill>
          <a:schemeClr val="lt2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4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4"/>
          <p:cNvSpPr/>
          <p:nvPr/>
        </p:nvSpPr>
        <p:spPr>
          <a:xfrm>
            <a:off x="914386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4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96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718" name="Google Shape;718;p4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19" name="Google Shape;719;p4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3" name="Google Shape;723;p44"/>
          <p:cNvSpPr txBox="1"/>
          <p:nvPr>
            <p:ph idx="1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24" name="Google Shape;724;p44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Proxima Nova Semibold"/>
              <a:buNone/>
              <a:defRPr sz="96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с изображением">
  <p:cSld name="CUSTOM_3_1_1_2_1_1">
    <p:bg>
      <p:bgPr>
        <a:solidFill>
          <a:schemeClr val="lt2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5"/>
          <p:cNvSpPr/>
          <p:nvPr/>
        </p:nvSpPr>
        <p:spPr>
          <a:xfrm>
            <a:off x="9037655" y="623009"/>
            <a:ext cx="8413500" cy="841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5"/>
          <p:cNvSpPr/>
          <p:nvPr/>
        </p:nvSpPr>
        <p:spPr>
          <a:xfrm>
            <a:off x="9602760" y="1144088"/>
            <a:ext cx="8365800" cy="83655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5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29" name="Google Shape;729;p4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30" name="Google Shape;730;p4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45"/>
          <p:cNvSpPr txBox="1"/>
          <p:nvPr>
            <p:ph idx="1" type="subTitle"/>
          </p:nvPr>
        </p:nvSpPr>
        <p:spPr>
          <a:xfrm>
            <a:off x="551850" y="2707200"/>
            <a:ext cx="85920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5" name="Google Shape;735;p45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6" name="Google Shape;736;p45"/>
          <p:cNvSpPr txBox="1"/>
          <p:nvPr>
            <p:ph idx="2" type="subTitle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Цитата с фотографией">
  <p:cSld name="CUSTOM_3_1_1_2_2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7706731" y="2717600"/>
            <a:ext cx="686874" cy="479366"/>
          </a:xfrm>
          <a:custGeom>
            <a:rect b="b" l="l" r="r" t="t"/>
            <a:pathLst>
              <a:path extrusionOk="0" h="191173" w="273928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6"/>
          <p:cNvSpPr txBox="1"/>
          <p:nvPr>
            <p:ph idx="1" type="subTitle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anchorCtr="0" anchor="t" bIns="0" lIns="0" spcFirstLastPara="1" rIns="0" wrap="square" tIns="19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anchorCtr="0" anchor="t" bIns="0" lIns="0" spcFirstLastPara="1" rIns="91425" wrap="square" tIns="126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6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b="1" lang="ru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Цитата">
  <p:cSld name="CUSTOM_3_1_1_2_2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7"/>
          <p:cNvSpPr txBox="1"/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anchorCtr="0" anchor="t" bIns="0" lIns="0" spcFirstLastPara="1" rIns="91425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b="1" sz="9600">
                <a:solidFill>
                  <a:srgbClr val="4BD0A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7"/>
          <p:cNvSpPr txBox="1"/>
          <p:nvPr>
            <p:ph idx="1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Описание спикера">
  <p:cSld name="CUSTOM_3_1_1_2_2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"/>
          <p:cNvSpPr txBox="1"/>
          <p:nvPr>
            <p:ph idx="1" type="subTitle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8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8"/>
            <p:cNvSpPr/>
            <p:nvPr/>
          </p:nvSpPr>
          <p:spPr>
            <a:xfrm>
              <a:off x="1190625" y="238125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136650" y="1629200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8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726600" y="1774100"/>
              <a:ext cx="2190150" cy="2190150"/>
            </a:xfrm>
            <a:custGeom>
              <a:rect b="b" l="l" r="r" t="t"/>
              <a:pathLst>
                <a:path extrusionOk="0" h="87606" w="87606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8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498850" y="1698200"/>
              <a:ext cx="2493825" cy="2264050"/>
            </a:xfrm>
            <a:custGeom>
              <a:rect b="b" l="l" r="r" t="t"/>
              <a:pathLst>
                <a:path extrusionOk="0" h="90562" w="99753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8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942700" y="1803325"/>
              <a:ext cx="1868925" cy="1757950"/>
            </a:xfrm>
            <a:custGeom>
              <a:rect b="b" l="l" r="r" t="t"/>
              <a:pathLst>
                <a:path extrusionOk="0" h="70318" w="74757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8"/>
          <p:cNvSpPr txBox="1"/>
          <p:nvPr>
            <p:ph idx="2" type="subTitle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8"/>
          <p:cNvSpPr txBox="1"/>
          <p:nvPr>
            <p:ph idx="3" type="subTitle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8"/>
          <p:cNvSpPr txBox="1"/>
          <p:nvPr>
            <p:ph idx="4" type="subTitle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5" type="subTitle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b="1" lang="ru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Описание спикера 2">
  <p:cSld name="CUSTOM_3_1_1_2_2_1_1_1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571531" y="513931"/>
            <a:ext cx="4269600" cy="42696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804050" y="2221950"/>
            <a:ext cx="38151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9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9"/>
          <p:cNvSpPr txBox="1"/>
          <p:nvPr>
            <p:ph idx="1" type="subTitle"/>
          </p:nvPr>
        </p:nvSpPr>
        <p:spPr>
          <a:xfrm>
            <a:off x="6269100" y="2949150"/>
            <a:ext cx="10003800" cy="1493100"/>
          </a:xfrm>
          <a:prstGeom prst="rect">
            <a:avLst/>
          </a:prstGeom>
        </p:spPr>
        <p:txBody>
          <a:bodyPr anchorCtr="0" anchor="t" bIns="0" lIns="0" spcFirstLastPara="1" rIns="0" wrap="square" tIns="216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type="title"/>
          </p:nvPr>
        </p:nvSpPr>
        <p:spPr>
          <a:xfrm>
            <a:off x="6268650" y="980400"/>
            <a:ext cx="10003800" cy="1983600"/>
          </a:xfrm>
          <a:prstGeom prst="rect">
            <a:avLst/>
          </a:prstGeom>
        </p:spPr>
        <p:txBody>
          <a:bodyPr anchorCtr="0" anchor="b" bIns="0" lIns="0" spcFirstLastPara="1" rIns="91425" wrap="square" tIns="72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" name="Google Shape;128;p9"/>
          <p:cNvSpPr txBox="1"/>
          <p:nvPr>
            <p:ph idx="2" type="subTitle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anchorCtr="0" anchor="t" bIns="0" lIns="0" spcFirstLastPara="1" rIns="360000" wrap="square" tIns="180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9" name="Google Shape;129;p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30" name="Google Shape;130;p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9"/>
          <p:cNvSpPr txBox="1"/>
          <p:nvPr>
            <p:ph idx="3" type="subTitle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9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51700" y="8401050"/>
            <a:ext cx="28584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0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6269102" y="8402679"/>
            <a:ext cx="496952" cy="499901"/>
            <a:chOff x="1190625" y="238125"/>
            <a:chExt cx="4905800" cy="4905800"/>
          </a:xfrm>
        </p:grpSpPr>
        <p:sp>
          <p:nvSpPr>
            <p:cNvPr id="138" name="Google Shape;138;p9"/>
            <p:cNvSpPr/>
            <p:nvPr/>
          </p:nvSpPr>
          <p:spPr>
            <a:xfrm>
              <a:off x="1190625" y="238125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36650" y="1629200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6268825" y="9144186"/>
            <a:ext cx="497516" cy="500468"/>
            <a:chOff x="1190625" y="238125"/>
            <a:chExt cx="5186200" cy="5186200"/>
          </a:xfrm>
        </p:grpSpPr>
        <p:sp>
          <p:nvSpPr>
            <p:cNvPr id="141" name="Google Shape;141;p9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726600" y="1774100"/>
              <a:ext cx="2190150" cy="2190150"/>
            </a:xfrm>
            <a:custGeom>
              <a:rect b="b" l="l" r="r" t="t"/>
              <a:pathLst>
                <a:path extrusionOk="0" h="87606" w="87606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9"/>
          <p:cNvGrpSpPr/>
          <p:nvPr/>
        </p:nvGrpSpPr>
        <p:grpSpPr>
          <a:xfrm>
            <a:off x="11974538" y="8402463"/>
            <a:ext cx="498567" cy="500468"/>
            <a:chOff x="1190625" y="238125"/>
            <a:chExt cx="5186200" cy="5186200"/>
          </a:xfrm>
        </p:grpSpPr>
        <p:sp>
          <p:nvSpPr>
            <p:cNvPr id="144" name="Google Shape;144;p9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98850" y="1698200"/>
              <a:ext cx="2493825" cy="2264050"/>
            </a:xfrm>
            <a:custGeom>
              <a:rect b="b" l="l" r="r" t="t"/>
              <a:pathLst>
                <a:path extrusionOk="0" h="90562" w="99753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9"/>
          <p:cNvGrpSpPr/>
          <p:nvPr/>
        </p:nvGrpSpPr>
        <p:grpSpPr>
          <a:xfrm>
            <a:off x="11974538" y="9144254"/>
            <a:ext cx="498567" cy="500468"/>
            <a:chOff x="1190625" y="238125"/>
            <a:chExt cx="5186200" cy="5186200"/>
          </a:xfrm>
        </p:grpSpPr>
        <p:sp>
          <p:nvSpPr>
            <p:cNvPr id="147" name="Google Shape;147;p9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942700" y="1803325"/>
              <a:ext cx="1868925" cy="1757950"/>
            </a:xfrm>
            <a:custGeom>
              <a:rect b="b" l="l" r="r" t="t"/>
              <a:pathLst>
                <a:path extrusionOk="0" h="70318" w="74757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9"/>
          <p:cNvSpPr txBox="1"/>
          <p:nvPr>
            <p:ph idx="4" type="subTitle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9"/>
          <p:cNvSpPr txBox="1"/>
          <p:nvPr>
            <p:ph idx="5" type="subTitle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9"/>
          <p:cNvSpPr txBox="1"/>
          <p:nvPr>
            <p:ph idx="6" type="subTitle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9"/>
          <p:cNvSpPr txBox="1"/>
          <p:nvPr>
            <p:ph idx="7" type="subTitle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anchorCtr="0" anchor="t" bIns="0" lIns="0" spcFirstLastPara="1" rIns="0" wrap="square" tIns="180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9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b="1" lang="ru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436000"/>
            <a:ext cx="3420775" cy="3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Шесть элементов">
  <p:cSld name="CUSTOM_3_1_1_2_2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59" name="Google Shape;159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4" name="Google Shape;164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9" name="Google Shape;169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74" name="Google Shape;174;p10"/>
          <p:cNvSpPr/>
          <p:nvPr/>
        </p:nvSpPr>
        <p:spPr>
          <a:xfrm>
            <a:off x="550725" y="22098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6267725" y="22132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11986625" y="22132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550725" y="5663763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6267725" y="5663763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11986625" y="5663763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"/>
          <p:cNvSpPr txBox="1"/>
          <p:nvPr>
            <p:ph idx="2" type="body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1" name="Google Shape;181;p10"/>
          <p:cNvSpPr txBox="1"/>
          <p:nvPr>
            <p:ph idx="3" type="body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2" name="Google Shape;182;p10"/>
          <p:cNvSpPr txBox="1"/>
          <p:nvPr>
            <p:ph idx="4" type="body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3" name="Google Shape;183;p10"/>
          <p:cNvSpPr txBox="1"/>
          <p:nvPr>
            <p:ph idx="5" type="body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4" name="Google Shape;184;p10"/>
          <p:cNvSpPr txBox="1"/>
          <p:nvPr>
            <p:ph idx="6" type="body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grpSp>
        <p:nvGrpSpPr>
          <p:cNvPr id="185" name="Google Shape;185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86" name="Google Shape;186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0"/>
          <p:cNvSpPr txBox="1"/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1" name="Google Shape;191;p10"/>
          <p:cNvSpPr/>
          <p:nvPr/>
        </p:nvSpPr>
        <p:spPr>
          <a:xfrm>
            <a:off x="18773050" y="733450"/>
            <a:ext cx="3521100" cy="421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30pt.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71427" y="2097078"/>
            <a:ext cx="2757157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33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1.xml"/><Relationship Id="rId6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7" name="Google Shape;387;p2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8" name="Google Shape;388;p2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r"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buNone/>
              <a:defRPr sz="2000">
                <a:solidFill>
                  <a:schemeClr val="dk2"/>
                </a:solidFill>
              </a:defRPr>
            </a:lvl2pPr>
            <a:lvl3pPr lvl="2" rtl="0" algn="r">
              <a:buNone/>
              <a:defRPr sz="2000">
                <a:solidFill>
                  <a:schemeClr val="dk2"/>
                </a:solidFill>
              </a:defRPr>
            </a:lvl3pPr>
            <a:lvl4pPr lvl="3" rtl="0" algn="r">
              <a:buNone/>
              <a:defRPr sz="2000">
                <a:solidFill>
                  <a:schemeClr val="dk2"/>
                </a:solidFill>
              </a:defRPr>
            </a:lvl4pPr>
            <a:lvl5pPr lvl="4" rtl="0" algn="r">
              <a:buNone/>
              <a:defRPr sz="2000">
                <a:solidFill>
                  <a:schemeClr val="dk2"/>
                </a:solidFill>
              </a:defRPr>
            </a:lvl5pPr>
            <a:lvl6pPr lvl="5" rtl="0" algn="r">
              <a:buNone/>
              <a:defRPr sz="2000">
                <a:solidFill>
                  <a:schemeClr val="dk2"/>
                </a:solidFill>
              </a:defRPr>
            </a:lvl6pPr>
            <a:lvl7pPr lvl="6" rtl="0" algn="r">
              <a:buNone/>
              <a:defRPr sz="2000">
                <a:solidFill>
                  <a:schemeClr val="dk2"/>
                </a:solidFill>
              </a:defRPr>
            </a:lvl7pPr>
            <a:lvl8pPr lvl="7" rtl="0" algn="r">
              <a:buNone/>
              <a:defRPr sz="2000">
                <a:solidFill>
                  <a:schemeClr val="dk2"/>
                </a:solidFill>
              </a:defRPr>
            </a:lvl8pPr>
            <a:lvl9pPr lvl="8" rtl="0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c/santander-product-recommendation" TargetMode="Externa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6"/>
          <p:cNvSpPr/>
          <p:nvPr/>
        </p:nvSpPr>
        <p:spPr>
          <a:xfrm>
            <a:off x="144250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6"/>
          <p:cNvSpPr/>
          <p:nvPr/>
        </p:nvSpPr>
        <p:spPr>
          <a:xfrm>
            <a:off x="4854900" y="723900"/>
            <a:ext cx="9563100" cy="95631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6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6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Применение алгоритмов коллаборативной фильтрации для рекомендации банковских услуг</a:t>
            </a:r>
            <a:endParaRPr b="1" sz="9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46"/>
          <p:cNvSpPr txBox="1"/>
          <p:nvPr/>
        </p:nvSpPr>
        <p:spPr>
          <a:xfrm>
            <a:off x="551850" y="7905600"/>
            <a:ext cx="57168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Proxima Nova"/>
                <a:ea typeface="Proxima Nova"/>
                <a:cs typeface="Proxima Nova"/>
                <a:sym typeface="Proxima Nova"/>
              </a:rPr>
              <a:t>Романцова Вера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Студент группы DS-17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45" name="Google Shape;745;p4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46" name="Google Shape;746;p4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5"/>
          <p:cNvSpPr txBox="1"/>
          <p:nvPr/>
        </p:nvSpPr>
        <p:spPr>
          <a:xfrm>
            <a:off x="540000" y="2773800"/>
            <a:ext cx="10590300" cy="7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Удалим признаки из датасета, которые фактически дублируют информацию: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например, код провинции и название провинции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Количественные признаки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не скоррелированы друг с другом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 - можем их использовать все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5" name="Google Shape;835;p55"/>
          <p:cNvSpPr txBox="1"/>
          <p:nvPr/>
        </p:nvSpPr>
        <p:spPr>
          <a:xfrm>
            <a:off x="551850" y="4896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EDA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Выбор признаков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6" name="Google Shape;836;p55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7" name="Google Shape;837;p55"/>
          <p:cNvSpPr/>
          <p:nvPr/>
        </p:nvSpPr>
        <p:spPr>
          <a:xfrm>
            <a:off x="6770125" y="6711300"/>
            <a:ext cx="2592600" cy="10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38" name="Google Shape;8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3169" y="1971603"/>
            <a:ext cx="8527130" cy="82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5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/>
          </a:p>
        </p:txBody>
      </p:sp>
      <p:sp>
        <p:nvSpPr>
          <p:cNvPr id="845" name="Google Shape;845;p56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Поиск аномалий и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работа с пропусками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7"/>
          <p:cNvSpPr txBox="1"/>
          <p:nvPr/>
        </p:nvSpPr>
        <p:spPr>
          <a:xfrm>
            <a:off x="540000" y="2529000"/>
            <a:ext cx="10590300" cy="7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ru" sz="3000" u="sng">
                <a:latin typeface="Proxima Nova"/>
                <a:ea typeface="Proxima Nova"/>
                <a:cs typeface="Proxima Nova"/>
                <a:sym typeface="Proxima Nova"/>
              </a:rPr>
              <a:t>Для признаков по потребителю:</a:t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Для категориальных признаков заменили пропуски значением моды по каждому признаку.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Пропуски по числовым признакам заменили 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средним значением по каждой провинции</a:t>
            </a: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Пропуски по продуктам:</a:t>
            </a:r>
            <a:endParaRPr sz="3000" u="sng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Заменили на 0, так если данных о приобретении продукта нет, мы не можем говорить о его приобретении.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1" name="Google Shape;851;p57"/>
          <p:cNvSpPr txBox="1"/>
          <p:nvPr/>
        </p:nvSpPr>
        <p:spPr>
          <a:xfrm>
            <a:off x="551850" y="4896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EDA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Работа с пропусками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2" name="Google Shape;852;p57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ru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 рамках урезанного датасета часть признаков пришлось заменить значениями по всему датасету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3" name="Google Shape;853;p57"/>
          <p:cNvSpPr/>
          <p:nvPr/>
        </p:nvSpPr>
        <p:spPr>
          <a:xfrm>
            <a:off x="8842600" y="4126175"/>
            <a:ext cx="2592600" cy="10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54" name="Google Shape;85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0175" y="1787400"/>
            <a:ext cx="5127762" cy="72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8"/>
          <p:cNvSpPr txBox="1"/>
          <p:nvPr/>
        </p:nvSpPr>
        <p:spPr>
          <a:xfrm>
            <a:off x="540000" y="1972800"/>
            <a:ext cx="17443800" cy="6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ru" sz="3000" u="sng">
                <a:latin typeface="Proxima Nova"/>
                <a:ea typeface="Proxima Nova"/>
                <a:cs typeface="Proxima Nova"/>
                <a:sym typeface="Proxima Nova"/>
              </a:rPr>
              <a:t>Для количественных переменных данные проверены</a:t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u="sng">
                <a:latin typeface="Proxima Nova"/>
                <a:ea typeface="Proxima Nova"/>
                <a:cs typeface="Proxima Nova"/>
                <a:sym typeface="Proxima Nova"/>
              </a:rPr>
              <a:t>на наличие аномалий </a:t>
            </a:r>
            <a:r>
              <a:rPr lang="ru" sz="30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</a:t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0" name="Google Shape;860;p58"/>
          <p:cNvSpPr txBox="1"/>
          <p:nvPr/>
        </p:nvSpPr>
        <p:spPr>
          <a:xfrm>
            <a:off x="551850" y="4896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EDA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Поиск аномалий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1" name="Google Shape;8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50" y="3173950"/>
            <a:ext cx="6792440" cy="56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1350" y="3089488"/>
            <a:ext cx="6994725" cy="5672236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58"/>
          <p:cNvSpPr txBox="1"/>
          <p:nvPr/>
        </p:nvSpPr>
        <p:spPr>
          <a:xfrm>
            <a:off x="10181350" y="8655600"/>
            <a:ext cx="72528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Стаж работы покупателей также в                           пределах разумного и не превышает 20 лет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4" name="Google Shape;864;p58"/>
          <p:cNvSpPr txBox="1"/>
          <p:nvPr/>
        </p:nvSpPr>
        <p:spPr>
          <a:xfrm>
            <a:off x="714025" y="8655600"/>
            <a:ext cx="72528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Долгожителей не убираем из датасета - для них также есть продукты - пенсии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9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9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/>
          </a:p>
        </p:txBody>
      </p:sp>
      <p:sp>
        <p:nvSpPr>
          <p:cNvPr id="871" name="Google Shape;871;p59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Методы и алгоритмы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0"/>
          <p:cNvSpPr txBox="1"/>
          <p:nvPr/>
        </p:nvSpPr>
        <p:spPr>
          <a:xfrm>
            <a:off x="1230525" y="3449300"/>
            <a:ext cx="7252800" cy="6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универсальность метода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вычислимость (если продуктов меньше, чем пользователей)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7" name="Google Shape;877;p60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Item-based Collaborative Filtering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8" name="Google Shape;878;p60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https://habr.com/ru/company/lanit/blog/421401/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9" name="Google Shape;87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354" y="2124000"/>
            <a:ext cx="7957246" cy="627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0" name="Google Shape;880;p60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881" name="Google Shape;881;p60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latin typeface="Proxima Nova"/>
                  <a:ea typeface="Proxima Nova"/>
                  <a:cs typeface="Proxima Nova"/>
                  <a:sym typeface="Proxima Nova"/>
                </a:rPr>
                <a:t>Преимущества</a:t>
              </a:r>
              <a:endParaRPr sz="3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2" name="Google Shape;882;p60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latin typeface="Proxima Nova"/>
                  <a:ea typeface="Proxima Nova"/>
                  <a:cs typeface="Proxima Nova"/>
                  <a:sym typeface="Proxima Nova"/>
                </a:rPr>
                <a:t>+</a:t>
              </a:r>
              <a:endParaRPr b="1"/>
            </a:p>
          </p:txBody>
        </p:sp>
      </p:grpSp>
      <p:sp>
        <p:nvSpPr>
          <p:cNvPr id="883" name="Google Shape;883;p60"/>
          <p:cNvSpPr txBox="1"/>
          <p:nvPr/>
        </p:nvSpPr>
        <p:spPr>
          <a:xfrm>
            <a:off x="2025200" y="6422388"/>
            <a:ext cx="857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Недостатки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4" name="Google Shape;884;p60"/>
          <p:cNvSpPr/>
          <p:nvPr/>
        </p:nvSpPr>
        <p:spPr>
          <a:xfrm>
            <a:off x="551993" y="6424138"/>
            <a:ext cx="486000" cy="486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 b="1"/>
          </a:p>
        </p:txBody>
      </p:sp>
      <p:sp>
        <p:nvSpPr>
          <p:cNvPr id="885" name="Google Shape;885;p60"/>
          <p:cNvSpPr txBox="1"/>
          <p:nvPr/>
        </p:nvSpPr>
        <p:spPr>
          <a:xfrm>
            <a:off x="1230525" y="7045500"/>
            <a:ext cx="7252800" cy="3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проблема “холодного” старта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1"/>
          <p:cNvSpPr txBox="1"/>
          <p:nvPr/>
        </p:nvSpPr>
        <p:spPr>
          <a:xfrm>
            <a:off x="1230525" y="3449300"/>
            <a:ext cx="7252800" cy="29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алгоритм позволяет выявлять скрытые признаки объектов и интересы пользователей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1" name="Google Shape;891;p61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SVD-разложение (рекомендации на основе скрытых факторов)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2" name="Google Shape;892;p61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https://habr.com/ru/company/lanit/blog/421401/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93" name="Google Shape;893;p61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894" name="Google Shape;894;p61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latin typeface="Proxima Nova"/>
                  <a:ea typeface="Proxima Nova"/>
                  <a:cs typeface="Proxima Nova"/>
                  <a:sym typeface="Proxima Nova"/>
                </a:rPr>
                <a:t>Преимущества</a:t>
              </a:r>
              <a:endParaRPr sz="3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5" name="Google Shape;895;p61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latin typeface="Proxima Nova"/>
                  <a:ea typeface="Proxima Nova"/>
                  <a:cs typeface="Proxima Nova"/>
                  <a:sym typeface="Proxima Nova"/>
                </a:rPr>
                <a:t>+</a:t>
              </a:r>
              <a:endParaRPr b="1"/>
            </a:p>
          </p:txBody>
        </p:sp>
      </p:grpSp>
      <p:sp>
        <p:nvSpPr>
          <p:cNvPr id="896" name="Google Shape;896;p61"/>
          <p:cNvSpPr txBox="1"/>
          <p:nvPr/>
        </p:nvSpPr>
        <p:spPr>
          <a:xfrm>
            <a:off x="2025200" y="6422388"/>
            <a:ext cx="857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Недостатки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7" name="Google Shape;897;p61"/>
          <p:cNvSpPr/>
          <p:nvPr/>
        </p:nvSpPr>
        <p:spPr>
          <a:xfrm>
            <a:off x="551993" y="6424138"/>
            <a:ext cx="486000" cy="486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 b="1"/>
          </a:p>
        </p:txBody>
      </p:sp>
      <p:sp>
        <p:nvSpPr>
          <p:cNvPr id="898" name="Google Shape;898;p61"/>
          <p:cNvSpPr txBox="1"/>
          <p:nvPr/>
        </p:nvSpPr>
        <p:spPr>
          <a:xfrm>
            <a:off x="1230525" y="7045500"/>
            <a:ext cx="11572800" cy="3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матрица Ratings нам полностью неизвестна и не можем просто взять ее SVD разложение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SVD </a:t>
            </a: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разложение нужно пересчитывать с каждым новым пользователем и товаром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вычислимость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9" name="Google Shape;89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1188" y="2462353"/>
            <a:ext cx="9493386" cy="38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61"/>
          <p:cNvSpPr txBox="1"/>
          <p:nvPr/>
        </p:nvSpPr>
        <p:spPr>
          <a:xfrm>
            <a:off x="540000" y="9814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http://neerc.ifmo.ru/wiki/index.php?title=%D0%A0%D0%B5%D0%BA%D0%BE%D0%BC%D0%B5%D0%BD%D0%B4%D0%B0%D1%82%D0%B5%D0%BB%D1%8C%D0%BD%D1%8B%D0%B5_%D1%81%D0%B8%D1%81%D1%82%D0%B5%D0%BC%D1%8B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2"/>
          <p:cNvSpPr txBox="1"/>
          <p:nvPr/>
        </p:nvSpPr>
        <p:spPr>
          <a:xfrm>
            <a:off x="1230525" y="3449300"/>
            <a:ext cx="7252800" cy="29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объединяют несколько подходов и имеют </a:t>
            </a: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наибольшую</a:t>
            </a: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эффективность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6" name="Google Shape;906;p62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Hybrid RS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7" name="Google Shape;907;p62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08" name="Google Shape;908;p62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909" name="Google Shape;909;p62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latin typeface="Proxima Nova"/>
                  <a:ea typeface="Proxima Nova"/>
                  <a:cs typeface="Proxima Nova"/>
                  <a:sym typeface="Proxima Nova"/>
                </a:rPr>
                <a:t>Преимущества</a:t>
              </a:r>
              <a:endParaRPr sz="3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10" name="Google Shape;910;p62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latin typeface="Proxima Nova"/>
                  <a:ea typeface="Proxima Nova"/>
                  <a:cs typeface="Proxima Nova"/>
                  <a:sym typeface="Proxima Nova"/>
                </a:rPr>
                <a:t>+</a:t>
              </a:r>
              <a:endParaRPr b="1"/>
            </a:p>
          </p:txBody>
        </p:sp>
      </p:grpSp>
      <p:sp>
        <p:nvSpPr>
          <p:cNvPr id="911" name="Google Shape;911;p62"/>
          <p:cNvSpPr txBox="1"/>
          <p:nvPr/>
        </p:nvSpPr>
        <p:spPr>
          <a:xfrm>
            <a:off x="2025200" y="6422388"/>
            <a:ext cx="857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Недостатки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2" name="Google Shape;912;p62"/>
          <p:cNvSpPr/>
          <p:nvPr/>
        </p:nvSpPr>
        <p:spPr>
          <a:xfrm>
            <a:off x="551993" y="6424138"/>
            <a:ext cx="486000" cy="486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 b="1"/>
          </a:p>
        </p:txBody>
      </p:sp>
      <p:sp>
        <p:nvSpPr>
          <p:cNvPr id="913" name="Google Shape;913;p62"/>
          <p:cNvSpPr txBox="1"/>
          <p:nvPr/>
        </p:nvSpPr>
        <p:spPr>
          <a:xfrm>
            <a:off x="1230525" y="7045500"/>
            <a:ext cx="7252800" cy="3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наиболее сложны в реализации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вычислимость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4" name="Google Shape;914;p62"/>
          <p:cNvSpPr txBox="1"/>
          <p:nvPr/>
        </p:nvSpPr>
        <p:spPr>
          <a:xfrm>
            <a:off x="540000" y="9814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5" name="Google Shape;91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238" y="2117400"/>
            <a:ext cx="10057363" cy="49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62"/>
          <p:cNvSpPr txBox="1"/>
          <p:nvPr/>
        </p:nvSpPr>
        <p:spPr>
          <a:xfrm>
            <a:off x="9480525" y="8403000"/>
            <a:ext cx="7252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*Например, у Netflix в гибридной системе объединено 27(!) алгоритмов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7" name="Google Shape;917;p62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https://vc.ru/marketing/152926-rekomendatelnye-sistemy-kak-pomoch-polzovatelyu-nayti-to-chto-emu-nuzhno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3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Аналоги</a:t>
            </a: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3" name="Google Shape;923;p63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24" name="Google Shape;924;p63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925" name="Google Shape;925;p63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latin typeface="Proxima Nova"/>
                  <a:ea typeface="Proxima Nova"/>
                  <a:cs typeface="Proxima Nova"/>
                  <a:sym typeface="Proxima Nova"/>
                </a:rPr>
                <a:t>XGBoost</a:t>
              </a:r>
              <a:endParaRPr sz="3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26" name="Google Shape;926;p63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</p:grpSp>
      <p:sp>
        <p:nvSpPr>
          <p:cNvPr id="927" name="Google Shape;927;p63"/>
          <p:cNvSpPr txBox="1"/>
          <p:nvPr/>
        </p:nvSpPr>
        <p:spPr>
          <a:xfrm>
            <a:off x="1981050" y="3449288"/>
            <a:ext cx="857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RandomForestClassifier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8" name="Google Shape;928;p63"/>
          <p:cNvSpPr/>
          <p:nvPr/>
        </p:nvSpPr>
        <p:spPr>
          <a:xfrm>
            <a:off x="551993" y="3452338"/>
            <a:ext cx="486000" cy="486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/>
          </a:p>
        </p:txBody>
      </p:sp>
      <p:sp>
        <p:nvSpPr>
          <p:cNvPr id="929" name="Google Shape;929;p63"/>
          <p:cNvSpPr txBox="1"/>
          <p:nvPr/>
        </p:nvSpPr>
        <p:spPr>
          <a:xfrm>
            <a:off x="540000" y="9814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0" name="Google Shape;930;p63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https://vc.ru/marketing/152926-rekomendatelnye-sistemy-kak-pomoch-polzovatelyu-nayti-to-chto-emu-nuzhno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4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64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/>
          </a:p>
        </p:txBody>
      </p:sp>
      <p:sp>
        <p:nvSpPr>
          <p:cNvPr id="937" name="Google Shape;937;p64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Этапы реализации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7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7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/>
          </a:p>
        </p:txBody>
      </p:sp>
      <p:sp>
        <p:nvSpPr>
          <p:cNvPr id="756" name="Google Shape;756;p47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Постановка задачи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65"/>
          <p:cNvSpPr txBox="1"/>
          <p:nvPr/>
        </p:nvSpPr>
        <p:spPr>
          <a:xfrm>
            <a:off x="946950" y="2952000"/>
            <a:ext cx="28836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Будем обучаться на данных до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2015-12-28, остальное идет в тест.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43" name="Google Shape;943;p65"/>
          <p:cNvCxnSpPr/>
          <p:nvPr/>
        </p:nvCxnSpPr>
        <p:spPr>
          <a:xfrm rot="10800000">
            <a:off x="1267425" y="5065650"/>
            <a:ext cx="17068200" cy="0"/>
          </a:xfrm>
          <a:prstGeom prst="straightConnector1">
            <a:avLst/>
          </a:prstGeom>
          <a:noFill/>
          <a:ln cap="flat" cmpd="sng" w="28575">
            <a:solidFill>
              <a:srgbClr val="4BD0A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44" name="Google Shape;944;p65"/>
          <p:cNvSpPr/>
          <p:nvPr/>
        </p:nvSpPr>
        <p:spPr>
          <a:xfrm>
            <a:off x="550950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ru" sz="3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5" name="Google Shape;945;p65"/>
          <p:cNvSpPr/>
          <p:nvPr/>
        </p:nvSpPr>
        <p:spPr>
          <a:xfrm>
            <a:off x="4024650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ru" sz="3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6" name="Google Shape;946;p65"/>
          <p:cNvSpPr/>
          <p:nvPr/>
        </p:nvSpPr>
        <p:spPr>
          <a:xfrm>
            <a:off x="7498349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ru" sz="3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7" name="Google Shape;947;p65"/>
          <p:cNvSpPr/>
          <p:nvPr/>
        </p:nvSpPr>
        <p:spPr>
          <a:xfrm>
            <a:off x="10972049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ru" sz="3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8" name="Google Shape;948;p65"/>
          <p:cNvSpPr/>
          <p:nvPr/>
        </p:nvSpPr>
        <p:spPr>
          <a:xfrm>
            <a:off x="14445748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ru" sz="3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9" name="Google Shape;949;p65"/>
          <p:cNvSpPr txBox="1"/>
          <p:nvPr/>
        </p:nvSpPr>
        <p:spPr>
          <a:xfrm>
            <a:off x="4422825" y="5940000"/>
            <a:ext cx="28584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Строим base-line: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item-based CF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0" name="Google Shape;950;p65"/>
          <p:cNvSpPr txBox="1"/>
          <p:nvPr/>
        </p:nvSpPr>
        <p:spPr>
          <a:xfrm>
            <a:off x="7893584" y="2952000"/>
            <a:ext cx="28584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Создание альтернативной модели на основе SVD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1" name="Google Shape;951;p65"/>
          <p:cNvSpPr txBox="1"/>
          <p:nvPr/>
        </p:nvSpPr>
        <p:spPr>
          <a:xfrm>
            <a:off x="11370375" y="5940000"/>
            <a:ext cx="28584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Решение проблемы “холодного” старта</a:t>
            </a:r>
            <a:endParaRPr i="0" sz="2400" u="none" cap="none" strike="noStrike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2" name="Google Shape;952;p65"/>
          <p:cNvSpPr txBox="1"/>
          <p:nvPr/>
        </p:nvSpPr>
        <p:spPr>
          <a:xfrm>
            <a:off x="14849475" y="2952000"/>
            <a:ext cx="28932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Создание гибридной модели, сравнительный анализ метрик</a:t>
            </a:r>
            <a:endParaRPr i="0" sz="2400" u="none" cap="none" strike="noStrike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3" name="Google Shape;953;p65"/>
          <p:cNvSpPr txBox="1"/>
          <p:nvPr/>
        </p:nvSpPr>
        <p:spPr>
          <a:xfrm>
            <a:off x="551850" y="489600"/>
            <a:ext cx="142881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Этапы реализации системы рекомендации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6"/>
          <p:cNvSpPr txBox="1"/>
          <p:nvPr/>
        </p:nvSpPr>
        <p:spPr>
          <a:xfrm>
            <a:off x="540000" y="2223600"/>
            <a:ext cx="7252800" cy="6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исходном датасете по пользователю известны данные о нем (пол, возраст и т.д)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классических RS используется только 3 признака (user_id, product_id, rating)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корректного сравнения метрик классических методов RS и с использованием признаков пользователя делали разбивку по дате покупки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9" name="Google Shape;959;p66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Разбивка датасета на train/test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0" name="Google Shape;960;p66"/>
          <p:cNvSpPr txBox="1"/>
          <p:nvPr/>
        </p:nvSpPr>
        <p:spPr>
          <a:xfrm>
            <a:off x="540000" y="8469150"/>
            <a:ext cx="91023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был написан метод для разбивки данных на train/test с учетом этого фактора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1" name="Google Shape;961;p66"/>
          <p:cNvSpPr/>
          <p:nvPr/>
        </p:nvSpPr>
        <p:spPr>
          <a:xfrm>
            <a:off x="3040050" y="7615450"/>
            <a:ext cx="1381800" cy="78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2" name="Google Shape;96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9975" y="2041500"/>
            <a:ext cx="7101073" cy="72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7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основе KNNWithMeans подобраны следующие гиперпараметры, минимизирующие RMSE: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 количеством соседей, равным 10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 мерой сходства: корреляцией по Пирсону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Item-based Collaborative Filtering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68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основе SVD использованы следующие гиперпараметры: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 числом скрытых факторов, равным 20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 на 20 эпохах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4" name="Google Shape;974;p68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SVD-разложение (рекомендации на основе скрытых факторов)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9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основе характеристик пользователя (пол, возраст и пр.) на основе сходства признаков найти продукты, наиболее интересные “соседям”: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нашли пользователей с максимальным количеством категориальных  совпавших фич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получили  рейтинги “соседей” для разных продуктов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получили финальные рекомендации усреднением рейтингов “соседей” 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0" name="Google Shape;980;p69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Решение проблемы “холодного” старта Cold-start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70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Если пользователь ничего не купил: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Рекомендуем ему то, что выбрали пользователи - “соседи” (с максимальным набором одинаковых признаков)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Если пользователь уже совершал покупки: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Рекомендации на основе Item-based CF, SVD, Cold-start в равной пропорции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6" name="Google Shape;986;p70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гибридной модели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1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71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/>
          </a:p>
        </p:txBody>
      </p:sp>
      <p:sp>
        <p:nvSpPr>
          <p:cNvPr id="993" name="Google Shape;993;p71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Результаты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72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случайных 1000 пользователей из тестовой выборки предсказали рекомендации и сравнили с ground_truth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Гипотеза, почему так происходит: (Cold-start лучше Item-based CF) - т.к. в обоих методах используется поиск ближайших соседей, то одна из возможных причин такого поведения - это намного </a:t>
            </a: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большая информативность</a:t>
            </a: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категориальных фичей при поиске ближайшего соседа, именно поэтому Cold-start используется в гибридной модели для пользователя с покупками.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9" name="Google Shape;999;p72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Сравнительный анализ метрик и выбор модели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000" name="Google Shape;1000;p72"/>
          <p:cNvGraphicFramePr/>
          <p:nvPr/>
        </p:nvGraphicFramePr>
        <p:xfrm>
          <a:off x="952500" y="369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{9E607AAA-7F09-4C7F-AA31-75109BC3AC0A}</a:tableStyleId>
              </a:tblPr>
              <a:tblGrid>
                <a:gridCol w="5963500"/>
                <a:gridCol w="5963500"/>
              </a:tblGrid>
              <a:tr h="8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Model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RMSE </a:t>
                      </a:r>
                      <a:r>
                        <a:rPr lang="ru" sz="2400">
                          <a:solidFill>
                            <a:schemeClr val="dk1"/>
                          </a:solidFill>
                        </a:rPr>
                        <a:t>± std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8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RMSE for Cold_Start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0.1235</a:t>
                      </a:r>
                      <a:r>
                        <a:rPr lang="ru" sz="2400"/>
                        <a:t> ± 0.0510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2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RMSE for Item-based CF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0.1427 </a:t>
                      </a:r>
                      <a:r>
                        <a:rPr lang="ru" sz="2400">
                          <a:solidFill>
                            <a:schemeClr val="dk1"/>
                          </a:solidFill>
                        </a:rPr>
                        <a:t>± 0.0614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2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RMSE for SVD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0.1387 </a:t>
                      </a:r>
                      <a:r>
                        <a:rPr lang="ru" sz="2400">
                          <a:solidFill>
                            <a:schemeClr val="dk1"/>
                          </a:solidFill>
                        </a:rPr>
                        <a:t>± 0.0637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2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RMSE for Hybrid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400">
                          <a:solidFill>
                            <a:schemeClr val="dk2"/>
                          </a:solidFill>
                        </a:rPr>
                        <a:t>0.1161 ± 0.0506</a:t>
                      </a:r>
                      <a:endParaRPr b="1" sz="24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73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73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1"/>
          </a:p>
        </p:txBody>
      </p:sp>
      <p:sp>
        <p:nvSpPr>
          <p:cNvPr id="1007" name="Google Shape;1007;p7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74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ходе работы проанализирован исходный датасет, данные проверены на наличие аномалий и заполнены пропуски.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построения рекомендательной системы выбраны Item-based CF, рекомендации на основе скрытых факторов, гибридная модель и решение проблемы холодного старта на основе близости признаков пользователей.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ходе работы выяснено, что категориальные признаки пользователя можно использовать для решения проблемы холодного старта, и помимо этого, использовать для пользователей, уже совершавших покупки ранее.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 данным RMSE выбрана лучшая модель - </a:t>
            </a:r>
            <a:r>
              <a:rPr b="1"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Hybrid model </a:t>
            </a:r>
            <a:endParaRPr b="1"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Написана функция, дающая рекомендации для пользователя из датасета.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3" name="Google Shape;1013;p74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Выводы: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8"/>
          <p:cNvSpPr txBox="1"/>
          <p:nvPr/>
        </p:nvSpPr>
        <p:spPr>
          <a:xfrm>
            <a:off x="551850" y="2217600"/>
            <a:ext cx="16920600" cy="7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-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это комплекс алгоритмов, программ и сервисов, задача которого предсказать, что может заинтересовать того или иного пользователя на основе знаний о пользователе, продукте и его предыдущих покупок или интересов.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2" name="Google Shape;762;p48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Рекомендательные системы (RS)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763" name="Google Shape;7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425" y="3990000"/>
            <a:ext cx="6876825" cy="58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48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https://vc.ru/marketing/152926-rekomendatelnye-sistemy-kak-pomoch-polzovatelyu-nayti-to-chto-emu-nuzhno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5"/>
          <p:cNvSpPr txBox="1"/>
          <p:nvPr/>
        </p:nvSpPr>
        <p:spPr>
          <a:xfrm>
            <a:off x="829100" y="2217600"/>
            <a:ext cx="16907100" cy="7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сервере подобрать оптимальные параметры для SVD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Использовать более сложную модель для холодного старта (аля XGBoost)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Подобрать наилучшие веса для ансамбля моделя в Hybrid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высокопроизводительном сервере использовать данные всего датасета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9" name="Google Shape;1019;p75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Дальнейшие пути развития:</a:t>
            </a:r>
            <a:endParaRPr b="1" sz="5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oogle Shape;1024;p76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1025" name="Google Shape;1025;p76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6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76"/>
          <p:cNvSpPr txBox="1"/>
          <p:nvPr/>
        </p:nvSpPr>
        <p:spPr>
          <a:xfrm>
            <a:off x="551850" y="489600"/>
            <a:ext cx="12862500" cy="27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1028" name="Google Shape;1028;p76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1029" name="Google Shape;1029;p7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9"/>
          <p:cNvSpPr txBox="1"/>
          <p:nvPr/>
        </p:nvSpPr>
        <p:spPr>
          <a:xfrm>
            <a:off x="551850" y="2217600"/>
            <a:ext cx="16920600" cy="7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В условиях переизбытка информации пользователем крайне важно рекомендовать ему то, что будет наиболее интересным в текущий момент времени.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Рекомендательная система для банковской сферы отличается от классических рекомендательных систем, таких как Netflix, Amazon и пр. тем, что:</a:t>
            </a:r>
            <a:br>
              <a:rPr lang="ru" sz="3000">
                <a:latin typeface="Proxima Nova"/>
                <a:ea typeface="Proxima Nova"/>
                <a:cs typeface="Proxima Nova"/>
                <a:sym typeface="Proxima Nova"/>
              </a:rPr>
            </a:b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050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Информация о банковских продуктах зачастую очень скудна.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050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традиционных задачах RS продукту присваивается рейтинг, как правило, по 5-10 балльной шкале. У банков же есть только бинарная информация о покупке продукта. 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050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Самих банковских продуктов немного.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050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Но при этом, даже когда человек еще не стал клиентом банка, а только думает об этом, банк уже обычно знает о человеке очень много.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0" name="Google Shape;770;p49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Описание проблемы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0"/>
          <p:cNvSpPr txBox="1"/>
          <p:nvPr/>
        </p:nvSpPr>
        <p:spPr>
          <a:xfrm>
            <a:off x="551850" y="2217600"/>
            <a:ext cx="16920600" cy="7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Наличие рекомендательной системы позволяет компании: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AutoNum type="arabicPeriod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Увеличить прибыль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AutoNum type="arabicPeriod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Увеличить продажи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AutoNum type="arabicPeriod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Увеличить жизненную ценность клиента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AutoNum type="arabicPeriod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Увеличить лояльность пользователей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По оценкам McKinsey, благодаря рекомендательным системам, Amazon увеличивает продажи на 35%, а Netflix - на 75%.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6" name="Google Shape;776;p50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Актуальность </a:t>
            </a: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проблемы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777" name="Google Shape;7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725" y="7022575"/>
            <a:ext cx="4653742" cy="26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1450" y="6422400"/>
            <a:ext cx="3677999" cy="36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50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72727"/>
                </a:solidFill>
                <a:latin typeface="Roboto"/>
                <a:ea typeface="Roboto"/>
                <a:cs typeface="Roboto"/>
                <a:sym typeface="Roboto"/>
              </a:rPr>
              <a:t>mckinsey.com/industries/retail/ our-insights/how-retailers-cankeep-up-with-consumers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51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785" name="Google Shape;785;p51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Первичный анализ задачи.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</p:grpSp>
      <p:grpSp>
        <p:nvGrpSpPr>
          <p:cNvPr id="787" name="Google Shape;787;p51"/>
          <p:cNvGrpSpPr/>
          <p:nvPr/>
        </p:nvGrpSpPr>
        <p:grpSpPr>
          <a:xfrm>
            <a:off x="551843" y="3452400"/>
            <a:ext cx="10004407" cy="500400"/>
            <a:chOff x="551843" y="3452400"/>
            <a:chExt cx="10004407" cy="500400"/>
          </a:xfrm>
        </p:grpSpPr>
        <p:sp>
          <p:nvSpPr>
            <p:cNvPr id="788" name="Google Shape;788;p51"/>
            <p:cNvSpPr txBox="1"/>
            <p:nvPr/>
          </p:nvSpPr>
          <p:spPr>
            <a:xfrm>
              <a:off x="1981050" y="34524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Поиск аномалий и заполнение пропусков в данных.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/>
            </a:p>
          </p:txBody>
        </p:sp>
      </p:grpSp>
      <p:grpSp>
        <p:nvGrpSpPr>
          <p:cNvPr id="790" name="Google Shape;790;p51"/>
          <p:cNvGrpSpPr/>
          <p:nvPr/>
        </p:nvGrpSpPr>
        <p:grpSpPr>
          <a:xfrm>
            <a:off x="551993" y="4442400"/>
            <a:ext cx="10004257" cy="504000"/>
            <a:chOff x="551993" y="4442400"/>
            <a:chExt cx="10004257" cy="504000"/>
          </a:xfrm>
        </p:grpSpPr>
        <p:sp>
          <p:nvSpPr>
            <p:cNvPr id="791" name="Google Shape;791;p51"/>
            <p:cNvSpPr txBox="1"/>
            <p:nvPr/>
          </p:nvSpPr>
          <p:spPr>
            <a:xfrm>
              <a:off x="1981050" y="4442400"/>
              <a:ext cx="85752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Создание </a:t>
              </a:r>
              <a:r>
                <a:rPr lang="ru" sz="24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base-line</a:t>
              </a: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 модели -</a:t>
              </a:r>
              <a:r>
                <a:rPr lang="ru" sz="2400">
                  <a:solidFill>
                    <a:srgbClr val="4BD0A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item-based</a:t>
              </a: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 коллаборативной фильтрации, подбор гиперпараметров.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/>
            </a:p>
          </p:txBody>
        </p:sp>
      </p:grpSp>
      <p:grpSp>
        <p:nvGrpSpPr>
          <p:cNvPr id="793" name="Google Shape;793;p51"/>
          <p:cNvGrpSpPr/>
          <p:nvPr/>
        </p:nvGrpSpPr>
        <p:grpSpPr>
          <a:xfrm>
            <a:off x="551993" y="5435938"/>
            <a:ext cx="10004257" cy="489600"/>
            <a:chOff x="551993" y="5435938"/>
            <a:chExt cx="10004257" cy="489600"/>
          </a:xfrm>
        </p:grpSpPr>
        <p:sp>
          <p:nvSpPr>
            <p:cNvPr id="794" name="Google Shape;794;p51"/>
            <p:cNvSpPr txBox="1"/>
            <p:nvPr/>
          </p:nvSpPr>
          <p:spPr>
            <a:xfrm>
              <a:off x="1981050" y="54359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Создание альтернативной модели на основе скрытых факторов (на основе SVD)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/>
            </a:p>
          </p:txBody>
        </p:sp>
      </p:grpSp>
      <p:grpSp>
        <p:nvGrpSpPr>
          <p:cNvPr id="796" name="Google Shape;796;p51"/>
          <p:cNvGrpSpPr/>
          <p:nvPr/>
        </p:nvGrpSpPr>
        <p:grpSpPr>
          <a:xfrm>
            <a:off x="551993" y="6422338"/>
            <a:ext cx="10004257" cy="489600"/>
            <a:chOff x="551993" y="6422338"/>
            <a:chExt cx="10004257" cy="489600"/>
          </a:xfrm>
        </p:grpSpPr>
        <p:sp>
          <p:nvSpPr>
            <p:cNvPr id="797" name="Google Shape;797;p51"/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Решение проблемы</a:t>
              </a:r>
              <a:r>
                <a:rPr lang="ru" sz="24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холодного старта</a:t>
              </a: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 для нового пользователя.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b="1"/>
            </a:p>
          </p:txBody>
        </p:sp>
      </p:grpSp>
      <p:grpSp>
        <p:nvGrpSpPr>
          <p:cNvPr id="799" name="Google Shape;799;p51"/>
          <p:cNvGrpSpPr/>
          <p:nvPr/>
        </p:nvGrpSpPr>
        <p:grpSpPr>
          <a:xfrm>
            <a:off x="551993" y="7416000"/>
            <a:ext cx="10004257" cy="486000"/>
            <a:chOff x="551993" y="7416000"/>
            <a:chExt cx="10004257" cy="486000"/>
          </a:xfrm>
        </p:grpSpPr>
        <p:sp>
          <p:nvSpPr>
            <p:cNvPr id="800" name="Google Shape;800;p51"/>
            <p:cNvSpPr txBox="1"/>
            <p:nvPr/>
          </p:nvSpPr>
          <p:spPr>
            <a:xfrm>
              <a:off x="1981050" y="7416000"/>
              <a:ext cx="85752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Создание более сложной гибридной модели.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551993" y="7416000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 b="1"/>
            </a:p>
          </p:txBody>
        </p:sp>
      </p:grpSp>
      <p:grpSp>
        <p:nvGrpSpPr>
          <p:cNvPr id="802" name="Google Shape;802;p51"/>
          <p:cNvGrpSpPr/>
          <p:nvPr/>
        </p:nvGrpSpPr>
        <p:grpSpPr>
          <a:xfrm>
            <a:off x="551893" y="8409475"/>
            <a:ext cx="10004357" cy="489600"/>
            <a:chOff x="551893" y="8409475"/>
            <a:chExt cx="10004357" cy="489600"/>
          </a:xfrm>
        </p:grpSpPr>
        <p:sp>
          <p:nvSpPr>
            <p:cNvPr id="803" name="Google Shape;803;p51"/>
            <p:cNvSpPr txBox="1"/>
            <p:nvPr/>
          </p:nvSpPr>
          <p:spPr>
            <a:xfrm>
              <a:off x="1981050" y="8409475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Анализ качества моделей.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551893" y="8411275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6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7</a:t>
              </a:r>
              <a:endParaRPr b="1"/>
            </a:p>
          </p:txBody>
        </p:sp>
      </p:grpSp>
      <p:sp>
        <p:nvSpPr>
          <p:cNvPr id="805" name="Google Shape;805;p51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Этапы решения задачи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2"/>
          <p:cNvSpPr txBox="1"/>
          <p:nvPr/>
        </p:nvSpPr>
        <p:spPr>
          <a:xfrm>
            <a:off x="540000" y="1594800"/>
            <a:ext cx="10016400" cy="5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основе рекомендательной системы лежит получение прогноза оценки продукта потребителем.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Мы будем сравнивать прогнозное значение оценки с фактическим. В нашем случае оценка бинарная: купил/не купил (0/1).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Метрика для сравнения модели и подбора гиперпараметров: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1" name="Google Shape;811;p52"/>
          <p:cNvSpPr txBox="1"/>
          <p:nvPr/>
        </p:nvSpPr>
        <p:spPr>
          <a:xfrm>
            <a:off x="551850" y="4896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Целевая метрика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2" name="Google Shape;812;p52"/>
          <p:cNvPicPr preferRelativeResize="0"/>
          <p:nvPr/>
        </p:nvPicPr>
        <p:blipFill rotWithShape="1">
          <a:blip r:embed="rId3">
            <a:alphaModFix/>
          </a:blip>
          <a:srcRect b="0" l="7497" r="7497" t="0"/>
          <a:stretch/>
        </p:blipFill>
        <p:spPr>
          <a:xfrm>
            <a:off x="540001" y="6077700"/>
            <a:ext cx="8033100" cy="3655800"/>
          </a:xfrm>
          <a:prstGeom prst="roundRect">
            <a:avLst>
              <a:gd fmla="val 4700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3" name="Google Shape;813;p52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4" name="Google Shape;814;p52"/>
          <p:cNvPicPr preferRelativeResize="0"/>
          <p:nvPr/>
        </p:nvPicPr>
        <p:blipFill rotWithShape="1">
          <a:blip r:embed="rId4">
            <a:alphaModFix/>
          </a:blip>
          <a:srcRect b="0" l="13056" r="13049" t="0"/>
          <a:stretch/>
        </p:blipFill>
        <p:spPr>
          <a:xfrm>
            <a:off x="11130302" y="2926002"/>
            <a:ext cx="7157700" cy="7157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3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53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/>
          </a:p>
        </p:txBody>
      </p:sp>
      <p:sp>
        <p:nvSpPr>
          <p:cNvPr id="821" name="Google Shape;821;p5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Первичный анализ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4"/>
          <p:cNvSpPr txBox="1"/>
          <p:nvPr/>
        </p:nvSpPr>
        <p:spPr>
          <a:xfrm>
            <a:off x="540000" y="1971600"/>
            <a:ext cx="11116200" cy="8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Был использован </a:t>
            </a:r>
            <a:r>
              <a:rPr lang="ru" sz="3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датасет</a:t>
            </a: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, содержащий покупки банковских продуктов крупнейшей финансово-кредитной группы Испании Santander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Объем датасета: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13 647 309 </a:t>
            </a: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объектов. Каждый объект - история покупок пользователем за месяц. Всего в выборке N месяцев на каждого пользователя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Количество уникальных пользователей: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956 645. Для пользователей в датасете указаны характеристики пользователя, н-р такие как пол, возраст, уровень дохода и пр. Всего характеристик - 21.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Количество продуктов: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24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*Ввиду того, что датасет большой и для расчетов требуются сервера с высокой производительностью для расчетов использовался датасет по 2% пользователей:  19 132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7" name="Google Shape;827;p54"/>
          <p:cNvSpPr txBox="1"/>
          <p:nvPr/>
        </p:nvSpPr>
        <p:spPr>
          <a:xfrm>
            <a:off x="551850" y="4896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EDA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Исходные данные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8" name="Google Shape;828;p54"/>
          <p:cNvPicPr preferRelativeResize="0"/>
          <p:nvPr/>
        </p:nvPicPr>
        <p:blipFill rotWithShape="1">
          <a:blip r:embed="rId4">
            <a:alphaModFix/>
          </a:blip>
          <a:srcRect b="0" l="23871" r="23871" t="0"/>
          <a:stretch/>
        </p:blipFill>
        <p:spPr>
          <a:xfrm>
            <a:off x="11130302" y="2926002"/>
            <a:ext cx="7157700" cy="715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29" name="Google Shape;829;p54"/>
          <p:cNvSpPr txBox="1"/>
          <p:nvPr/>
        </p:nvSpPr>
        <p:spPr>
          <a:xfrm>
            <a:off x="184250" y="9640800"/>
            <a:ext cx="97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https://www.kaggle.com/c/santander-product-recommendation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FFFFFF"/>
      </a:accent5>
      <a:accent6>
        <a:srgbClr val="000000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