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Barlow Semi Condensed" panose="00000506000000000000" pitchFamily="2" charset="0"/>
      <p:regular r:id="rId40"/>
      <p:bold r:id="rId41"/>
      <p:italic r:id="rId42"/>
      <p:boldItalic r:id="rId43"/>
    </p:embeddedFont>
    <p:embeddedFont>
      <p:font typeface="Barlow Semi Condensed Medium" panose="00000606000000000000" pitchFamily="2"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Cambria Math" panose="02040503050406030204" pitchFamily="18" charset="0"/>
      <p:regular r:id="rId52"/>
    </p:embeddedFont>
    <p:embeddedFont>
      <p:font typeface="Fjalla One" panose="020B0604020202020204" charset="0"/>
      <p:regular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 Rong Wang"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673483-BC7D-481C-A7ED-D0BC4F5725BF}">
  <a:tblStyle styleId="{A6673483-BC7D-481C-A7ED-D0BC4F5725B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22" y="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9-09T12:10:15.430" idx="1">
    <p:pos x="6000" y="0"/>
    <p:text>https://slidesgo.com/theme/technology-consulting Slide theme found 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p:cNvGrpSpPr/>
        <p:nvPr/>
      </p:nvGrpSpPr>
      <p:grpSpPr>
        <a:xfrm>
          <a:off x="0" y="0"/>
          <a:ext cx="0" cy="0"/>
          <a:chOff x="0" y="0"/>
          <a:chExt cx="0" cy="0"/>
        </a:xfrm>
      </p:grpSpPr>
      <p:sp>
        <p:nvSpPr>
          <p:cNvPr id="1624" name="Google Shape;1624;g953cdccaed_0_1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5" name="Google Shape;1625;g953cdccaed_0_1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morning everyone, I’m Chen Fei and here are my teammates, Tiviatis, Li Rong and Shuwen. We will be presenting our group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9"/>
        <p:cNvGrpSpPr/>
        <p:nvPr/>
      </p:nvGrpSpPr>
      <p:grpSpPr>
        <a:xfrm>
          <a:off x="0" y="0"/>
          <a:ext cx="0" cy="0"/>
          <a:chOff x="0" y="0"/>
          <a:chExt cx="0" cy="0"/>
        </a:xfrm>
      </p:grpSpPr>
      <p:sp>
        <p:nvSpPr>
          <p:cNvPr id="1960" name="Google Shape;1960;g96a4fa197a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1" name="Google Shape;1961;g96a4fa197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0"/>
        <p:cNvGrpSpPr/>
        <p:nvPr/>
      </p:nvGrpSpPr>
      <p:grpSpPr>
        <a:xfrm>
          <a:off x="0" y="0"/>
          <a:ext cx="0" cy="0"/>
          <a:chOff x="0" y="0"/>
          <a:chExt cx="0" cy="0"/>
        </a:xfrm>
      </p:grpSpPr>
      <p:sp>
        <p:nvSpPr>
          <p:cNvPr id="1981" name="Google Shape;1981;g96a4fa197a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2" name="Google Shape;1982;g96a4fa197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Until reaching the last possible substring comparison, the first character is a mismatch. Searching ends here.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g974d8a3c7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g974d8a3c7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for how to implement, the implementation makes use of a nested for-loop, for outer loop, we check along all possible substrings, and as for inner loop, we compare characters between the substring and the query sequence.</a:t>
            </a:r>
            <a:endParaRPr/>
          </a:p>
          <a:p>
            <a:pPr marL="0" lvl="0" indent="0" algn="l" rtl="0">
              <a:spcBef>
                <a:spcPts val="0"/>
              </a:spcBef>
              <a:spcAft>
                <a:spcPts val="0"/>
              </a:spcAft>
              <a:buNone/>
            </a:pPr>
            <a:r>
              <a:rPr lang="en"/>
              <a:t>And here is part of the code.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Google Shape;2011;g96a4fa197a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2" name="Google Shape;2012;g96a4fa197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analyse the time complexity of brute force algorithm, we will be looking at the number of character comparisons.</a:t>
            </a:r>
            <a:endParaRPr/>
          </a:p>
          <a:p>
            <a:pPr marL="0" lvl="0" indent="0" algn="l" rtl="0">
              <a:spcBef>
                <a:spcPts val="0"/>
              </a:spcBef>
              <a:spcAft>
                <a:spcPts val="0"/>
              </a:spcAft>
              <a:buNone/>
            </a:pPr>
            <a:r>
              <a:rPr lang="en"/>
              <a:t>Let n be the length of the source sequence and m be the length of the query sequence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96a4fa197a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96a4fa197a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best case scenario, every first-character comparison results in a mismatch, so the total number of comparisons is only determined by the number of outer-loop iterations, which is n-m+1, or 0(n)</a:t>
            </a:r>
            <a:endParaRPr/>
          </a:p>
          <a:p>
            <a:pPr marL="0" lvl="0" indent="0" algn="l" rtl="0">
              <a:spcBef>
                <a:spcPts val="0"/>
              </a:spcBef>
              <a:spcAft>
                <a:spcPts val="0"/>
              </a:spcAft>
              <a:buNone/>
            </a:pPr>
            <a:r>
              <a:rPr lang="en"/>
              <a:t>This example shows a possible best case, where the first character B of query sequence does not even appear in the source string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4"/>
        <p:cNvGrpSpPr/>
        <p:nvPr/>
      </p:nvGrpSpPr>
      <p:grpSpPr>
        <a:xfrm>
          <a:off x="0" y="0"/>
          <a:ext cx="0" cy="0"/>
          <a:chOff x="0" y="0"/>
          <a:chExt cx="0" cy="0"/>
        </a:xfrm>
      </p:grpSpPr>
      <p:sp>
        <p:nvSpPr>
          <p:cNvPr id="2025" name="Google Shape;2025;g96a4fa197a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6" name="Google Shape;2026;g96a4fa197a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worst case scenario, basically the outer-loop iterates (n-m+1) times and the inner loop iterates m times, so overall worst case time complexity is O(mn)</a:t>
            </a:r>
            <a:endParaRPr/>
          </a:p>
          <a:p>
            <a:pPr marL="0" lvl="0" indent="0" algn="l" rtl="0">
              <a:spcBef>
                <a:spcPts val="0"/>
              </a:spcBef>
              <a:spcAft>
                <a:spcPts val="0"/>
              </a:spcAft>
              <a:buNone/>
            </a:pPr>
            <a:r>
              <a:rPr lang="en"/>
              <a:t>And Both of the 2 examples give possible worst cases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2"/>
        <p:cNvGrpSpPr/>
        <p:nvPr/>
      </p:nvGrpSpPr>
      <p:grpSpPr>
        <a:xfrm>
          <a:off x="0" y="0"/>
          <a:ext cx="0" cy="0"/>
          <a:chOff x="0" y="0"/>
          <a:chExt cx="0" cy="0"/>
        </a:xfrm>
      </p:grpSpPr>
      <p:sp>
        <p:nvSpPr>
          <p:cNvPr id="2033" name="Google Shape;2033;g98eb730be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4" name="Google Shape;2034;g98eb730be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for average case scenario, we know that the outer loop will be executed the same number of times, whereas for inner loop, we assume that each number of comparison is equally likely to happen, so that will be a sum of ap from 1 to m, times the probability 1/m, after some calculations, the average number of comparisons is found to be still O(mn)</a:t>
            </a:r>
            <a:endParaRPr/>
          </a:p>
          <a:p>
            <a:pPr marL="0" lvl="0" indent="0" algn="l" rtl="0">
              <a:spcBef>
                <a:spcPts val="0"/>
              </a:spcBef>
              <a:spcAft>
                <a:spcPts val="0"/>
              </a:spcAft>
              <a:buClr>
                <a:schemeClr val="dk1"/>
              </a:buClr>
              <a:buSzPts val="1100"/>
              <a:buFont typeface="Arial"/>
              <a:buNone/>
            </a:pPr>
            <a:r>
              <a:rPr lang="en">
                <a:solidFill>
                  <a:schemeClr val="dk1"/>
                </a:solidFill>
              </a:rPr>
              <a:t>That’s all for brute force, i’ll now pass the time to Li Rong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953cdccaed_0_6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953cdccaed_0_6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02124"/>
                </a:solidFill>
                <a:highlight>
                  <a:srgbClr val="FFFFFF"/>
                </a:highlight>
                <a:latin typeface="Roboto"/>
                <a:ea typeface="Roboto"/>
                <a:cs typeface="Roboto"/>
                <a:sym typeface="Roboto"/>
              </a:rPr>
              <a:t>Slide 18: Now I will be talking about the boyer Moore horspool algorithm. *Click*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p:cNvGrpSpPr/>
        <p:nvPr/>
      </p:nvGrpSpPr>
      <p:grpSpPr>
        <a:xfrm>
          <a:off x="0" y="0"/>
          <a:ext cx="0" cy="0"/>
          <a:chOff x="0" y="0"/>
          <a:chExt cx="0" cy="0"/>
        </a:xfrm>
      </p:grpSpPr>
      <p:sp>
        <p:nvSpPr>
          <p:cNvPr id="2046" name="Google Shape;2046;g98636d92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7" name="Google Shape;2047;g98636d92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Slide 19: So, the concept of the Boyer Moore Horspool Algorithm is to reduce search time by comparing the pattern with the text from end to start of the pattern. This way comparisons between the first few characters can be skipped when there is a mismatch in the last few characters. Let’s look at this example, we start comparing from the last character of the pattern, which is A with the character T in text. T cannot be found in the pattern hence we know that all other characters before A would not match. Hence, we can just skip 3 positions like this. And this would save 2 comparisons between the first 2 characters if we were to use brute force algorithm.</a:t>
            </a:r>
            <a:endParaRPr sz="12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202124"/>
                </a:solidFill>
                <a:highlight>
                  <a:srgbClr val="FFFFFF"/>
                </a:highlight>
                <a:latin typeface="Roboto"/>
                <a:ea typeface="Roboto"/>
                <a:cs typeface="Roboto"/>
                <a:sym typeface="Roboto"/>
              </a:rPr>
              <a:t>*Click*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98636d92b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98636d92b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02124"/>
                </a:solidFill>
                <a:highlight>
                  <a:srgbClr val="FFFFFF"/>
                </a:highlight>
                <a:latin typeface="Roboto"/>
                <a:ea typeface="Roboto"/>
                <a:cs typeface="Roboto"/>
                <a:sym typeface="Roboto"/>
              </a:rPr>
              <a:t>Slide 21: Now I will explain how searching works. To determine number of skips to do after a mismatch, we refer to the bad match table which records the number of skips with respect to the rightmost character compared in the text. Continuing from the previous example, we compare all characters starting from the rightmost character of the pattern. *Click* It’s a match, *Click* it’s a match, *Click* and this is a mismatch. When we find a mismatch/after we compared all characters in the pattern, we will now look at the rightmost character in the text which is this A. *Click* and we look for the shift for A in the bad match table. Which is 1. *Click* Hence we *Click* shift the sequence to the right by 1. *Click*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953cdccaed_0_3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953cdccaed_0_3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objective is to propose a few algorithms that solve string searching problems on real genome sequences.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3"/>
        <p:cNvGrpSpPr/>
        <p:nvPr/>
      </p:nvGrpSpPr>
      <p:grpSpPr>
        <a:xfrm>
          <a:off x="0" y="0"/>
          <a:ext cx="0" cy="0"/>
          <a:chOff x="0" y="0"/>
          <a:chExt cx="0" cy="0"/>
        </a:xfrm>
      </p:grpSpPr>
      <p:sp>
        <p:nvSpPr>
          <p:cNvPr id="2084" name="Google Shape;2084;g98636d92b6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5" name="Google Shape;2085;g98636d92b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02124"/>
                </a:solidFill>
                <a:highlight>
                  <a:srgbClr val="FFFFFF"/>
                </a:highlight>
                <a:latin typeface="Roboto"/>
                <a:ea typeface="Roboto"/>
                <a:cs typeface="Roboto"/>
                <a:sym typeface="Roboto"/>
              </a:rPr>
              <a:t>Slide 21: Now I will go through the time complexity of this algorithm starting from preprocessing. For the analysis purposes, we will be comparing the number of character comparisons. For preprocessing, the time complexity is O(n+σ) since we have to iterate through all alphabets to assign each to a position on the bad match table (σ) and iterate through the pattern to calculate the number of skips. (n) *Click*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0"/>
        <p:cNvGrpSpPr/>
        <p:nvPr/>
      </p:nvGrpSpPr>
      <p:grpSpPr>
        <a:xfrm>
          <a:off x="0" y="0"/>
          <a:ext cx="0" cy="0"/>
          <a:chOff x="0" y="0"/>
          <a:chExt cx="0" cy="0"/>
        </a:xfrm>
      </p:grpSpPr>
      <p:sp>
        <p:nvSpPr>
          <p:cNvPr id="2091" name="Google Shape;2091;g969f8fd98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2" name="Google Shape;2092;g969f8fd9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02124"/>
                </a:solidFill>
                <a:highlight>
                  <a:srgbClr val="FFFFFF"/>
                </a:highlight>
                <a:latin typeface="Roboto"/>
                <a:ea typeface="Roboto"/>
                <a:cs typeface="Roboto"/>
                <a:sym typeface="Roboto"/>
              </a:rPr>
              <a:t>Slide 24: The best-case scenario for this algorithm occurs when the first compared character is always not found in the pattern this means that it does the least number of comparisons which is 1 and the greatest number of skips which is m. Hence, the best case time complexity is just O(n/m) *Click*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p:cNvGrpSpPr/>
        <p:nvPr/>
      </p:nvGrpSpPr>
      <p:grpSpPr>
        <a:xfrm>
          <a:off x="0" y="0"/>
          <a:ext cx="0" cy="0"/>
          <a:chOff x="0" y="0"/>
          <a:chExt cx="0" cy="0"/>
        </a:xfrm>
      </p:grpSpPr>
      <p:sp>
        <p:nvSpPr>
          <p:cNvPr id="2113" name="Google Shape;2113;g969f8fd985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4" name="Google Shape;2114;g969f8fd98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Slide 25: The worst-case scenario for this algorithm occurs when all characters in the pattern match or when all but the last match and we only skip by 1 each time this means that it does the greatest number of comparisons which is m and the smallest number of skips which is 1. Hence, the best case time complexity is just O(nm)</a:t>
            </a:r>
            <a:endParaRPr sz="12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0"/>
        <p:cNvGrpSpPr/>
        <p:nvPr/>
      </p:nvGrpSpPr>
      <p:grpSpPr>
        <a:xfrm>
          <a:off x="0" y="0"/>
          <a:ext cx="0" cy="0"/>
          <a:chOff x="0" y="0"/>
          <a:chExt cx="0" cy="0"/>
        </a:xfrm>
      </p:grpSpPr>
      <p:sp>
        <p:nvSpPr>
          <p:cNvPr id="2141" name="Google Shape;2141;g969f8fd985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2" name="Google Shape;2142;g969f8fd98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02124"/>
                </a:solidFill>
                <a:highlight>
                  <a:srgbClr val="FFFFFF"/>
                </a:highlight>
                <a:latin typeface="Roboto"/>
                <a:ea typeface="Roboto"/>
                <a:cs typeface="Roboto"/>
                <a:sym typeface="Roboto"/>
              </a:rPr>
              <a:t>Slide 25: To get average time complexity, we have to calculate the average number of comparisons. Which is the average number of times outer loop is executed multiplied by the average number of comparisons per outer loop. With the following assumptions, the average number of skips is equivalent to average number of comparisons per outer loop. Hence, average number of comparisons is n and average time complexity is O(n) *Click*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9"/>
        <p:cNvGrpSpPr/>
        <p:nvPr/>
      </p:nvGrpSpPr>
      <p:grpSpPr>
        <a:xfrm>
          <a:off x="0" y="0"/>
          <a:ext cx="0" cy="0"/>
          <a:chOff x="0" y="0"/>
          <a:chExt cx="0" cy="0"/>
        </a:xfrm>
      </p:grpSpPr>
      <p:sp>
        <p:nvSpPr>
          <p:cNvPr id="2150" name="Google Shape;2150;g953cdccaed_0_6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1" name="Google Shape;2151;g953cdccaed_0_6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6"/>
        <p:cNvGrpSpPr/>
        <p:nvPr/>
      </p:nvGrpSpPr>
      <p:grpSpPr>
        <a:xfrm>
          <a:off x="0" y="0"/>
          <a:ext cx="0" cy="0"/>
          <a:chOff x="0" y="0"/>
          <a:chExt cx="0" cy="0"/>
        </a:xfrm>
      </p:grpSpPr>
      <p:sp>
        <p:nvSpPr>
          <p:cNvPr id="2157" name="Google Shape;2157;g953cdccaed_0_66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8" name="Google Shape;2158;g953cdccaed_0_6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4"/>
        <p:cNvGrpSpPr/>
        <p:nvPr/>
      </p:nvGrpSpPr>
      <p:grpSpPr>
        <a:xfrm>
          <a:off x="0" y="0"/>
          <a:ext cx="0" cy="0"/>
          <a:chOff x="0" y="0"/>
          <a:chExt cx="0" cy="0"/>
        </a:xfrm>
      </p:grpSpPr>
      <p:sp>
        <p:nvSpPr>
          <p:cNvPr id="2165" name="Google Shape;2165;g9882d9d38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6" name="Google Shape;2166;g9882d9d3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6"/>
        <p:cNvGrpSpPr/>
        <p:nvPr/>
      </p:nvGrpSpPr>
      <p:grpSpPr>
        <a:xfrm>
          <a:off x="0" y="0"/>
          <a:ext cx="0" cy="0"/>
          <a:chOff x="0" y="0"/>
          <a:chExt cx="0" cy="0"/>
        </a:xfrm>
      </p:grpSpPr>
      <p:sp>
        <p:nvSpPr>
          <p:cNvPr id="2177" name="Google Shape;2177;g9882d9d38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8" name="Google Shape;2178;g9882d9d38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rgbClr val="1C4587"/>
                </a:solidFill>
                <a:latin typeface="Calibri"/>
                <a:ea typeface="Calibri"/>
                <a:cs typeface="Calibri"/>
                <a:sym typeface="Calibri"/>
              </a:rPr>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1"/>
        <p:cNvGrpSpPr/>
        <p:nvPr/>
      </p:nvGrpSpPr>
      <p:grpSpPr>
        <a:xfrm>
          <a:off x="0" y="0"/>
          <a:ext cx="0" cy="0"/>
          <a:chOff x="0" y="0"/>
          <a:chExt cx="0" cy="0"/>
        </a:xfrm>
      </p:grpSpPr>
      <p:sp>
        <p:nvSpPr>
          <p:cNvPr id="2192" name="Google Shape;2192;g9882d9d38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3" name="Google Shape;2193;g9882d9d38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8"/>
        <p:cNvGrpSpPr/>
        <p:nvPr/>
      </p:nvGrpSpPr>
      <p:grpSpPr>
        <a:xfrm>
          <a:off x="0" y="0"/>
          <a:ext cx="0" cy="0"/>
          <a:chOff x="0" y="0"/>
          <a:chExt cx="0" cy="0"/>
        </a:xfrm>
      </p:grpSpPr>
      <p:sp>
        <p:nvSpPr>
          <p:cNvPr id="2199" name="Google Shape;2199;g9882d9d38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0" name="Google Shape;2200;g9882d9d38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974d8a3c7a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974d8a3c7a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Besides the brute force algorithm, 2 more algorithms will also be discussed, which were inspired by BMH algorithm and KMP algorithm respectively. We will also be comparing and summarizing the time and space complexities of them in the end.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9882d9d38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9882d9d38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8"/>
        <p:cNvGrpSpPr/>
        <p:nvPr/>
      </p:nvGrpSpPr>
      <p:grpSpPr>
        <a:xfrm>
          <a:off x="0" y="0"/>
          <a:ext cx="0" cy="0"/>
          <a:chOff x="0" y="0"/>
          <a:chExt cx="0" cy="0"/>
        </a:xfrm>
      </p:grpSpPr>
      <p:sp>
        <p:nvSpPr>
          <p:cNvPr id="2219" name="Google Shape;2219;g9882d9d38a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0" name="Google Shape;2220;g9882d9d38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98a2ea5ff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98a2ea5f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3"/>
        <p:cNvGrpSpPr/>
        <p:nvPr/>
      </p:nvGrpSpPr>
      <p:grpSpPr>
        <a:xfrm>
          <a:off x="0" y="0"/>
          <a:ext cx="0" cy="0"/>
          <a:chOff x="0" y="0"/>
          <a:chExt cx="0" cy="0"/>
        </a:xfrm>
      </p:grpSpPr>
      <p:sp>
        <p:nvSpPr>
          <p:cNvPr id="2234" name="Google Shape;2234;g98a2ea5ff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5" name="Google Shape;2235;g98a2ea5ff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4"/>
        <p:cNvGrpSpPr/>
        <p:nvPr/>
      </p:nvGrpSpPr>
      <p:grpSpPr>
        <a:xfrm>
          <a:off x="0" y="0"/>
          <a:ext cx="0" cy="0"/>
          <a:chOff x="0" y="0"/>
          <a:chExt cx="0" cy="0"/>
        </a:xfrm>
      </p:grpSpPr>
      <p:sp>
        <p:nvSpPr>
          <p:cNvPr id="2245" name="Google Shape;2245;g953cdccaed_0_6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6" name="Google Shape;2246;g953cdccaed_0_6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1"/>
        <p:cNvGrpSpPr/>
        <p:nvPr/>
      </p:nvGrpSpPr>
      <p:grpSpPr>
        <a:xfrm>
          <a:off x="0" y="0"/>
          <a:ext cx="0" cy="0"/>
          <a:chOff x="0" y="0"/>
          <a:chExt cx="0" cy="0"/>
        </a:xfrm>
      </p:grpSpPr>
      <p:sp>
        <p:nvSpPr>
          <p:cNvPr id="2252" name="Google Shape;2252;g953cdccaed_0_6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3" name="Google Shape;2253;g953cdccaed_0_6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7"/>
        <p:cNvGrpSpPr/>
        <p:nvPr/>
      </p:nvGrpSpPr>
      <p:grpSpPr>
        <a:xfrm>
          <a:off x="0" y="0"/>
          <a:ext cx="0" cy="0"/>
          <a:chOff x="0" y="0"/>
          <a:chExt cx="0" cy="0"/>
        </a:xfrm>
      </p:grpSpPr>
      <p:sp>
        <p:nvSpPr>
          <p:cNvPr id="2258" name="Google Shape;2258;g96ac97a11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9" name="Google Shape;2259;g96ac97a11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g987827b22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6" name="Google Shape;2266;g987827b22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953cdccaed_0_50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953cdccaed_0_5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let’s start with brute force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96a4fa197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96a4fa19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logic of brute force is to simply walk through the source sequence from the beginning till the end, and check at each position if the resulting substring equals the query sequence.</a:t>
            </a:r>
            <a:endParaRPr/>
          </a:p>
          <a:p>
            <a:pPr marL="0" lvl="0" indent="0" algn="l" rtl="0">
              <a:spcBef>
                <a:spcPts val="0"/>
              </a:spcBef>
              <a:spcAft>
                <a:spcPts val="0"/>
              </a:spcAft>
              <a:buNone/>
            </a:pPr>
            <a:r>
              <a:rPr lang="en"/>
              <a:t>Let us look at an example, we want to search the pattern CGT in this source string.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
        <p:cNvGrpSpPr/>
        <p:nvPr/>
      </p:nvGrpSpPr>
      <p:grpSpPr>
        <a:xfrm>
          <a:off x="0" y="0"/>
          <a:ext cx="0" cy="0"/>
          <a:chOff x="0" y="0"/>
          <a:chExt cx="0" cy="0"/>
        </a:xfrm>
      </p:grpSpPr>
      <p:sp>
        <p:nvSpPr>
          <p:cNvPr id="1864" name="Google Shape;1864;g96a4fa197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5" name="Google Shape;1865;g96a4fa197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just compare the characters one by one, and move the position of the pattern by 1 after a mismatch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96a4fa197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96a4fa197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g96a4fa197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0" name="Google Shape;1910;g96a4fa19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3"/>
        <p:cNvGrpSpPr/>
        <p:nvPr/>
      </p:nvGrpSpPr>
      <p:grpSpPr>
        <a:xfrm>
          <a:off x="0" y="0"/>
          <a:ext cx="0" cy="0"/>
          <a:chOff x="0" y="0"/>
          <a:chExt cx="0" cy="0"/>
        </a:xfrm>
      </p:grpSpPr>
      <p:sp>
        <p:nvSpPr>
          <p:cNvPr id="1934" name="Google Shape;1934;g96a4fa197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5" name="Google Shape;1935;g96a4fa197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800">
                <a:solidFill>
                  <a:srgbClr val="595959"/>
                </a:solidFill>
                <a:latin typeface="Barlow Semi Condensed"/>
                <a:ea typeface="Barlow Semi Condensed"/>
                <a:cs typeface="Barlow Semi Condensed"/>
                <a:sym typeface="Barlow Semi Condensed"/>
              </a:defRPr>
            </a:lvl1pPr>
            <a:lvl2pPr lvl="1">
              <a:spcBef>
                <a:spcPts val="0"/>
              </a:spcBef>
              <a:spcAft>
                <a:spcPts val="0"/>
              </a:spcAft>
              <a:buNone/>
              <a:defRPr sz="1800">
                <a:solidFill>
                  <a:srgbClr val="595959"/>
                </a:solidFill>
                <a:latin typeface="Barlow Semi Condensed"/>
                <a:ea typeface="Barlow Semi Condensed"/>
                <a:cs typeface="Barlow Semi Condensed"/>
                <a:sym typeface="Barlow Semi Condensed"/>
              </a:defRPr>
            </a:lvl2pPr>
            <a:lvl3pPr lvl="2">
              <a:spcBef>
                <a:spcPts val="0"/>
              </a:spcBef>
              <a:spcAft>
                <a:spcPts val="0"/>
              </a:spcAft>
              <a:buNone/>
              <a:defRPr sz="1800">
                <a:solidFill>
                  <a:srgbClr val="595959"/>
                </a:solidFill>
                <a:latin typeface="Barlow Semi Condensed"/>
                <a:ea typeface="Barlow Semi Condensed"/>
                <a:cs typeface="Barlow Semi Condensed"/>
                <a:sym typeface="Barlow Semi Condensed"/>
              </a:defRPr>
            </a:lvl3pPr>
            <a:lvl4pPr lvl="3">
              <a:spcBef>
                <a:spcPts val="0"/>
              </a:spcBef>
              <a:spcAft>
                <a:spcPts val="0"/>
              </a:spcAft>
              <a:buNone/>
              <a:defRPr sz="1800">
                <a:solidFill>
                  <a:srgbClr val="595959"/>
                </a:solidFill>
                <a:latin typeface="Barlow Semi Condensed"/>
                <a:ea typeface="Barlow Semi Condensed"/>
                <a:cs typeface="Barlow Semi Condensed"/>
                <a:sym typeface="Barlow Semi Condensed"/>
              </a:defRPr>
            </a:lvl4pPr>
            <a:lvl5pPr lvl="4">
              <a:spcBef>
                <a:spcPts val="0"/>
              </a:spcBef>
              <a:spcAft>
                <a:spcPts val="0"/>
              </a:spcAft>
              <a:buNone/>
              <a:defRPr sz="1800">
                <a:solidFill>
                  <a:srgbClr val="595959"/>
                </a:solidFill>
                <a:latin typeface="Barlow Semi Condensed"/>
                <a:ea typeface="Barlow Semi Condensed"/>
                <a:cs typeface="Barlow Semi Condensed"/>
                <a:sym typeface="Barlow Semi Condensed"/>
              </a:defRPr>
            </a:lvl5pPr>
            <a:lvl6pPr lvl="5">
              <a:spcBef>
                <a:spcPts val="0"/>
              </a:spcBef>
              <a:spcAft>
                <a:spcPts val="0"/>
              </a:spcAft>
              <a:buNone/>
              <a:defRPr sz="1800">
                <a:solidFill>
                  <a:srgbClr val="595959"/>
                </a:solidFill>
                <a:latin typeface="Barlow Semi Condensed"/>
                <a:ea typeface="Barlow Semi Condensed"/>
                <a:cs typeface="Barlow Semi Condensed"/>
                <a:sym typeface="Barlow Semi Condensed"/>
              </a:defRPr>
            </a:lvl6pPr>
            <a:lvl7pPr lvl="6">
              <a:spcBef>
                <a:spcPts val="0"/>
              </a:spcBef>
              <a:spcAft>
                <a:spcPts val="0"/>
              </a:spcAft>
              <a:buNone/>
              <a:defRPr sz="1800">
                <a:solidFill>
                  <a:srgbClr val="595959"/>
                </a:solidFill>
                <a:latin typeface="Barlow Semi Condensed"/>
                <a:ea typeface="Barlow Semi Condensed"/>
                <a:cs typeface="Barlow Semi Condensed"/>
                <a:sym typeface="Barlow Semi Condensed"/>
              </a:defRPr>
            </a:lvl7pPr>
            <a:lvl8pPr lvl="7">
              <a:spcBef>
                <a:spcPts val="0"/>
              </a:spcBef>
              <a:spcAft>
                <a:spcPts val="0"/>
              </a:spcAft>
              <a:buNone/>
              <a:defRPr sz="1800">
                <a:solidFill>
                  <a:srgbClr val="595959"/>
                </a:solidFill>
                <a:latin typeface="Barlow Semi Condensed"/>
                <a:ea typeface="Barlow Semi Condensed"/>
                <a:cs typeface="Barlow Semi Condensed"/>
                <a:sym typeface="Barlow Semi Condensed"/>
              </a:defRPr>
            </a:lvl8pPr>
            <a:lvl9pPr lvl="8">
              <a:spcBef>
                <a:spcPts val="0"/>
              </a:spcBef>
              <a:spcAft>
                <a:spcPts val="0"/>
              </a:spcAft>
              <a:buNone/>
              <a:defRPr sz="1800">
                <a:solidFill>
                  <a:srgbClr val="595959"/>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algn="ctr" rtl="0">
              <a:spcBef>
                <a:spcPts val="0"/>
              </a:spcBef>
              <a:spcAft>
                <a:spcPts val="0"/>
              </a:spcAft>
              <a:buClr>
                <a:srgbClr val="FFFFFF"/>
              </a:buClr>
              <a:buSzPts val="2000"/>
              <a:buNone/>
              <a:defRPr sz="2000">
                <a:solidFill>
                  <a:srgbClr val="FFFFFF"/>
                </a:solidFill>
              </a:defRPr>
            </a:lvl2pPr>
            <a:lvl3pPr lvl="2" algn="ctr" rtl="0">
              <a:spcBef>
                <a:spcPts val="0"/>
              </a:spcBef>
              <a:spcAft>
                <a:spcPts val="0"/>
              </a:spcAft>
              <a:buClr>
                <a:srgbClr val="FFFFFF"/>
              </a:buClr>
              <a:buSzPts val="2000"/>
              <a:buNone/>
              <a:defRPr sz="2000">
                <a:solidFill>
                  <a:srgbClr val="FFFFFF"/>
                </a:solidFill>
              </a:defRPr>
            </a:lvl3pPr>
            <a:lvl4pPr lvl="3" algn="ctr" rtl="0">
              <a:spcBef>
                <a:spcPts val="0"/>
              </a:spcBef>
              <a:spcAft>
                <a:spcPts val="0"/>
              </a:spcAft>
              <a:buClr>
                <a:srgbClr val="FFFFFF"/>
              </a:buClr>
              <a:buSzPts val="2000"/>
              <a:buNone/>
              <a:defRPr sz="2000">
                <a:solidFill>
                  <a:srgbClr val="FFFFFF"/>
                </a:solidFill>
              </a:defRPr>
            </a:lvl4pPr>
            <a:lvl5pPr lvl="4" algn="ctr" rtl="0">
              <a:spcBef>
                <a:spcPts val="0"/>
              </a:spcBef>
              <a:spcAft>
                <a:spcPts val="0"/>
              </a:spcAft>
              <a:buClr>
                <a:srgbClr val="FFFFFF"/>
              </a:buClr>
              <a:buSzPts val="2000"/>
              <a:buNone/>
              <a:defRPr sz="2000">
                <a:solidFill>
                  <a:srgbClr val="FFFFFF"/>
                </a:solidFill>
              </a:defRPr>
            </a:lvl5pPr>
            <a:lvl6pPr lvl="5" algn="ctr" rtl="0">
              <a:spcBef>
                <a:spcPts val="0"/>
              </a:spcBef>
              <a:spcAft>
                <a:spcPts val="0"/>
              </a:spcAft>
              <a:buClr>
                <a:srgbClr val="FFFFFF"/>
              </a:buClr>
              <a:buSzPts val="2000"/>
              <a:buNone/>
              <a:defRPr sz="2000">
                <a:solidFill>
                  <a:srgbClr val="FFFFFF"/>
                </a:solidFill>
              </a:defRPr>
            </a:lvl6pPr>
            <a:lvl7pPr lvl="6" algn="ctr" rtl="0">
              <a:spcBef>
                <a:spcPts val="0"/>
              </a:spcBef>
              <a:spcAft>
                <a:spcPts val="0"/>
              </a:spcAft>
              <a:buClr>
                <a:srgbClr val="FFFFFF"/>
              </a:buClr>
              <a:buSzPts val="2000"/>
              <a:buNone/>
              <a:defRPr sz="2000">
                <a:solidFill>
                  <a:srgbClr val="FFFFFF"/>
                </a:solidFill>
              </a:defRPr>
            </a:lvl7pPr>
            <a:lvl8pPr lvl="7" algn="ctr" rtl="0">
              <a:spcBef>
                <a:spcPts val="0"/>
              </a:spcBef>
              <a:spcAft>
                <a:spcPts val="0"/>
              </a:spcAft>
              <a:buClr>
                <a:srgbClr val="FFFFFF"/>
              </a:buClr>
              <a:buSzPts val="2000"/>
              <a:buNone/>
              <a:defRPr sz="2000">
                <a:solidFill>
                  <a:srgbClr val="FFFFFF"/>
                </a:solidFill>
              </a:defRPr>
            </a:lvl8pPr>
            <a:lvl9pPr lvl="8" algn="ctr" rtl="0">
              <a:spcBef>
                <a:spcPts val="0"/>
              </a:spcBef>
              <a:spcAft>
                <a:spcPts val="0"/>
              </a:spcAft>
              <a:buClr>
                <a:srgbClr val="FFFFFF"/>
              </a:buClr>
              <a:buSzPts val="2000"/>
              <a:buNone/>
              <a:defRPr sz="2000">
                <a:solidFill>
                  <a:srgbClr val="FFFFFF"/>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algn="ctr" rtl="0">
              <a:spcBef>
                <a:spcPts val="0"/>
              </a:spcBef>
              <a:spcAft>
                <a:spcPts val="0"/>
              </a:spcAft>
              <a:buClr>
                <a:srgbClr val="FFFFFF"/>
              </a:buClr>
              <a:buSzPts val="2000"/>
              <a:buNone/>
              <a:defRPr sz="2000">
                <a:solidFill>
                  <a:srgbClr val="FFFFFF"/>
                </a:solidFill>
              </a:defRPr>
            </a:lvl2pPr>
            <a:lvl3pPr lvl="2" algn="ctr" rtl="0">
              <a:spcBef>
                <a:spcPts val="0"/>
              </a:spcBef>
              <a:spcAft>
                <a:spcPts val="0"/>
              </a:spcAft>
              <a:buClr>
                <a:srgbClr val="FFFFFF"/>
              </a:buClr>
              <a:buSzPts val="2000"/>
              <a:buNone/>
              <a:defRPr sz="2000">
                <a:solidFill>
                  <a:srgbClr val="FFFFFF"/>
                </a:solidFill>
              </a:defRPr>
            </a:lvl3pPr>
            <a:lvl4pPr lvl="3" algn="ctr" rtl="0">
              <a:spcBef>
                <a:spcPts val="0"/>
              </a:spcBef>
              <a:spcAft>
                <a:spcPts val="0"/>
              </a:spcAft>
              <a:buClr>
                <a:srgbClr val="FFFFFF"/>
              </a:buClr>
              <a:buSzPts val="2000"/>
              <a:buNone/>
              <a:defRPr sz="2000">
                <a:solidFill>
                  <a:srgbClr val="FFFFFF"/>
                </a:solidFill>
              </a:defRPr>
            </a:lvl4pPr>
            <a:lvl5pPr lvl="4" algn="ctr" rtl="0">
              <a:spcBef>
                <a:spcPts val="0"/>
              </a:spcBef>
              <a:spcAft>
                <a:spcPts val="0"/>
              </a:spcAft>
              <a:buClr>
                <a:srgbClr val="FFFFFF"/>
              </a:buClr>
              <a:buSzPts val="2000"/>
              <a:buNone/>
              <a:defRPr sz="2000">
                <a:solidFill>
                  <a:srgbClr val="FFFFFF"/>
                </a:solidFill>
              </a:defRPr>
            </a:lvl5pPr>
            <a:lvl6pPr lvl="5" algn="ctr" rtl="0">
              <a:spcBef>
                <a:spcPts val="0"/>
              </a:spcBef>
              <a:spcAft>
                <a:spcPts val="0"/>
              </a:spcAft>
              <a:buClr>
                <a:srgbClr val="FFFFFF"/>
              </a:buClr>
              <a:buSzPts val="2000"/>
              <a:buNone/>
              <a:defRPr sz="2000">
                <a:solidFill>
                  <a:srgbClr val="FFFFFF"/>
                </a:solidFill>
              </a:defRPr>
            </a:lvl6pPr>
            <a:lvl7pPr lvl="6" algn="ctr" rtl="0">
              <a:spcBef>
                <a:spcPts val="0"/>
              </a:spcBef>
              <a:spcAft>
                <a:spcPts val="0"/>
              </a:spcAft>
              <a:buClr>
                <a:srgbClr val="FFFFFF"/>
              </a:buClr>
              <a:buSzPts val="2000"/>
              <a:buNone/>
              <a:defRPr sz="2000">
                <a:solidFill>
                  <a:srgbClr val="FFFFFF"/>
                </a:solidFill>
              </a:defRPr>
            </a:lvl7pPr>
            <a:lvl8pPr lvl="7" algn="ctr" rtl="0">
              <a:spcBef>
                <a:spcPts val="0"/>
              </a:spcBef>
              <a:spcAft>
                <a:spcPts val="0"/>
              </a:spcAft>
              <a:buClr>
                <a:srgbClr val="FFFFFF"/>
              </a:buClr>
              <a:buSzPts val="2000"/>
              <a:buNone/>
              <a:defRPr sz="2000">
                <a:solidFill>
                  <a:srgbClr val="FFFFFF"/>
                </a:solidFill>
              </a:defRPr>
            </a:lvl8pPr>
            <a:lvl9pPr lvl="8" algn="ctr" rtl="0">
              <a:spcBef>
                <a:spcPts val="0"/>
              </a:spcBef>
              <a:spcAft>
                <a:spcPts val="0"/>
              </a:spcAft>
              <a:buClr>
                <a:srgbClr val="FFFFFF"/>
              </a:buClr>
              <a:buSzPts val="2000"/>
              <a:buNone/>
              <a:defRPr sz="2000">
                <a:solidFill>
                  <a:srgbClr val="FFFFFF"/>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algn="ctr" rtl="0">
              <a:spcBef>
                <a:spcPts val="0"/>
              </a:spcBef>
              <a:spcAft>
                <a:spcPts val="0"/>
              </a:spcAft>
              <a:buClr>
                <a:srgbClr val="FFFFFF"/>
              </a:buClr>
              <a:buSzPts val="2000"/>
              <a:buNone/>
              <a:defRPr sz="2000">
                <a:solidFill>
                  <a:srgbClr val="FFFFFF"/>
                </a:solidFill>
              </a:defRPr>
            </a:lvl2pPr>
            <a:lvl3pPr lvl="2" algn="ctr" rtl="0">
              <a:spcBef>
                <a:spcPts val="0"/>
              </a:spcBef>
              <a:spcAft>
                <a:spcPts val="0"/>
              </a:spcAft>
              <a:buClr>
                <a:srgbClr val="FFFFFF"/>
              </a:buClr>
              <a:buSzPts val="2000"/>
              <a:buNone/>
              <a:defRPr sz="2000">
                <a:solidFill>
                  <a:srgbClr val="FFFFFF"/>
                </a:solidFill>
              </a:defRPr>
            </a:lvl3pPr>
            <a:lvl4pPr lvl="3" algn="ctr" rtl="0">
              <a:spcBef>
                <a:spcPts val="0"/>
              </a:spcBef>
              <a:spcAft>
                <a:spcPts val="0"/>
              </a:spcAft>
              <a:buClr>
                <a:srgbClr val="FFFFFF"/>
              </a:buClr>
              <a:buSzPts val="2000"/>
              <a:buNone/>
              <a:defRPr sz="2000">
                <a:solidFill>
                  <a:srgbClr val="FFFFFF"/>
                </a:solidFill>
              </a:defRPr>
            </a:lvl4pPr>
            <a:lvl5pPr lvl="4" algn="ctr" rtl="0">
              <a:spcBef>
                <a:spcPts val="0"/>
              </a:spcBef>
              <a:spcAft>
                <a:spcPts val="0"/>
              </a:spcAft>
              <a:buClr>
                <a:srgbClr val="FFFFFF"/>
              </a:buClr>
              <a:buSzPts val="2000"/>
              <a:buNone/>
              <a:defRPr sz="2000">
                <a:solidFill>
                  <a:srgbClr val="FFFFFF"/>
                </a:solidFill>
              </a:defRPr>
            </a:lvl5pPr>
            <a:lvl6pPr lvl="5" algn="ctr" rtl="0">
              <a:spcBef>
                <a:spcPts val="0"/>
              </a:spcBef>
              <a:spcAft>
                <a:spcPts val="0"/>
              </a:spcAft>
              <a:buClr>
                <a:srgbClr val="FFFFFF"/>
              </a:buClr>
              <a:buSzPts val="2000"/>
              <a:buNone/>
              <a:defRPr sz="2000">
                <a:solidFill>
                  <a:srgbClr val="FFFFFF"/>
                </a:solidFill>
              </a:defRPr>
            </a:lvl6pPr>
            <a:lvl7pPr lvl="6" algn="ctr" rtl="0">
              <a:spcBef>
                <a:spcPts val="0"/>
              </a:spcBef>
              <a:spcAft>
                <a:spcPts val="0"/>
              </a:spcAft>
              <a:buClr>
                <a:srgbClr val="FFFFFF"/>
              </a:buClr>
              <a:buSzPts val="2000"/>
              <a:buNone/>
              <a:defRPr sz="2000">
                <a:solidFill>
                  <a:srgbClr val="FFFFFF"/>
                </a:solidFill>
              </a:defRPr>
            </a:lvl7pPr>
            <a:lvl8pPr lvl="7" algn="ctr" rtl="0">
              <a:spcBef>
                <a:spcPts val="0"/>
              </a:spcBef>
              <a:spcAft>
                <a:spcPts val="0"/>
              </a:spcAft>
              <a:buClr>
                <a:srgbClr val="FFFFFF"/>
              </a:buClr>
              <a:buSzPts val="2000"/>
              <a:buNone/>
              <a:defRPr sz="2000">
                <a:solidFill>
                  <a:srgbClr val="FFFFFF"/>
                </a:solidFill>
              </a:defRPr>
            </a:lvl8pPr>
            <a:lvl9pPr lvl="8" algn="ctr" rtl="0">
              <a:spcBef>
                <a:spcPts val="0"/>
              </a:spcBef>
              <a:spcAft>
                <a:spcPts val="0"/>
              </a:spcAft>
              <a:buClr>
                <a:srgbClr val="FFFFFF"/>
              </a:buClr>
              <a:buSzPts val="2000"/>
              <a:buNone/>
              <a:defRPr sz="2000">
                <a:solidFill>
                  <a:srgbClr val="FFFFFF"/>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algn="ctr" rtl="0">
              <a:spcBef>
                <a:spcPts val="0"/>
              </a:spcBef>
              <a:spcAft>
                <a:spcPts val="0"/>
              </a:spcAft>
              <a:buClr>
                <a:srgbClr val="FFFFFF"/>
              </a:buClr>
              <a:buSzPts val="2000"/>
              <a:buNone/>
              <a:defRPr sz="2000">
                <a:solidFill>
                  <a:srgbClr val="FFFFFF"/>
                </a:solidFill>
              </a:defRPr>
            </a:lvl2pPr>
            <a:lvl3pPr lvl="2" algn="ctr" rtl="0">
              <a:spcBef>
                <a:spcPts val="0"/>
              </a:spcBef>
              <a:spcAft>
                <a:spcPts val="0"/>
              </a:spcAft>
              <a:buClr>
                <a:srgbClr val="FFFFFF"/>
              </a:buClr>
              <a:buSzPts val="2000"/>
              <a:buNone/>
              <a:defRPr sz="2000">
                <a:solidFill>
                  <a:srgbClr val="FFFFFF"/>
                </a:solidFill>
              </a:defRPr>
            </a:lvl3pPr>
            <a:lvl4pPr lvl="3" algn="ctr" rtl="0">
              <a:spcBef>
                <a:spcPts val="0"/>
              </a:spcBef>
              <a:spcAft>
                <a:spcPts val="0"/>
              </a:spcAft>
              <a:buClr>
                <a:srgbClr val="FFFFFF"/>
              </a:buClr>
              <a:buSzPts val="2000"/>
              <a:buNone/>
              <a:defRPr sz="2000">
                <a:solidFill>
                  <a:srgbClr val="FFFFFF"/>
                </a:solidFill>
              </a:defRPr>
            </a:lvl4pPr>
            <a:lvl5pPr lvl="4" algn="ctr" rtl="0">
              <a:spcBef>
                <a:spcPts val="0"/>
              </a:spcBef>
              <a:spcAft>
                <a:spcPts val="0"/>
              </a:spcAft>
              <a:buClr>
                <a:srgbClr val="FFFFFF"/>
              </a:buClr>
              <a:buSzPts val="2000"/>
              <a:buNone/>
              <a:defRPr sz="2000">
                <a:solidFill>
                  <a:srgbClr val="FFFFFF"/>
                </a:solidFill>
              </a:defRPr>
            </a:lvl5pPr>
            <a:lvl6pPr lvl="5" algn="ctr" rtl="0">
              <a:spcBef>
                <a:spcPts val="0"/>
              </a:spcBef>
              <a:spcAft>
                <a:spcPts val="0"/>
              </a:spcAft>
              <a:buClr>
                <a:srgbClr val="FFFFFF"/>
              </a:buClr>
              <a:buSzPts val="2000"/>
              <a:buNone/>
              <a:defRPr sz="2000">
                <a:solidFill>
                  <a:srgbClr val="FFFFFF"/>
                </a:solidFill>
              </a:defRPr>
            </a:lvl6pPr>
            <a:lvl7pPr lvl="6" algn="ctr" rtl="0">
              <a:spcBef>
                <a:spcPts val="0"/>
              </a:spcBef>
              <a:spcAft>
                <a:spcPts val="0"/>
              </a:spcAft>
              <a:buClr>
                <a:srgbClr val="FFFFFF"/>
              </a:buClr>
              <a:buSzPts val="2000"/>
              <a:buNone/>
              <a:defRPr sz="2000">
                <a:solidFill>
                  <a:srgbClr val="FFFFFF"/>
                </a:solidFill>
              </a:defRPr>
            </a:lvl7pPr>
            <a:lvl8pPr lvl="7" algn="ctr" rtl="0">
              <a:spcBef>
                <a:spcPts val="0"/>
              </a:spcBef>
              <a:spcAft>
                <a:spcPts val="0"/>
              </a:spcAft>
              <a:buClr>
                <a:srgbClr val="FFFFFF"/>
              </a:buClr>
              <a:buSzPts val="2000"/>
              <a:buNone/>
              <a:defRPr sz="2000">
                <a:solidFill>
                  <a:srgbClr val="FFFFFF"/>
                </a:solidFill>
              </a:defRPr>
            </a:lvl8pPr>
            <a:lvl9pPr lvl="8" algn="ctr" rtl="0">
              <a:spcBef>
                <a:spcPts val="0"/>
              </a:spcBef>
              <a:spcAft>
                <a:spcPts val="0"/>
              </a:spcAft>
              <a:buClr>
                <a:srgbClr val="FFFFFF"/>
              </a:buClr>
              <a:buSzPts val="2000"/>
              <a:buNone/>
              <a:defRPr sz="2000">
                <a:solidFill>
                  <a:srgbClr val="FFFFFF"/>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rgbClr val="595959"/>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rgbClr val="595959"/>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rgbClr val="595959"/>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rgbClr val="595959"/>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rgbClr val="595959"/>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rgbClr val="595959"/>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rgbClr val="595959"/>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rgbClr val="595959"/>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2" y="1572768"/>
            <a:ext cx="3557100" cy="23865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1pPr>
            <a:lvl2pPr lvl="1"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2pPr>
            <a:lvl3pPr lvl="2"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3pPr>
            <a:lvl4pPr lvl="3"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4pPr>
            <a:lvl5pPr lvl="4"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5pPr>
            <a:lvl6pPr lvl="5"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6pPr>
            <a:lvl7pPr lvl="6"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7pPr>
            <a:lvl8pPr lvl="7"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8pPr>
            <a:lvl9pPr lvl="8"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rgbClr val="595959"/>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rgbClr val="595959"/>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rgbClr val="595959"/>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rgbClr val="595959"/>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5880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rgbClr val="595959"/>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C6FC"/>
              </a:buClr>
              <a:buSzPts val="3600"/>
              <a:buNone/>
              <a:defRPr sz="3600">
                <a:solidFill>
                  <a:srgbClr val="77C6FC"/>
                </a:solidFill>
              </a:defRPr>
            </a:lvl1pPr>
            <a:lvl2pPr lvl="1" algn="ctr" rtl="0">
              <a:spcBef>
                <a:spcPts val="0"/>
              </a:spcBef>
              <a:spcAft>
                <a:spcPts val="0"/>
              </a:spcAft>
              <a:buClr>
                <a:srgbClr val="77C6FC"/>
              </a:buClr>
              <a:buSzPts val="3600"/>
              <a:buNone/>
              <a:defRPr sz="3600">
                <a:solidFill>
                  <a:srgbClr val="77C6FC"/>
                </a:solidFill>
              </a:defRPr>
            </a:lvl2pPr>
            <a:lvl3pPr lvl="2" algn="ctr" rtl="0">
              <a:spcBef>
                <a:spcPts val="0"/>
              </a:spcBef>
              <a:spcAft>
                <a:spcPts val="0"/>
              </a:spcAft>
              <a:buClr>
                <a:srgbClr val="77C6FC"/>
              </a:buClr>
              <a:buSzPts val="3600"/>
              <a:buNone/>
              <a:defRPr sz="3600">
                <a:solidFill>
                  <a:srgbClr val="77C6FC"/>
                </a:solidFill>
              </a:defRPr>
            </a:lvl3pPr>
            <a:lvl4pPr lvl="3" algn="ctr" rtl="0">
              <a:spcBef>
                <a:spcPts val="0"/>
              </a:spcBef>
              <a:spcAft>
                <a:spcPts val="0"/>
              </a:spcAft>
              <a:buClr>
                <a:srgbClr val="77C6FC"/>
              </a:buClr>
              <a:buSzPts val="3600"/>
              <a:buNone/>
              <a:defRPr sz="3600">
                <a:solidFill>
                  <a:srgbClr val="77C6FC"/>
                </a:solidFill>
              </a:defRPr>
            </a:lvl4pPr>
            <a:lvl5pPr lvl="4" algn="ctr" rtl="0">
              <a:spcBef>
                <a:spcPts val="0"/>
              </a:spcBef>
              <a:spcAft>
                <a:spcPts val="0"/>
              </a:spcAft>
              <a:buClr>
                <a:srgbClr val="77C6FC"/>
              </a:buClr>
              <a:buSzPts val="3600"/>
              <a:buNone/>
              <a:defRPr sz="3600">
                <a:solidFill>
                  <a:srgbClr val="77C6FC"/>
                </a:solidFill>
              </a:defRPr>
            </a:lvl5pPr>
            <a:lvl6pPr lvl="5" algn="ctr" rtl="0">
              <a:spcBef>
                <a:spcPts val="0"/>
              </a:spcBef>
              <a:spcAft>
                <a:spcPts val="0"/>
              </a:spcAft>
              <a:buClr>
                <a:srgbClr val="77C6FC"/>
              </a:buClr>
              <a:buSzPts val="3600"/>
              <a:buNone/>
              <a:defRPr sz="3600">
                <a:solidFill>
                  <a:srgbClr val="77C6FC"/>
                </a:solidFill>
              </a:defRPr>
            </a:lvl6pPr>
            <a:lvl7pPr lvl="6" algn="ctr" rtl="0">
              <a:spcBef>
                <a:spcPts val="0"/>
              </a:spcBef>
              <a:spcAft>
                <a:spcPts val="0"/>
              </a:spcAft>
              <a:buClr>
                <a:srgbClr val="77C6FC"/>
              </a:buClr>
              <a:buSzPts val="3600"/>
              <a:buNone/>
              <a:defRPr sz="3600">
                <a:solidFill>
                  <a:srgbClr val="77C6FC"/>
                </a:solidFill>
              </a:defRPr>
            </a:lvl7pPr>
            <a:lvl8pPr lvl="7" algn="ctr" rtl="0">
              <a:spcBef>
                <a:spcPts val="0"/>
              </a:spcBef>
              <a:spcAft>
                <a:spcPts val="0"/>
              </a:spcAft>
              <a:buClr>
                <a:srgbClr val="77C6FC"/>
              </a:buClr>
              <a:buSzPts val="3600"/>
              <a:buNone/>
              <a:defRPr sz="3600">
                <a:solidFill>
                  <a:srgbClr val="77C6FC"/>
                </a:solidFill>
              </a:defRPr>
            </a:lvl8pPr>
            <a:lvl9pPr lvl="8" algn="ctr" rtl="0">
              <a:spcBef>
                <a:spcPts val="0"/>
              </a:spcBef>
              <a:spcAft>
                <a:spcPts val="0"/>
              </a:spcAft>
              <a:buClr>
                <a:srgbClr val="77C6FC"/>
              </a:buClr>
              <a:buSzPts val="3600"/>
              <a:buNone/>
              <a:defRPr sz="3600">
                <a:solidFill>
                  <a:srgbClr val="77C6FC"/>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C6FC"/>
              </a:buClr>
              <a:buSzPts val="3600"/>
              <a:buNone/>
              <a:defRPr sz="3600">
                <a:solidFill>
                  <a:srgbClr val="77C6FC"/>
                </a:solidFill>
              </a:defRPr>
            </a:lvl1pPr>
            <a:lvl2pPr lvl="1" algn="ctr" rtl="0">
              <a:spcBef>
                <a:spcPts val="0"/>
              </a:spcBef>
              <a:spcAft>
                <a:spcPts val="0"/>
              </a:spcAft>
              <a:buClr>
                <a:srgbClr val="77C6FC"/>
              </a:buClr>
              <a:buSzPts val="3600"/>
              <a:buNone/>
              <a:defRPr sz="3600">
                <a:solidFill>
                  <a:srgbClr val="77C6FC"/>
                </a:solidFill>
              </a:defRPr>
            </a:lvl2pPr>
            <a:lvl3pPr lvl="2" algn="ctr" rtl="0">
              <a:spcBef>
                <a:spcPts val="0"/>
              </a:spcBef>
              <a:spcAft>
                <a:spcPts val="0"/>
              </a:spcAft>
              <a:buClr>
                <a:srgbClr val="77C6FC"/>
              </a:buClr>
              <a:buSzPts val="3600"/>
              <a:buNone/>
              <a:defRPr sz="3600">
                <a:solidFill>
                  <a:srgbClr val="77C6FC"/>
                </a:solidFill>
              </a:defRPr>
            </a:lvl3pPr>
            <a:lvl4pPr lvl="3" algn="ctr" rtl="0">
              <a:spcBef>
                <a:spcPts val="0"/>
              </a:spcBef>
              <a:spcAft>
                <a:spcPts val="0"/>
              </a:spcAft>
              <a:buClr>
                <a:srgbClr val="77C6FC"/>
              </a:buClr>
              <a:buSzPts val="3600"/>
              <a:buNone/>
              <a:defRPr sz="3600">
                <a:solidFill>
                  <a:srgbClr val="77C6FC"/>
                </a:solidFill>
              </a:defRPr>
            </a:lvl4pPr>
            <a:lvl5pPr lvl="4" algn="ctr" rtl="0">
              <a:spcBef>
                <a:spcPts val="0"/>
              </a:spcBef>
              <a:spcAft>
                <a:spcPts val="0"/>
              </a:spcAft>
              <a:buClr>
                <a:srgbClr val="77C6FC"/>
              </a:buClr>
              <a:buSzPts val="3600"/>
              <a:buNone/>
              <a:defRPr sz="3600">
                <a:solidFill>
                  <a:srgbClr val="77C6FC"/>
                </a:solidFill>
              </a:defRPr>
            </a:lvl5pPr>
            <a:lvl6pPr lvl="5" algn="ctr" rtl="0">
              <a:spcBef>
                <a:spcPts val="0"/>
              </a:spcBef>
              <a:spcAft>
                <a:spcPts val="0"/>
              </a:spcAft>
              <a:buClr>
                <a:srgbClr val="77C6FC"/>
              </a:buClr>
              <a:buSzPts val="3600"/>
              <a:buNone/>
              <a:defRPr sz="3600">
                <a:solidFill>
                  <a:srgbClr val="77C6FC"/>
                </a:solidFill>
              </a:defRPr>
            </a:lvl6pPr>
            <a:lvl7pPr lvl="6" algn="ctr" rtl="0">
              <a:spcBef>
                <a:spcPts val="0"/>
              </a:spcBef>
              <a:spcAft>
                <a:spcPts val="0"/>
              </a:spcAft>
              <a:buClr>
                <a:srgbClr val="77C6FC"/>
              </a:buClr>
              <a:buSzPts val="3600"/>
              <a:buNone/>
              <a:defRPr sz="3600">
                <a:solidFill>
                  <a:srgbClr val="77C6FC"/>
                </a:solidFill>
              </a:defRPr>
            </a:lvl7pPr>
            <a:lvl8pPr lvl="7" algn="ctr" rtl="0">
              <a:spcBef>
                <a:spcPts val="0"/>
              </a:spcBef>
              <a:spcAft>
                <a:spcPts val="0"/>
              </a:spcAft>
              <a:buClr>
                <a:srgbClr val="77C6FC"/>
              </a:buClr>
              <a:buSzPts val="3600"/>
              <a:buNone/>
              <a:defRPr sz="3600">
                <a:solidFill>
                  <a:srgbClr val="77C6FC"/>
                </a:solidFill>
              </a:defRPr>
            </a:lvl8pPr>
            <a:lvl9pPr lvl="8" algn="ctr" rtl="0">
              <a:spcBef>
                <a:spcPts val="0"/>
              </a:spcBef>
              <a:spcAft>
                <a:spcPts val="0"/>
              </a:spcAft>
              <a:buClr>
                <a:srgbClr val="77C6FC"/>
              </a:buClr>
              <a:buSzPts val="3600"/>
              <a:buNone/>
              <a:defRPr sz="3600">
                <a:solidFill>
                  <a:srgbClr val="77C6FC"/>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C6FC"/>
              </a:buClr>
              <a:buSzPts val="3600"/>
              <a:buNone/>
              <a:defRPr sz="3600">
                <a:solidFill>
                  <a:srgbClr val="77C6FC"/>
                </a:solidFill>
              </a:defRPr>
            </a:lvl1pPr>
            <a:lvl2pPr lvl="1" algn="ctr" rtl="0">
              <a:spcBef>
                <a:spcPts val="0"/>
              </a:spcBef>
              <a:spcAft>
                <a:spcPts val="0"/>
              </a:spcAft>
              <a:buClr>
                <a:srgbClr val="77C6FC"/>
              </a:buClr>
              <a:buSzPts val="3600"/>
              <a:buNone/>
              <a:defRPr sz="3600">
                <a:solidFill>
                  <a:srgbClr val="77C6FC"/>
                </a:solidFill>
              </a:defRPr>
            </a:lvl2pPr>
            <a:lvl3pPr lvl="2" algn="ctr" rtl="0">
              <a:spcBef>
                <a:spcPts val="0"/>
              </a:spcBef>
              <a:spcAft>
                <a:spcPts val="0"/>
              </a:spcAft>
              <a:buClr>
                <a:srgbClr val="77C6FC"/>
              </a:buClr>
              <a:buSzPts val="3600"/>
              <a:buNone/>
              <a:defRPr sz="3600">
                <a:solidFill>
                  <a:srgbClr val="77C6FC"/>
                </a:solidFill>
              </a:defRPr>
            </a:lvl3pPr>
            <a:lvl4pPr lvl="3" algn="ctr" rtl="0">
              <a:spcBef>
                <a:spcPts val="0"/>
              </a:spcBef>
              <a:spcAft>
                <a:spcPts val="0"/>
              </a:spcAft>
              <a:buClr>
                <a:srgbClr val="77C6FC"/>
              </a:buClr>
              <a:buSzPts val="3600"/>
              <a:buNone/>
              <a:defRPr sz="3600">
                <a:solidFill>
                  <a:srgbClr val="77C6FC"/>
                </a:solidFill>
              </a:defRPr>
            </a:lvl4pPr>
            <a:lvl5pPr lvl="4" algn="ctr" rtl="0">
              <a:spcBef>
                <a:spcPts val="0"/>
              </a:spcBef>
              <a:spcAft>
                <a:spcPts val="0"/>
              </a:spcAft>
              <a:buClr>
                <a:srgbClr val="77C6FC"/>
              </a:buClr>
              <a:buSzPts val="3600"/>
              <a:buNone/>
              <a:defRPr sz="3600">
                <a:solidFill>
                  <a:srgbClr val="77C6FC"/>
                </a:solidFill>
              </a:defRPr>
            </a:lvl5pPr>
            <a:lvl6pPr lvl="5" algn="ctr" rtl="0">
              <a:spcBef>
                <a:spcPts val="0"/>
              </a:spcBef>
              <a:spcAft>
                <a:spcPts val="0"/>
              </a:spcAft>
              <a:buClr>
                <a:srgbClr val="77C6FC"/>
              </a:buClr>
              <a:buSzPts val="3600"/>
              <a:buNone/>
              <a:defRPr sz="3600">
                <a:solidFill>
                  <a:srgbClr val="77C6FC"/>
                </a:solidFill>
              </a:defRPr>
            </a:lvl6pPr>
            <a:lvl7pPr lvl="6" algn="ctr" rtl="0">
              <a:spcBef>
                <a:spcPts val="0"/>
              </a:spcBef>
              <a:spcAft>
                <a:spcPts val="0"/>
              </a:spcAft>
              <a:buClr>
                <a:srgbClr val="77C6FC"/>
              </a:buClr>
              <a:buSzPts val="3600"/>
              <a:buNone/>
              <a:defRPr sz="3600">
                <a:solidFill>
                  <a:srgbClr val="77C6FC"/>
                </a:solidFill>
              </a:defRPr>
            </a:lvl7pPr>
            <a:lvl8pPr lvl="7" algn="ctr" rtl="0">
              <a:spcBef>
                <a:spcPts val="0"/>
              </a:spcBef>
              <a:spcAft>
                <a:spcPts val="0"/>
              </a:spcAft>
              <a:buClr>
                <a:srgbClr val="77C6FC"/>
              </a:buClr>
              <a:buSzPts val="3600"/>
              <a:buNone/>
              <a:defRPr sz="3600">
                <a:solidFill>
                  <a:srgbClr val="77C6FC"/>
                </a:solidFill>
              </a:defRPr>
            </a:lvl8pPr>
            <a:lvl9pPr lvl="8" algn="ctr" rtl="0">
              <a:spcBef>
                <a:spcPts val="0"/>
              </a:spcBef>
              <a:spcAft>
                <a:spcPts val="0"/>
              </a:spcAft>
              <a:buClr>
                <a:srgbClr val="77C6FC"/>
              </a:buClr>
              <a:buSzPts val="3600"/>
              <a:buNone/>
              <a:defRPr sz="3600">
                <a:solidFill>
                  <a:srgbClr val="77C6FC"/>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rgbClr val="595959"/>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rgbClr val="595959"/>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rgbClr val="595959"/>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rgbClr val="595959"/>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595959"/>
              </a:buClr>
              <a:buSzPts val="2800"/>
              <a:buNone/>
              <a:defRPr>
                <a:solidFill>
                  <a:srgbClr val="595959"/>
                </a:solidFill>
              </a:defRPr>
            </a:lvl1pPr>
            <a:lvl2pPr lvl="1" algn="ctr" rtl="0">
              <a:spcBef>
                <a:spcPts val="0"/>
              </a:spcBef>
              <a:spcAft>
                <a:spcPts val="0"/>
              </a:spcAft>
              <a:buClr>
                <a:srgbClr val="595959"/>
              </a:buClr>
              <a:buSzPts val="2800"/>
              <a:buNone/>
              <a:defRPr>
                <a:solidFill>
                  <a:srgbClr val="595959"/>
                </a:solidFill>
              </a:defRPr>
            </a:lvl2pPr>
            <a:lvl3pPr lvl="2" algn="ctr" rtl="0">
              <a:spcBef>
                <a:spcPts val="0"/>
              </a:spcBef>
              <a:spcAft>
                <a:spcPts val="0"/>
              </a:spcAft>
              <a:buClr>
                <a:srgbClr val="595959"/>
              </a:buClr>
              <a:buSzPts val="2800"/>
              <a:buNone/>
              <a:defRPr>
                <a:solidFill>
                  <a:srgbClr val="595959"/>
                </a:solidFill>
              </a:defRPr>
            </a:lvl3pPr>
            <a:lvl4pPr lvl="3" algn="ctr" rtl="0">
              <a:spcBef>
                <a:spcPts val="0"/>
              </a:spcBef>
              <a:spcAft>
                <a:spcPts val="0"/>
              </a:spcAft>
              <a:buClr>
                <a:srgbClr val="595959"/>
              </a:buClr>
              <a:buSzPts val="2800"/>
              <a:buNone/>
              <a:defRPr>
                <a:solidFill>
                  <a:srgbClr val="595959"/>
                </a:solidFill>
              </a:defRPr>
            </a:lvl4pPr>
            <a:lvl5pPr lvl="4" algn="ctr" rtl="0">
              <a:spcBef>
                <a:spcPts val="0"/>
              </a:spcBef>
              <a:spcAft>
                <a:spcPts val="0"/>
              </a:spcAft>
              <a:buClr>
                <a:srgbClr val="595959"/>
              </a:buClr>
              <a:buSzPts val="2800"/>
              <a:buNone/>
              <a:defRPr>
                <a:solidFill>
                  <a:srgbClr val="595959"/>
                </a:solidFill>
              </a:defRPr>
            </a:lvl5pPr>
            <a:lvl6pPr lvl="5" algn="ctr" rtl="0">
              <a:spcBef>
                <a:spcPts val="0"/>
              </a:spcBef>
              <a:spcAft>
                <a:spcPts val="0"/>
              </a:spcAft>
              <a:buClr>
                <a:srgbClr val="595959"/>
              </a:buClr>
              <a:buSzPts val="2800"/>
              <a:buNone/>
              <a:defRPr>
                <a:solidFill>
                  <a:srgbClr val="595959"/>
                </a:solidFill>
              </a:defRPr>
            </a:lvl6pPr>
            <a:lvl7pPr lvl="6" algn="ctr" rtl="0">
              <a:spcBef>
                <a:spcPts val="0"/>
              </a:spcBef>
              <a:spcAft>
                <a:spcPts val="0"/>
              </a:spcAft>
              <a:buClr>
                <a:srgbClr val="595959"/>
              </a:buClr>
              <a:buSzPts val="2800"/>
              <a:buNone/>
              <a:defRPr>
                <a:solidFill>
                  <a:srgbClr val="595959"/>
                </a:solidFill>
              </a:defRPr>
            </a:lvl7pPr>
            <a:lvl8pPr lvl="7" algn="ctr" rtl="0">
              <a:spcBef>
                <a:spcPts val="0"/>
              </a:spcBef>
              <a:spcAft>
                <a:spcPts val="0"/>
              </a:spcAft>
              <a:buClr>
                <a:srgbClr val="595959"/>
              </a:buClr>
              <a:buSzPts val="2800"/>
              <a:buNone/>
              <a:defRPr>
                <a:solidFill>
                  <a:srgbClr val="595959"/>
                </a:solidFill>
              </a:defRPr>
            </a:lvl8pPr>
            <a:lvl9pPr lvl="8" algn="ctr" rtl="0">
              <a:spcBef>
                <a:spcPts val="0"/>
              </a:spcBef>
              <a:spcAft>
                <a:spcPts val="0"/>
              </a:spcAft>
              <a:buClr>
                <a:srgbClr val="595959"/>
              </a:buClr>
              <a:buSzPts val="2800"/>
              <a:buNone/>
              <a:defRPr>
                <a:solidFill>
                  <a:srgbClr val="595959"/>
                </a:solidFill>
              </a:defRPr>
            </a:lvl9pPr>
          </a:lstStyle>
          <a:p>
            <a:endParaRPr/>
          </a:p>
        </p:txBody>
      </p:sp>
      <p:sp>
        <p:nvSpPr>
          <p:cNvPr id="1141" name="Google Shape;1141;p23"/>
          <p:cNvSpPr txBox="1">
            <a:spLocks noGrp="1"/>
          </p:cNvSpPr>
          <p:nvPr>
            <p:ph type="body" idx="1"/>
          </p:nvPr>
        </p:nvSpPr>
        <p:spPr>
          <a:xfrm>
            <a:off x="621792" y="1152144"/>
            <a:ext cx="7891200" cy="35295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1pPr>
            <a:lvl2pPr marL="914400" lvl="1"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2pPr>
            <a:lvl3pPr marL="1371600" lvl="2"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3pPr>
            <a:lvl4pPr marL="1828800" lvl="3"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4pPr>
            <a:lvl5pPr marL="2286000" lvl="4"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5pPr>
            <a:lvl6pPr marL="2743200" lvl="5"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6pPr>
            <a:lvl7pPr marL="3200400" lvl="6"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7pPr>
            <a:lvl8pPr marL="3657600" lvl="7"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8pPr>
            <a:lvl9pPr marL="4114800" lvl="8"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rgbClr val="595959"/>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rgbClr val="595959"/>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rgbClr val="374957"/>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rgbClr val="374957"/>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rgbClr val="595959"/>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rgbClr val="595959"/>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rgbClr val="595959"/>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rgbClr val="595959"/>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rgbClr val="374957"/>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rgbClr val="374957"/>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rgbClr val="595959"/>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rgbClr val="595959"/>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rgbClr val="595959"/>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rgbClr val="595959"/>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619"/>
        <p:cNvGrpSpPr/>
        <p:nvPr/>
      </p:nvGrpSpPr>
      <p:grpSpPr>
        <a:xfrm>
          <a:off x="0" y="0"/>
          <a:ext cx="0" cy="0"/>
          <a:chOff x="0" y="0"/>
          <a:chExt cx="0" cy="0"/>
        </a:xfrm>
      </p:grpSpPr>
      <p:sp>
        <p:nvSpPr>
          <p:cNvPr id="1620" name="Google Shape;1620;p3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21" name="Google Shape;1621;p3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22" name="Google Shape;162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3328416" y="338328"/>
            <a:ext cx="24873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defRPr>
            </a:lvl2pPr>
            <a:lvl3pPr lvl="2" algn="ctr" rtl="0">
              <a:spcBef>
                <a:spcPts val="0"/>
              </a:spcBef>
              <a:spcAft>
                <a:spcPts val="0"/>
              </a:spcAft>
              <a:buNone/>
              <a:defRPr sz="1600">
                <a:solidFill>
                  <a:srgbClr val="77C6FC"/>
                </a:solidFill>
              </a:defRPr>
            </a:lvl3pPr>
            <a:lvl4pPr lvl="3" algn="ctr" rtl="0">
              <a:spcBef>
                <a:spcPts val="0"/>
              </a:spcBef>
              <a:spcAft>
                <a:spcPts val="0"/>
              </a:spcAft>
              <a:buNone/>
              <a:defRPr sz="1600">
                <a:solidFill>
                  <a:srgbClr val="77C6FC"/>
                </a:solidFill>
              </a:defRPr>
            </a:lvl4pPr>
            <a:lvl5pPr lvl="4" algn="ctr" rtl="0">
              <a:spcBef>
                <a:spcPts val="0"/>
              </a:spcBef>
              <a:spcAft>
                <a:spcPts val="0"/>
              </a:spcAft>
              <a:buNone/>
              <a:defRPr sz="1600">
                <a:solidFill>
                  <a:srgbClr val="77C6FC"/>
                </a:solidFill>
              </a:defRPr>
            </a:lvl5pPr>
            <a:lvl6pPr lvl="5" algn="ctr" rtl="0">
              <a:spcBef>
                <a:spcPts val="0"/>
              </a:spcBef>
              <a:spcAft>
                <a:spcPts val="0"/>
              </a:spcAft>
              <a:buNone/>
              <a:defRPr sz="1600">
                <a:solidFill>
                  <a:srgbClr val="77C6FC"/>
                </a:solidFill>
              </a:defRPr>
            </a:lvl6pPr>
            <a:lvl7pPr lvl="6" algn="ctr" rtl="0">
              <a:spcBef>
                <a:spcPts val="0"/>
              </a:spcBef>
              <a:spcAft>
                <a:spcPts val="0"/>
              </a:spcAft>
              <a:buNone/>
              <a:defRPr sz="1600">
                <a:solidFill>
                  <a:srgbClr val="77C6FC"/>
                </a:solidFill>
              </a:defRPr>
            </a:lvl7pPr>
            <a:lvl8pPr lvl="7" algn="ctr" rtl="0">
              <a:spcBef>
                <a:spcPts val="0"/>
              </a:spcBef>
              <a:spcAft>
                <a:spcPts val="0"/>
              </a:spcAft>
              <a:buNone/>
              <a:defRPr sz="1600">
                <a:solidFill>
                  <a:srgbClr val="77C6FC"/>
                </a:solidFill>
              </a:defRPr>
            </a:lvl8pPr>
            <a:lvl9pPr lvl="8" algn="ctr" rtl="0">
              <a:spcBef>
                <a:spcPts val="0"/>
              </a:spcBef>
              <a:spcAft>
                <a:spcPts val="0"/>
              </a:spcAft>
              <a:buNone/>
              <a:defRPr sz="1600">
                <a:solidFill>
                  <a:srgbClr val="77C6FC"/>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defRPr>
            </a:lvl2pPr>
            <a:lvl3pPr lvl="2" algn="ctr" rtl="0">
              <a:spcBef>
                <a:spcPts val="0"/>
              </a:spcBef>
              <a:spcAft>
                <a:spcPts val="0"/>
              </a:spcAft>
              <a:buNone/>
              <a:defRPr sz="1600">
                <a:solidFill>
                  <a:srgbClr val="77C6FC"/>
                </a:solidFill>
              </a:defRPr>
            </a:lvl3pPr>
            <a:lvl4pPr lvl="3" algn="ctr" rtl="0">
              <a:spcBef>
                <a:spcPts val="0"/>
              </a:spcBef>
              <a:spcAft>
                <a:spcPts val="0"/>
              </a:spcAft>
              <a:buNone/>
              <a:defRPr sz="1600">
                <a:solidFill>
                  <a:srgbClr val="77C6FC"/>
                </a:solidFill>
              </a:defRPr>
            </a:lvl4pPr>
            <a:lvl5pPr lvl="4" algn="ctr" rtl="0">
              <a:spcBef>
                <a:spcPts val="0"/>
              </a:spcBef>
              <a:spcAft>
                <a:spcPts val="0"/>
              </a:spcAft>
              <a:buNone/>
              <a:defRPr sz="1600">
                <a:solidFill>
                  <a:srgbClr val="77C6FC"/>
                </a:solidFill>
              </a:defRPr>
            </a:lvl5pPr>
            <a:lvl6pPr lvl="5" algn="ctr" rtl="0">
              <a:spcBef>
                <a:spcPts val="0"/>
              </a:spcBef>
              <a:spcAft>
                <a:spcPts val="0"/>
              </a:spcAft>
              <a:buNone/>
              <a:defRPr sz="1600">
                <a:solidFill>
                  <a:srgbClr val="77C6FC"/>
                </a:solidFill>
              </a:defRPr>
            </a:lvl6pPr>
            <a:lvl7pPr lvl="6" algn="ctr" rtl="0">
              <a:spcBef>
                <a:spcPts val="0"/>
              </a:spcBef>
              <a:spcAft>
                <a:spcPts val="0"/>
              </a:spcAft>
              <a:buNone/>
              <a:defRPr sz="1600">
                <a:solidFill>
                  <a:srgbClr val="77C6FC"/>
                </a:solidFill>
              </a:defRPr>
            </a:lvl7pPr>
            <a:lvl8pPr lvl="7" algn="ctr" rtl="0">
              <a:spcBef>
                <a:spcPts val="0"/>
              </a:spcBef>
              <a:spcAft>
                <a:spcPts val="0"/>
              </a:spcAft>
              <a:buNone/>
              <a:defRPr sz="1600">
                <a:solidFill>
                  <a:srgbClr val="77C6FC"/>
                </a:solidFill>
              </a:defRPr>
            </a:lvl8pPr>
            <a:lvl9pPr lvl="8" algn="ctr" rtl="0">
              <a:spcBef>
                <a:spcPts val="0"/>
              </a:spcBef>
              <a:spcAft>
                <a:spcPts val="0"/>
              </a:spcAft>
              <a:buNone/>
              <a:defRPr sz="1600">
                <a:solidFill>
                  <a:srgbClr val="77C6FC"/>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8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8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8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8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8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8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8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8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8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rgbClr val="374957"/>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rgbClr val="374957"/>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3935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cxnSp>
        <p:nvCxnSpPr>
          <p:cNvPr id="440" name="Google Shape;440;p9"/>
          <p:cNvCxnSpPr/>
          <p:nvPr/>
        </p:nvCxnSpPr>
        <p:spPr>
          <a:xfrm>
            <a:off x="1645925" y="523125"/>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441" name="Google Shape;441;p9"/>
          <p:cNvCxnSpPr/>
          <p:nvPr/>
        </p:nvCxnSpPr>
        <p:spPr>
          <a:xfrm rot="10800000" flipH="1">
            <a:off x="803050" y="529675"/>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442" name="Google Shape;442;p9"/>
          <p:cNvCxnSpPr/>
          <p:nvPr/>
        </p:nvCxnSpPr>
        <p:spPr>
          <a:xfrm>
            <a:off x="0" y="65200"/>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443" name="Google Shape;443;p9"/>
          <p:cNvGrpSpPr/>
          <p:nvPr/>
        </p:nvGrpSpPr>
        <p:grpSpPr>
          <a:xfrm flipH="1">
            <a:off x="499400" y="959675"/>
            <a:ext cx="581800" cy="582350"/>
            <a:chOff x="8064275" y="887850"/>
            <a:chExt cx="581800" cy="582350"/>
          </a:xfrm>
        </p:grpSpPr>
        <p:sp>
          <p:nvSpPr>
            <p:cNvPr id="444" name="Google Shape;444;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9"/>
          <p:cNvGrpSpPr/>
          <p:nvPr/>
        </p:nvGrpSpPr>
        <p:grpSpPr>
          <a:xfrm flipH="1">
            <a:off x="1500400" y="388100"/>
            <a:ext cx="292025" cy="292575"/>
            <a:chOff x="7353050" y="316275"/>
            <a:chExt cx="292025" cy="292575"/>
          </a:xfrm>
        </p:grpSpPr>
        <p:sp>
          <p:nvSpPr>
            <p:cNvPr id="451" name="Google Shape;451;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9"/>
          <p:cNvGrpSpPr/>
          <p:nvPr/>
        </p:nvGrpSpPr>
        <p:grpSpPr>
          <a:xfrm flipH="1">
            <a:off x="3527112" y="361100"/>
            <a:ext cx="175013" cy="27000"/>
            <a:chOff x="5662375" y="212375"/>
            <a:chExt cx="175013" cy="27000"/>
          </a:xfrm>
        </p:grpSpPr>
        <p:sp>
          <p:nvSpPr>
            <p:cNvPr id="462" name="Google Shape;462;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9"/>
          <p:cNvGrpSpPr/>
          <p:nvPr/>
        </p:nvGrpSpPr>
        <p:grpSpPr>
          <a:xfrm flipH="1">
            <a:off x="480412" y="242700"/>
            <a:ext cx="175013" cy="27000"/>
            <a:chOff x="5662375" y="212375"/>
            <a:chExt cx="175013" cy="27000"/>
          </a:xfrm>
        </p:grpSpPr>
        <p:sp>
          <p:nvSpPr>
            <p:cNvPr id="466" name="Google Shape;466;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9"/>
          <p:cNvGrpSpPr/>
          <p:nvPr/>
        </p:nvGrpSpPr>
        <p:grpSpPr>
          <a:xfrm flipH="1">
            <a:off x="901712" y="1653625"/>
            <a:ext cx="175013" cy="27000"/>
            <a:chOff x="5662375" y="212375"/>
            <a:chExt cx="175013" cy="27000"/>
          </a:xfrm>
        </p:grpSpPr>
        <p:sp>
          <p:nvSpPr>
            <p:cNvPr id="470" name="Google Shape;470;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3" name="Google Shape;473;p9"/>
          <p:cNvCxnSpPr/>
          <p:nvPr/>
        </p:nvCxnSpPr>
        <p:spPr>
          <a:xfrm>
            <a:off x="791400" y="4212400"/>
            <a:ext cx="1157100" cy="542700"/>
          </a:xfrm>
          <a:prstGeom prst="straightConnector1">
            <a:avLst/>
          </a:prstGeom>
          <a:noFill/>
          <a:ln w="9525" cap="flat" cmpd="sng">
            <a:solidFill>
              <a:srgbClr val="374957"/>
            </a:solidFill>
            <a:prstDash val="solid"/>
            <a:round/>
            <a:headEnd type="none" w="med" len="med"/>
            <a:tailEnd type="none" w="med" len="med"/>
          </a:ln>
        </p:spPr>
      </p:cxnSp>
      <p:cxnSp>
        <p:nvCxnSpPr>
          <p:cNvPr id="474" name="Google Shape;474;p9"/>
          <p:cNvCxnSpPr/>
          <p:nvPr/>
        </p:nvCxnSpPr>
        <p:spPr>
          <a:xfrm rot="10800000" flipH="1">
            <a:off x="0" y="4220425"/>
            <a:ext cx="791400" cy="836400"/>
          </a:xfrm>
          <a:prstGeom prst="straightConnector1">
            <a:avLst/>
          </a:prstGeom>
          <a:noFill/>
          <a:ln w="9525" cap="flat" cmpd="sng">
            <a:solidFill>
              <a:srgbClr val="374957"/>
            </a:solidFill>
            <a:prstDash val="solid"/>
            <a:round/>
            <a:headEnd type="none" w="med" len="med"/>
            <a:tailEnd type="none" w="med" len="med"/>
          </a:ln>
        </p:spPr>
      </p:cxnSp>
      <p:grpSp>
        <p:nvGrpSpPr>
          <p:cNvPr id="475" name="Google Shape;475;p9"/>
          <p:cNvGrpSpPr/>
          <p:nvPr/>
        </p:nvGrpSpPr>
        <p:grpSpPr>
          <a:xfrm rot="10800000">
            <a:off x="499400" y="3940925"/>
            <a:ext cx="581800" cy="582350"/>
            <a:chOff x="8064275" y="887850"/>
            <a:chExt cx="581800" cy="582350"/>
          </a:xfrm>
        </p:grpSpPr>
        <p:sp>
          <p:nvSpPr>
            <p:cNvPr id="476" name="Google Shape;476;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9"/>
          <p:cNvGrpSpPr/>
          <p:nvPr/>
        </p:nvGrpSpPr>
        <p:grpSpPr>
          <a:xfrm rot="10800000">
            <a:off x="1819575" y="4586750"/>
            <a:ext cx="292025" cy="292575"/>
            <a:chOff x="7353050" y="316275"/>
            <a:chExt cx="292025" cy="292575"/>
          </a:xfrm>
        </p:grpSpPr>
        <p:sp>
          <p:nvSpPr>
            <p:cNvPr id="483" name="Google Shape;483;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9"/>
          <p:cNvGrpSpPr/>
          <p:nvPr/>
        </p:nvGrpSpPr>
        <p:grpSpPr>
          <a:xfrm rot="10800000">
            <a:off x="212525" y="4645550"/>
            <a:ext cx="175000" cy="175000"/>
            <a:chOff x="8792300" y="321275"/>
            <a:chExt cx="175000" cy="175000"/>
          </a:xfrm>
        </p:grpSpPr>
        <p:sp>
          <p:nvSpPr>
            <p:cNvPr id="488" name="Google Shape;488;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9"/>
          <p:cNvGrpSpPr/>
          <p:nvPr/>
        </p:nvGrpSpPr>
        <p:grpSpPr>
          <a:xfrm rot="10800000">
            <a:off x="480412" y="4852325"/>
            <a:ext cx="175013" cy="27000"/>
            <a:chOff x="5662375" y="212375"/>
            <a:chExt cx="175013" cy="27000"/>
          </a:xfrm>
        </p:grpSpPr>
        <p:sp>
          <p:nvSpPr>
            <p:cNvPr id="493" name="Google Shape;493;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9"/>
          <p:cNvGrpSpPr/>
          <p:nvPr/>
        </p:nvGrpSpPr>
        <p:grpSpPr>
          <a:xfrm rot="10800000">
            <a:off x="1054112" y="3898600"/>
            <a:ext cx="175013" cy="27000"/>
            <a:chOff x="5662375" y="212375"/>
            <a:chExt cx="175013" cy="27000"/>
          </a:xfrm>
        </p:grpSpPr>
        <p:sp>
          <p:nvSpPr>
            <p:cNvPr id="497" name="Google Shape;497;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Font typeface="Barlow Semi Condensed"/>
              <a:buNone/>
              <a:defRPr sz="1600">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rgbClr val="595959"/>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rgbClr val="595959"/>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rgbClr val="595959"/>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rgbClr val="595959"/>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1pPr>
            <a:lvl2pPr lvl="1"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2pPr>
            <a:lvl3pPr lvl="2"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3pPr>
            <a:lvl4pPr lvl="3"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4pPr>
            <a:lvl5pPr lvl="4"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5pPr>
            <a:lvl6pPr lvl="5"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6pPr>
            <a:lvl7pPr lvl="6"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7pPr>
            <a:lvl8pPr lvl="7"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8pPr>
            <a:lvl9pPr lvl="8"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2.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2.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6"/>
        <p:cNvGrpSpPr/>
        <p:nvPr/>
      </p:nvGrpSpPr>
      <p:grpSpPr>
        <a:xfrm>
          <a:off x="0" y="0"/>
          <a:ext cx="0" cy="0"/>
          <a:chOff x="0" y="0"/>
          <a:chExt cx="0" cy="0"/>
        </a:xfrm>
      </p:grpSpPr>
      <p:grpSp>
        <p:nvGrpSpPr>
          <p:cNvPr id="1627" name="Google Shape;1627;p33"/>
          <p:cNvGrpSpPr/>
          <p:nvPr/>
        </p:nvGrpSpPr>
        <p:grpSpPr>
          <a:xfrm>
            <a:off x="303210" y="959719"/>
            <a:ext cx="5343540" cy="4183680"/>
            <a:chOff x="469775" y="238125"/>
            <a:chExt cx="6679425" cy="5229600"/>
          </a:xfrm>
        </p:grpSpPr>
        <p:sp>
          <p:nvSpPr>
            <p:cNvPr id="1628" name="Google Shape;1628;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477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477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477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1" name="Google Shape;1821;p33"/>
          <p:cNvSpPr txBox="1">
            <a:spLocks noGrp="1"/>
          </p:cNvSpPr>
          <p:nvPr>
            <p:ph type="ctrTitle"/>
          </p:nvPr>
        </p:nvSpPr>
        <p:spPr>
          <a:xfrm>
            <a:off x="4904356" y="20671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500" dirty="0"/>
              <a:t>CZ2001 Lab Project 1- Searching Algorithms</a:t>
            </a:r>
            <a:endParaRPr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Google Shape;1963;p42"/>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1964" name="Google Shape;1964;p42"/>
          <p:cNvSpPr txBox="1"/>
          <p:nvPr/>
        </p:nvSpPr>
        <p:spPr>
          <a:xfrm>
            <a:off x="661575" y="1595300"/>
            <a:ext cx="3218100" cy="27780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Walk through the source sequence from the beginning till the end</a:t>
            </a:r>
            <a:endParaRPr sz="2100">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2100">
              <a:latin typeface="Barlow Semi Condensed"/>
              <a:ea typeface="Barlow Semi Condensed"/>
              <a:cs typeface="Barlow Semi Condensed"/>
              <a:sym typeface="Barlow Semi Condensed"/>
            </a:endParaRPr>
          </a:p>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Check </a:t>
            </a:r>
            <a:r>
              <a:rPr lang="en" sz="2100" b="1">
                <a:latin typeface="Barlow Semi Condensed"/>
                <a:ea typeface="Barlow Semi Condensed"/>
                <a:cs typeface="Barlow Semi Condensed"/>
                <a:sym typeface="Barlow Semi Condensed"/>
              </a:rPr>
              <a:t>at each position</a:t>
            </a:r>
            <a:r>
              <a:rPr lang="en" sz="2100">
                <a:latin typeface="Barlow Semi Condensed"/>
                <a:ea typeface="Barlow Semi Condensed"/>
                <a:cs typeface="Barlow Semi Condensed"/>
                <a:sym typeface="Barlow Semi Condensed"/>
              </a:rPr>
              <a:t> if the resulting substring equals the query sequence</a:t>
            </a:r>
            <a:endParaRPr sz="2100">
              <a:latin typeface="Barlow Semi Condensed"/>
              <a:ea typeface="Barlow Semi Condensed"/>
              <a:cs typeface="Barlow Semi Condensed"/>
              <a:sym typeface="Barlow Semi Condensed"/>
            </a:endParaRPr>
          </a:p>
        </p:txBody>
      </p:sp>
      <p:sp>
        <p:nvSpPr>
          <p:cNvPr id="1965" name="Google Shape;1965;p42"/>
          <p:cNvSpPr/>
          <p:nvPr/>
        </p:nvSpPr>
        <p:spPr>
          <a:xfrm>
            <a:off x="4675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966" name="Google Shape;1966;p42"/>
          <p:cNvSpPr/>
          <p:nvPr/>
        </p:nvSpPr>
        <p:spPr>
          <a:xfrm>
            <a:off x="5170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967" name="Google Shape;1967;p42"/>
          <p:cNvSpPr/>
          <p:nvPr/>
        </p:nvSpPr>
        <p:spPr>
          <a:xfrm>
            <a:off x="5664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968" name="Google Shape;1968;p42"/>
          <p:cNvSpPr/>
          <p:nvPr/>
        </p:nvSpPr>
        <p:spPr>
          <a:xfrm>
            <a:off x="764222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969" name="Google Shape;1969;p42"/>
          <p:cNvSpPr/>
          <p:nvPr/>
        </p:nvSpPr>
        <p:spPr>
          <a:xfrm>
            <a:off x="7148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970" name="Google Shape;1970;p42"/>
          <p:cNvSpPr/>
          <p:nvPr/>
        </p:nvSpPr>
        <p:spPr>
          <a:xfrm>
            <a:off x="6159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971" name="Google Shape;1971;p42"/>
          <p:cNvSpPr txBox="1"/>
          <p:nvPr/>
        </p:nvSpPr>
        <p:spPr>
          <a:xfrm>
            <a:off x="8137225" y="1754250"/>
            <a:ext cx="9489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Source</a:t>
            </a:r>
            <a:endParaRPr sz="2200">
              <a:latin typeface="Barlow Semi Condensed"/>
              <a:ea typeface="Barlow Semi Condensed"/>
              <a:cs typeface="Barlow Semi Condensed"/>
              <a:sym typeface="Barlow Semi Condensed"/>
            </a:endParaRPr>
          </a:p>
        </p:txBody>
      </p:sp>
      <p:sp>
        <p:nvSpPr>
          <p:cNvPr id="1972" name="Google Shape;1972;p42"/>
          <p:cNvSpPr/>
          <p:nvPr/>
        </p:nvSpPr>
        <p:spPr>
          <a:xfrm>
            <a:off x="6159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973" name="Google Shape;1973;p42"/>
          <p:cNvSpPr/>
          <p:nvPr/>
        </p:nvSpPr>
        <p:spPr>
          <a:xfrm>
            <a:off x="665345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974" name="Google Shape;1974;p42"/>
          <p:cNvSpPr txBox="1"/>
          <p:nvPr/>
        </p:nvSpPr>
        <p:spPr>
          <a:xfrm>
            <a:off x="8137225" y="2538150"/>
            <a:ext cx="12696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Pattern</a:t>
            </a:r>
            <a:endParaRPr sz="2200">
              <a:latin typeface="Barlow Semi Condensed"/>
              <a:ea typeface="Barlow Semi Condensed"/>
              <a:cs typeface="Barlow Semi Condensed"/>
              <a:sym typeface="Barlow Semi Condensed"/>
            </a:endParaRPr>
          </a:p>
        </p:txBody>
      </p:sp>
      <p:sp>
        <p:nvSpPr>
          <p:cNvPr id="1975" name="Google Shape;1975;p42"/>
          <p:cNvSpPr/>
          <p:nvPr/>
        </p:nvSpPr>
        <p:spPr>
          <a:xfrm>
            <a:off x="6338475" y="1086500"/>
            <a:ext cx="137400" cy="508800"/>
          </a:xfrm>
          <a:prstGeom prst="downArrow">
            <a:avLst>
              <a:gd name="adj1" fmla="val 50000"/>
              <a:gd name="adj2" fmla="val 50000"/>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6653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977" name="Google Shape;1977;p42"/>
          <p:cNvSpPr/>
          <p:nvPr/>
        </p:nvSpPr>
        <p:spPr>
          <a:xfrm>
            <a:off x="714845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978" name="Google Shape;1978;p42"/>
          <p:cNvSpPr/>
          <p:nvPr/>
        </p:nvSpPr>
        <p:spPr>
          <a:xfrm>
            <a:off x="6159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980000"/>
                </a:solidFill>
              </a:rPr>
              <a:t>G</a:t>
            </a:r>
            <a:endParaRPr sz="3100" b="1">
              <a:solidFill>
                <a:srgbClr val="980000"/>
              </a:solidFill>
            </a:endParaRPr>
          </a:p>
        </p:txBody>
      </p:sp>
      <p:sp>
        <p:nvSpPr>
          <p:cNvPr id="1979" name="Google Shape;1979;p42"/>
          <p:cNvSpPr/>
          <p:nvPr/>
        </p:nvSpPr>
        <p:spPr>
          <a:xfrm>
            <a:off x="6159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980000"/>
                </a:solidFill>
              </a:rPr>
              <a:t>C</a:t>
            </a:r>
            <a:endParaRPr sz="3100" b="1">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8"/>
                                        </p:tgtEl>
                                        <p:attrNameLst>
                                          <p:attrName>style.visibility</p:attrName>
                                        </p:attrNameLst>
                                      </p:cBhvr>
                                      <p:to>
                                        <p:strVal val="visible"/>
                                      </p:to>
                                    </p:set>
                                    <p:animEffect transition="in" filter="fade">
                                      <p:cBhvr>
                                        <p:cTn id="7" dur="1"/>
                                        <p:tgtEl>
                                          <p:spTgt spid="1978"/>
                                        </p:tgtEl>
                                      </p:cBhvr>
                                    </p:animEffect>
                                  </p:childTnLst>
                                </p:cTn>
                              </p:par>
                              <p:par>
                                <p:cTn id="8" presetID="10" presetClass="entr" presetSubtype="0" fill="hold" nodeType="withEffect">
                                  <p:stCondLst>
                                    <p:cond delay="0"/>
                                  </p:stCondLst>
                                  <p:childTnLst>
                                    <p:set>
                                      <p:cBhvr>
                                        <p:cTn id="9" dur="1" fill="hold">
                                          <p:stCondLst>
                                            <p:cond delay="0"/>
                                          </p:stCondLst>
                                        </p:cTn>
                                        <p:tgtEl>
                                          <p:spTgt spid="1979"/>
                                        </p:tgtEl>
                                        <p:attrNameLst>
                                          <p:attrName>style.visibility</p:attrName>
                                        </p:attrNameLst>
                                      </p:cBhvr>
                                      <p:to>
                                        <p:strVal val="visible"/>
                                      </p:to>
                                    </p:set>
                                    <p:animEffect transition="in" filter="fade">
                                      <p:cBhvr>
                                        <p:cTn id="10" dur="1"/>
                                        <p:tgtEl>
                                          <p:spTgt spid="1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3"/>
        <p:cNvGrpSpPr/>
        <p:nvPr/>
      </p:nvGrpSpPr>
      <p:grpSpPr>
        <a:xfrm>
          <a:off x="0" y="0"/>
          <a:ext cx="0" cy="0"/>
          <a:chOff x="0" y="0"/>
          <a:chExt cx="0" cy="0"/>
        </a:xfrm>
      </p:grpSpPr>
      <p:sp>
        <p:nvSpPr>
          <p:cNvPr id="1984" name="Google Shape;1984;p43"/>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1985" name="Google Shape;1985;p43"/>
          <p:cNvSpPr txBox="1"/>
          <p:nvPr/>
        </p:nvSpPr>
        <p:spPr>
          <a:xfrm>
            <a:off x="661575" y="1595300"/>
            <a:ext cx="3218100" cy="27780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Walk through the source sequence from the beginning till the end</a:t>
            </a:r>
            <a:endParaRPr sz="2100">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2100">
              <a:latin typeface="Barlow Semi Condensed"/>
              <a:ea typeface="Barlow Semi Condensed"/>
              <a:cs typeface="Barlow Semi Condensed"/>
              <a:sym typeface="Barlow Semi Condensed"/>
            </a:endParaRPr>
          </a:p>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Check </a:t>
            </a:r>
            <a:r>
              <a:rPr lang="en" sz="2100" b="1">
                <a:latin typeface="Barlow Semi Condensed"/>
                <a:ea typeface="Barlow Semi Condensed"/>
                <a:cs typeface="Barlow Semi Condensed"/>
                <a:sym typeface="Barlow Semi Condensed"/>
              </a:rPr>
              <a:t>at each position</a:t>
            </a:r>
            <a:r>
              <a:rPr lang="en" sz="2100">
                <a:latin typeface="Barlow Semi Condensed"/>
                <a:ea typeface="Barlow Semi Condensed"/>
                <a:cs typeface="Barlow Semi Condensed"/>
                <a:sym typeface="Barlow Semi Condensed"/>
              </a:rPr>
              <a:t> if the resulting substring equals the query sequence</a:t>
            </a:r>
            <a:endParaRPr sz="2100">
              <a:latin typeface="Barlow Semi Condensed"/>
              <a:ea typeface="Barlow Semi Condensed"/>
              <a:cs typeface="Barlow Semi Condensed"/>
              <a:sym typeface="Barlow Semi Condensed"/>
            </a:endParaRPr>
          </a:p>
        </p:txBody>
      </p:sp>
      <p:sp>
        <p:nvSpPr>
          <p:cNvPr id="1986" name="Google Shape;1986;p43"/>
          <p:cNvSpPr/>
          <p:nvPr/>
        </p:nvSpPr>
        <p:spPr>
          <a:xfrm>
            <a:off x="4675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987" name="Google Shape;1987;p43"/>
          <p:cNvSpPr/>
          <p:nvPr/>
        </p:nvSpPr>
        <p:spPr>
          <a:xfrm>
            <a:off x="5170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988" name="Google Shape;1988;p43"/>
          <p:cNvSpPr/>
          <p:nvPr/>
        </p:nvSpPr>
        <p:spPr>
          <a:xfrm>
            <a:off x="5664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989" name="Google Shape;1989;p43"/>
          <p:cNvSpPr/>
          <p:nvPr/>
        </p:nvSpPr>
        <p:spPr>
          <a:xfrm>
            <a:off x="764222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990" name="Google Shape;1990;p43"/>
          <p:cNvSpPr/>
          <p:nvPr/>
        </p:nvSpPr>
        <p:spPr>
          <a:xfrm>
            <a:off x="7148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991" name="Google Shape;1991;p43"/>
          <p:cNvSpPr/>
          <p:nvPr/>
        </p:nvSpPr>
        <p:spPr>
          <a:xfrm>
            <a:off x="6159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992" name="Google Shape;1992;p43"/>
          <p:cNvSpPr txBox="1"/>
          <p:nvPr/>
        </p:nvSpPr>
        <p:spPr>
          <a:xfrm>
            <a:off x="8137225" y="1754250"/>
            <a:ext cx="9489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Source</a:t>
            </a:r>
            <a:endParaRPr sz="2200">
              <a:latin typeface="Barlow Semi Condensed"/>
              <a:ea typeface="Barlow Semi Condensed"/>
              <a:cs typeface="Barlow Semi Condensed"/>
              <a:sym typeface="Barlow Semi Condensed"/>
            </a:endParaRPr>
          </a:p>
        </p:txBody>
      </p:sp>
      <p:sp>
        <p:nvSpPr>
          <p:cNvPr id="1993" name="Google Shape;1993;p43"/>
          <p:cNvSpPr/>
          <p:nvPr/>
        </p:nvSpPr>
        <p:spPr>
          <a:xfrm>
            <a:off x="665345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994" name="Google Shape;1994;p43"/>
          <p:cNvSpPr/>
          <p:nvPr/>
        </p:nvSpPr>
        <p:spPr>
          <a:xfrm>
            <a:off x="714845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995" name="Google Shape;1995;p43"/>
          <p:cNvSpPr txBox="1"/>
          <p:nvPr/>
        </p:nvSpPr>
        <p:spPr>
          <a:xfrm>
            <a:off x="8137225" y="2538150"/>
            <a:ext cx="12696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Pattern</a:t>
            </a:r>
            <a:endParaRPr sz="2200">
              <a:latin typeface="Barlow Semi Condensed"/>
              <a:ea typeface="Barlow Semi Condensed"/>
              <a:cs typeface="Barlow Semi Condensed"/>
              <a:sym typeface="Barlow Semi Condensed"/>
            </a:endParaRPr>
          </a:p>
        </p:txBody>
      </p:sp>
      <p:sp>
        <p:nvSpPr>
          <p:cNvPr id="1996" name="Google Shape;1996;p43"/>
          <p:cNvSpPr/>
          <p:nvPr/>
        </p:nvSpPr>
        <p:spPr>
          <a:xfrm>
            <a:off x="6832250" y="1141525"/>
            <a:ext cx="137400" cy="508800"/>
          </a:xfrm>
          <a:prstGeom prst="downArrow">
            <a:avLst>
              <a:gd name="adj1" fmla="val 50000"/>
              <a:gd name="adj2" fmla="val 50000"/>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3"/>
          <p:cNvSpPr/>
          <p:nvPr/>
        </p:nvSpPr>
        <p:spPr>
          <a:xfrm>
            <a:off x="6653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998" name="Google Shape;1998;p43"/>
          <p:cNvSpPr/>
          <p:nvPr/>
        </p:nvSpPr>
        <p:spPr>
          <a:xfrm>
            <a:off x="764222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999" name="Google Shape;1999;p43"/>
          <p:cNvSpPr/>
          <p:nvPr/>
        </p:nvSpPr>
        <p:spPr>
          <a:xfrm>
            <a:off x="665345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980000"/>
                </a:solidFill>
              </a:rPr>
              <a:t>C</a:t>
            </a:r>
            <a:endParaRPr sz="3100" b="1">
              <a:solidFill>
                <a:srgbClr val="980000"/>
              </a:solidFill>
            </a:endParaRPr>
          </a:p>
        </p:txBody>
      </p:sp>
      <p:sp>
        <p:nvSpPr>
          <p:cNvPr id="2000" name="Google Shape;2000;p43"/>
          <p:cNvSpPr/>
          <p:nvPr/>
        </p:nvSpPr>
        <p:spPr>
          <a:xfrm>
            <a:off x="6653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980000"/>
                </a:solidFill>
              </a:rPr>
              <a:t>T</a:t>
            </a:r>
            <a:endParaRPr sz="3100" b="1">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9"/>
                                        </p:tgtEl>
                                        <p:attrNameLst>
                                          <p:attrName>style.visibility</p:attrName>
                                        </p:attrNameLst>
                                      </p:cBhvr>
                                      <p:to>
                                        <p:strVal val="visible"/>
                                      </p:to>
                                    </p:set>
                                    <p:animEffect transition="in" filter="fade">
                                      <p:cBhvr>
                                        <p:cTn id="7" dur="1"/>
                                        <p:tgtEl>
                                          <p:spTgt spid="1999"/>
                                        </p:tgtEl>
                                      </p:cBhvr>
                                    </p:animEffect>
                                  </p:childTnLst>
                                </p:cTn>
                              </p:par>
                              <p:par>
                                <p:cTn id="8" presetID="10" presetClass="entr" presetSubtype="0" fill="hold" nodeType="withEffect">
                                  <p:stCondLst>
                                    <p:cond delay="0"/>
                                  </p:stCondLst>
                                  <p:childTnLst>
                                    <p:set>
                                      <p:cBhvr>
                                        <p:cTn id="9" dur="1" fill="hold">
                                          <p:stCondLst>
                                            <p:cond delay="0"/>
                                          </p:stCondLst>
                                        </p:cTn>
                                        <p:tgtEl>
                                          <p:spTgt spid="2000"/>
                                        </p:tgtEl>
                                        <p:attrNameLst>
                                          <p:attrName>style.visibility</p:attrName>
                                        </p:attrNameLst>
                                      </p:cBhvr>
                                      <p:to>
                                        <p:strVal val="visible"/>
                                      </p:to>
                                    </p:set>
                                    <p:animEffect transition="in" filter="fade">
                                      <p:cBhvr>
                                        <p:cTn id="10" dur="1"/>
                                        <p:tgtEl>
                                          <p:spTgt spid="2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4"/>
        <p:cNvGrpSpPr/>
        <p:nvPr/>
      </p:nvGrpSpPr>
      <p:grpSpPr>
        <a:xfrm>
          <a:off x="0" y="0"/>
          <a:ext cx="0" cy="0"/>
          <a:chOff x="0" y="0"/>
          <a:chExt cx="0" cy="0"/>
        </a:xfrm>
      </p:grpSpPr>
      <p:sp>
        <p:nvSpPr>
          <p:cNvPr id="2005" name="Google Shape;2005;p44"/>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a:t>
            </a:r>
            <a:endParaRPr/>
          </a:p>
        </p:txBody>
      </p:sp>
      <p:sp>
        <p:nvSpPr>
          <p:cNvPr id="2006" name="Google Shape;2006;p44"/>
          <p:cNvSpPr txBox="1">
            <a:spLocks noGrp="1"/>
          </p:cNvSpPr>
          <p:nvPr>
            <p:ph type="body" idx="1"/>
          </p:nvPr>
        </p:nvSpPr>
        <p:spPr>
          <a:xfrm>
            <a:off x="871650" y="1428325"/>
            <a:ext cx="3935100" cy="3068700"/>
          </a:xfrm>
          <a:prstGeom prst="rect">
            <a:avLst/>
          </a:prstGeom>
        </p:spPr>
        <p:txBody>
          <a:bodyPr spcFirstLastPara="1" wrap="square" lIns="91425" tIns="91425" rIns="91425" bIns="91425" anchor="ctr" anchorCtr="0">
            <a:noAutofit/>
          </a:bodyPr>
          <a:lstStyle/>
          <a:p>
            <a:pPr marL="457200" lvl="0" indent="-374650" algn="l" rtl="0">
              <a:spcBef>
                <a:spcPts val="0"/>
              </a:spcBef>
              <a:spcAft>
                <a:spcPts val="0"/>
              </a:spcAft>
              <a:buClr>
                <a:srgbClr val="30394B"/>
              </a:buClr>
              <a:buSzPts val="2300"/>
              <a:buChar char="●"/>
            </a:pPr>
            <a:r>
              <a:rPr lang="en" sz="2300">
                <a:solidFill>
                  <a:schemeClr val="dk2"/>
                </a:solidFill>
              </a:rPr>
              <a:t>Nested for-loop</a:t>
            </a:r>
            <a:endParaRPr sz="2300">
              <a:solidFill>
                <a:schemeClr val="dk2"/>
              </a:solidFill>
            </a:endParaRPr>
          </a:p>
          <a:p>
            <a:pPr marL="457200" lvl="0" indent="0" algn="l" rtl="0">
              <a:spcBef>
                <a:spcPts val="0"/>
              </a:spcBef>
              <a:spcAft>
                <a:spcPts val="0"/>
              </a:spcAft>
              <a:buNone/>
            </a:pPr>
            <a:endParaRPr sz="2300">
              <a:solidFill>
                <a:schemeClr val="dk2"/>
              </a:solidFill>
            </a:endParaRPr>
          </a:p>
          <a:p>
            <a:pPr marL="914400" lvl="1" indent="-355600" algn="l" rtl="0">
              <a:spcBef>
                <a:spcPts val="0"/>
              </a:spcBef>
              <a:spcAft>
                <a:spcPts val="0"/>
              </a:spcAft>
              <a:buClr>
                <a:srgbClr val="30394B"/>
              </a:buClr>
              <a:buSzPts val="2000"/>
              <a:buChar char="○"/>
            </a:pPr>
            <a:r>
              <a:rPr lang="en" sz="2000"/>
              <a:t>Outer loop: check along all possible substrings</a:t>
            </a:r>
            <a:endParaRPr sz="2000"/>
          </a:p>
          <a:p>
            <a:pPr marL="914400" lvl="0" indent="0" algn="l" rtl="0">
              <a:spcBef>
                <a:spcPts val="0"/>
              </a:spcBef>
              <a:spcAft>
                <a:spcPts val="0"/>
              </a:spcAft>
              <a:buNone/>
            </a:pPr>
            <a:endParaRPr sz="2000"/>
          </a:p>
          <a:p>
            <a:pPr marL="914400" lvl="1" indent="-355600" algn="l" rtl="0">
              <a:spcBef>
                <a:spcPts val="0"/>
              </a:spcBef>
              <a:spcAft>
                <a:spcPts val="0"/>
              </a:spcAft>
              <a:buSzPts val="2000"/>
              <a:buChar char="○"/>
            </a:pPr>
            <a:r>
              <a:rPr lang="en" sz="2000"/>
              <a:t>Inner loop: compare characters between the substring and the query sequence</a:t>
            </a:r>
            <a:endParaRPr sz="2000"/>
          </a:p>
        </p:txBody>
      </p:sp>
      <p:pic>
        <p:nvPicPr>
          <p:cNvPr id="2007" name="Google Shape;2007;p44"/>
          <p:cNvPicPr preferRelativeResize="0"/>
          <p:nvPr/>
        </p:nvPicPr>
        <p:blipFill>
          <a:blip r:embed="rId3">
            <a:alphaModFix/>
          </a:blip>
          <a:stretch>
            <a:fillRect/>
          </a:stretch>
        </p:blipFill>
        <p:spPr>
          <a:xfrm>
            <a:off x="4806738" y="1694250"/>
            <a:ext cx="4032462" cy="2536854"/>
          </a:xfrm>
          <a:prstGeom prst="rect">
            <a:avLst/>
          </a:prstGeom>
          <a:noFill/>
          <a:ln>
            <a:noFill/>
          </a:ln>
        </p:spPr>
      </p:pic>
      <p:sp>
        <p:nvSpPr>
          <p:cNvPr id="2008" name="Google Shape;2008;p44"/>
          <p:cNvSpPr/>
          <p:nvPr/>
        </p:nvSpPr>
        <p:spPr>
          <a:xfrm>
            <a:off x="4757350" y="2062900"/>
            <a:ext cx="4032600" cy="3714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4"/>
          <p:cNvSpPr/>
          <p:nvPr/>
        </p:nvSpPr>
        <p:spPr>
          <a:xfrm>
            <a:off x="5239775" y="2571750"/>
            <a:ext cx="2874300" cy="3162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7"/>
                                        </p:tgtEl>
                                        <p:attrNameLst>
                                          <p:attrName>style.visibility</p:attrName>
                                        </p:attrNameLst>
                                      </p:cBhvr>
                                      <p:to>
                                        <p:strVal val="visible"/>
                                      </p:to>
                                    </p:set>
                                    <p:animEffect transition="in" filter="fade">
                                      <p:cBhvr>
                                        <p:cTn id="7" dur="1"/>
                                        <p:tgtEl>
                                          <p:spTgt spid="2007"/>
                                        </p:tgtEl>
                                      </p:cBhvr>
                                    </p:animEffect>
                                  </p:childTnLst>
                                </p:cTn>
                              </p:par>
                              <p:par>
                                <p:cTn id="8" presetID="10" presetClass="entr" presetSubtype="0" fill="hold" nodeType="withEffect">
                                  <p:stCondLst>
                                    <p:cond delay="0"/>
                                  </p:stCondLst>
                                  <p:childTnLst>
                                    <p:set>
                                      <p:cBhvr>
                                        <p:cTn id="9" dur="1" fill="hold">
                                          <p:stCondLst>
                                            <p:cond delay="0"/>
                                          </p:stCondLst>
                                        </p:cTn>
                                        <p:tgtEl>
                                          <p:spTgt spid="2008"/>
                                        </p:tgtEl>
                                        <p:attrNameLst>
                                          <p:attrName>style.visibility</p:attrName>
                                        </p:attrNameLst>
                                      </p:cBhvr>
                                      <p:to>
                                        <p:strVal val="visible"/>
                                      </p:to>
                                    </p:set>
                                    <p:animEffect transition="in" filter="fade">
                                      <p:cBhvr>
                                        <p:cTn id="10" dur="1"/>
                                        <p:tgtEl>
                                          <p:spTgt spid="2008"/>
                                        </p:tgtEl>
                                      </p:cBhvr>
                                    </p:animEffect>
                                  </p:childTnLst>
                                </p:cTn>
                              </p:par>
                              <p:par>
                                <p:cTn id="11" presetID="10" presetClass="entr" presetSubtype="0" fill="hold" nodeType="withEffect">
                                  <p:stCondLst>
                                    <p:cond delay="0"/>
                                  </p:stCondLst>
                                  <p:childTnLst>
                                    <p:set>
                                      <p:cBhvr>
                                        <p:cTn id="12" dur="1" fill="hold">
                                          <p:stCondLst>
                                            <p:cond delay="0"/>
                                          </p:stCondLst>
                                        </p:cTn>
                                        <p:tgtEl>
                                          <p:spTgt spid="2009"/>
                                        </p:tgtEl>
                                        <p:attrNameLst>
                                          <p:attrName>style.visibility</p:attrName>
                                        </p:attrNameLst>
                                      </p:cBhvr>
                                      <p:to>
                                        <p:strVal val="visible"/>
                                      </p:to>
                                    </p:set>
                                    <p:animEffect transition="in" filter="fade">
                                      <p:cBhvr>
                                        <p:cTn id="13" dur="1"/>
                                        <p:tgtEl>
                                          <p:spTgt spid="2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3"/>
        <p:cNvGrpSpPr/>
        <p:nvPr/>
      </p:nvGrpSpPr>
      <p:grpSpPr>
        <a:xfrm>
          <a:off x="0" y="0"/>
          <a:ext cx="0" cy="0"/>
          <a:chOff x="0" y="0"/>
          <a:chExt cx="0" cy="0"/>
        </a:xfrm>
      </p:grpSpPr>
      <p:sp>
        <p:nvSpPr>
          <p:cNvPr id="2014" name="Google Shape;2014;p45"/>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Complexity</a:t>
            </a:r>
            <a:endParaRPr/>
          </a:p>
        </p:txBody>
      </p:sp>
      <p:sp>
        <p:nvSpPr>
          <p:cNvPr id="2015" name="Google Shape;2015;p45"/>
          <p:cNvSpPr txBox="1">
            <a:spLocks noGrp="1"/>
          </p:cNvSpPr>
          <p:nvPr>
            <p:ph type="body" idx="1"/>
          </p:nvPr>
        </p:nvSpPr>
        <p:spPr>
          <a:xfrm>
            <a:off x="719250" y="1537225"/>
            <a:ext cx="7422300" cy="2287800"/>
          </a:xfrm>
          <a:prstGeom prst="rect">
            <a:avLst/>
          </a:prstGeom>
        </p:spPr>
        <p:txBody>
          <a:bodyPr spcFirstLastPara="1" wrap="square" lIns="91425" tIns="91425" rIns="91425" bIns="91425" anchor="ctr" anchorCtr="0">
            <a:noAutofit/>
          </a:bodyPr>
          <a:lstStyle/>
          <a:p>
            <a:pPr marL="457200" lvl="0" indent="-368300" algn="just" rtl="0">
              <a:spcBef>
                <a:spcPts val="0"/>
              </a:spcBef>
              <a:spcAft>
                <a:spcPts val="0"/>
              </a:spcAft>
              <a:buClr>
                <a:srgbClr val="30394B"/>
              </a:buClr>
              <a:buSzPts val="2200"/>
              <a:buChar char="●"/>
            </a:pPr>
            <a:r>
              <a:rPr lang="en" sz="2200"/>
              <a:t>let </a:t>
            </a:r>
            <a:r>
              <a:rPr lang="en" sz="2200" b="1"/>
              <a:t>n</a:t>
            </a:r>
            <a:r>
              <a:rPr lang="en" sz="2200"/>
              <a:t> denote the length of the source genome sequence, and </a:t>
            </a:r>
            <a:r>
              <a:rPr lang="en" sz="2200" b="1"/>
              <a:t>m</a:t>
            </a:r>
            <a:r>
              <a:rPr lang="en" sz="2200"/>
              <a:t> be the length of the query sequence, where (n&gt;&gt;m)</a:t>
            </a:r>
            <a:endParaRPr sz="2200"/>
          </a:p>
          <a:p>
            <a:pPr marL="457200" lvl="0" indent="0" algn="just" rtl="0">
              <a:spcBef>
                <a:spcPts val="0"/>
              </a:spcBef>
              <a:spcAft>
                <a:spcPts val="0"/>
              </a:spcAft>
              <a:buNone/>
            </a:pPr>
            <a:endParaRPr sz="2200"/>
          </a:p>
          <a:p>
            <a:pPr marL="457200" lvl="0" indent="-368300" algn="just" rtl="0">
              <a:spcBef>
                <a:spcPts val="0"/>
              </a:spcBef>
              <a:spcAft>
                <a:spcPts val="0"/>
              </a:spcAft>
              <a:buClr>
                <a:srgbClr val="30394B"/>
              </a:buClr>
              <a:buSzPts val="2200"/>
              <a:buChar char="●"/>
            </a:pPr>
            <a:r>
              <a:rPr lang="en" sz="2200"/>
              <a:t>To analyze the time complexity of brute force algorithm, we will be looking at the </a:t>
            </a:r>
            <a:r>
              <a:rPr lang="en" sz="2200" b="1"/>
              <a:t>number of character comparisons</a:t>
            </a:r>
            <a:endParaRPr sz="2200" b="1"/>
          </a:p>
          <a:p>
            <a:pPr marL="457200" lvl="0" indent="0" algn="l" rtl="0">
              <a:spcBef>
                <a:spcPts val="0"/>
              </a:spcBef>
              <a:spcAft>
                <a:spcPts val="0"/>
              </a:spcAft>
              <a:buNone/>
            </a:pPr>
            <a:endParaRPr sz="20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46"/>
          <p:cNvSpPr txBox="1">
            <a:spLocks noGrp="1"/>
          </p:cNvSpPr>
          <p:nvPr>
            <p:ph type="title"/>
          </p:nvPr>
        </p:nvSpPr>
        <p:spPr>
          <a:xfrm>
            <a:off x="719257" y="699925"/>
            <a:ext cx="65973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Complexity - Best Case Scenario</a:t>
            </a:r>
            <a:endParaRPr/>
          </a:p>
        </p:txBody>
      </p:sp>
      <p:sp>
        <p:nvSpPr>
          <p:cNvPr id="2021" name="Google Shape;2021;p46"/>
          <p:cNvSpPr txBox="1">
            <a:spLocks noGrp="1"/>
          </p:cNvSpPr>
          <p:nvPr>
            <p:ph type="body" idx="1"/>
          </p:nvPr>
        </p:nvSpPr>
        <p:spPr>
          <a:xfrm>
            <a:off x="719250" y="1537225"/>
            <a:ext cx="7449900" cy="2287800"/>
          </a:xfrm>
          <a:prstGeom prst="rect">
            <a:avLst/>
          </a:prstGeom>
        </p:spPr>
        <p:txBody>
          <a:bodyPr spcFirstLastPara="1" wrap="square" lIns="91425" tIns="91425" rIns="91425" bIns="91425" anchor="ctr" anchorCtr="0">
            <a:noAutofit/>
          </a:bodyPr>
          <a:lstStyle/>
          <a:p>
            <a:pPr marL="457200" lvl="0" indent="-368300" algn="just" rtl="0">
              <a:spcBef>
                <a:spcPts val="0"/>
              </a:spcBef>
              <a:spcAft>
                <a:spcPts val="0"/>
              </a:spcAft>
              <a:buClr>
                <a:srgbClr val="30394B"/>
              </a:buClr>
              <a:buSzPts val="2200"/>
              <a:buChar char="●"/>
            </a:pPr>
            <a:r>
              <a:rPr lang="en" sz="2200"/>
              <a:t>Every first-character comparison between possible substring and query sequence results in a mismatch </a:t>
            </a:r>
            <a:endParaRPr sz="2200"/>
          </a:p>
          <a:p>
            <a:pPr marL="457200" lvl="0" indent="0" algn="just" rtl="0">
              <a:spcBef>
                <a:spcPts val="0"/>
              </a:spcBef>
              <a:spcAft>
                <a:spcPts val="0"/>
              </a:spcAft>
              <a:buNone/>
            </a:pPr>
            <a:endParaRPr sz="2200"/>
          </a:p>
          <a:p>
            <a:pPr marL="457200" lvl="0" indent="-368300" algn="just" rtl="0">
              <a:spcBef>
                <a:spcPts val="0"/>
              </a:spcBef>
              <a:spcAft>
                <a:spcPts val="0"/>
              </a:spcAft>
              <a:buClr>
                <a:srgbClr val="30394B"/>
              </a:buClr>
              <a:buSzPts val="2200"/>
              <a:buChar char="●"/>
            </a:pPr>
            <a:r>
              <a:rPr lang="en" sz="2200"/>
              <a:t>The total number of comparisons is only determined by the number of outer-loop iterations, which is </a:t>
            </a:r>
            <a:r>
              <a:rPr lang="en" sz="2200" b="1"/>
              <a:t>(n-m+1), </a:t>
            </a:r>
            <a:r>
              <a:rPr lang="en" sz="2200"/>
              <a:t>or</a:t>
            </a:r>
            <a:r>
              <a:rPr lang="en" sz="2200" b="1"/>
              <a:t> O(n)</a:t>
            </a:r>
            <a:endParaRPr sz="2200" b="1"/>
          </a:p>
          <a:p>
            <a:pPr marL="457200" lvl="0" indent="0" algn="l" rtl="0">
              <a:spcBef>
                <a:spcPts val="0"/>
              </a:spcBef>
              <a:spcAft>
                <a:spcPts val="0"/>
              </a:spcAft>
              <a:buNone/>
            </a:pPr>
            <a:endParaRPr sz="2000">
              <a:solidFill>
                <a:schemeClr val="dk2"/>
              </a:solidFill>
            </a:endParaRPr>
          </a:p>
        </p:txBody>
      </p:sp>
      <p:pic>
        <p:nvPicPr>
          <p:cNvPr id="2022" name="Google Shape;2022;p46"/>
          <p:cNvPicPr preferRelativeResize="0"/>
          <p:nvPr/>
        </p:nvPicPr>
        <p:blipFill>
          <a:blip r:embed="rId3">
            <a:alphaModFix/>
          </a:blip>
          <a:stretch>
            <a:fillRect/>
          </a:stretch>
        </p:blipFill>
        <p:spPr>
          <a:xfrm>
            <a:off x="1724238" y="3523575"/>
            <a:ext cx="5247337" cy="1166075"/>
          </a:xfrm>
          <a:prstGeom prst="rect">
            <a:avLst/>
          </a:prstGeom>
          <a:noFill/>
          <a:ln>
            <a:noFill/>
          </a:ln>
        </p:spPr>
      </p:pic>
      <p:sp>
        <p:nvSpPr>
          <p:cNvPr id="2023" name="Google Shape;2023;p46"/>
          <p:cNvSpPr/>
          <p:nvPr/>
        </p:nvSpPr>
        <p:spPr>
          <a:xfrm>
            <a:off x="3341900" y="4167050"/>
            <a:ext cx="316200" cy="5226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2"/>
                                        </p:tgtEl>
                                        <p:attrNameLst>
                                          <p:attrName>style.visibility</p:attrName>
                                        </p:attrNameLst>
                                      </p:cBhvr>
                                      <p:to>
                                        <p:strVal val="visible"/>
                                      </p:to>
                                    </p:set>
                                    <p:animEffect transition="in" filter="fade">
                                      <p:cBhvr>
                                        <p:cTn id="7" dur="1"/>
                                        <p:tgtEl>
                                          <p:spTgt spid="20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3"/>
                                        </p:tgtEl>
                                        <p:attrNameLst>
                                          <p:attrName>style.visibility</p:attrName>
                                        </p:attrNameLst>
                                      </p:cBhvr>
                                      <p:to>
                                        <p:strVal val="visible"/>
                                      </p:to>
                                    </p:set>
                                    <p:animEffect transition="in" filter="fade">
                                      <p:cBhvr>
                                        <p:cTn id="12" dur="1"/>
                                        <p:tgtEl>
                                          <p:spTgt spid="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7"/>
        <p:cNvGrpSpPr/>
        <p:nvPr/>
      </p:nvGrpSpPr>
      <p:grpSpPr>
        <a:xfrm>
          <a:off x="0" y="0"/>
          <a:ext cx="0" cy="0"/>
          <a:chOff x="0" y="0"/>
          <a:chExt cx="0" cy="0"/>
        </a:xfrm>
      </p:grpSpPr>
      <p:sp>
        <p:nvSpPr>
          <p:cNvPr id="2028" name="Google Shape;2028;p47"/>
          <p:cNvSpPr txBox="1">
            <a:spLocks noGrp="1"/>
          </p:cNvSpPr>
          <p:nvPr>
            <p:ph type="title"/>
          </p:nvPr>
        </p:nvSpPr>
        <p:spPr>
          <a:xfrm>
            <a:off x="719257" y="699925"/>
            <a:ext cx="65973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Complexity - Worst Case Scenario</a:t>
            </a:r>
            <a:endParaRPr/>
          </a:p>
        </p:txBody>
      </p:sp>
      <p:sp>
        <p:nvSpPr>
          <p:cNvPr id="2029" name="Google Shape;2029;p47"/>
          <p:cNvSpPr txBox="1">
            <a:spLocks noGrp="1"/>
          </p:cNvSpPr>
          <p:nvPr>
            <p:ph type="body" idx="1"/>
          </p:nvPr>
        </p:nvSpPr>
        <p:spPr>
          <a:xfrm>
            <a:off x="719250" y="1537225"/>
            <a:ext cx="7532400" cy="1914600"/>
          </a:xfrm>
          <a:prstGeom prst="rect">
            <a:avLst/>
          </a:prstGeom>
        </p:spPr>
        <p:txBody>
          <a:bodyPr spcFirstLastPara="1" wrap="square" lIns="91425" tIns="91425" rIns="91425" bIns="91425" anchor="ctr" anchorCtr="0">
            <a:noAutofit/>
          </a:bodyPr>
          <a:lstStyle/>
          <a:p>
            <a:pPr marL="457200" lvl="0" indent="-368300" algn="just" rtl="0">
              <a:spcBef>
                <a:spcPts val="0"/>
              </a:spcBef>
              <a:spcAft>
                <a:spcPts val="0"/>
              </a:spcAft>
              <a:buSzPts val="2200"/>
              <a:buChar char="●"/>
            </a:pPr>
            <a:r>
              <a:rPr lang="en" sz="2200"/>
              <a:t>The total number of comparisons is the </a:t>
            </a:r>
            <a:r>
              <a:rPr lang="en" sz="2200" b="1"/>
              <a:t>product</a:t>
            </a:r>
            <a:r>
              <a:rPr lang="en" sz="2200"/>
              <a:t> of the number of outer-loop comparisons and inner-loop comparisons, which is </a:t>
            </a:r>
            <a:r>
              <a:rPr lang="en" sz="2200" b="1"/>
              <a:t>m(n-m+1)</a:t>
            </a:r>
            <a:r>
              <a:rPr lang="en" sz="2200"/>
              <a:t>, or</a:t>
            </a:r>
            <a:r>
              <a:rPr lang="en" sz="2200" b="1"/>
              <a:t> O(mn)</a:t>
            </a:r>
            <a:endParaRPr sz="2200"/>
          </a:p>
          <a:p>
            <a:pPr marL="0" lvl="0" indent="0" algn="just" rtl="0">
              <a:spcBef>
                <a:spcPts val="0"/>
              </a:spcBef>
              <a:spcAft>
                <a:spcPts val="0"/>
              </a:spcAft>
              <a:buNone/>
            </a:pPr>
            <a:endParaRPr sz="2200" b="1"/>
          </a:p>
          <a:p>
            <a:pPr marL="457200" lvl="0" indent="0" algn="l" rtl="0">
              <a:spcBef>
                <a:spcPts val="0"/>
              </a:spcBef>
              <a:spcAft>
                <a:spcPts val="0"/>
              </a:spcAft>
              <a:buNone/>
            </a:pPr>
            <a:endParaRPr sz="2000">
              <a:solidFill>
                <a:schemeClr val="dk2"/>
              </a:solidFill>
            </a:endParaRPr>
          </a:p>
        </p:txBody>
      </p:sp>
      <p:pic>
        <p:nvPicPr>
          <p:cNvPr id="2030" name="Google Shape;2030;p47"/>
          <p:cNvPicPr preferRelativeResize="0"/>
          <p:nvPr/>
        </p:nvPicPr>
        <p:blipFill>
          <a:blip r:embed="rId3">
            <a:alphaModFix/>
          </a:blip>
          <a:stretch>
            <a:fillRect/>
          </a:stretch>
        </p:blipFill>
        <p:spPr>
          <a:xfrm>
            <a:off x="551225" y="3054100"/>
            <a:ext cx="3883850" cy="1099200"/>
          </a:xfrm>
          <a:prstGeom prst="rect">
            <a:avLst/>
          </a:prstGeom>
          <a:noFill/>
          <a:ln>
            <a:noFill/>
          </a:ln>
        </p:spPr>
      </p:pic>
      <p:pic>
        <p:nvPicPr>
          <p:cNvPr id="2031" name="Google Shape;2031;p47"/>
          <p:cNvPicPr preferRelativeResize="0"/>
          <p:nvPr/>
        </p:nvPicPr>
        <p:blipFill>
          <a:blip r:embed="rId4">
            <a:alphaModFix/>
          </a:blip>
          <a:stretch>
            <a:fillRect/>
          </a:stretch>
        </p:blipFill>
        <p:spPr>
          <a:xfrm>
            <a:off x="5007100" y="3102288"/>
            <a:ext cx="3677025" cy="1002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0"/>
                                        </p:tgtEl>
                                        <p:attrNameLst>
                                          <p:attrName>style.visibility</p:attrName>
                                        </p:attrNameLst>
                                      </p:cBhvr>
                                      <p:to>
                                        <p:strVal val="visible"/>
                                      </p:to>
                                    </p:set>
                                    <p:animEffect transition="in" filter="fade">
                                      <p:cBhvr>
                                        <p:cTn id="7" dur="1"/>
                                        <p:tgtEl>
                                          <p:spTgt spid="2030"/>
                                        </p:tgtEl>
                                      </p:cBhvr>
                                    </p:animEffect>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031"/>
                                        </p:tgtEl>
                                        <p:attrNameLst>
                                          <p:attrName>style.visibility</p:attrName>
                                        </p:attrNameLst>
                                      </p:cBhvr>
                                      <p:to>
                                        <p:strVal val="visible"/>
                                      </p:to>
                                    </p:set>
                                    <p:animEffect transition="in" filter="fade">
                                      <p:cBhvr>
                                        <p:cTn id="11" dur="400"/>
                                        <p:tgtEl>
                                          <p:spTgt spid="2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5"/>
        <p:cNvGrpSpPr/>
        <p:nvPr/>
      </p:nvGrpSpPr>
      <p:grpSpPr>
        <a:xfrm>
          <a:off x="0" y="0"/>
          <a:ext cx="0" cy="0"/>
          <a:chOff x="0" y="0"/>
          <a:chExt cx="0" cy="0"/>
        </a:xfrm>
      </p:grpSpPr>
      <p:sp>
        <p:nvSpPr>
          <p:cNvPr id="2036" name="Google Shape;2036;p48"/>
          <p:cNvSpPr txBox="1">
            <a:spLocks noGrp="1"/>
          </p:cNvSpPr>
          <p:nvPr>
            <p:ph type="title"/>
          </p:nvPr>
        </p:nvSpPr>
        <p:spPr>
          <a:xfrm>
            <a:off x="719257" y="699925"/>
            <a:ext cx="65973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Complexity - Average Case Scenario</a:t>
            </a:r>
            <a:endParaRPr/>
          </a:p>
        </p:txBody>
      </p:sp>
      <p:sp>
        <p:nvSpPr>
          <p:cNvPr id="2037" name="Google Shape;2037;p48"/>
          <p:cNvSpPr txBox="1">
            <a:spLocks noGrp="1"/>
          </p:cNvSpPr>
          <p:nvPr>
            <p:ph type="body" idx="1"/>
          </p:nvPr>
        </p:nvSpPr>
        <p:spPr>
          <a:xfrm>
            <a:off x="719250" y="1537225"/>
            <a:ext cx="7532400" cy="1914600"/>
          </a:xfrm>
          <a:prstGeom prst="rect">
            <a:avLst/>
          </a:prstGeom>
        </p:spPr>
        <p:txBody>
          <a:bodyPr spcFirstLastPara="1" wrap="square" lIns="91425" tIns="91425" rIns="91425" bIns="91425" anchor="ctr" anchorCtr="0">
            <a:noAutofit/>
          </a:bodyPr>
          <a:lstStyle/>
          <a:p>
            <a:pPr marL="457200" lvl="0" indent="-361950" algn="just" rtl="0">
              <a:spcBef>
                <a:spcPts val="0"/>
              </a:spcBef>
              <a:spcAft>
                <a:spcPts val="0"/>
              </a:spcAft>
              <a:buSzPts val="2100"/>
              <a:buChar char="●"/>
            </a:pPr>
            <a:r>
              <a:rPr lang="en" sz="2100">
                <a:solidFill>
                  <a:schemeClr val="dk2"/>
                </a:solidFill>
              </a:rPr>
              <a:t>Outer loop: it will always be executed (n-m+1) times</a:t>
            </a:r>
            <a:endParaRPr sz="2100">
              <a:solidFill>
                <a:schemeClr val="dk2"/>
              </a:solidFill>
            </a:endParaRPr>
          </a:p>
          <a:p>
            <a:pPr marL="457200" lvl="0" indent="-361950" algn="just" rtl="0">
              <a:spcBef>
                <a:spcPts val="0"/>
              </a:spcBef>
              <a:spcAft>
                <a:spcPts val="0"/>
              </a:spcAft>
              <a:buClr>
                <a:schemeClr val="dk1"/>
              </a:buClr>
              <a:buSzPts val="2100"/>
              <a:buChar char="●"/>
            </a:pPr>
            <a:r>
              <a:rPr lang="en" sz="2100">
                <a:solidFill>
                  <a:schemeClr val="dk2"/>
                </a:solidFill>
              </a:rPr>
              <a:t>Inner loop: assume each number of comparisons (from 1 to m) is equally likely, expected number of comparisons = (1+m)/2</a:t>
            </a:r>
            <a:endParaRPr sz="2100">
              <a:solidFill>
                <a:schemeClr val="dk2"/>
              </a:solidFill>
            </a:endParaRPr>
          </a:p>
          <a:p>
            <a:pPr marL="457200" lvl="0" indent="0" algn="just" rtl="0">
              <a:spcBef>
                <a:spcPts val="0"/>
              </a:spcBef>
              <a:spcAft>
                <a:spcPts val="0"/>
              </a:spcAft>
              <a:buNone/>
            </a:pPr>
            <a:endParaRPr sz="2100">
              <a:solidFill>
                <a:schemeClr val="dk2"/>
              </a:solidFill>
            </a:endParaRPr>
          </a:p>
          <a:p>
            <a:pPr marL="457200" lvl="0" indent="-361950" algn="just" rtl="0">
              <a:spcBef>
                <a:spcPts val="0"/>
              </a:spcBef>
              <a:spcAft>
                <a:spcPts val="0"/>
              </a:spcAft>
              <a:buClr>
                <a:schemeClr val="dk2"/>
              </a:buClr>
              <a:buSzPts val="2100"/>
              <a:buChar char="●"/>
            </a:pPr>
            <a:r>
              <a:rPr lang="en" sz="2100">
                <a:solidFill>
                  <a:schemeClr val="dk2"/>
                </a:solidFill>
              </a:rPr>
              <a:t>The average number of comparisons = (n-m+1)[(1+m)/2] = </a:t>
            </a:r>
            <a:r>
              <a:rPr lang="en" sz="2100" b="1">
                <a:solidFill>
                  <a:schemeClr val="dk2"/>
                </a:solidFill>
              </a:rPr>
              <a:t>O(mn)</a:t>
            </a:r>
            <a:endParaRPr sz="2100" b="1">
              <a:solidFill>
                <a:schemeClr val="dk2"/>
              </a:solidFill>
            </a:endParaRPr>
          </a:p>
          <a:p>
            <a:pPr marL="457200" lvl="0" indent="0" algn="l" rtl="0">
              <a:spcBef>
                <a:spcPts val="0"/>
              </a:spcBef>
              <a:spcAft>
                <a:spcPts val="0"/>
              </a:spcAft>
              <a:buNone/>
            </a:pPr>
            <a:endParaRPr sz="21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Google Shape;2042;p49"/>
          <p:cNvSpPr txBox="1">
            <a:spLocks noGrp="1"/>
          </p:cNvSpPr>
          <p:nvPr>
            <p:ph type="title"/>
          </p:nvPr>
        </p:nvSpPr>
        <p:spPr>
          <a:xfrm>
            <a:off x="2971088"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BMH</a:t>
            </a:r>
            <a:endParaRPr sz="4700"/>
          </a:p>
        </p:txBody>
      </p:sp>
      <p:sp>
        <p:nvSpPr>
          <p:cNvPr id="2043" name="Google Shape;2043;p49"/>
          <p:cNvSpPr txBox="1">
            <a:spLocks noGrp="1"/>
          </p:cNvSpPr>
          <p:nvPr>
            <p:ph type="title" idx="2"/>
          </p:nvPr>
        </p:nvSpPr>
        <p:spPr>
          <a:xfrm>
            <a:off x="3087488"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44" name="Google Shape;2044;p49"/>
          <p:cNvSpPr txBox="1">
            <a:spLocks noGrp="1"/>
          </p:cNvSpPr>
          <p:nvPr>
            <p:ph type="subTitle" idx="1"/>
          </p:nvPr>
        </p:nvSpPr>
        <p:spPr>
          <a:xfrm>
            <a:off x="2972513"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595959"/>
                </a:solidFill>
              </a:rPr>
              <a:t>Boyer Moore Horspool Algorithm</a:t>
            </a:r>
            <a:endParaRPr sz="1600">
              <a:solidFill>
                <a:srgbClr val="595959"/>
              </a:solidFill>
              <a:latin typeface="Barlow Semi Condensed"/>
              <a:ea typeface="Barlow Semi Condensed"/>
              <a:cs typeface="Barlow Semi Condensed"/>
              <a:sym typeface="Barlow Semi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8"/>
        <p:cNvGrpSpPr/>
        <p:nvPr/>
      </p:nvGrpSpPr>
      <p:grpSpPr>
        <a:xfrm>
          <a:off x="0" y="0"/>
          <a:ext cx="0" cy="0"/>
          <a:chOff x="0" y="0"/>
          <a:chExt cx="0" cy="0"/>
        </a:xfrm>
      </p:grpSpPr>
      <p:sp>
        <p:nvSpPr>
          <p:cNvPr id="2049" name="Google Shape;2049;p50"/>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2050" name="Google Shape;2050;p50"/>
          <p:cNvSpPr txBox="1">
            <a:spLocks noGrp="1"/>
          </p:cNvSpPr>
          <p:nvPr>
            <p:ph type="body" idx="1"/>
          </p:nvPr>
        </p:nvSpPr>
        <p:spPr>
          <a:xfrm>
            <a:off x="719250" y="1275925"/>
            <a:ext cx="7422300" cy="2287800"/>
          </a:xfrm>
          <a:prstGeom prst="rect">
            <a:avLst/>
          </a:prstGeom>
        </p:spPr>
        <p:txBody>
          <a:bodyPr spcFirstLastPara="1" wrap="square" lIns="91425" tIns="91425" rIns="91425" bIns="91425" anchor="ctr" anchorCtr="0">
            <a:noAutofit/>
          </a:bodyPr>
          <a:lstStyle/>
          <a:p>
            <a:pPr marL="457200" lvl="0" indent="-368300" algn="l" rtl="0">
              <a:spcBef>
                <a:spcPts val="0"/>
              </a:spcBef>
              <a:spcAft>
                <a:spcPts val="0"/>
              </a:spcAft>
              <a:buClr>
                <a:srgbClr val="30394B"/>
              </a:buClr>
              <a:buSzPts val="2200"/>
              <a:buChar char="●"/>
            </a:pPr>
            <a:r>
              <a:rPr lang="en" sz="2200">
                <a:solidFill>
                  <a:srgbClr val="30394B"/>
                </a:solidFill>
              </a:rPr>
              <a:t>Reduce searching time by comparing pattern with text sequences from </a:t>
            </a:r>
            <a:r>
              <a:rPr lang="en" sz="2200" b="1">
                <a:solidFill>
                  <a:srgbClr val="30394B"/>
                </a:solidFill>
              </a:rPr>
              <a:t>end to start</a:t>
            </a:r>
            <a:r>
              <a:rPr lang="en" sz="2200">
                <a:solidFill>
                  <a:srgbClr val="30394B"/>
                </a:solidFill>
              </a:rPr>
              <a:t> of pattern</a:t>
            </a:r>
            <a:endParaRPr sz="2200" b="1">
              <a:solidFill>
                <a:srgbClr val="30394B"/>
              </a:solidFill>
            </a:endParaRPr>
          </a:p>
          <a:p>
            <a:pPr marL="457200" lvl="0" indent="0" algn="l" rtl="0">
              <a:spcBef>
                <a:spcPts val="0"/>
              </a:spcBef>
              <a:spcAft>
                <a:spcPts val="0"/>
              </a:spcAft>
              <a:buNone/>
            </a:pPr>
            <a:endParaRPr sz="2200">
              <a:solidFill>
                <a:srgbClr val="30394B"/>
              </a:solidFill>
            </a:endParaRPr>
          </a:p>
          <a:p>
            <a:pPr marL="457200" lvl="0" indent="-368300" algn="l" rtl="0">
              <a:spcBef>
                <a:spcPts val="0"/>
              </a:spcBef>
              <a:spcAft>
                <a:spcPts val="0"/>
              </a:spcAft>
              <a:buClr>
                <a:srgbClr val="30394B"/>
              </a:buClr>
              <a:buSzPts val="2200"/>
              <a:buChar char="●"/>
            </a:pPr>
            <a:r>
              <a:rPr lang="en" sz="2200" b="1">
                <a:solidFill>
                  <a:srgbClr val="30394B"/>
                </a:solidFill>
              </a:rPr>
              <a:t>Comparisons between first few characters</a:t>
            </a:r>
            <a:r>
              <a:rPr lang="en" sz="2200">
                <a:solidFill>
                  <a:srgbClr val="30394B"/>
                </a:solidFill>
              </a:rPr>
              <a:t> can be </a:t>
            </a:r>
            <a:r>
              <a:rPr lang="en" sz="2200" b="1">
                <a:solidFill>
                  <a:srgbClr val="30394B"/>
                </a:solidFill>
              </a:rPr>
              <a:t>skipped</a:t>
            </a:r>
            <a:r>
              <a:rPr lang="en" sz="2200">
                <a:solidFill>
                  <a:srgbClr val="30394B"/>
                </a:solidFill>
              </a:rPr>
              <a:t> when there is a </a:t>
            </a:r>
            <a:r>
              <a:rPr lang="en" sz="2200" b="1">
                <a:solidFill>
                  <a:srgbClr val="30394B"/>
                </a:solidFill>
              </a:rPr>
              <a:t>mismatch in the last few characters</a:t>
            </a:r>
            <a:r>
              <a:rPr lang="en" sz="2200">
                <a:solidFill>
                  <a:srgbClr val="30394B"/>
                </a:solidFill>
              </a:rPr>
              <a:t> </a:t>
            </a:r>
            <a:endParaRPr>
              <a:latin typeface="Barlow Semi Condensed"/>
              <a:ea typeface="Barlow Semi Condensed"/>
              <a:cs typeface="Barlow Semi Condensed"/>
              <a:sym typeface="Barlow Semi Condensed"/>
            </a:endParaRPr>
          </a:p>
        </p:txBody>
      </p:sp>
      <p:sp>
        <p:nvSpPr>
          <p:cNvPr id="2051" name="Google Shape;2051;p50"/>
          <p:cNvSpPr txBox="1"/>
          <p:nvPr/>
        </p:nvSpPr>
        <p:spPr>
          <a:xfrm>
            <a:off x="3123675" y="3778675"/>
            <a:ext cx="10338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highlight>
                  <a:srgbClr val="00FFFF"/>
                </a:highlight>
                <a:latin typeface="Barlow Semi Condensed"/>
                <a:ea typeface="Barlow Semi Condensed"/>
                <a:cs typeface="Barlow Semi Condensed"/>
                <a:sym typeface="Barlow Semi Condensed"/>
              </a:rPr>
              <a:t>AAT</a:t>
            </a:r>
            <a:r>
              <a:rPr lang="en" sz="1900">
                <a:solidFill>
                  <a:schemeClr val="dk1"/>
                </a:solidFill>
                <a:latin typeface="Barlow Semi Condensed"/>
                <a:ea typeface="Barlow Semi Condensed"/>
                <a:cs typeface="Barlow Semi Condensed"/>
                <a:sym typeface="Barlow Semi Condensed"/>
              </a:rPr>
              <a:t>TAAA</a:t>
            </a:r>
            <a:endParaRPr sz="2200">
              <a:latin typeface="Barlow Semi Condensed"/>
              <a:ea typeface="Barlow Semi Condensed"/>
              <a:cs typeface="Barlow Semi Condensed"/>
              <a:sym typeface="Barlow Semi Condensed"/>
            </a:endParaRPr>
          </a:p>
        </p:txBody>
      </p:sp>
      <p:sp>
        <p:nvSpPr>
          <p:cNvPr id="2052" name="Google Shape;2052;p50"/>
          <p:cNvSpPr txBox="1"/>
          <p:nvPr/>
        </p:nvSpPr>
        <p:spPr>
          <a:xfrm>
            <a:off x="4986525" y="3778675"/>
            <a:ext cx="10338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AAT</a:t>
            </a:r>
            <a:r>
              <a:rPr lang="en" sz="1900">
                <a:solidFill>
                  <a:schemeClr val="dk1"/>
                </a:solidFill>
                <a:highlight>
                  <a:srgbClr val="00FF00"/>
                </a:highlight>
                <a:latin typeface="Barlow Semi Condensed"/>
                <a:ea typeface="Barlow Semi Condensed"/>
                <a:cs typeface="Barlow Semi Condensed"/>
                <a:sym typeface="Barlow Semi Condensed"/>
              </a:rPr>
              <a:t>TAA</a:t>
            </a:r>
            <a:r>
              <a:rPr lang="en" sz="1900">
                <a:solidFill>
                  <a:schemeClr val="dk1"/>
                </a:solidFill>
                <a:latin typeface="Barlow Semi Condensed"/>
                <a:ea typeface="Barlow Semi Condensed"/>
                <a:cs typeface="Barlow Semi Condensed"/>
                <a:sym typeface="Barlow Semi Condensed"/>
              </a:rPr>
              <a:t>A</a:t>
            </a:r>
            <a:endParaRPr/>
          </a:p>
        </p:txBody>
      </p:sp>
      <p:sp>
        <p:nvSpPr>
          <p:cNvPr id="2053" name="Google Shape;2053;p50"/>
          <p:cNvSpPr txBox="1"/>
          <p:nvPr/>
        </p:nvSpPr>
        <p:spPr>
          <a:xfrm>
            <a:off x="3123675" y="4116275"/>
            <a:ext cx="6039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highlight>
                  <a:srgbClr val="00FFFF"/>
                </a:highlight>
                <a:latin typeface="Barlow Semi Condensed"/>
                <a:ea typeface="Barlow Semi Condensed"/>
                <a:cs typeface="Barlow Semi Condensed"/>
                <a:sym typeface="Barlow Semi Condensed"/>
              </a:rPr>
              <a:t>AAA</a:t>
            </a:r>
            <a:endParaRPr sz="2200">
              <a:highlight>
                <a:srgbClr val="00FFFF"/>
              </a:highlight>
              <a:latin typeface="Barlow Semi Condensed"/>
              <a:ea typeface="Barlow Semi Condensed"/>
              <a:cs typeface="Barlow Semi Condensed"/>
              <a:sym typeface="Barlow Semi Condensed"/>
            </a:endParaRPr>
          </a:p>
        </p:txBody>
      </p:sp>
      <p:sp>
        <p:nvSpPr>
          <p:cNvPr id="2054" name="Google Shape;2054;p50"/>
          <p:cNvSpPr txBox="1"/>
          <p:nvPr/>
        </p:nvSpPr>
        <p:spPr>
          <a:xfrm>
            <a:off x="5336225" y="4116275"/>
            <a:ext cx="6039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highlight>
                  <a:srgbClr val="00FF00"/>
                </a:highlight>
                <a:latin typeface="Barlow Semi Condensed"/>
                <a:ea typeface="Barlow Semi Condensed"/>
                <a:cs typeface="Barlow Semi Condensed"/>
                <a:sym typeface="Barlow Semi Condensed"/>
              </a:rPr>
              <a:t>AAA</a:t>
            </a:r>
            <a:endParaRPr sz="2200">
              <a:highlight>
                <a:srgbClr val="00FF00"/>
              </a:highlight>
              <a:latin typeface="Barlow Semi Condensed"/>
              <a:ea typeface="Barlow Semi Condensed"/>
              <a:cs typeface="Barlow Semi Condensed"/>
              <a:sym typeface="Barlow Semi Condensed"/>
            </a:endParaRPr>
          </a:p>
        </p:txBody>
      </p:sp>
      <p:sp>
        <p:nvSpPr>
          <p:cNvPr id="2055" name="Google Shape;2055;p50"/>
          <p:cNvSpPr/>
          <p:nvPr/>
        </p:nvSpPr>
        <p:spPr>
          <a:xfrm>
            <a:off x="4270050" y="3899850"/>
            <a:ext cx="603900" cy="4758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6" name="Google Shape;2056;p50"/>
          <p:cNvCxnSpPr/>
          <p:nvPr/>
        </p:nvCxnSpPr>
        <p:spPr>
          <a:xfrm>
            <a:off x="3500625" y="3393175"/>
            <a:ext cx="600" cy="385500"/>
          </a:xfrm>
          <a:prstGeom prst="straightConnector1">
            <a:avLst/>
          </a:prstGeom>
          <a:noFill/>
          <a:ln w="9525" cap="flat" cmpd="sng">
            <a:solidFill>
              <a:schemeClr val="dk2"/>
            </a:solidFill>
            <a:prstDash val="solid"/>
            <a:round/>
            <a:headEnd type="none" w="med" len="med"/>
            <a:tailEnd type="triangle" w="med" len="med"/>
          </a:ln>
        </p:spPr>
      </p:cxnSp>
      <p:grpSp>
        <p:nvGrpSpPr>
          <p:cNvPr id="2057" name="Google Shape;2057;p50"/>
          <p:cNvGrpSpPr/>
          <p:nvPr/>
        </p:nvGrpSpPr>
        <p:grpSpPr>
          <a:xfrm>
            <a:off x="2246100" y="3778675"/>
            <a:ext cx="1033800" cy="813400"/>
            <a:chOff x="3234600" y="3563725"/>
            <a:chExt cx="1033800" cy="813400"/>
          </a:xfrm>
        </p:grpSpPr>
        <p:sp>
          <p:nvSpPr>
            <p:cNvPr id="2058" name="Google Shape;2058;p50"/>
            <p:cNvSpPr txBox="1"/>
            <p:nvPr/>
          </p:nvSpPr>
          <p:spPr>
            <a:xfrm>
              <a:off x="3234600" y="3563725"/>
              <a:ext cx="10338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Text:</a:t>
              </a:r>
              <a:endParaRPr sz="2200">
                <a:latin typeface="Barlow Semi Condensed"/>
                <a:ea typeface="Barlow Semi Condensed"/>
                <a:cs typeface="Barlow Semi Condensed"/>
                <a:sym typeface="Barlow Semi Condensed"/>
              </a:endParaRPr>
            </a:p>
          </p:txBody>
        </p:sp>
        <p:sp>
          <p:nvSpPr>
            <p:cNvPr id="2059" name="Google Shape;2059;p50"/>
            <p:cNvSpPr txBox="1"/>
            <p:nvPr/>
          </p:nvSpPr>
          <p:spPr>
            <a:xfrm>
              <a:off x="3234600" y="3901325"/>
              <a:ext cx="10338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Pattern</a:t>
              </a:r>
              <a:endParaRPr sz="2200">
                <a:latin typeface="Barlow Semi Condensed"/>
                <a:ea typeface="Barlow Semi Condensed"/>
                <a:cs typeface="Barlow Semi Condensed"/>
                <a:sym typeface="Barlow Semi Condensed"/>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51"/>
          <p:cNvSpPr txBox="1">
            <a:spLocks noGrp="1"/>
          </p:cNvSpPr>
          <p:nvPr>
            <p:ph type="title"/>
          </p:nvPr>
        </p:nvSpPr>
        <p:spPr>
          <a:xfrm>
            <a:off x="719253" y="699925"/>
            <a:ext cx="52074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Searching in BMH</a:t>
            </a:r>
            <a:endParaRPr/>
          </a:p>
        </p:txBody>
      </p:sp>
      <p:sp>
        <p:nvSpPr>
          <p:cNvPr id="2065" name="Google Shape;2065;p51"/>
          <p:cNvSpPr txBox="1"/>
          <p:nvPr/>
        </p:nvSpPr>
        <p:spPr>
          <a:xfrm>
            <a:off x="2349463" y="3072350"/>
            <a:ext cx="10338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AAT</a:t>
            </a:r>
            <a:r>
              <a:rPr lang="en" sz="1900">
                <a:solidFill>
                  <a:schemeClr val="dk1"/>
                </a:solidFill>
                <a:highlight>
                  <a:srgbClr val="00FF00"/>
                </a:highlight>
                <a:latin typeface="Barlow Semi Condensed"/>
                <a:ea typeface="Barlow Semi Condensed"/>
                <a:cs typeface="Barlow Semi Condensed"/>
                <a:sym typeface="Barlow Semi Condensed"/>
              </a:rPr>
              <a:t>TAA</a:t>
            </a:r>
            <a:r>
              <a:rPr lang="en" sz="1900">
                <a:solidFill>
                  <a:schemeClr val="dk1"/>
                </a:solidFill>
                <a:latin typeface="Barlow Semi Condensed"/>
                <a:ea typeface="Barlow Semi Condensed"/>
                <a:cs typeface="Barlow Semi Condensed"/>
                <a:sym typeface="Barlow Semi Condensed"/>
              </a:rPr>
              <a:t>A</a:t>
            </a:r>
            <a:endParaRPr/>
          </a:p>
        </p:txBody>
      </p:sp>
      <p:sp>
        <p:nvSpPr>
          <p:cNvPr id="2066" name="Google Shape;2066;p51"/>
          <p:cNvSpPr txBox="1"/>
          <p:nvPr/>
        </p:nvSpPr>
        <p:spPr>
          <a:xfrm>
            <a:off x="2699163" y="3409950"/>
            <a:ext cx="6039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highlight>
                  <a:srgbClr val="00FF00"/>
                </a:highlight>
                <a:latin typeface="Barlow Semi Condensed"/>
                <a:ea typeface="Barlow Semi Condensed"/>
                <a:cs typeface="Barlow Semi Condensed"/>
                <a:sym typeface="Barlow Semi Condensed"/>
              </a:rPr>
              <a:t>AAA</a:t>
            </a:r>
            <a:endParaRPr sz="2200">
              <a:highlight>
                <a:srgbClr val="00FF00"/>
              </a:highlight>
              <a:latin typeface="Barlow Semi Condensed"/>
              <a:ea typeface="Barlow Semi Condensed"/>
              <a:cs typeface="Barlow Semi Condensed"/>
              <a:sym typeface="Barlow Semi Condensed"/>
            </a:endParaRPr>
          </a:p>
        </p:txBody>
      </p:sp>
      <p:cxnSp>
        <p:nvCxnSpPr>
          <p:cNvPr id="2067" name="Google Shape;2067;p51"/>
          <p:cNvCxnSpPr/>
          <p:nvPr/>
        </p:nvCxnSpPr>
        <p:spPr>
          <a:xfrm>
            <a:off x="3089863" y="2686850"/>
            <a:ext cx="600" cy="385500"/>
          </a:xfrm>
          <a:prstGeom prst="straightConnector1">
            <a:avLst/>
          </a:prstGeom>
          <a:noFill/>
          <a:ln w="9525" cap="flat" cmpd="sng">
            <a:solidFill>
              <a:schemeClr val="dk2"/>
            </a:solidFill>
            <a:prstDash val="solid"/>
            <a:round/>
            <a:headEnd type="none" w="med" len="med"/>
            <a:tailEnd type="triangle" w="med" len="med"/>
          </a:ln>
        </p:spPr>
      </p:cxnSp>
      <p:grpSp>
        <p:nvGrpSpPr>
          <p:cNvPr id="2068" name="Google Shape;2068;p51"/>
          <p:cNvGrpSpPr/>
          <p:nvPr/>
        </p:nvGrpSpPr>
        <p:grpSpPr>
          <a:xfrm>
            <a:off x="1543613" y="3072350"/>
            <a:ext cx="1033800" cy="813400"/>
            <a:chOff x="3234600" y="3563725"/>
            <a:chExt cx="1033800" cy="813400"/>
          </a:xfrm>
        </p:grpSpPr>
        <p:sp>
          <p:nvSpPr>
            <p:cNvPr id="2069" name="Google Shape;2069;p51"/>
            <p:cNvSpPr txBox="1"/>
            <p:nvPr/>
          </p:nvSpPr>
          <p:spPr>
            <a:xfrm>
              <a:off x="3234600" y="3563725"/>
              <a:ext cx="10338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Text:</a:t>
              </a:r>
              <a:endParaRPr sz="2200">
                <a:latin typeface="Barlow Semi Condensed"/>
                <a:ea typeface="Barlow Semi Condensed"/>
                <a:cs typeface="Barlow Semi Condensed"/>
                <a:sym typeface="Barlow Semi Condensed"/>
              </a:endParaRPr>
            </a:p>
          </p:txBody>
        </p:sp>
        <p:sp>
          <p:nvSpPr>
            <p:cNvPr id="2070" name="Google Shape;2070;p51"/>
            <p:cNvSpPr txBox="1"/>
            <p:nvPr/>
          </p:nvSpPr>
          <p:spPr>
            <a:xfrm>
              <a:off x="3234600" y="3901325"/>
              <a:ext cx="10338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Pattern</a:t>
              </a:r>
              <a:endParaRPr sz="2200">
                <a:latin typeface="Barlow Semi Condensed"/>
                <a:ea typeface="Barlow Semi Condensed"/>
                <a:cs typeface="Barlow Semi Condensed"/>
                <a:sym typeface="Barlow Semi Condensed"/>
              </a:endParaRPr>
            </a:p>
          </p:txBody>
        </p:sp>
      </p:grpSp>
      <p:cxnSp>
        <p:nvCxnSpPr>
          <p:cNvPr id="2071" name="Google Shape;2071;p51"/>
          <p:cNvCxnSpPr/>
          <p:nvPr/>
        </p:nvCxnSpPr>
        <p:spPr>
          <a:xfrm>
            <a:off x="2977963" y="2686850"/>
            <a:ext cx="600" cy="385500"/>
          </a:xfrm>
          <a:prstGeom prst="straightConnector1">
            <a:avLst/>
          </a:prstGeom>
          <a:noFill/>
          <a:ln w="9525" cap="flat" cmpd="sng">
            <a:solidFill>
              <a:schemeClr val="dk2"/>
            </a:solidFill>
            <a:prstDash val="solid"/>
            <a:round/>
            <a:headEnd type="none" w="med" len="med"/>
            <a:tailEnd type="triangle" w="med" len="med"/>
          </a:ln>
        </p:spPr>
      </p:cxnSp>
      <p:cxnSp>
        <p:nvCxnSpPr>
          <p:cNvPr id="2072" name="Google Shape;2072;p51"/>
          <p:cNvCxnSpPr/>
          <p:nvPr/>
        </p:nvCxnSpPr>
        <p:spPr>
          <a:xfrm>
            <a:off x="2866063" y="2686850"/>
            <a:ext cx="600" cy="385500"/>
          </a:xfrm>
          <a:prstGeom prst="straightConnector1">
            <a:avLst/>
          </a:prstGeom>
          <a:noFill/>
          <a:ln w="9525" cap="flat" cmpd="sng">
            <a:solidFill>
              <a:schemeClr val="dk2"/>
            </a:solidFill>
            <a:prstDash val="solid"/>
            <a:round/>
            <a:headEnd type="none" w="med" len="med"/>
            <a:tailEnd type="triangle" w="med" len="med"/>
          </a:ln>
        </p:spPr>
      </p:cxnSp>
      <p:sp>
        <p:nvSpPr>
          <p:cNvPr id="2073" name="Google Shape;2073;p51"/>
          <p:cNvSpPr/>
          <p:nvPr/>
        </p:nvSpPr>
        <p:spPr>
          <a:xfrm>
            <a:off x="3028488" y="3162800"/>
            <a:ext cx="122700" cy="284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074" name="Google Shape;2074;p51"/>
          <p:cNvGraphicFramePr/>
          <p:nvPr/>
        </p:nvGraphicFramePr>
        <p:xfrm>
          <a:off x="5720588" y="3047550"/>
          <a:ext cx="3000000" cy="3000000"/>
        </p:xfrm>
        <a:graphic>
          <a:graphicData uri="http://schemas.openxmlformats.org/drawingml/2006/table">
            <a:tbl>
              <a:tblPr>
                <a:noFill/>
                <a:tableStyleId>{A6673483-BC7D-481C-A7ED-D0BC4F5725BF}</a:tableStyleId>
              </a:tblPr>
              <a:tblGrid>
                <a:gridCol w="469925">
                  <a:extLst>
                    <a:ext uri="{9D8B030D-6E8A-4147-A177-3AD203B41FA5}">
                      <a16:colId xmlns:a16="http://schemas.microsoft.com/office/drawing/2014/main" val="20000"/>
                    </a:ext>
                  </a:extLst>
                </a:gridCol>
                <a:gridCol w="469925">
                  <a:extLst>
                    <a:ext uri="{9D8B030D-6E8A-4147-A177-3AD203B41FA5}">
                      <a16:colId xmlns:a16="http://schemas.microsoft.com/office/drawing/2014/main" val="20001"/>
                    </a:ext>
                  </a:extLst>
                </a:gridCol>
                <a:gridCol w="469925">
                  <a:extLst>
                    <a:ext uri="{9D8B030D-6E8A-4147-A177-3AD203B41FA5}">
                      <a16:colId xmlns:a16="http://schemas.microsoft.com/office/drawing/2014/main" val="20002"/>
                    </a:ext>
                  </a:extLst>
                </a:gridCol>
                <a:gridCol w="469925">
                  <a:extLst>
                    <a:ext uri="{9D8B030D-6E8A-4147-A177-3AD203B41FA5}">
                      <a16:colId xmlns:a16="http://schemas.microsoft.com/office/drawing/2014/main" val="20003"/>
                    </a:ext>
                  </a:extLst>
                </a:gridCol>
              </a:tblGrid>
              <a:tr h="419100">
                <a:tc>
                  <a:txBody>
                    <a:bodyPr/>
                    <a:lstStyle/>
                    <a:p>
                      <a:pPr marL="0" lvl="0" indent="0" algn="ctr" rtl="0">
                        <a:lnSpc>
                          <a:spcPct val="115000"/>
                        </a:lnSpc>
                        <a:spcBef>
                          <a:spcPts val="1200"/>
                        </a:spcBef>
                        <a:spcAft>
                          <a:spcPts val="0"/>
                        </a:spcAft>
                        <a:buNone/>
                      </a:pPr>
                      <a:r>
                        <a:rPr lang="en" sz="1200" b="1"/>
                        <a:t>A</a:t>
                      </a:r>
                      <a:endParaRPr sz="1200" b="1"/>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200" b="1"/>
                        <a:t>C</a:t>
                      </a:r>
                      <a:endParaRPr sz="1200" b="1"/>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200" b="1"/>
                        <a:t>G</a:t>
                      </a:r>
                      <a:endParaRPr sz="1200" b="1"/>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200" b="1"/>
                        <a:t>T</a:t>
                      </a:r>
                      <a:endParaRPr sz="1200" b="1"/>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419100">
                <a:tc>
                  <a:txBody>
                    <a:bodyPr/>
                    <a:lstStyle/>
                    <a:p>
                      <a:pPr marL="0" lvl="0" indent="0" algn="ctr" rtl="0">
                        <a:lnSpc>
                          <a:spcPct val="115000"/>
                        </a:lnSpc>
                        <a:spcBef>
                          <a:spcPts val="1200"/>
                        </a:spcBef>
                        <a:spcAft>
                          <a:spcPts val="0"/>
                        </a:spcAft>
                        <a:buNone/>
                      </a:pPr>
                      <a:r>
                        <a:rPr lang="en" sz="1500"/>
                        <a:t>1</a:t>
                      </a:r>
                      <a:endParaRPr sz="1500"/>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500"/>
                        <a:t>3</a:t>
                      </a:r>
                      <a:endParaRPr sz="1500"/>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500"/>
                        <a:t>3</a:t>
                      </a:r>
                      <a:endParaRPr sz="1500"/>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500"/>
                        <a:t>3</a:t>
                      </a:r>
                      <a:endParaRPr sz="1500"/>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075" name="Google Shape;2075;p51"/>
          <p:cNvSpPr txBox="1"/>
          <p:nvPr/>
        </p:nvSpPr>
        <p:spPr>
          <a:xfrm>
            <a:off x="5720588" y="2571750"/>
            <a:ext cx="1879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Bad Match Table</a:t>
            </a:r>
            <a:endParaRPr sz="2200">
              <a:latin typeface="Barlow Semi Condensed"/>
              <a:ea typeface="Barlow Semi Condensed"/>
              <a:cs typeface="Barlow Semi Condensed"/>
              <a:sym typeface="Barlow Semi Condensed"/>
            </a:endParaRPr>
          </a:p>
        </p:txBody>
      </p:sp>
      <p:grpSp>
        <p:nvGrpSpPr>
          <p:cNvPr id="2076" name="Google Shape;2076;p51"/>
          <p:cNvGrpSpPr/>
          <p:nvPr/>
        </p:nvGrpSpPr>
        <p:grpSpPr>
          <a:xfrm>
            <a:off x="3431050" y="3072350"/>
            <a:ext cx="1862062" cy="1051300"/>
            <a:chOff x="3365838" y="3342875"/>
            <a:chExt cx="1862062" cy="1051300"/>
          </a:xfrm>
        </p:grpSpPr>
        <p:sp>
          <p:nvSpPr>
            <p:cNvPr id="2077" name="Google Shape;2077;p51"/>
            <p:cNvSpPr txBox="1"/>
            <p:nvPr/>
          </p:nvSpPr>
          <p:spPr>
            <a:xfrm>
              <a:off x="4154013" y="3342875"/>
              <a:ext cx="10338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AATT</a:t>
              </a:r>
              <a:r>
                <a:rPr lang="en" sz="1900">
                  <a:solidFill>
                    <a:schemeClr val="dk1"/>
                  </a:solidFill>
                  <a:highlight>
                    <a:srgbClr val="FFFF00"/>
                  </a:highlight>
                  <a:latin typeface="Barlow Semi Condensed"/>
                  <a:ea typeface="Barlow Semi Condensed"/>
                  <a:cs typeface="Barlow Semi Condensed"/>
                  <a:sym typeface="Barlow Semi Condensed"/>
                </a:rPr>
                <a:t>AAA</a:t>
              </a:r>
              <a:endParaRPr>
                <a:highlight>
                  <a:srgbClr val="FFFF00"/>
                </a:highlight>
              </a:endParaRPr>
            </a:p>
          </p:txBody>
        </p:sp>
        <p:sp>
          <p:nvSpPr>
            <p:cNvPr id="2078" name="Google Shape;2078;p51"/>
            <p:cNvSpPr txBox="1"/>
            <p:nvPr/>
          </p:nvSpPr>
          <p:spPr>
            <a:xfrm>
              <a:off x="4624000" y="3680475"/>
              <a:ext cx="6039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highlight>
                    <a:srgbClr val="FFFF00"/>
                  </a:highlight>
                  <a:latin typeface="Barlow Semi Condensed"/>
                  <a:ea typeface="Barlow Semi Condensed"/>
                  <a:cs typeface="Barlow Semi Condensed"/>
                  <a:sym typeface="Barlow Semi Condensed"/>
                </a:rPr>
                <a:t>AAA</a:t>
              </a:r>
              <a:endParaRPr sz="2200">
                <a:highlight>
                  <a:srgbClr val="FFFF00"/>
                </a:highlight>
                <a:latin typeface="Barlow Semi Condensed"/>
                <a:ea typeface="Barlow Semi Condensed"/>
                <a:cs typeface="Barlow Semi Condensed"/>
                <a:sym typeface="Barlow Semi Condensed"/>
              </a:endParaRPr>
            </a:p>
          </p:txBody>
        </p:sp>
        <p:sp>
          <p:nvSpPr>
            <p:cNvPr id="2079" name="Google Shape;2079;p51"/>
            <p:cNvSpPr/>
            <p:nvPr/>
          </p:nvSpPr>
          <p:spPr>
            <a:xfrm>
              <a:off x="3434088" y="3442575"/>
              <a:ext cx="603900" cy="4758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1"/>
            <p:cNvSpPr txBox="1"/>
            <p:nvPr/>
          </p:nvSpPr>
          <p:spPr>
            <a:xfrm>
              <a:off x="3365838" y="3918375"/>
              <a:ext cx="7404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Skip 1</a:t>
              </a:r>
              <a:endParaRPr>
                <a:highlight>
                  <a:srgbClr val="FFFF00"/>
                </a:highlight>
              </a:endParaRPr>
            </a:p>
          </p:txBody>
        </p:sp>
      </p:grpSp>
      <p:sp>
        <p:nvSpPr>
          <p:cNvPr id="2081" name="Google Shape;2081;p51"/>
          <p:cNvSpPr/>
          <p:nvPr/>
        </p:nvSpPr>
        <p:spPr>
          <a:xfrm>
            <a:off x="5720588" y="3500925"/>
            <a:ext cx="469800" cy="510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082" name="Google Shape;2082;p51"/>
          <p:cNvSpPr txBox="1">
            <a:spLocks noGrp="1"/>
          </p:cNvSpPr>
          <p:nvPr>
            <p:ph type="body" idx="1"/>
          </p:nvPr>
        </p:nvSpPr>
        <p:spPr>
          <a:xfrm>
            <a:off x="719250" y="1275925"/>
            <a:ext cx="7422300" cy="963900"/>
          </a:xfrm>
          <a:prstGeom prst="rect">
            <a:avLst/>
          </a:prstGeom>
        </p:spPr>
        <p:txBody>
          <a:bodyPr spcFirstLastPara="1" wrap="square" lIns="91425" tIns="91425" rIns="91425" bIns="91425" anchor="ctr" anchorCtr="0">
            <a:noAutofit/>
          </a:bodyPr>
          <a:lstStyle/>
          <a:p>
            <a:pPr marL="457200" lvl="0" indent="-368300" algn="l" rtl="0">
              <a:spcBef>
                <a:spcPts val="0"/>
              </a:spcBef>
              <a:spcAft>
                <a:spcPts val="0"/>
              </a:spcAft>
              <a:buClr>
                <a:srgbClr val="30394B"/>
              </a:buClr>
              <a:buSzPts val="2200"/>
              <a:buChar char="●"/>
            </a:pPr>
            <a:r>
              <a:rPr lang="en" sz="2200" b="1">
                <a:solidFill>
                  <a:srgbClr val="30394B"/>
                </a:solidFill>
              </a:rPr>
              <a:t>Bad Match Table</a:t>
            </a:r>
            <a:r>
              <a:rPr lang="en" sz="2200">
                <a:solidFill>
                  <a:srgbClr val="30394B"/>
                </a:solidFill>
              </a:rPr>
              <a:t>: Records number skips to do after mismatch with respect to the </a:t>
            </a:r>
            <a:r>
              <a:rPr lang="en" sz="2200" b="1">
                <a:solidFill>
                  <a:srgbClr val="30394B"/>
                </a:solidFill>
              </a:rPr>
              <a:t>rightmost character compared in the text</a:t>
            </a:r>
            <a:endParaRPr sz="2200" b="1">
              <a:solidFill>
                <a:srgbClr val="30394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27" name="Google Shape;1827;p34"/>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1828" name="Google Shape;1828;p34"/>
          <p:cNvSpPr txBox="1">
            <a:spLocks noGrp="1"/>
          </p:cNvSpPr>
          <p:nvPr>
            <p:ph type="body" idx="1"/>
          </p:nvPr>
        </p:nvSpPr>
        <p:spPr>
          <a:xfrm>
            <a:off x="719250" y="918350"/>
            <a:ext cx="7422300" cy="3529500"/>
          </a:xfrm>
          <a:prstGeom prst="rect">
            <a:avLst/>
          </a:prstGeom>
        </p:spPr>
        <p:txBody>
          <a:bodyPr spcFirstLastPara="1" wrap="square" lIns="91425" tIns="91425" rIns="91425" bIns="91425" anchor="ctr" anchorCtr="0">
            <a:noAutofit/>
          </a:bodyPr>
          <a:lstStyle/>
          <a:p>
            <a:pPr marL="457200" lvl="0" indent="-368300" algn="l" rtl="0">
              <a:spcBef>
                <a:spcPts val="0"/>
              </a:spcBef>
              <a:spcAft>
                <a:spcPts val="0"/>
              </a:spcAft>
              <a:buClr>
                <a:srgbClr val="30394B"/>
              </a:buClr>
              <a:buSzPts val="2200"/>
              <a:buChar char="●"/>
            </a:pPr>
            <a:r>
              <a:rPr lang="en" sz="2200">
                <a:solidFill>
                  <a:srgbClr val="30394B"/>
                </a:solidFill>
              </a:rPr>
              <a:t>To propose algorithms that solve </a:t>
            </a:r>
            <a:r>
              <a:rPr lang="en" sz="2200" b="1">
                <a:solidFill>
                  <a:srgbClr val="30394B"/>
                </a:solidFill>
              </a:rPr>
              <a:t>string searching problems on genome sequences</a:t>
            </a:r>
            <a:endParaRPr sz="2200" b="1">
              <a:solidFill>
                <a:srgbClr val="30394B"/>
              </a:solidFill>
            </a:endParaRPr>
          </a:p>
          <a:p>
            <a:pPr marL="457200" lvl="0" indent="0" algn="l" rtl="0">
              <a:spcBef>
                <a:spcPts val="0"/>
              </a:spcBef>
              <a:spcAft>
                <a:spcPts val="0"/>
              </a:spcAft>
              <a:buNone/>
            </a:pPr>
            <a:endParaRPr sz="2200">
              <a:solidFill>
                <a:srgbClr val="30394B"/>
              </a:solidFill>
            </a:endParaRPr>
          </a:p>
          <a:p>
            <a:pPr marL="457200" lvl="0" indent="-368300" algn="l" rtl="0">
              <a:spcBef>
                <a:spcPts val="0"/>
              </a:spcBef>
              <a:spcAft>
                <a:spcPts val="0"/>
              </a:spcAft>
              <a:buClr>
                <a:srgbClr val="30394B"/>
              </a:buClr>
              <a:buSzPts val="2200"/>
              <a:buChar char="●"/>
            </a:pPr>
            <a:r>
              <a:rPr lang="en" sz="2200">
                <a:solidFill>
                  <a:srgbClr val="30394B"/>
                </a:solidFill>
              </a:rPr>
              <a:t>The algorithms should return </a:t>
            </a:r>
            <a:r>
              <a:rPr lang="en" sz="2200" b="1">
                <a:solidFill>
                  <a:srgbClr val="30394B"/>
                </a:solidFill>
              </a:rPr>
              <a:t>positions</a:t>
            </a:r>
            <a:r>
              <a:rPr lang="en" sz="2200">
                <a:solidFill>
                  <a:srgbClr val="30394B"/>
                </a:solidFill>
              </a:rPr>
              <a:t> of occurrences of a query sequence in the source sequence and the </a:t>
            </a:r>
            <a:r>
              <a:rPr lang="en" sz="2200" b="1">
                <a:solidFill>
                  <a:srgbClr val="30394B"/>
                </a:solidFill>
              </a:rPr>
              <a:t>number of occurrences</a:t>
            </a:r>
            <a:endParaRPr sz="2200" b="1">
              <a:solidFill>
                <a:srgbClr val="30394B"/>
              </a:solidFill>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6"/>
        <p:cNvGrpSpPr/>
        <p:nvPr/>
      </p:nvGrpSpPr>
      <p:grpSpPr>
        <a:xfrm>
          <a:off x="0" y="0"/>
          <a:ext cx="0" cy="0"/>
          <a:chOff x="0" y="0"/>
          <a:chExt cx="0" cy="0"/>
        </a:xfrm>
      </p:grpSpPr>
      <p:sp>
        <p:nvSpPr>
          <p:cNvPr id="2087" name="Google Shape;2087;p52"/>
          <p:cNvSpPr txBox="1">
            <a:spLocks noGrp="1"/>
          </p:cNvSpPr>
          <p:nvPr>
            <p:ph type="title"/>
          </p:nvPr>
        </p:nvSpPr>
        <p:spPr>
          <a:xfrm>
            <a:off x="719254" y="699925"/>
            <a:ext cx="5330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Complexity: Preprocessing</a:t>
            </a:r>
            <a:endParaRPr/>
          </a:p>
        </p:txBody>
      </p:sp>
      <p:sp>
        <p:nvSpPr>
          <p:cNvPr id="2088" name="Google Shape;2088;p52"/>
          <p:cNvSpPr txBox="1">
            <a:spLocks noGrp="1"/>
          </p:cNvSpPr>
          <p:nvPr>
            <p:ph type="body" idx="1"/>
          </p:nvPr>
        </p:nvSpPr>
        <p:spPr>
          <a:xfrm>
            <a:off x="719250" y="1275925"/>
            <a:ext cx="7422300" cy="2287800"/>
          </a:xfrm>
          <a:prstGeom prst="rect">
            <a:avLst/>
          </a:prstGeom>
        </p:spPr>
        <p:txBody>
          <a:bodyPr spcFirstLastPara="1" wrap="square" lIns="91425" tIns="91425" rIns="91425" bIns="91425" anchor="ctr" anchorCtr="0">
            <a:noAutofit/>
          </a:bodyPr>
          <a:lstStyle/>
          <a:p>
            <a:pPr marL="457200" lvl="0" indent="-368300" algn="l" rtl="0">
              <a:spcBef>
                <a:spcPts val="0"/>
              </a:spcBef>
              <a:spcAft>
                <a:spcPts val="0"/>
              </a:spcAft>
              <a:buClr>
                <a:srgbClr val="30394B"/>
              </a:buClr>
              <a:buSzPts val="2200"/>
              <a:buChar char="●"/>
            </a:pPr>
            <a:r>
              <a:rPr lang="en" sz="2200">
                <a:solidFill>
                  <a:schemeClr val="dk2"/>
                </a:solidFill>
              </a:rPr>
              <a:t>Counting the number of character comparisons.</a:t>
            </a:r>
            <a:endParaRPr sz="2200"/>
          </a:p>
          <a:p>
            <a:pPr marL="457200" lvl="0" indent="-368300" algn="l" rtl="0">
              <a:spcBef>
                <a:spcPts val="0"/>
              </a:spcBef>
              <a:spcAft>
                <a:spcPts val="0"/>
              </a:spcAft>
              <a:buClr>
                <a:srgbClr val="30394B"/>
              </a:buClr>
              <a:buSzPts val="2200"/>
              <a:buChar char="●"/>
            </a:pPr>
            <a:r>
              <a:rPr lang="en" sz="2200"/>
              <a:t>For all cases: O(m+σ) </a:t>
            </a:r>
            <a:endParaRPr sz="2200"/>
          </a:p>
          <a:p>
            <a:pPr marL="914400" lvl="1" indent="-368300" algn="l" rtl="0">
              <a:spcBef>
                <a:spcPts val="0"/>
              </a:spcBef>
              <a:spcAft>
                <a:spcPts val="0"/>
              </a:spcAft>
              <a:buSzPts val="2200"/>
              <a:buChar char="○"/>
            </a:pPr>
            <a:r>
              <a:rPr lang="en" sz="2200"/>
              <a:t>Assign position to alphabet in Bad Match Table (</a:t>
            </a:r>
            <a:r>
              <a:rPr lang="en" sz="2200">
                <a:solidFill>
                  <a:schemeClr val="dk2"/>
                </a:solidFill>
              </a:rPr>
              <a:t>σ)</a:t>
            </a:r>
            <a:endParaRPr sz="2200">
              <a:solidFill>
                <a:schemeClr val="dk2"/>
              </a:solidFill>
            </a:endParaRPr>
          </a:p>
          <a:p>
            <a:pPr marL="914400" lvl="1" indent="-368300" algn="l" rtl="0">
              <a:spcBef>
                <a:spcPts val="0"/>
              </a:spcBef>
              <a:spcAft>
                <a:spcPts val="0"/>
              </a:spcAft>
              <a:buClr>
                <a:schemeClr val="dk2"/>
              </a:buClr>
              <a:buSzPts val="2200"/>
              <a:buChar char="○"/>
            </a:pPr>
            <a:r>
              <a:rPr lang="en" sz="2200">
                <a:solidFill>
                  <a:schemeClr val="dk2"/>
                </a:solidFill>
              </a:rPr>
              <a:t>Calculate number of skips (m)</a:t>
            </a:r>
            <a:endParaRPr sz="2200">
              <a:solidFill>
                <a:schemeClr val="dk2"/>
              </a:solidFill>
            </a:endParaRPr>
          </a:p>
        </p:txBody>
      </p:sp>
      <p:sp>
        <p:nvSpPr>
          <p:cNvPr id="2089" name="Google Shape;2089;p52"/>
          <p:cNvSpPr txBox="1"/>
          <p:nvPr/>
        </p:nvSpPr>
        <p:spPr>
          <a:xfrm>
            <a:off x="7019400" y="1275925"/>
            <a:ext cx="1916400" cy="11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n:  Length of text</a:t>
            </a:r>
            <a:endParaRPr>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m: Length of pattern</a:t>
            </a:r>
            <a:endParaRPr>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σ:  Number of alphabets</a:t>
            </a:r>
            <a:endParaRPr>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3"/>
        <p:cNvGrpSpPr/>
        <p:nvPr/>
      </p:nvGrpSpPr>
      <p:grpSpPr>
        <a:xfrm>
          <a:off x="0" y="0"/>
          <a:ext cx="0" cy="0"/>
          <a:chOff x="0" y="0"/>
          <a:chExt cx="0" cy="0"/>
        </a:xfrm>
      </p:grpSpPr>
      <p:sp>
        <p:nvSpPr>
          <p:cNvPr id="2094" name="Google Shape;2094;p53"/>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Complexity: Searching</a:t>
            </a:r>
            <a:endParaRPr/>
          </a:p>
        </p:txBody>
      </p:sp>
      <p:sp>
        <p:nvSpPr>
          <p:cNvPr id="2095" name="Google Shape;2095;p53"/>
          <p:cNvSpPr txBox="1">
            <a:spLocks noGrp="1"/>
          </p:cNvSpPr>
          <p:nvPr>
            <p:ph type="body" idx="1"/>
          </p:nvPr>
        </p:nvSpPr>
        <p:spPr>
          <a:xfrm>
            <a:off x="719250" y="1498457"/>
            <a:ext cx="6300000" cy="13968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Clr>
                <a:srgbClr val="30394B"/>
              </a:buClr>
              <a:buSzPts val="2000"/>
              <a:buChar char="●"/>
            </a:pPr>
            <a:r>
              <a:rPr lang="en" sz="2000">
                <a:solidFill>
                  <a:schemeClr val="dk2"/>
                </a:solidFill>
              </a:rPr>
              <a:t>Best Case Scenario: O(n/m)</a:t>
            </a:r>
            <a:endParaRPr sz="2000">
              <a:solidFill>
                <a:schemeClr val="dk2"/>
              </a:solidFill>
            </a:endParaRPr>
          </a:p>
          <a:p>
            <a:pPr marL="914400" lvl="1" indent="-355600" algn="l" rtl="0">
              <a:spcBef>
                <a:spcPts val="0"/>
              </a:spcBef>
              <a:spcAft>
                <a:spcPts val="0"/>
              </a:spcAft>
              <a:buClr>
                <a:schemeClr val="dk2"/>
              </a:buClr>
              <a:buSzPts val="2000"/>
              <a:buChar char="○"/>
            </a:pPr>
            <a:r>
              <a:rPr lang="en" sz="2000">
                <a:solidFill>
                  <a:schemeClr val="dk2"/>
                </a:solidFill>
              </a:rPr>
              <a:t>When the first compared character is always not found in the pattern </a:t>
            </a:r>
            <a:endParaRPr sz="2000">
              <a:solidFill>
                <a:schemeClr val="dk2"/>
              </a:solidFill>
            </a:endParaRPr>
          </a:p>
          <a:p>
            <a:pPr marL="914400" lvl="1" indent="-355600" algn="l" rtl="0">
              <a:spcBef>
                <a:spcPts val="0"/>
              </a:spcBef>
              <a:spcAft>
                <a:spcPts val="0"/>
              </a:spcAft>
              <a:buClr>
                <a:schemeClr val="dk2"/>
              </a:buClr>
              <a:buSzPts val="2000"/>
              <a:buChar char="○"/>
            </a:pPr>
            <a:r>
              <a:rPr lang="en" sz="2000">
                <a:solidFill>
                  <a:schemeClr val="dk2"/>
                </a:solidFill>
              </a:rPr>
              <a:t>1 Comparison and m skips per outer loop</a:t>
            </a:r>
            <a:endParaRPr sz="2000">
              <a:solidFill>
                <a:schemeClr val="dk2"/>
              </a:solidFill>
            </a:endParaRPr>
          </a:p>
        </p:txBody>
      </p:sp>
      <p:grpSp>
        <p:nvGrpSpPr>
          <p:cNvPr id="2096" name="Google Shape;2096;p53"/>
          <p:cNvGrpSpPr/>
          <p:nvPr/>
        </p:nvGrpSpPr>
        <p:grpSpPr>
          <a:xfrm>
            <a:off x="1548225" y="3178125"/>
            <a:ext cx="4642025" cy="768000"/>
            <a:chOff x="1548238" y="2379750"/>
            <a:chExt cx="4642025" cy="768000"/>
          </a:xfrm>
        </p:grpSpPr>
        <p:grpSp>
          <p:nvGrpSpPr>
            <p:cNvPr id="2097" name="Google Shape;2097;p53"/>
            <p:cNvGrpSpPr/>
            <p:nvPr/>
          </p:nvGrpSpPr>
          <p:grpSpPr>
            <a:xfrm>
              <a:off x="1548238" y="2571750"/>
              <a:ext cx="4642025" cy="576000"/>
              <a:chOff x="1401175" y="2283750"/>
              <a:chExt cx="4642025" cy="576000"/>
            </a:xfrm>
          </p:grpSpPr>
          <p:sp>
            <p:nvSpPr>
              <p:cNvPr id="2098" name="Google Shape;2098;p53"/>
              <p:cNvSpPr txBox="1"/>
              <p:nvPr/>
            </p:nvSpPr>
            <p:spPr>
              <a:xfrm>
                <a:off x="1401175" y="2283750"/>
                <a:ext cx="7638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Text: </a:t>
                </a:r>
                <a:endParaRPr>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latin typeface="Barlow Semi Condensed"/>
                    <a:ea typeface="Barlow Semi Condensed"/>
                    <a:cs typeface="Barlow Semi Condensed"/>
                    <a:sym typeface="Barlow Semi Condensed"/>
                  </a:rPr>
                  <a:t>Pattern: </a:t>
                </a:r>
                <a:endParaRPr>
                  <a:latin typeface="Barlow Semi Condensed"/>
                  <a:ea typeface="Barlow Semi Condensed"/>
                  <a:cs typeface="Barlow Semi Condensed"/>
                  <a:sym typeface="Barlow Semi Condensed"/>
                </a:endParaRPr>
              </a:p>
            </p:txBody>
          </p:sp>
          <p:sp>
            <p:nvSpPr>
              <p:cNvPr id="2099" name="Google Shape;2099;p53"/>
              <p:cNvSpPr txBox="1"/>
              <p:nvPr/>
            </p:nvSpPr>
            <p:spPr>
              <a:xfrm>
                <a:off x="2044900" y="2283750"/>
                <a:ext cx="10413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00FF00"/>
                    </a:highlight>
                    <a:latin typeface="Barlow Semi Condensed"/>
                    <a:ea typeface="Barlow Semi Condensed"/>
                    <a:cs typeface="Barlow Semi Condensed"/>
                    <a:sym typeface="Barlow Semi Condensed"/>
                  </a:rPr>
                  <a:t>AAT</a:t>
                </a:r>
                <a:r>
                  <a:rPr lang="en">
                    <a:latin typeface="Barlow Semi Condensed"/>
                    <a:ea typeface="Barlow Semi Condensed"/>
                    <a:cs typeface="Barlow Semi Condensed"/>
                    <a:sym typeface="Barlow Semi Condensed"/>
                  </a:rPr>
                  <a:t>TCGCAA </a:t>
                </a:r>
                <a:endParaRPr>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highlight>
                      <a:srgbClr val="00FF00"/>
                    </a:highlight>
                    <a:latin typeface="Barlow Semi Condensed"/>
                    <a:ea typeface="Barlow Semi Condensed"/>
                    <a:cs typeface="Barlow Semi Condensed"/>
                    <a:sym typeface="Barlow Semi Condensed"/>
                  </a:rPr>
                  <a:t>CAA </a:t>
                </a:r>
                <a:r>
                  <a:rPr lang="en">
                    <a:latin typeface="Barlow Semi Condensed"/>
                    <a:ea typeface="Barlow Semi Condensed"/>
                    <a:cs typeface="Barlow Semi Condensed"/>
                    <a:sym typeface="Barlow Semi Condensed"/>
                  </a:rPr>
                  <a:t>              </a:t>
                </a:r>
                <a:endParaRPr>
                  <a:latin typeface="Barlow Semi Condensed"/>
                  <a:ea typeface="Barlow Semi Condensed"/>
                  <a:cs typeface="Barlow Semi Condensed"/>
                  <a:sym typeface="Barlow Semi Condensed"/>
                </a:endParaRPr>
              </a:p>
            </p:txBody>
          </p:sp>
          <p:sp>
            <p:nvSpPr>
              <p:cNvPr id="2100" name="Google Shape;2100;p53"/>
              <p:cNvSpPr txBox="1"/>
              <p:nvPr/>
            </p:nvSpPr>
            <p:spPr>
              <a:xfrm>
                <a:off x="3608225" y="2283750"/>
                <a:ext cx="10413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AAT</a:t>
                </a:r>
                <a:r>
                  <a:rPr lang="en">
                    <a:highlight>
                      <a:srgbClr val="FFFF00"/>
                    </a:highlight>
                    <a:latin typeface="Barlow Semi Condensed"/>
                    <a:ea typeface="Barlow Semi Condensed"/>
                    <a:cs typeface="Barlow Semi Condensed"/>
                    <a:sym typeface="Barlow Semi Condensed"/>
                  </a:rPr>
                  <a:t>TCG</a:t>
                </a:r>
                <a:r>
                  <a:rPr lang="en">
                    <a:latin typeface="Barlow Semi Condensed"/>
                    <a:ea typeface="Barlow Semi Condensed"/>
                    <a:cs typeface="Barlow Semi Condensed"/>
                    <a:sym typeface="Barlow Semi Condensed"/>
                  </a:rPr>
                  <a:t>CAA </a:t>
                </a:r>
                <a:endParaRPr>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latin typeface="Barlow Semi Condensed"/>
                    <a:ea typeface="Barlow Semi Condensed"/>
                    <a:cs typeface="Barlow Semi Condensed"/>
                    <a:sym typeface="Barlow Semi Condensed"/>
                  </a:rPr>
                  <a:t>       </a:t>
                </a:r>
                <a:r>
                  <a:rPr lang="en">
                    <a:highlight>
                      <a:srgbClr val="FFFF00"/>
                    </a:highlight>
                    <a:latin typeface="Barlow Semi Condensed"/>
                    <a:ea typeface="Barlow Semi Condensed"/>
                    <a:cs typeface="Barlow Semi Condensed"/>
                    <a:sym typeface="Barlow Semi Condensed"/>
                  </a:rPr>
                  <a:t>CAA</a:t>
                </a:r>
                <a:r>
                  <a:rPr lang="en">
                    <a:latin typeface="Barlow Semi Condensed"/>
                    <a:ea typeface="Barlow Semi Condensed"/>
                    <a:cs typeface="Barlow Semi Condensed"/>
                    <a:sym typeface="Barlow Semi Condensed"/>
                  </a:rPr>
                  <a:t>       </a:t>
                </a:r>
                <a:endParaRPr>
                  <a:latin typeface="Barlow Semi Condensed"/>
                  <a:ea typeface="Barlow Semi Condensed"/>
                  <a:cs typeface="Barlow Semi Condensed"/>
                  <a:sym typeface="Barlow Semi Condensed"/>
                </a:endParaRPr>
              </a:p>
            </p:txBody>
          </p:sp>
          <p:sp>
            <p:nvSpPr>
              <p:cNvPr id="2101" name="Google Shape;2101;p53"/>
              <p:cNvSpPr txBox="1"/>
              <p:nvPr/>
            </p:nvSpPr>
            <p:spPr>
              <a:xfrm>
                <a:off x="5001900" y="2283750"/>
                <a:ext cx="10413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AATTCG</a:t>
                </a:r>
                <a:r>
                  <a:rPr lang="en">
                    <a:highlight>
                      <a:srgbClr val="FF9900"/>
                    </a:highlight>
                    <a:latin typeface="Barlow Semi Condensed"/>
                    <a:ea typeface="Barlow Semi Condensed"/>
                    <a:cs typeface="Barlow Semi Condensed"/>
                    <a:sym typeface="Barlow Semi Condensed"/>
                  </a:rPr>
                  <a:t>CAC</a:t>
                </a:r>
                <a:endParaRPr>
                  <a:highlight>
                    <a:srgbClr val="FF9900"/>
                  </a:highlight>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latin typeface="Barlow Semi Condensed"/>
                    <a:ea typeface="Barlow Semi Condensed"/>
                    <a:cs typeface="Barlow Semi Condensed"/>
                    <a:sym typeface="Barlow Semi Condensed"/>
                  </a:rPr>
                  <a:t>               </a:t>
                </a:r>
                <a:r>
                  <a:rPr lang="en">
                    <a:highlight>
                      <a:srgbClr val="FF9900"/>
                    </a:highlight>
                    <a:latin typeface="Barlow Semi Condensed"/>
                    <a:ea typeface="Barlow Semi Condensed"/>
                    <a:cs typeface="Barlow Semi Condensed"/>
                    <a:sym typeface="Barlow Semi Condensed"/>
                  </a:rPr>
                  <a:t>CAA</a:t>
                </a:r>
                <a:r>
                  <a:rPr lang="en">
                    <a:highlight>
                      <a:srgbClr val="FFFF00"/>
                    </a:highlight>
                    <a:latin typeface="Barlow Semi Condensed"/>
                    <a:ea typeface="Barlow Semi Condensed"/>
                    <a:cs typeface="Barlow Semi Condensed"/>
                    <a:sym typeface="Barlow Semi Condensed"/>
                  </a:rPr>
                  <a:t> </a:t>
                </a:r>
                <a:r>
                  <a:rPr lang="en">
                    <a:latin typeface="Barlow Semi Condensed"/>
                    <a:ea typeface="Barlow Semi Condensed"/>
                    <a:cs typeface="Barlow Semi Condensed"/>
                    <a:sym typeface="Barlow Semi Condensed"/>
                  </a:rPr>
                  <a:t>        </a:t>
                </a:r>
                <a:endParaRPr>
                  <a:latin typeface="Barlow Semi Condensed"/>
                  <a:ea typeface="Barlow Semi Condensed"/>
                  <a:cs typeface="Barlow Semi Condensed"/>
                  <a:sym typeface="Barlow Semi Condensed"/>
                </a:endParaRPr>
              </a:p>
            </p:txBody>
          </p:sp>
          <p:sp>
            <p:nvSpPr>
              <p:cNvPr id="2102" name="Google Shape;2102;p53"/>
              <p:cNvSpPr/>
              <p:nvPr/>
            </p:nvSpPr>
            <p:spPr>
              <a:xfrm>
                <a:off x="3086200" y="2418150"/>
                <a:ext cx="429900" cy="3072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3"/>
              <p:cNvSpPr/>
              <p:nvPr/>
            </p:nvSpPr>
            <p:spPr>
              <a:xfrm>
                <a:off x="4572000" y="2418150"/>
                <a:ext cx="429900" cy="3072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4" name="Google Shape;2104;p53"/>
            <p:cNvSpPr txBox="1"/>
            <p:nvPr/>
          </p:nvSpPr>
          <p:spPr>
            <a:xfrm>
              <a:off x="3055375" y="2379750"/>
              <a:ext cx="7488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Skip 3</a:t>
              </a:r>
              <a:endParaRPr/>
            </a:p>
          </p:txBody>
        </p:sp>
        <p:sp>
          <p:nvSpPr>
            <p:cNvPr id="2105" name="Google Shape;2105;p53"/>
            <p:cNvSpPr txBox="1"/>
            <p:nvPr/>
          </p:nvSpPr>
          <p:spPr>
            <a:xfrm>
              <a:off x="4572000" y="2379750"/>
              <a:ext cx="7488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Skip 3</a:t>
              </a:r>
              <a:endParaRPr/>
            </a:p>
          </p:txBody>
        </p:sp>
      </p:grpSp>
      <p:cxnSp>
        <p:nvCxnSpPr>
          <p:cNvPr id="2106" name="Google Shape;2106;p53"/>
          <p:cNvCxnSpPr/>
          <p:nvPr/>
        </p:nvCxnSpPr>
        <p:spPr>
          <a:xfrm>
            <a:off x="2471938" y="3040050"/>
            <a:ext cx="10800" cy="406800"/>
          </a:xfrm>
          <a:prstGeom prst="straightConnector1">
            <a:avLst/>
          </a:prstGeom>
          <a:noFill/>
          <a:ln w="9525" cap="flat" cmpd="sng">
            <a:solidFill>
              <a:schemeClr val="dk2"/>
            </a:solidFill>
            <a:prstDash val="solid"/>
            <a:round/>
            <a:headEnd type="none" w="med" len="med"/>
            <a:tailEnd type="triangle" w="med" len="med"/>
          </a:ln>
        </p:spPr>
      </p:cxnSp>
      <p:cxnSp>
        <p:nvCxnSpPr>
          <p:cNvPr id="2107" name="Google Shape;2107;p53"/>
          <p:cNvCxnSpPr/>
          <p:nvPr/>
        </p:nvCxnSpPr>
        <p:spPr>
          <a:xfrm>
            <a:off x="4313238" y="3040050"/>
            <a:ext cx="10800" cy="406800"/>
          </a:xfrm>
          <a:prstGeom prst="straightConnector1">
            <a:avLst/>
          </a:prstGeom>
          <a:noFill/>
          <a:ln w="9525" cap="flat" cmpd="sng">
            <a:solidFill>
              <a:schemeClr val="dk2"/>
            </a:solidFill>
            <a:prstDash val="solid"/>
            <a:round/>
            <a:headEnd type="none" w="med" len="med"/>
            <a:tailEnd type="triangle" w="med" len="med"/>
          </a:ln>
        </p:spPr>
      </p:cxnSp>
      <p:cxnSp>
        <p:nvCxnSpPr>
          <p:cNvPr id="2108" name="Google Shape;2108;p53"/>
          <p:cNvCxnSpPr/>
          <p:nvPr/>
        </p:nvCxnSpPr>
        <p:spPr>
          <a:xfrm>
            <a:off x="5985688" y="3040050"/>
            <a:ext cx="10800" cy="406800"/>
          </a:xfrm>
          <a:prstGeom prst="straightConnector1">
            <a:avLst/>
          </a:prstGeom>
          <a:noFill/>
          <a:ln w="9525" cap="flat" cmpd="sng">
            <a:solidFill>
              <a:schemeClr val="dk2"/>
            </a:solidFill>
            <a:prstDash val="solid"/>
            <a:round/>
            <a:headEnd type="none" w="med" len="med"/>
            <a:tailEnd type="triangle" w="med" len="med"/>
          </a:ln>
        </p:spPr>
      </p:cxnSp>
      <p:cxnSp>
        <p:nvCxnSpPr>
          <p:cNvPr id="2109" name="Google Shape;2109;p53"/>
          <p:cNvCxnSpPr/>
          <p:nvPr/>
        </p:nvCxnSpPr>
        <p:spPr>
          <a:xfrm>
            <a:off x="7188500" y="2011525"/>
            <a:ext cx="10800" cy="4068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2110" name="Google Shape;2110;p53"/>
          <p:cNvGraphicFramePr/>
          <p:nvPr/>
        </p:nvGraphicFramePr>
        <p:xfrm>
          <a:off x="6779988" y="3080175"/>
          <a:ext cx="3000000" cy="3000000"/>
        </p:xfrm>
        <a:graphic>
          <a:graphicData uri="http://schemas.openxmlformats.org/drawingml/2006/table">
            <a:tbl>
              <a:tblPr>
                <a:noFill/>
                <a:tableStyleId>{A6673483-BC7D-481C-A7ED-D0BC4F5725BF}</a:tableStyleId>
              </a:tblPr>
              <a:tblGrid>
                <a:gridCol w="469925">
                  <a:extLst>
                    <a:ext uri="{9D8B030D-6E8A-4147-A177-3AD203B41FA5}">
                      <a16:colId xmlns:a16="http://schemas.microsoft.com/office/drawing/2014/main" val="20000"/>
                    </a:ext>
                  </a:extLst>
                </a:gridCol>
                <a:gridCol w="469925">
                  <a:extLst>
                    <a:ext uri="{9D8B030D-6E8A-4147-A177-3AD203B41FA5}">
                      <a16:colId xmlns:a16="http://schemas.microsoft.com/office/drawing/2014/main" val="20001"/>
                    </a:ext>
                  </a:extLst>
                </a:gridCol>
                <a:gridCol w="469925">
                  <a:extLst>
                    <a:ext uri="{9D8B030D-6E8A-4147-A177-3AD203B41FA5}">
                      <a16:colId xmlns:a16="http://schemas.microsoft.com/office/drawing/2014/main" val="20002"/>
                    </a:ext>
                  </a:extLst>
                </a:gridCol>
                <a:gridCol w="469925">
                  <a:extLst>
                    <a:ext uri="{9D8B030D-6E8A-4147-A177-3AD203B41FA5}">
                      <a16:colId xmlns:a16="http://schemas.microsoft.com/office/drawing/2014/main" val="20003"/>
                    </a:ext>
                  </a:extLst>
                </a:gridCol>
              </a:tblGrid>
              <a:tr h="419100">
                <a:tc>
                  <a:txBody>
                    <a:bodyPr/>
                    <a:lstStyle/>
                    <a:p>
                      <a:pPr marL="0" lvl="0" indent="0" algn="ctr" rtl="0">
                        <a:lnSpc>
                          <a:spcPct val="115000"/>
                        </a:lnSpc>
                        <a:spcBef>
                          <a:spcPts val="1200"/>
                        </a:spcBef>
                        <a:spcAft>
                          <a:spcPts val="0"/>
                        </a:spcAft>
                        <a:buNone/>
                      </a:pPr>
                      <a:r>
                        <a:rPr lang="en" sz="1200" b="1"/>
                        <a:t>A</a:t>
                      </a:r>
                      <a:endParaRPr sz="1200" b="1"/>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200" b="1"/>
                        <a:t>C</a:t>
                      </a:r>
                      <a:endParaRPr sz="1200" b="1"/>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200" b="1"/>
                        <a:t>G</a:t>
                      </a:r>
                      <a:endParaRPr sz="1200" b="1"/>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200" b="1"/>
                        <a:t>T</a:t>
                      </a:r>
                      <a:endParaRPr sz="1200" b="1"/>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419100">
                <a:tc>
                  <a:txBody>
                    <a:bodyPr/>
                    <a:lstStyle/>
                    <a:p>
                      <a:pPr marL="0" lvl="0" indent="0" algn="ctr" rtl="0">
                        <a:lnSpc>
                          <a:spcPct val="115000"/>
                        </a:lnSpc>
                        <a:spcBef>
                          <a:spcPts val="1200"/>
                        </a:spcBef>
                        <a:spcAft>
                          <a:spcPts val="0"/>
                        </a:spcAft>
                        <a:buNone/>
                      </a:pPr>
                      <a:r>
                        <a:rPr lang="en" sz="1500"/>
                        <a:t>1</a:t>
                      </a:r>
                      <a:endParaRPr sz="1500"/>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500"/>
                        <a:t>2</a:t>
                      </a:r>
                      <a:endParaRPr sz="1500"/>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500"/>
                        <a:t>3</a:t>
                      </a:r>
                      <a:endParaRPr sz="1500"/>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500"/>
                        <a:t>3</a:t>
                      </a:r>
                      <a:endParaRPr sz="1500"/>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111" name="Google Shape;2111;p53"/>
          <p:cNvSpPr txBox="1"/>
          <p:nvPr/>
        </p:nvSpPr>
        <p:spPr>
          <a:xfrm>
            <a:off x="7019400" y="1275925"/>
            <a:ext cx="1916400" cy="11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n:  Length of text</a:t>
            </a:r>
            <a:endParaRPr>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m: Length of pattern</a:t>
            </a:r>
            <a:endParaRPr>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σ:  Number of alphabets</a:t>
            </a:r>
            <a:endParaRPr>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   :  Comparison</a:t>
            </a:r>
            <a:endParaRPr>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5"/>
        <p:cNvGrpSpPr/>
        <p:nvPr/>
      </p:nvGrpSpPr>
      <p:grpSpPr>
        <a:xfrm>
          <a:off x="0" y="0"/>
          <a:ext cx="0" cy="0"/>
          <a:chOff x="0" y="0"/>
          <a:chExt cx="0" cy="0"/>
        </a:xfrm>
      </p:grpSpPr>
      <p:sp>
        <p:nvSpPr>
          <p:cNvPr id="2116" name="Google Shape;2116;p54"/>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Complexity: Searching</a:t>
            </a:r>
            <a:endParaRPr/>
          </a:p>
        </p:txBody>
      </p:sp>
      <p:sp>
        <p:nvSpPr>
          <p:cNvPr id="2117" name="Google Shape;2117;p54"/>
          <p:cNvSpPr txBox="1">
            <a:spLocks noGrp="1"/>
          </p:cNvSpPr>
          <p:nvPr>
            <p:ph type="body" idx="1"/>
          </p:nvPr>
        </p:nvSpPr>
        <p:spPr>
          <a:xfrm>
            <a:off x="719250" y="1498452"/>
            <a:ext cx="6300000" cy="12498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Clr>
                <a:srgbClr val="30394B"/>
              </a:buClr>
              <a:buSzPts val="2000"/>
              <a:buChar char="●"/>
            </a:pPr>
            <a:r>
              <a:rPr lang="en" sz="2000">
                <a:solidFill>
                  <a:schemeClr val="dk2"/>
                </a:solidFill>
              </a:rPr>
              <a:t>Worst Case Scenario: O(nm)</a:t>
            </a:r>
            <a:endParaRPr sz="2000">
              <a:solidFill>
                <a:schemeClr val="dk2"/>
              </a:solidFill>
            </a:endParaRPr>
          </a:p>
          <a:p>
            <a:pPr marL="914400" lvl="1" indent="-355600" algn="l" rtl="0">
              <a:spcBef>
                <a:spcPts val="0"/>
              </a:spcBef>
              <a:spcAft>
                <a:spcPts val="0"/>
              </a:spcAft>
              <a:buClr>
                <a:schemeClr val="dk2"/>
              </a:buClr>
              <a:buSzPts val="2000"/>
              <a:buChar char="○"/>
            </a:pPr>
            <a:r>
              <a:rPr lang="en" sz="2000">
                <a:solidFill>
                  <a:schemeClr val="dk2"/>
                </a:solidFill>
              </a:rPr>
              <a:t>When all characters in the pattern matches or when all but the last match</a:t>
            </a:r>
            <a:endParaRPr sz="2000">
              <a:solidFill>
                <a:schemeClr val="dk2"/>
              </a:solidFill>
            </a:endParaRPr>
          </a:p>
          <a:p>
            <a:pPr marL="914400" lvl="1" indent="-355600" algn="l" rtl="0">
              <a:spcBef>
                <a:spcPts val="0"/>
              </a:spcBef>
              <a:spcAft>
                <a:spcPts val="0"/>
              </a:spcAft>
              <a:buClr>
                <a:schemeClr val="dk2"/>
              </a:buClr>
              <a:buSzPts val="2000"/>
              <a:buChar char="○"/>
            </a:pPr>
            <a:r>
              <a:rPr lang="en" sz="2000">
                <a:solidFill>
                  <a:schemeClr val="dk2"/>
                </a:solidFill>
              </a:rPr>
              <a:t>m comparisons and 1 skips per outer loop</a:t>
            </a:r>
            <a:endParaRPr sz="2000">
              <a:solidFill>
                <a:schemeClr val="dk2"/>
              </a:solidFill>
            </a:endParaRPr>
          </a:p>
        </p:txBody>
      </p:sp>
      <p:sp>
        <p:nvSpPr>
          <p:cNvPr id="2118" name="Google Shape;2118;p54"/>
          <p:cNvSpPr txBox="1"/>
          <p:nvPr/>
        </p:nvSpPr>
        <p:spPr>
          <a:xfrm>
            <a:off x="7019400" y="1275925"/>
            <a:ext cx="1916400" cy="11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n:  Length of text</a:t>
            </a:r>
            <a:endParaRPr>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m: Length of pattern</a:t>
            </a:r>
            <a:endParaRPr>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σ:  Number of alphabets</a:t>
            </a:r>
            <a:endParaRPr>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   :  Comparison</a:t>
            </a:r>
            <a:endParaRPr>
              <a:solidFill>
                <a:schemeClr val="dk2"/>
              </a:solidFill>
              <a:latin typeface="Barlow Semi Condensed"/>
              <a:ea typeface="Barlow Semi Condensed"/>
              <a:cs typeface="Barlow Semi Condensed"/>
              <a:sym typeface="Barlow Semi Condensed"/>
            </a:endParaRPr>
          </a:p>
        </p:txBody>
      </p:sp>
      <p:grpSp>
        <p:nvGrpSpPr>
          <p:cNvPr id="2119" name="Google Shape;2119;p54"/>
          <p:cNvGrpSpPr/>
          <p:nvPr/>
        </p:nvGrpSpPr>
        <p:grpSpPr>
          <a:xfrm>
            <a:off x="1548238" y="3108875"/>
            <a:ext cx="4642025" cy="768000"/>
            <a:chOff x="1548238" y="2379750"/>
            <a:chExt cx="4642025" cy="768000"/>
          </a:xfrm>
        </p:grpSpPr>
        <p:grpSp>
          <p:nvGrpSpPr>
            <p:cNvPr id="2120" name="Google Shape;2120;p54"/>
            <p:cNvGrpSpPr/>
            <p:nvPr/>
          </p:nvGrpSpPr>
          <p:grpSpPr>
            <a:xfrm>
              <a:off x="1548238" y="2571750"/>
              <a:ext cx="4642025" cy="576000"/>
              <a:chOff x="1401175" y="2283750"/>
              <a:chExt cx="4642025" cy="576000"/>
            </a:xfrm>
          </p:grpSpPr>
          <p:sp>
            <p:nvSpPr>
              <p:cNvPr id="2121" name="Google Shape;2121;p54"/>
              <p:cNvSpPr txBox="1"/>
              <p:nvPr/>
            </p:nvSpPr>
            <p:spPr>
              <a:xfrm>
                <a:off x="1401175" y="2283750"/>
                <a:ext cx="7638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Text: </a:t>
                </a:r>
                <a:endParaRPr>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latin typeface="Barlow Semi Condensed"/>
                    <a:ea typeface="Barlow Semi Condensed"/>
                    <a:cs typeface="Barlow Semi Condensed"/>
                    <a:sym typeface="Barlow Semi Condensed"/>
                  </a:rPr>
                  <a:t>Pattern: </a:t>
                </a:r>
                <a:endParaRPr>
                  <a:latin typeface="Barlow Semi Condensed"/>
                  <a:ea typeface="Barlow Semi Condensed"/>
                  <a:cs typeface="Barlow Semi Condensed"/>
                  <a:sym typeface="Barlow Semi Condensed"/>
                </a:endParaRPr>
              </a:p>
            </p:txBody>
          </p:sp>
          <p:sp>
            <p:nvSpPr>
              <p:cNvPr id="2122" name="Google Shape;2122;p54"/>
              <p:cNvSpPr txBox="1"/>
              <p:nvPr/>
            </p:nvSpPr>
            <p:spPr>
              <a:xfrm>
                <a:off x="2044900" y="2283750"/>
                <a:ext cx="10413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00FF00"/>
                    </a:highlight>
                    <a:latin typeface="Barlow Semi Condensed"/>
                    <a:ea typeface="Barlow Semi Condensed"/>
                    <a:cs typeface="Barlow Semi Condensed"/>
                    <a:sym typeface="Barlow Semi Condensed"/>
                  </a:rPr>
                  <a:t>AAA</a:t>
                </a:r>
                <a:r>
                  <a:rPr lang="en">
                    <a:latin typeface="Barlow Semi Condensed"/>
                    <a:ea typeface="Barlow Semi Condensed"/>
                    <a:cs typeface="Barlow Semi Condensed"/>
                    <a:sym typeface="Barlow Semi Condensed"/>
                  </a:rPr>
                  <a:t>AA </a:t>
                </a:r>
                <a:endParaRPr>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highlight>
                      <a:srgbClr val="00FF00"/>
                    </a:highlight>
                    <a:latin typeface="Barlow Semi Condensed"/>
                    <a:ea typeface="Barlow Semi Condensed"/>
                    <a:cs typeface="Barlow Semi Condensed"/>
                    <a:sym typeface="Barlow Semi Condensed"/>
                  </a:rPr>
                  <a:t>CAA </a:t>
                </a:r>
                <a:r>
                  <a:rPr lang="en">
                    <a:latin typeface="Barlow Semi Condensed"/>
                    <a:ea typeface="Barlow Semi Condensed"/>
                    <a:cs typeface="Barlow Semi Condensed"/>
                    <a:sym typeface="Barlow Semi Condensed"/>
                  </a:rPr>
                  <a:t>              </a:t>
                </a:r>
                <a:endParaRPr>
                  <a:latin typeface="Barlow Semi Condensed"/>
                  <a:ea typeface="Barlow Semi Condensed"/>
                  <a:cs typeface="Barlow Semi Condensed"/>
                  <a:sym typeface="Barlow Semi Condensed"/>
                </a:endParaRPr>
              </a:p>
            </p:txBody>
          </p:sp>
          <p:sp>
            <p:nvSpPr>
              <p:cNvPr id="2123" name="Google Shape;2123;p54"/>
              <p:cNvSpPr txBox="1"/>
              <p:nvPr/>
            </p:nvSpPr>
            <p:spPr>
              <a:xfrm>
                <a:off x="3608238" y="2283750"/>
                <a:ext cx="10413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A</a:t>
                </a:r>
                <a:r>
                  <a:rPr lang="en">
                    <a:highlight>
                      <a:srgbClr val="FFFF00"/>
                    </a:highlight>
                    <a:latin typeface="Barlow Semi Condensed"/>
                    <a:ea typeface="Barlow Semi Condensed"/>
                    <a:cs typeface="Barlow Semi Condensed"/>
                    <a:sym typeface="Barlow Semi Condensed"/>
                  </a:rPr>
                  <a:t>AAA</a:t>
                </a:r>
                <a:r>
                  <a:rPr lang="en">
                    <a:latin typeface="Barlow Semi Condensed"/>
                    <a:ea typeface="Barlow Semi Condensed"/>
                    <a:cs typeface="Barlow Semi Condensed"/>
                    <a:sym typeface="Barlow Semi Condensed"/>
                  </a:rPr>
                  <a:t>A         </a:t>
                </a:r>
                <a:endParaRPr>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latin typeface="Barlow Semi Condensed"/>
                    <a:ea typeface="Barlow Semi Condensed"/>
                    <a:cs typeface="Barlow Semi Condensed"/>
                    <a:sym typeface="Barlow Semi Condensed"/>
                  </a:rPr>
                  <a:t>   </a:t>
                </a:r>
                <a:r>
                  <a:rPr lang="en">
                    <a:highlight>
                      <a:srgbClr val="FFFF00"/>
                    </a:highlight>
                    <a:latin typeface="Barlow Semi Condensed"/>
                    <a:ea typeface="Barlow Semi Condensed"/>
                    <a:cs typeface="Barlow Semi Condensed"/>
                    <a:sym typeface="Barlow Semi Condensed"/>
                  </a:rPr>
                  <a:t>CAA</a:t>
                </a:r>
                <a:r>
                  <a:rPr lang="en">
                    <a:latin typeface="Barlow Semi Condensed"/>
                    <a:ea typeface="Barlow Semi Condensed"/>
                    <a:cs typeface="Barlow Semi Condensed"/>
                    <a:sym typeface="Barlow Semi Condensed"/>
                  </a:rPr>
                  <a:t>       </a:t>
                </a:r>
                <a:endParaRPr>
                  <a:latin typeface="Barlow Semi Condensed"/>
                  <a:ea typeface="Barlow Semi Condensed"/>
                  <a:cs typeface="Barlow Semi Condensed"/>
                  <a:sym typeface="Barlow Semi Condensed"/>
                </a:endParaRPr>
              </a:p>
            </p:txBody>
          </p:sp>
          <p:sp>
            <p:nvSpPr>
              <p:cNvPr id="2124" name="Google Shape;2124;p54"/>
              <p:cNvSpPr txBox="1"/>
              <p:nvPr/>
            </p:nvSpPr>
            <p:spPr>
              <a:xfrm>
                <a:off x="5001900" y="2283750"/>
                <a:ext cx="10413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AA</a:t>
                </a:r>
                <a:r>
                  <a:rPr lang="en">
                    <a:highlight>
                      <a:srgbClr val="FF9900"/>
                    </a:highlight>
                    <a:latin typeface="Barlow Semi Condensed"/>
                    <a:ea typeface="Barlow Semi Condensed"/>
                    <a:cs typeface="Barlow Semi Condensed"/>
                    <a:sym typeface="Barlow Semi Condensed"/>
                  </a:rPr>
                  <a:t>AAA</a:t>
                </a:r>
                <a:endParaRPr>
                  <a:highlight>
                    <a:srgbClr val="FF9900"/>
                  </a:highlight>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latin typeface="Barlow Semi Condensed"/>
                    <a:ea typeface="Barlow Semi Condensed"/>
                    <a:cs typeface="Barlow Semi Condensed"/>
                    <a:sym typeface="Barlow Semi Condensed"/>
                  </a:rPr>
                  <a:t>     </a:t>
                </a:r>
                <a:r>
                  <a:rPr lang="en">
                    <a:highlight>
                      <a:srgbClr val="FF9900"/>
                    </a:highlight>
                    <a:latin typeface="Barlow Semi Condensed"/>
                    <a:ea typeface="Barlow Semi Condensed"/>
                    <a:cs typeface="Barlow Semi Condensed"/>
                    <a:sym typeface="Barlow Semi Condensed"/>
                  </a:rPr>
                  <a:t>CAA</a:t>
                </a:r>
                <a:r>
                  <a:rPr lang="en">
                    <a:highlight>
                      <a:srgbClr val="FFFF00"/>
                    </a:highlight>
                    <a:latin typeface="Barlow Semi Condensed"/>
                    <a:ea typeface="Barlow Semi Condensed"/>
                    <a:cs typeface="Barlow Semi Condensed"/>
                    <a:sym typeface="Barlow Semi Condensed"/>
                  </a:rPr>
                  <a:t> </a:t>
                </a:r>
                <a:r>
                  <a:rPr lang="en">
                    <a:latin typeface="Barlow Semi Condensed"/>
                    <a:ea typeface="Barlow Semi Condensed"/>
                    <a:cs typeface="Barlow Semi Condensed"/>
                    <a:sym typeface="Barlow Semi Condensed"/>
                  </a:rPr>
                  <a:t>        </a:t>
                </a:r>
                <a:endParaRPr>
                  <a:latin typeface="Barlow Semi Condensed"/>
                  <a:ea typeface="Barlow Semi Condensed"/>
                  <a:cs typeface="Barlow Semi Condensed"/>
                  <a:sym typeface="Barlow Semi Condensed"/>
                </a:endParaRPr>
              </a:p>
            </p:txBody>
          </p:sp>
          <p:sp>
            <p:nvSpPr>
              <p:cNvPr id="2125" name="Google Shape;2125;p54"/>
              <p:cNvSpPr/>
              <p:nvPr/>
            </p:nvSpPr>
            <p:spPr>
              <a:xfrm>
                <a:off x="3086200" y="2418150"/>
                <a:ext cx="429900" cy="3072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4"/>
              <p:cNvSpPr/>
              <p:nvPr/>
            </p:nvSpPr>
            <p:spPr>
              <a:xfrm>
                <a:off x="4572000" y="2418150"/>
                <a:ext cx="429900" cy="3072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7" name="Google Shape;2127;p54"/>
            <p:cNvSpPr txBox="1"/>
            <p:nvPr/>
          </p:nvSpPr>
          <p:spPr>
            <a:xfrm>
              <a:off x="3055375" y="2379750"/>
              <a:ext cx="7488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Skip 1</a:t>
              </a:r>
              <a:endParaRPr/>
            </a:p>
          </p:txBody>
        </p:sp>
        <p:sp>
          <p:nvSpPr>
            <p:cNvPr id="2128" name="Google Shape;2128;p54"/>
            <p:cNvSpPr txBox="1"/>
            <p:nvPr/>
          </p:nvSpPr>
          <p:spPr>
            <a:xfrm>
              <a:off x="4572000" y="2379750"/>
              <a:ext cx="7488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Skip 1</a:t>
              </a:r>
              <a:endParaRPr/>
            </a:p>
          </p:txBody>
        </p:sp>
      </p:grpSp>
      <p:cxnSp>
        <p:nvCxnSpPr>
          <p:cNvPr id="2129" name="Google Shape;2129;p54"/>
          <p:cNvCxnSpPr/>
          <p:nvPr/>
        </p:nvCxnSpPr>
        <p:spPr>
          <a:xfrm>
            <a:off x="2510375" y="2970775"/>
            <a:ext cx="3000" cy="406800"/>
          </a:xfrm>
          <a:prstGeom prst="straightConnector1">
            <a:avLst/>
          </a:prstGeom>
          <a:noFill/>
          <a:ln w="9525" cap="flat" cmpd="sng">
            <a:solidFill>
              <a:schemeClr val="dk2"/>
            </a:solidFill>
            <a:prstDash val="solid"/>
            <a:round/>
            <a:headEnd type="none" w="med" len="med"/>
            <a:tailEnd type="triangle" w="med" len="med"/>
          </a:ln>
        </p:spPr>
      </p:cxnSp>
      <p:cxnSp>
        <p:nvCxnSpPr>
          <p:cNvPr id="2130" name="Google Shape;2130;p54"/>
          <p:cNvCxnSpPr/>
          <p:nvPr/>
        </p:nvCxnSpPr>
        <p:spPr>
          <a:xfrm>
            <a:off x="2409400" y="2970775"/>
            <a:ext cx="3000" cy="406800"/>
          </a:xfrm>
          <a:prstGeom prst="straightConnector1">
            <a:avLst/>
          </a:prstGeom>
          <a:noFill/>
          <a:ln w="9525" cap="flat" cmpd="sng">
            <a:solidFill>
              <a:schemeClr val="dk2"/>
            </a:solidFill>
            <a:prstDash val="solid"/>
            <a:round/>
            <a:headEnd type="none" w="med" len="med"/>
            <a:tailEnd type="triangle" w="med" len="med"/>
          </a:ln>
        </p:spPr>
      </p:cxnSp>
      <p:cxnSp>
        <p:nvCxnSpPr>
          <p:cNvPr id="2131" name="Google Shape;2131;p54"/>
          <p:cNvCxnSpPr/>
          <p:nvPr/>
        </p:nvCxnSpPr>
        <p:spPr>
          <a:xfrm>
            <a:off x="2308450" y="2970775"/>
            <a:ext cx="3000" cy="406800"/>
          </a:xfrm>
          <a:prstGeom prst="straightConnector1">
            <a:avLst/>
          </a:prstGeom>
          <a:noFill/>
          <a:ln w="9525" cap="flat" cmpd="sng">
            <a:solidFill>
              <a:schemeClr val="dk2"/>
            </a:solidFill>
            <a:prstDash val="solid"/>
            <a:round/>
            <a:headEnd type="none" w="med" len="med"/>
            <a:tailEnd type="triangle" w="med" len="med"/>
          </a:ln>
        </p:spPr>
      </p:cxnSp>
      <p:cxnSp>
        <p:nvCxnSpPr>
          <p:cNvPr id="2132" name="Google Shape;2132;p54"/>
          <p:cNvCxnSpPr/>
          <p:nvPr/>
        </p:nvCxnSpPr>
        <p:spPr>
          <a:xfrm>
            <a:off x="4170113" y="2970775"/>
            <a:ext cx="3000" cy="406800"/>
          </a:xfrm>
          <a:prstGeom prst="straightConnector1">
            <a:avLst/>
          </a:prstGeom>
          <a:noFill/>
          <a:ln w="9525" cap="flat" cmpd="sng">
            <a:solidFill>
              <a:schemeClr val="dk2"/>
            </a:solidFill>
            <a:prstDash val="solid"/>
            <a:round/>
            <a:headEnd type="none" w="med" len="med"/>
            <a:tailEnd type="triangle" w="med" len="med"/>
          </a:ln>
        </p:spPr>
      </p:cxnSp>
      <p:cxnSp>
        <p:nvCxnSpPr>
          <p:cNvPr id="2133" name="Google Shape;2133;p54"/>
          <p:cNvCxnSpPr/>
          <p:nvPr/>
        </p:nvCxnSpPr>
        <p:spPr>
          <a:xfrm>
            <a:off x="4069138" y="2970775"/>
            <a:ext cx="3000" cy="406800"/>
          </a:xfrm>
          <a:prstGeom prst="straightConnector1">
            <a:avLst/>
          </a:prstGeom>
          <a:noFill/>
          <a:ln w="9525" cap="flat" cmpd="sng">
            <a:solidFill>
              <a:schemeClr val="dk2"/>
            </a:solidFill>
            <a:prstDash val="solid"/>
            <a:round/>
            <a:headEnd type="none" w="med" len="med"/>
            <a:tailEnd type="triangle" w="med" len="med"/>
          </a:ln>
        </p:spPr>
      </p:cxnSp>
      <p:cxnSp>
        <p:nvCxnSpPr>
          <p:cNvPr id="2134" name="Google Shape;2134;p54"/>
          <p:cNvCxnSpPr/>
          <p:nvPr/>
        </p:nvCxnSpPr>
        <p:spPr>
          <a:xfrm>
            <a:off x="3968188" y="2970775"/>
            <a:ext cx="3000" cy="406800"/>
          </a:xfrm>
          <a:prstGeom prst="straightConnector1">
            <a:avLst/>
          </a:prstGeom>
          <a:noFill/>
          <a:ln w="9525" cap="flat" cmpd="sng">
            <a:solidFill>
              <a:schemeClr val="dk2"/>
            </a:solidFill>
            <a:prstDash val="solid"/>
            <a:round/>
            <a:headEnd type="none" w="med" len="med"/>
            <a:tailEnd type="triangle" w="med" len="med"/>
          </a:ln>
        </p:spPr>
      </p:cxnSp>
      <p:cxnSp>
        <p:nvCxnSpPr>
          <p:cNvPr id="2135" name="Google Shape;2135;p54"/>
          <p:cNvCxnSpPr/>
          <p:nvPr/>
        </p:nvCxnSpPr>
        <p:spPr>
          <a:xfrm>
            <a:off x="5645238" y="2970775"/>
            <a:ext cx="3000" cy="406800"/>
          </a:xfrm>
          <a:prstGeom prst="straightConnector1">
            <a:avLst/>
          </a:prstGeom>
          <a:noFill/>
          <a:ln w="9525" cap="flat" cmpd="sng">
            <a:solidFill>
              <a:schemeClr val="dk2"/>
            </a:solidFill>
            <a:prstDash val="solid"/>
            <a:round/>
            <a:headEnd type="none" w="med" len="med"/>
            <a:tailEnd type="triangle" w="med" len="med"/>
          </a:ln>
        </p:spPr>
      </p:cxnSp>
      <p:cxnSp>
        <p:nvCxnSpPr>
          <p:cNvPr id="2136" name="Google Shape;2136;p54"/>
          <p:cNvCxnSpPr/>
          <p:nvPr/>
        </p:nvCxnSpPr>
        <p:spPr>
          <a:xfrm>
            <a:off x="5544263" y="2970775"/>
            <a:ext cx="3000" cy="406800"/>
          </a:xfrm>
          <a:prstGeom prst="straightConnector1">
            <a:avLst/>
          </a:prstGeom>
          <a:noFill/>
          <a:ln w="9525" cap="flat" cmpd="sng">
            <a:solidFill>
              <a:schemeClr val="dk2"/>
            </a:solidFill>
            <a:prstDash val="solid"/>
            <a:round/>
            <a:headEnd type="none" w="med" len="med"/>
            <a:tailEnd type="triangle" w="med" len="med"/>
          </a:ln>
        </p:spPr>
      </p:cxnSp>
      <p:cxnSp>
        <p:nvCxnSpPr>
          <p:cNvPr id="2137" name="Google Shape;2137;p54"/>
          <p:cNvCxnSpPr/>
          <p:nvPr/>
        </p:nvCxnSpPr>
        <p:spPr>
          <a:xfrm>
            <a:off x="5443313" y="2970775"/>
            <a:ext cx="3000" cy="4068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2138" name="Google Shape;2138;p54"/>
          <p:cNvGraphicFramePr/>
          <p:nvPr/>
        </p:nvGraphicFramePr>
        <p:xfrm>
          <a:off x="6918413" y="3010925"/>
          <a:ext cx="3000000" cy="3000000"/>
        </p:xfrm>
        <a:graphic>
          <a:graphicData uri="http://schemas.openxmlformats.org/drawingml/2006/table">
            <a:tbl>
              <a:tblPr>
                <a:noFill/>
                <a:tableStyleId>{A6673483-BC7D-481C-A7ED-D0BC4F5725BF}</a:tableStyleId>
              </a:tblPr>
              <a:tblGrid>
                <a:gridCol w="469925">
                  <a:extLst>
                    <a:ext uri="{9D8B030D-6E8A-4147-A177-3AD203B41FA5}">
                      <a16:colId xmlns:a16="http://schemas.microsoft.com/office/drawing/2014/main" val="20000"/>
                    </a:ext>
                  </a:extLst>
                </a:gridCol>
                <a:gridCol w="469925">
                  <a:extLst>
                    <a:ext uri="{9D8B030D-6E8A-4147-A177-3AD203B41FA5}">
                      <a16:colId xmlns:a16="http://schemas.microsoft.com/office/drawing/2014/main" val="20001"/>
                    </a:ext>
                  </a:extLst>
                </a:gridCol>
                <a:gridCol w="469925">
                  <a:extLst>
                    <a:ext uri="{9D8B030D-6E8A-4147-A177-3AD203B41FA5}">
                      <a16:colId xmlns:a16="http://schemas.microsoft.com/office/drawing/2014/main" val="20002"/>
                    </a:ext>
                  </a:extLst>
                </a:gridCol>
                <a:gridCol w="469925">
                  <a:extLst>
                    <a:ext uri="{9D8B030D-6E8A-4147-A177-3AD203B41FA5}">
                      <a16:colId xmlns:a16="http://schemas.microsoft.com/office/drawing/2014/main" val="20003"/>
                    </a:ext>
                  </a:extLst>
                </a:gridCol>
              </a:tblGrid>
              <a:tr h="327000">
                <a:tc>
                  <a:txBody>
                    <a:bodyPr/>
                    <a:lstStyle/>
                    <a:p>
                      <a:pPr marL="0" lvl="0" indent="0" algn="ctr" rtl="0">
                        <a:lnSpc>
                          <a:spcPct val="115000"/>
                        </a:lnSpc>
                        <a:spcBef>
                          <a:spcPts val="1200"/>
                        </a:spcBef>
                        <a:spcAft>
                          <a:spcPts val="0"/>
                        </a:spcAft>
                        <a:buNone/>
                      </a:pPr>
                      <a:r>
                        <a:rPr lang="en" sz="1200" b="1"/>
                        <a:t>A</a:t>
                      </a:r>
                      <a:endParaRPr sz="1200" b="1"/>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200" b="1"/>
                        <a:t>C</a:t>
                      </a:r>
                      <a:endParaRPr sz="1200" b="1"/>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200" b="1"/>
                        <a:t>G</a:t>
                      </a:r>
                      <a:endParaRPr sz="1200" b="1"/>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200" b="1"/>
                        <a:t>T</a:t>
                      </a:r>
                      <a:endParaRPr sz="1200" b="1"/>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68225">
                <a:tc>
                  <a:txBody>
                    <a:bodyPr/>
                    <a:lstStyle/>
                    <a:p>
                      <a:pPr marL="0" lvl="0" indent="0" algn="ctr" rtl="0">
                        <a:lnSpc>
                          <a:spcPct val="115000"/>
                        </a:lnSpc>
                        <a:spcBef>
                          <a:spcPts val="1200"/>
                        </a:spcBef>
                        <a:spcAft>
                          <a:spcPts val="0"/>
                        </a:spcAft>
                        <a:buNone/>
                      </a:pPr>
                      <a:r>
                        <a:rPr lang="en" sz="1500"/>
                        <a:t>1</a:t>
                      </a:r>
                      <a:endParaRPr sz="1500"/>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500"/>
                        <a:t>2</a:t>
                      </a:r>
                      <a:endParaRPr sz="1500"/>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500"/>
                        <a:t>3</a:t>
                      </a:r>
                      <a:endParaRPr sz="1500"/>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500"/>
                        <a:t>3</a:t>
                      </a:r>
                      <a:endParaRPr sz="1500"/>
                    </a:p>
                  </a:txBody>
                  <a:tcPr marL="0" marR="0" marT="0" marB="91425">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cxnSp>
        <p:nvCxnSpPr>
          <p:cNvPr id="2139" name="Google Shape;2139;p54"/>
          <p:cNvCxnSpPr/>
          <p:nvPr/>
        </p:nvCxnSpPr>
        <p:spPr>
          <a:xfrm>
            <a:off x="7146075" y="2011450"/>
            <a:ext cx="3000" cy="406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3"/>
        <p:cNvGrpSpPr/>
        <p:nvPr/>
      </p:nvGrpSpPr>
      <p:grpSpPr>
        <a:xfrm>
          <a:off x="0" y="0"/>
          <a:ext cx="0" cy="0"/>
          <a:chOff x="0" y="0"/>
          <a:chExt cx="0" cy="0"/>
        </a:xfrm>
      </p:grpSpPr>
      <p:sp>
        <p:nvSpPr>
          <p:cNvPr id="2144" name="Google Shape;2144;p55"/>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Complexity: Searching</a:t>
            </a:r>
            <a:endParaRPr/>
          </a:p>
        </p:txBody>
      </p:sp>
      <p:sp>
        <p:nvSpPr>
          <p:cNvPr id="2145" name="Google Shape;2145;p55"/>
          <p:cNvSpPr txBox="1"/>
          <p:nvPr/>
        </p:nvSpPr>
        <p:spPr>
          <a:xfrm>
            <a:off x="7090950" y="1275925"/>
            <a:ext cx="1916400" cy="8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n:  Length of text</a:t>
            </a:r>
            <a:endParaRPr>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m: Length of pattern</a:t>
            </a:r>
            <a:endParaRPr>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σ:  Number of alphabets</a:t>
            </a:r>
            <a:endParaRPr>
              <a:solidFill>
                <a:schemeClr val="dk2"/>
              </a:solidFill>
              <a:latin typeface="Barlow Semi Condensed"/>
              <a:ea typeface="Barlow Semi Condensed"/>
              <a:cs typeface="Barlow Semi Condensed"/>
              <a:sym typeface="Barlow Semi Condensed"/>
            </a:endParaRPr>
          </a:p>
        </p:txBody>
      </p:sp>
      <p:sp>
        <p:nvSpPr>
          <p:cNvPr id="2146" name="Google Shape;2146;p55"/>
          <p:cNvSpPr txBox="1">
            <a:spLocks noGrp="1"/>
          </p:cNvSpPr>
          <p:nvPr>
            <p:ph type="body" idx="1"/>
          </p:nvPr>
        </p:nvSpPr>
        <p:spPr>
          <a:xfrm>
            <a:off x="719250" y="3255000"/>
            <a:ext cx="8424900" cy="12744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Clr>
                <a:schemeClr val="dk2"/>
              </a:buClr>
              <a:buSzPts val="2000"/>
              <a:buChar char="●"/>
            </a:pPr>
            <a:r>
              <a:rPr lang="en" sz="2000">
                <a:solidFill>
                  <a:schemeClr val="dk2"/>
                </a:solidFill>
              </a:rPr>
              <a:t>Assume each skip (from 1 to m) is equally likely </a:t>
            </a:r>
            <a:endParaRPr sz="2000">
              <a:solidFill>
                <a:schemeClr val="dk2"/>
              </a:solidFill>
            </a:endParaRPr>
          </a:p>
          <a:p>
            <a:pPr marL="914400" lvl="1" indent="-355600" algn="l" rtl="0">
              <a:spcBef>
                <a:spcPts val="0"/>
              </a:spcBef>
              <a:spcAft>
                <a:spcPts val="0"/>
              </a:spcAft>
              <a:buClr>
                <a:schemeClr val="dk2"/>
              </a:buClr>
              <a:buSzPts val="2000"/>
              <a:buChar char="○"/>
            </a:pPr>
            <a:r>
              <a:rPr lang="en" sz="2000">
                <a:solidFill>
                  <a:schemeClr val="dk2"/>
                </a:solidFill>
              </a:rPr>
              <a:t>E(Skips per outer loop) = (1+m)/2</a:t>
            </a:r>
            <a:endParaRPr sz="2000">
              <a:solidFill>
                <a:schemeClr val="dk2"/>
              </a:solidFill>
            </a:endParaRPr>
          </a:p>
          <a:p>
            <a:pPr marL="457200" lvl="0" indent="-355600" algn="l" rtl="0">
              <a:spcBef>
                <a:spcPts val="0"/>
              </a:spcBef>
              <a:spcAft>
                <a:spcPts val="0"/>
              </a:spcAft>
              <a:buClr>
                <a:schemeClr val="dk2"/>
              </a:buClr>
              <a:buSzPts val="2000"/>
              <a:buChar char="●"/>
            </a:pPr>
            <a:r>
              <a:rPr lang="en" sz="2000">
                <a:solidFill>
                  <a:schemeClr val="dk2"/>
                </a:solidFill>
              </a:rPr>
              <a:t>Assume each number of comparisons (from 1 to m) is equally likely</a:t>
            </a:r>
            <a:endParaRPr sz="2000">
              <a:solidFill>
                <a:schemeClr val="dk2"/>
              </a:solidFill>
            </a:endParaRPr>
          </a:p>
          <a:p>
            <a:pPr marL="914400" lvl="1" indent="-355600" algn="l" rtl="0">
              <a:spcBef>
                <a:spcPts val="0"/>
              </a:spcBef>
              <a:spcAft>
                <a:spcPts val="0"/>
              </a:spcAft>
              <a:buClr>
                <a:schemeClr val="dk2"/>
              </a:buClr>
              <a:buSzPts val="2000"/>
              <a:buChar char="○"/>
            </a:pPr>
            <a:r>
              <a:rPr lang="en" sz="2000">
                <a:solidFill>
                  <a:schemeClr val="dk2"/>
                </a:solidFill>
              </a:rPr>
              <a:t>E(Comparisons per outer loop) = (1+m)/2</a:t>
            </a:r>
            <a:endParaRPr sz="2000">
              <a:solidFill>
                <a:schemeClr val="dk2"/>
              </a:solidFill>
            </a:endParaRPr>
          </a:p>
        </p:txBody>
      </p:sp>
      <p:sp>
        <p:nvSpPr>
          <p:cNvPr id="2147" name="Google Shape;2147;p55"/>
          <p:cNvSpPr txBox="1"/>
          <p:nvPr/>
        </p:nvSpPr>
        <p:spPr>
          <a:xfrm>
            <a:off x="719250" y="1759800"/>
            <a:ext cx="6371700" cy="1366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2"/>
                </a:solidFill>
                <a:latin typeface="Barlow Semi Condensed"/>
                <a:ea typeface="Barlow Semi Condensed"/>
                <a:cs typeface="Barlow Semi Condensed"/>
                <a:sym typeface="Barlow Semi Condensed"/>
              </a:rPr>
              <a:t>E (Number of comparisons) </a:t>
            </a:r>
            <a:endParaRPr sz="2000">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2000">
                <a:solidFill>
                  <a:schemeClr val="dk2"/>
                </a:solidFill>
                <a:latin typeface="Barlow Semi Condensed"/>
                <a:ea typeface="Barlow Semi Condensed"/>
                <a:cs typeface="Barlow Semi Condensed"/>
                <a:sym typeface="Barlow Semi Condensed"/>
              </a:rPr>
              <a:t>= E(Times outer loop executed) * E(Comparisons per outer loop)</a:t>
            </a:r>
            <a:endParaRPr sz="2000">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2000">
                <a:solidFill>
                  <a:schemeClr val="dk2"/>
                </a:solidFill>
                <a:latin typeface="Barlow Semi Condensed"/>
                <a:ea typeface="Barlow Semi Condensed"/>
                <a:cs typeface="Barlow Semi Condensed"/>
                <a:sym typeface="Barlow Semi Condensed"/>
              </a:rPr>
              <a:t>= n/E(Skips per outer loop) * E(Comparisons per outer loop)</a:t>
            </a:r>
            <a:endParaRPr sz="2000">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2000">
                <a:solidFill>
                  <a:schemeClr val="dk2"/>
                </a:solidFill>
                <a:latin typeface="Barlow Semi Condensed"/>
                <a:ea typeface="Barlow Semi Condensed"/>
                <a:cs typeface="Barlow Semi Condensed"/>
                <a:sym typeface="Barlow Semi Condensed"/>
              </a:rPr>
              <a:t>= n = O(n)</a:t>
            </a:r>
            <a:endParaRPr/>
          </a:p>
        </p:txBody>
      </p:sp>
      <p:sp>
        <p:nvSpPr>
          <p:cNvPr id="2148" name="Google Shape;2148;p55"/>
          <p:cNvSpPr txBox="1"/>
          <p:nvPr/>
        </p:nvSpPr>
        <p:spPr>
          <a:xfrm>
            <a:off x="719250" y="1275925"/>
            <a:ext cx="6172200" cy="5760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rgbClr val="30394B"/>
              </a:buClr>
              <a:buSzPts val="2000"/>
              <a:buFont typeface="Barlow Semi Condensed"/>
              <a:buChar char="●"/>
            </a:pPr>
            <a:r>
              <a:rPr lang="en" sz="2000">
                <a:solidFill>
                  <a:schemeClr val="dk2"/>
                </a:solidFill>
                <a:latin typeface="Barlow Semi Condensed"/>
                <a:ea typeface="Barlow Semi Condensed"/>
                <a:cs typeface="Barlow Semi Condensed"/>
                <a:sym typeface="Barlow Semi Condensed"/>
              </a:rPr>
              <a:t>Average Case Scenario: 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2"/>
        <p:cNvGrpSpPr/>
        <p:nvPr/>
      </p:nvGrpSpPr>
      <p:grpSpPr>
        <a:xfrm>
          <a:off x="0" y="0"/>
          <a:ext cx="0" cy="0"/>
          <a:chOff x="0" y="0"/>
          <a:chExt cx="0" cy="0"/>
        </a:xfrm>
      </p:grpSpPr>
      <p:sp>
        <p:nvSpPr>
          <p:cNvPr id="2153" name="Google Shape;2153;p56"/>
          <p:cNvSpPr txBox="1">
            <a:spLocks noGrp="1"/>
          </p:cNvSpPr>
          <p:nvPr>
            <p:ph type="title"/>
          </p:nvPr>
        </p:nvSpPr>
        <p:spPr>
          <a:xfrm>
            <a:off x="2971088"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Modi-KMP </a:t>
            </a:r>
            <a:endParaRPr sz="4700"/>
          </a:p>
        </p:txBody>
      </p:sp>
      <p:sp>
        <p:nvSpPr>
          <p:cNvPr id="2154" name="Google Shape;2154;p56"/>
          <p:cNvSpPr txBox="1">
            <a:spLocks noGrp="1"/>
          </p:cNvSpPr>
          <p:nvPr>
            <p:ph type="title" idx="2"/>
          </p:nvPr>
        </p:nvSpPr>
        <p:spPr>
          <a:xfrm>
            <a:off x="3087488"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5" name="Google Shape;2155;p56"/>
          <p:cNvSpPr txBox="1">
            <a:spLocks noGrp="1"/>
          </p:cNvSpPr>
          <p:nvPr>
            <p:ph type="subTitle" idx="1"/>
          </p:nvPr>
        </p:nvSpPr>
        <p:spPr>
          <a:xfrm>
            <a:off x="2607176" y="2999225"/>
            <a:ext cx="35658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595959"/>
                </a:solidFill>
              </a:rPr>
              <a:t>Modified Knuth–Morris–Pratt algorithm</a:t>
            </a:r>
            <a:endParaRPr sz="1600">
              <a:solidFill>
                <a:srgbClr val="59595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9"/>
        <p:cNvGrpSpPr/>
        <p:nvPr/>
      </p:nvGrpSpPr>
      <p:grpSpPr>
        <a:xfrm>
          <a:off x="0" y="0"/>
          <a:ext cx="0" cy="0"/>
          <a:chOff x="0" y="0"/>
          <a:chExt cx="0" cy="0"/>
        </a:xfrm>
      </p:grpSpPr>
      <p:sp>
        <p:nvSpPr>
          <p:cNvPr id="2160" name="Google Shape;2160;p57"/>
          <p:cNvSpPr txBox="1"/>
          <p:nvPr/>
        </p:nvSpPr>
        <p:spPr>
          <a:xfrm>
            <a:off x="714650" y="297575"/>
            <a:ext cx="3000000" cy="63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2"/>
                </a:solidFill>
                <a:latin typeface="Fjalla One"/>
                <a:ea typeface="Fjalla One"/>
                <a:cs typeface="Fjalla One"/>
                <a:sym typeface="Fjalla One"/>
              </a:rPr>
              <a:t>Concept</a:t>
            </a:r>
            <a:endParaRPr sz="2800">
              <a:solidFill>
                <a:schemeClr val="dk2"/>
              </a:solidFill>
              <a:latin typeface="Fjalla One"/>
              <a:ea typeface="Fjalla One"/>
              <a:cs typeface="Fjalla One"/>
              <a:sym typeface="Fjalla One"/>
            </a:endParaRPr>
          </a:p>
        </p:txBody>
      </p:sp>
      <p:sp>
        <p:nvSpPr>
          <p:cNvPr id="2161" name="Google Shape;2161;p57"/>
          <p:cNvSpPr txBox="1"/>
          <p:nvPr/>
        </p:nvSpPr>
        <p:spPr>
          <a:xfrm>
            <a:off x="906900" y="1071750"/>
            <a:ext cx="7330200" cy="3000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rgbClr val="30394B"/>
              </a:buClr>
              <a:buSzPts val="2200"/>
              <a:buFont typeface="Barlow Semi Condensed"/>
              <a:buChar char="●"/>
            </a:pPr>
            <a:r>
              <a:rPr lang="en" sz="2200">
                <a:solidFill>
                  <a:srgbClr val="30394B"/>
                </a:solidFill>
                <a:latin typeface="Barlow Semi Condensed"/>
                <a:ea typeface="Barlow Semi Condensed"/>
                <a:cs typeface="Barlow Semi Condensed"/>
                <a:sym typeface="Barlow Semi Condensed"/>
              </a:rPr>
              <a:t>Uses two preprocessing techniques to reduce comparisons:</a:t>
            </a:r>
            <a:endParaRPr sz="2200">
              <a:solidFill>
                <a:srgbClr val="30394B"/>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r>
              <a:rPr lang="en" sz="2200" b="1">
                <a:solidFill>
                  <a:srgbClr val="30394B"/>
                </a:solidFill>
                <a:latin typeface="Barlow Semi Condensed"/>
                <a:ea typeface="Barlow Semi Condensed"/>
                <a:cs typeface="Barlow Semi Condensed"/>
                <a:sym typeface="Barlow Semi Condensed"/>
              </a:rPr>
              <a:t>Bad match table(BMT)</a:t>
            </a:r>
            <a:r>
              <a:rPr lang="en" sz="2200">
                <a:solidFill>
                  <a:srgbClr val="30394B"/>
                </a:solidFill>
                <a:latin typeface="Barlow Semi Condensed"/>
                <a:ea typeface="Barlow Semi Condensed"/>
                <a:cs typeface="Barlow Semi Condensed"/>
                <a:sym typeface="Barlow Semi Condensed"/>
              </a:rPr>
              <a:t> &amp; </a:t>
            </a:r>
            <a:r>
              <a:rPr lang="en" sz="2200" b="1">
                <a:solidFill>
                  <a:srgbClr val="30394B"/>
                </a:solidFill>
                <a:latin typeface="Barlow Semi Condensed"/>
                <a:ea typeface="Barlow Semi Condensed"/>
                <a:cs typeface="Barlow Semi Condensed"/>
                <a:sym typeface="Barlow Semi Condensed"/>
              </a:rPr>
              <a:t>Longest Prefix-Suffix array(LPS)</a:t>
            </a:r>
            <a:endParaRPr sz="2200" b="1">
              <a:solidFill>
                <a:srgbClr val="30394B"/>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2200">
              <a:solidFill>
                <a:srgbClr val="30394B"/>
              </a:solidFill>
              <a:latin typeface="Barlow Semi Condensed"/>
              <a:ea typeface="Barlow Semi Condensed"/>
              <a:cs typeface="Barlow Semi Condensed"/>
              <a:sym typeface="Barlow Semi Condensed"/>
            </a:endParaRPr>
          </a:p>
          <a:p>
            <a:pPr marL="457200" lvl="0" indent="-368300" algn="l" rtl="0">
              <a:spcBef>
                <a:spcPts val="0"/>
              </a:spcBef>
              <a:spcAft>
                <a:spcPts val="0"/>
              </a:spcAft>
              <a:buClr>
                <a:srgbClr val="30394B"/>
              </a:buClr>
              <a:buSzPts val="2200"/>
              <a:buFont typeface="Barlow Semi Condensed"/>
              <a:buChar char="●"/>
            </a:pPr>
            <a:r>
              <a:rPr lang="en" sz="2200">
                <a:solidFill>
                  <a:srgbClr val="30394B"/>
                </a:solidFill>
                <a:latin typeface="Barlow Semi Condensed"/>
                <a:ea typeface="Barlow Semi Condensed"/>
                <a:cs typeface="Barlow Semi Condensed"/>
                <a:sym typeface="Barlow Semi Condensed"/>
              </a:rPr>
              <a:t>Implements bad character heuristic within KMP algorithm, which initially use only lps array.</a:t>
            </a:r>
            <a:endParaRPr sz="2200">
              <a:solidFill>
                <a:srgbClr val="30394B"/>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sz="2200">
              <a:solidFill>
                <a:srgbClr val="30394B"/>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2200" b="1">
              <a:solidFill>
                <a:srgbClr val="30394B"/>
              </a:solidFill>
              <a:latin typeface="Barlow Semi Condensed"/>
              <a:ea typeface="Barlow Semi Condensed"/>
              <a:cs typeface="Barlow Semi Condensed"/>
              <a:sym typeface="Barlow Semi Condensed"/>
            </a:endParaRPr>
          </a:p>
        </p:txBody>
      </p:sp>
      <p:pic>
        <p:nvPicPr>
          <p:cNvPr id="2162" name="Google Shape;2162;p57"/>
          <p:cNvPicPr preferRelativeResize="0"/>
          <p:nvPr/>
        </p:nvPicPr>
        <p:blipFill>
          <a:blip r:embed="rId3">
            <a:alphaModFix/>
          </a:blip>
          <a:stretch>
            <a:fillRect/>
          </a:stretch>
        </p:blipFill>
        <p:spPr>
          <a:xfrm>
            <a:off x="1081063" y="3426425"/>
            <a:ext cx="2267175" cy="1542150"/>
          </a:xfrm>
          <a:prstGeom prst="rect">
            <a:avLst/>
          </a:prstGeom>
          <a:noFill/>
          <a:ln>
            <a:noFill/>
          </a:ln>
        </p:spPr>
      </p:pic>
      <p:pic>
        <p:nvPicPr>
          <p:cNvPr id="2163" name="Google Shape;2163;p57"/>
          <p:cNvPicPr preferRelativeResize="0"/>
          <p:nvPr/>
        </p:nvPicPr>
        <p:blipFill>
          <a:blip r:embed="rId4">
            <a:alphaModFix/>
          </a:blip>
          <a:stretch>
            <a:fillRect/>
          </a:stretch>
        </p:blipFill>
        <p:spPr>
          <a:xfrm>
            <a:off x="4572000" y="3671500"/>
            <a:ext cx="3829950" cy="1052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7"/>
        <p:cNvGrpSpPr/>
        <p:nvPr/>
      </p:nvGrpSpPr>
      <p:grpSpPr>
        <a:xfrm>
          <a:off x="0" y="0"/>
          <a:ext cx="0" cy="0"/>
          <a:chOff x="0" y="0"/>
          <a:chExt cx="0" cy="0"/>
        </a:xfrm>
      </p:grpSpPr>
      <p:pic>
        <p:nvPicPr>
          <p:cNvPr id="2168" name="Google Shape;2168;p58"/>
          <p:cNvPicPr preferRelativeResize="0"/>
          <p:nvPr/>
        </p:nvPicPr>
        <p:blipFill>
          <a:blip r:embed="rId3">
            <a:alphaModFix/>
          </a:blip>
          <a:stretch>
            <a:fillRect/>
          </a:stretch>
        </p:blipFill>
        <p:spPr>
          <a:xfrm>
            <a:off x="933113" y="914325"/>
            <a:ext cx="4314825" cy="1495425"/>
          </a:xfrm>
          <a:prstGeom prst="rect">
            <a:avLst/>
          </a:prstGeom>
          <a:noFill/>
          <a:ln>
            <a:noFill/>
          </a:ln>
        </p:spPr>
      </p:pic>
      <p:sp>
        <p:nvSpPr>
          <p:cNvPr id="2169" name="Google Shape;2169;p58"/>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Lps array</a:t>
            </a:r>
            <a:endParaRPr/>
          </a:p>
        </p:txBody>
      </p:sp>
      <p:pic>
        <p:nvPicPr>
          <p:cNvPr id="2170" name="Google Shape;2170;p58"/>
          <p:cNvPicPr preferRelativeResize="0"/>
          <p:nvPr/>
        </p:nvPicPr>
        <p:blipFill>
          <a:blip r:embed="rId4">
            <a:alphaModFix/>
          </a:blip>
          <a:stretch>
            <a:fillRect/>
          </a:stretch>
        </p:blipFill>
        <p:spPr>
          <a:xfrm>
            <a:off x="4572000" y="1840475"/>
            <a:ext cx="3829950" cy="1052000"/>
          </a:xfrm>
          <a:prstGeom prst="rect">
            <a:avLst/>
          </a:prstGeom>
          <a:noFill/>
          <a:ln>
            <a:noFill/>
          </a:ln>
        </p:spPr>
      </p:pic>
      <p:pic>
        <p:nvPicPr>
          <p:cNvPr id="2171" name="Google Shape;2171;p58"/>
          <p:cNvPicPr preferRelativeResize="0"/>
          <p:nvPr/>
        </p:nvPicPr>
        <p:blipFill>
          <a:blip r:embed="rId5">
            <a:alphaModFix/>
          </a:blip>
          <a:stretch>
            <a:fillRect/>
          </a:stretch>
        </p:blipFill>
        <p:spPr>
          <a:xfrm>
            <a:off x="545425" y="1048675"/>
            <a:ext cx="193625" cy="466075"/>
          </a:xfrm>
          <a:prstGeom prst="rect">
            <a:avLst/>
          </a:prstGeom>
          <a:noFill/>
          <a:ln>
            <a:noFill/>
          </a:ln>
        </p:spPr>
      </p:pic>
      <p:pic>
        <p:nvPicPr>
          <p:cNvPr id="2172" name="Google Shape;2172;p58"/>
          <p:cNvPicPr preferRelativeResize="0"/>
          <p:nvPr/>
        </p:nvPicPr>
        <p:blipFill>
          <a:blip r:embed="rId6">
            <a:alphaModFix/>
          </a:blip>
          <a:stretch>
            <a:fillRect/>
          </a:stretch>
        </p:blipFill>
        <p:spPr>
          <a:xfrm>
            <a:off x="443937" y="1733175"/>
            <a:ext cx="295100" cy="676577"/>
          </a:xfrm>
          <a:prstGeom prst="rect">
            <a:avLst/>
          </a:prstGeom>
          <a:noFill/>
          <a:ln>
            <a:noFill/>
          </a:ln>
        </p:spPr>
      </p:pic>
      <p:pic>
        <p:nvPicPr>
          <p:cNvPr id="2173" name="Google Shape;2173;p58"/>
          <p:cNvPicPr preferRelativeResize="0"/>
          <p:nvPr/>
        </p:nvPicPr>
        <p:blipFill>
          <a:blip r:embed="rId5">
            <a:alphaModFix/>
          </a:blip>
          <a:stretch>
            <a:fillRect/>
          </a:stretch>
        </p:blipFill>
        <p:spPr>
          <a:xfrm>
            <a:off x="2532900" y="3786574"/>
            <a:ext cx="295100" cy="710325"/>
          </a:xfrm>
          <a:prstGeom prst="rect">
            <a:avLst/>
          </a:prstGeom>
          <a:noFill/>
          <a:ln>
            <a:noFill/>
          </a:ln>
        </p:spPr>
      </p:pic>
      <p:pic>
        <p:nvPicPr>
          <p:cNvPr id="2174" name="Google Shape;2174;p58"/>
          <p:cNvPicPr preferRelativeResize="0"/>
          <p:nvPr/>
        </p:nvPicPr>
        <p:blipFill>
          <a:blip r:embed="rId7">
            <a:alphaModFix/>
          </a:blip>
          <a:stretch>
            <a:fillRect/>
          </a:stretch>
        </p:blipFill>
        <p:spPr>
          <a:xfrm>
            <a:off x="2828000" y="3394075"/>
            <a:ext cx="1297525" cy="1297525"/>
          </a:xfrm>
          <a:prstGeom prst="rect">
            <a:avLst/>
          </a:prstGeom>
          <a:noFill/>
          <a:ln>
            <a:noFill/>
          </a:ln>
        </p:spPr>
      </p:pic>
      <p:pic>
        <p:nvPicPr>
          <p:cNvPr id="2175" name="Google Shape;2175;p58"/>
          <p:cNvPicPr preferRelativeResize="0"/>
          <p:nvPr/>
        </p:nvPicPr>
        <p:blipFill>
          <a:blip r:embed="rId8">
            <a:alphaModFix/>
          </a:blip>
          <a:stretch>
            <a:fillRect/>
          </a:stretch>
        </p:blipFill>
        <p:spPr>
          <a:xfrm>
            <a:off x="4075950" y="3786575"/>
            <a:ext cx="540139" cy="710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9"/>
        <p:cNvGrpSpPr/>
        <p:nvPr/>
      </p:nvGrpSpPr>
      <p:grpSpPr>
        <a:xfrm>
          <a:off x="0" y="0"/>
          <a:ext cx="0" cy="0"/>
          <a:chOff x="0" y="0"/>
          <a:chExt cx="0" cy="0"/>
        </a:xfrm>
      </p:grpSpPr>
      <p:sp>
        <p:nvSpPr>
          <p:cNvPr id="2180" name="Google Shape;2180;p59"/>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Lps array</a:t>
            </a:r>
            <a:endParaRPr/>
          </a:p>
        </p:txBody>
      </p:sp>
      <p:pic>
        <p:nvPicPr>
          <p:cNvPr id="2181" name="Google Shape;2181;p59"/>
          <p:cNvPicPr preferRelativeResize="0"/>
          <p:nvPr/>
        </p:nvPicPr>
        <p:blipFill>
          <a:blip r:embed="rId3">
            <a:alphaModFix/>
          </a:blip>
          <a:stretch>
            <a:fillRect/>
          </a:stretch>
        </p:blipFill>
        <p:spPr>
          <a:xfrm>
            <a:off x="980650" y="914328"/>
            <a:ext cx="4352925" cy="2990850"/>
          </a:xfrm>
          <a:prstGeom prst="rect">
            <a:avLst/>
          </a:prstGeom>
          <a:noFill/>
          <a:ln>
            <a:noFill/>
          </a:ln>
        </p:spPr>
      </p:pic>
      <p:pic>
        <p:nvPicPr>
          <p:cNvPr id="2182" name="Google Shape;2182;p59"/>
          <p:cNvPicPr preferRelativeResize="0"/>
          <p:nvPr/>
        </p:nvPicPr>
        <p:blipFill>
          <a:blip r:embed="rId4">
            <a:alphaModFix/>
          </a:blip>
          <a:stretch>
            <a:fillRect/>
          </a:stretch>
        </p:blipFill>
        <p:spPr>
          <a:xfrm>
            <a:off x="5054725" y="3905175"/>
            <a:ext cx="3829950" cy="1052000"/>
          </a:xfrm>
          <a:prstGeom prst="rect">
            <a:avLst/>
          </a:prstGeom>
          <a:noFill/>
          <a:ln>
            <a:noFill/>
          </a:ln>
        </p:spPr>
      </p:pic>
      <p:pic>
        <p:nvPicPr>
          <p:cNvPr id="2183" name="Google Shape;2183;p59"/>
          <p:cNvPicPr preferRelativeResize="0"/>
          <p:nvPr/>
        </p:nvPicPr>
        <p:blipFill>
          <a:blip r:embed="rId5">
            <a:alphaModFix/>
          </a:blip>
          <a:stretch>
            <a:fillRect/>
          </a:stretch>
        </p:blipFill>
        <p:spPr>
          <a:xfrm>
            <a:off x="545425" y="982100"/>
            <a:ext cx="193625" cy="466075"/>
          </a:xfrm>
          <a:prstGeom prst="rect">
            <a:avLst/>
          </a:prstGeom>
          <a:noFill/>
          <a:ln>
            <a:noFill/>
          </a:ln>
        </p:spPr>
      </p:pic>
      <p:pic>
        <p:nvPicPr>
          <p:cNvPr id="2184" name="Google Shape;2184;p59"/>
          <p:cNvPicPr preferRelativeResize="0"/>
          <p:nvPr/>
        </p:nvPicPr>
        <p:blipFill>
          <a:blip r:embed="rId6">
            <a:alphaModFix/>
          </a:blip>
          <a:stretch>
            <a:fillRect/>
          </a:stretch>
        </p:blipFill>
        <p:spPr>
          <a:xfrm>
            <a:off x="471597" y="1681425"/>
            <a:ext cx="267450" cy="613191"/>
          </a:xfrm>
          <a:prstGeom prst="rect">
            <a:avLst/>
          </a:prstGeom>
          <a:noFill/>
          <a:ln>
            <a:noFill/>
          </a:ln>
        </p:spPr>
      </p:pic>
      <p:pic>
        <p:nvPicPr>
          <p:cNvPr id="2185" name="Google Shape;2185;p59"/>
          <p:cNvPicPr preferRelativeResize="0"/>
          <p:nvPr/>
        </p:nvPicPr>
        <p:blipFill>
          <a:blip r:embed="rId5">
            <a:alphaModFix/>
          </a:blip>
          <a:stretch>
            <a:fillRect/>
          </a:stretch>
        </p:blipFill>
        <p:spPr>
          <a:xfrm>
            <a:off x="545425" y="2527875"/>
            <a:ext cx="193625" cy="466075"/>
          </a:xfrm>
          <a:prstGeom prst="rect">
            <a:avLst/>
          </a:prstGeom>
          <a:noFill/>
          <a:ln>
            <a:noFill/>
          </a:ln>
        </p:spPr>
      </p:pic>
      <p:pic>
        <p:nvPicPr>
          <p:cNvPr id="2186" name="Google Shape;2186;p59"/>
          <p:cNvPicPr preferRelativeResize="0"/>
          <p:nvPr/>
        </p:nvPicPr>
        <p:blipFill>
          <a:blip r:embed="rId6">
            <a:alphaModFix/>
          </a:blip>
          <a:stretch>
            <a:fillRect/>
          </a:stretch>
        </p:blipFill>
        <p:spPr>
          <a:xfrm>
            <a:off x="1972297" y="3291975"/>
            <a:ext cx="267450" cy="613191"/>
          </a:xfrm>
          <a:prstGeom prst="rect">
            <a:avLst/>
          </a:prstGeom>
          <a:noFill/>
          <a:ln>
            <a:noFill/>
          </a:ln>
        </p:spPr>
      </p:pic>
      <p:pic>
        <p:nvPicPr>
          <p:cNvPr id="2187" name="Google Shape;2187;p59"/>
          <p:cNvPicPr preferRelativeResize="0"/>
          <p:nvPr/>
        </p:nvPicPr>
        <p:blipFill>
          <a:blip r:embed="rId7">
            <a:alphaModFix/>
          </a:blip>
          <a:stretch>
            <a:fillRect/>
          </a:stretch>
        </p:blipFill>
        <p:spPr>
          <a:xfrm>
            <a:off x="1096700" y="3985628"/>
            <a:ext cx="2371725" cy="971550"/>
          </a:xfrm>
          <a:prstGeom prst="rect">
            <a:avLst/>
          </a:prstGeom>
          <a:noFill/>
          <a:ln>
            <a:noFill/>
          </a:ln>
        </p:spPr>
      </p:pic>
      <p:cxnSp>
        <p:nvCxnSpPr>
          <p:cNvPr id="2188" name="Google Shape;2188;p59"/>
          <p:cNvCxnSpPr/>
          <p:nvPr/>
        </p:nvCxnSpPr>
        <p:spPr>
          <a:xfrm>
            <a:off x="8225825" y="3460525"/>
            <a:ext cx="0" cy="699600"/>
          </a:xfrm>
          <a:prstGeom prst="straightConnector1">
            <a:avLst/>
          </a:prstGeom>
          <a:noFill/>
          <a:ln w="38100" cap="flat" cmpd="sng">
            <a:solidFill>
              <a:srgbClr val="FF0000"/>
            </a:solidFill>
            <a:prstDash val="solid"/>
            <a:round/>
            <a:headEnd type="none" w="med" len="med"/>
            <a:tailEnd type="triangle" w="med" len="med"/>
          </a:ln>
        </p:spPr>
      </p:cxnSp>
      <p:pic>
        <p:nvPicPr>
          <p:cNvPr id="2189" name="Google Shape;2189;p59"/>
          <p:cNvPicPr preferRelativeResize="0"/>
          <p:nvPr/>
        </p:nvPicPr>
        <p:blipFill>
          <a:blip r:embed="rId8">
            <a:alphaModFix/>
          </a:blip>
          <a:stretch>
            <a:fillRect/>
          </a:stretch>
        </p:blipFill>
        <p:spPr>
          <a:xfrm>
            <a:off x="6713025" y="3291975"/>
            <a:ext cx="1966625" cy="244550"/>
          </a:xfrm>
          <a:prstGeom prst="rect">
            <a:avLst/>
          </a:prstGeom>
          <a:noFill/>
          <a:ln>
            <a:noFill/>
          </a:ln>
        </p:spPr>
      </p:pic>
      <p:sp>
        <p:nvSpPr>
          <p:cNvPr id="2190" name="Google Shape;2190;p59"/>
          <p:cNvSpPr/>
          <p:nvPr/>
        </p:nvSpPr>
        <p:spPr>
          <a:xfrm>
            <a:off x="8074550" y="4545050"/>
            <a:ext cx="359400" cy="4122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4"/>
        <p:cNvGrpSpPr/>
        <p:nvPr/>
      </p:nvGrpSpPr>
      <p:grpSpPr>
        <a:xfrm>
          <a:off x="0" y="0"/>
          <a:ext cx="0" cy="0"/>
          <a:chOff x="0" y="0"/>
          <a:chExt cx="0" cy="0"/>
        </a:xfrm>
      </p:grpSpPr>
      <p:pic>
        <p:nvPicPr>
          <p:cNvPr id="2195" name="Google Shape;2195;p60"/>
          <p:cNvPicPr preferRelativeResize="0"/>
          <p:nvPr/>
        </p:nvPicPr>
        <p:blipFill>
          <a:blip r:embed="rId3">
            <a:alphaModFix/>
          </a:blip>
          <a:stretch>
            <a:fillRect/>
          </a:stretch>
        </p:blipFill>
        <p:spPr>
          <a:xfrm>
            <a:off x="1267650" y="0"/>
            <a:ext cx="6315183" cy="5143500"/>
          </a:xfrm>
          <a:prstGeom prst="rect">
            <a:avLst/>
          </a:prstGeom>
          <a:noFill/>
          <a:ln>
            <a:noFill/>
          </a:ln>
        </p:spPr>
      </p:pic>
      <p:sp>
        <p:nvSpPr>
          <p:cNvPr id="2196" name="Google Shape;2196;p60"/>
          <p:cNvSpPr/>
          <p:nvPr/>
        </p:nvSpPr>
        <p:spPr>
          <a:xfrm>
            <a:off x="1964175" y="2723025"/>
            <a:ext cx="1458600" cy="16713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0"/>
          <p:cNvSpPr txBox="1"/>
          <p:nvPr/>
        </p:nvSpPr>
        <p:spPr>
          <a:xfrm>
            <a:off x="4992225" y="2458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Normal KMP</a:t>
            </a:r>
            <a:endParaRPr b="1">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201"/>
        <p:cNvGrpSpPr/>
        <p:nvPr/>
      </p:nvGrpSpPr>
      <p:grpSpPr>
        <a:xfrm>
          <a:off x="0" y="0"/>
          <a:ext cx="0" cy="0"/>
          <a:chOff x="0" y="0"/>
          <a:chExt cx="0" cy="0"/>
        </a:xfrm>
      </p:grpSpPr>
      <p:pic>
        <p:nvPicPr>
          <p:cNvPr id="2202" name="Google Shape;2202;p61"/>
          <p:cNvPicPr preferRelativeResize="0"/>
          <p:nvPr/>
        </p:nvPicPr>
        <p:blipFill>
          <a:blip r:embed="rId3">
            <a:alphaModFix/>
          </a:blip>
          <a:stretch>
            <a:fillRect/>
          </a:stretch>
        </p:blipFill>
        <p:spPr>
          <a:xfrm>
            <a:off x="-80650" y="0"/>
            <a:ext cx="2759050" cy="2247150"/>
          </a:xfrm>
          <a:prstGeom prst="rect">
            <a:avLst/>
          </a:prstGeom>
          <a:noFill/>
          <a:ln>
            <a:noFill/>
          </a:ln>
        </p:spPr>
      </p:pic>
      <p:pic>
        <p:nvPicPr>
          <p:cNvPr id="2203" name="Google Shape;2203;p61"/>
          <p:cNvPicPr preferRelativeResize="0"/>
          <p:nvPr/>
        </p:nvPicPr>
        <p:blipFill>
          <a:blip r:embed="rId4">
            <a:alphaModFix/>
          </a:blip>
          <a:stretch>
            <a:fillRect/>
          </a:stretch>
        </p:blipFill>
        <p:spPr>
          <a:xfrm>
            <a:off x="2501011" y="0"/>
            <a:ext cx="6490588" cy="5143500"/>
          </a:xfrm>
          <a:prstGeom prst="rect">
            <a:avLst/>
          </a:prstGeom>
          <a:noFill/>
          <a:ln>
            <a:noFill/>
          </a:ln>
        </p:spPr>
      </p:pic>
      <p:sp>
        <p:nvSpPr>
          <p:cNvPr id="2204" name="Google Shape;2204;p61"/>
          <p:cNvSpPr/>
          <p:nvPr/>
        </p:nvSpPr>
        <p:spPr>
          <a:xfrm>
            <a:off x="149800" y="1215125"/>
            <a:ext cx="749100" cy="7158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1"/>
          <p:cNvSpPr/>
          <p:nvPr/>
        </p:nvSpPr>
        <p:spPr>
          <a:xfrm>
            <a:off x="0" y="2949950"/>
            <a:ext cx="1153500" cy="2247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06" name="Google Shape;2206;p61"/>
          <p:cNvPicPr preferRelativeResize="0"/>
          <p:nvPr/>
        </p:nvPicPr>
        <p:blipFill>
          <a:blip r:embed="rId5">
            <a:alphaModFix/>
          </a:blip>
          <a:stretch>
            <a:fillRect/>
          </a:stretch>
        </p:blipFill>
        <p:spPr>
          <a:xfrm>
            <a:off x="54587" y="3583200"/>
            <a:ext cx="2488576" cy="1560300"/>
          </a:xfrm>
          <a:prstGeom prst="rect">
            <a:avLst/>
          </a:prstGeom>
          <a:noFill/>
          <a:ln>
            <a:noFill/>
          </a:ln>
        </p:spPr>
      </p:pic>
      <p:sp>
        <p:nvSpPr>
          <p:cNvPr id="2207" name="Google Shape;2207;p61"/>
          <p:cNvSpPr/>
          <p:nvPr/>
        </p:nvSpPr>
        <p:spPr>
          <a:xfrm>
            <a:off x="2571775" y="2663300"/>
            <a:ext cx="2488500" cy="19476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1"/>
          <p:cNvSpPr txBox="1"/>
          <p:nvPr/>
        </p:nvSpPr>
        <p:spPr>
          <a:xfrm>
            <a:off x="6741300" y="264750"/>
            <a:ext cx="2250300" cy="5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Modified KMP</a:t>
            </a:r>
            <a:endParaRPr b="1">
              <a:solidFill>
                <a:srgbClr val="FFFFFF"/>
              </a:solidFill>
            </a:endParaRPr>
          </a:p>
        </p:txBody>
      </p:sp>
      <p:sp>
        <p:nvSpPr>
          <p:cNvPr id="2209" name="Google Shape;2209;p61"/>
          <p:cNvSpPr txBox="1"/>
          <p:nvPr/>
        </p:nvSpPr>
        <p:spPr>
          <a:xfrm>
            <a:off x="1381525" y="73025"/>
            <a:ext cx="1568400" cy="19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Normal KMP</a:t>
            </a:r>
            <a:endParaRPr b="1">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sp>
        <p:nvSpPr>
          <p:cNvPr id="1833" name="Google Shape;1833;p35"/>
          <p:cNvSpPr txBox="1">
            <a:spLocks noGrp="1"/>
          </p:cNvSpPr>
          <p:nvPr>
            <p:ph type="title"/>
          </p:nvPr>
        </p:nvSpPr>
        <p:spPr>
          <a:xfrm>
            <a:off x="526688" y="369853"/>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834" name="Google Shape;1834;p35"/>
          <p:cNvSpPr/>
          <p:nvPr/>
        </p:nvSpPr>
        <p:spPr>
          <a:xfrm>
            <a:off x="526700" y="1361500"/>
            <a:ext cx="1884000" cy="2860500"/>
          </a:xfrm>
          <a:prstGeom prst="roundRect">
            <a:avLst>
              <a:gd name="adj" fmla="val 16667"/>
            </a:avLst>
          </a:prstGeom>
          <a:solidFill>
            <a:srgbClr val="CFE2F3"/>
          </a:solidFill>
          <a:ln w="28575" cap="flat" cmpd="sng">
            <a:solidFill>
              <a:srgbClr val="47779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dk2"/>
                </a:solidFill>
                <a:latin typeface="Barlow Semi Condensed"/>
                <a:ea typeface="Barlow Semi Condensed"/>
                <a:cs typeface="Barlow Semi Condensed"/>
                <a:sym typeface="Barlow Semi Condensed"/>
              </a:rPr>
              <a:t>Brute Force Algorithm</a:t>
            </a:r>
            <a:endParaRPr sz="2000" b="1">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sz="2000">
              <a:solidFill>
                <a:schemeClr val="dk2"/>
              </a:solidFill>
              <a:latin typeface="Barlow Semi Condensed"/>
              <a:ea typeface="Barlow Semi Condensed"/>
              <a:cs typeface="Barlow Semi Condensed"/>
              <a:sym typeface="Barlow Semi Condensed"/>
            </a:endParaRPr>
          </a:p>
          <a:p>
            <a:pPr marL="457200" lvl="0" indent="-342900" algn="l" rtl="0">
              <a:spcBef>
                <a:spcPts val="0"/>
              </a:spcBef>
              <a:spcAft>
                <a:spcPts val="0"/>
              </a:spcAft>
              <a:buClr>
                <a:schemeClr val="dk2"/>
              </a:buClr>
              <a:buSzPts val="1800"/>
              <a:buFont typeface="Barlow Semi Condensed"/>
              <a:buChar char="●"/>
            </a:pPr>
            <a:r>
              <a:rPr lang="en" sz="1800">
                <a:solidFill>
                  <a:schemeClr val="dk2"/>
                </a:solidFill>
                <a:latin typeface="Barlow Semi Condensed"/>
                <a:ea typeface="Barlow Semi Condensed"/>
                <a:cs typeface="Barlow Semi Condensed"/>
                <a:sym typeface="Barlow Semi Condensed"/>
              </a:rPr>
              <a:t>Design and Execution</a:t>
            </a:r>
            <a:endParaRPr sz="1800">
              <a:solidFill>
                <a:schemeClr val="dk2"/>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1800">
              <a:solidFill>
                <a:schemeClr val="dk2"/>
              </a:solidFill>
              <a:latin typeface="Barlow Semi Condensed"/>
              <a:ea typeface="Barlow Semi Condensed"/>
              <a:cs typeface="Barlow Semi Condensed"/>
              <a:sym typeface="Barlow Semi Condensed"/>
            </a:endParaRPr>
          </a:p>
          <a:p>
            <a:pPr marL="457200" lvl="0" indent="-342900" algn="l" rtl="0">
              <a:spcBef>
                <a:spcPts val="0"/>
              </a:spcBef>
              <a:spcAft>
                <a:spcPts val="0"/>
              </a:spcAft>
              <a:buClr>
                <a:schemeClr val="dk2"/>
              </a:buClr>
              <a:buSzPts val="1800"/>
              <a:buFont typeface="Barlow Semi Condensed"/>
              <a:buChar char="●"/>
            </a:pPr>
            <a:r>
              <a:rPr lang="en" sz="1800">
                <a:solidFill>
                  <a:schemeClr val="dk2"/>
                </a:solidFill>
                <a:latin typeface="Barlow Semi Condensed"/>
                <a:ea typeface="Barlow Semi Condensed"/>
                <a:cs typeface="Barlow Semi Condensed"/>
                <a:sym typeface="Barlow Semi Condensed"/>
              </a:rPr>
              <a:t>Complexity Analysis</a:t>
            </a:r>
            <a:endParaRPr sz="1800">
              <a:solidFill>
                <a:schemeClr val="dk2"/>
              </a:solidFill>
              <a:latin typeface="Barlow Semi Condensed"/>
              <a:ea typeface="Barlow Semi Condensed"/>
              <a:cs typeface="Barlow Semi Condensed"/>
              <a:sym typeface="Barlow Semi Condensed"/>
            </a:endParaRPr>
          </a:p>
        </p:txBody>
      </p:sp>
      <p:sp>
        <p:nvSpPr>
          <p:cNvPr id="1835" name="Google Shape;1835;p35"/>
          <p:cNvSpPr/>
          <p:nvPr/>
        </p:nvSpPr>
        <p:spPr>
          <a:xfrm>
            <a:off x="2510175" y="1361500"/>
            <a:ext cx="1884000" cy="2860500"/>
          </a:xfrm>
          <a:prstGeom prst="roundRect">
            <a:avLst>
              <a:gd name="adj" fmla="val 16667"/>
            </a:avLst>
          </a:prstGeom>
          <a:solidFill>
            <a:srgbClr val="CFE2F3"/>
          </a:solidFill>
          <a:ln w="28575" cap="flat" cmpd="sng">
            <a:solidFill>
              <a:srgbClr val="47779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dk2"/>
                </a:solidFill>
                <a:latin typeface="Barlow Semi Condensed"/>
                <a:ea typeface="Barlow Semi Condensed"/>
                <a:cs typeface="Barlow Semi Condensed"/>
                <a:sym typeface="Barlow Semi Condensed"/>
              </a:rPr>
              <a:t>BMH Algorithm</a:t>
            </a:r>
            <a:endParaRPr sz="2000" b="1">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sz="2000" b="1">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sz="2000" b="1">
              <a:solidFill>
                <a:schemeClr val="dk2"/>
              </a:solidFill>
              <a:latin typeface="Barlow Semi Condensed"/>
              <a:ea typeface="Barlow Semi Condensed"/>
              <a:cs typeface="Barlow Semi Condensed"/>
              <a:sym typeface="Barlow Semi Condensed"/>
            </a:endParaRPr>
          </a:p>
          <a:p>
            <a:pPr marL="457200" lvl="0" indent="-342900" algn="l" rtl="0">
              <a:spcBef>
                <a:spcPts val="0"/>
              </a:spcBef>
              <a:spcAft>
                <a:spcPts val="0"/>
              </a:spcAft>
              <a:buClr>
                <a:schemeClr val="dk2"/>
              </a:buClr>
              <a:buSzPts val="1800"/>
              <a:buFont typeface="Barlow Semi Condensed"/>
              <a:buChar char="●"/>
            </a:pPr>
            <a:r>
              <a:rPr lang="en" sz="1800">
                <a:solidFill>
                  <a:schemeClr val="dk2"/>
                </a:solidFill>
                <a:latin typeface="Barlow Semi Condensed"/>
                <a:ea typeface="Barlow Semi Condensed"/>
                <a:cs typeface="Barlow Semi Condensed"/>
                <a:sym typeface="Barlow Semi Condensed"/>
              </a:rPr>
              <a:t>Design and Execution</a:t>
            </a:r>
            <a:endParaRPr sz="1800">
              <a:solidFill>
                <a:schemeClr val="dk2"/>
              </a:solidFill>
              <a:latin typeface="Barlow Semi Condensed"/>
              <a:ea typeface="Barlow Semi Condensed"/>
              <a:cs typeface="Barlow Semi Condensed"/>
              <a:sym typeface="Barlow Semi Condensed"/>
            </a:endParaRPr>
          </a:p>
          <a:p>
            <a:pPr marL="457200" lvl="0" indent="0" algn="l" rtl="0">
              <a:spcBef>
                <a:spcPts val="0"/>
              </a:spcBef>
              <a:spcAft>
                <a:spcPts val="0"/>
              </a:spcAft>
              <a:buClr>
                <a:schemeClr val="dk1"/>
              </a:buClr>
              <a:buSzPts val="1100"/>
              <a:buFont typeface="Arial"/>
              <a:buNone/>
            </a:pPr>
            <a:endParaRPr sz="1800">
              <a:solidFill>
                <a:schemeClr val="dk2"/>
              </a:solidFill>
              <a:latin typeface="Barlow Semi Condensed"/>
              <a:ea typeface="Barlow Semi Condensed"/>
              <a:cs typeface="Barlow Semi Condensed"/>
              <a:sym typeface="Barlow Semi Condensed"/>
            </a:endParaRPr>
          </a:p>
          <a:p>
            <a:pPr marL="457200" lvl="0" indent="-342900" algn="l" rtl="0">
              <a:spcBef>
                <a:spcPts val="0"/>
              </a:spcBef>
              <a:spcAft>
                <a:spcPts val="0"/>
              </a:spcAft>
              <a:buClr>
                <a:schemeClr val="dk2"/>
              </a:buClr>
              <a:buSzPts val="1800"/>
              <a:buFont typeface="Barlow Semi Condensed"/>
              <a:buChar char="●"/>
            </a:pPr>
            <a:r>
              <a:rPr lang="en" sz="1800">
                <a:solidFill>
                  <a:schemeClr val="dk2"/>
                </a:solidFill>
                <a:latin typeface="Barlow Semi Condensed"/>
                <a:ea typeface="Barlow Semi Condensed"/>
                <a:cs typeface="Barlow Semi Condensed"/>
                <a:sym typeface="Barlow Semi Condensed"/>
              </a:rPr>
              <a:t>Complexity Analysis</a:t>
            </a:r>
            <a:endParaRPr sz="2000" b="1">
              <a:solidFill>
                <a:schemeClr val="dk2"/>
              </a:solidFill>
              <a:latin typeface="Barlow Semi Condensed"/>
              <a:ea typeface="Barlow Semi Condensed"/>
              <a:cs typeface="Barlow Semi Condensed"/>
              <a:sym typeface="Barlow Semi Condensed"/>
            </a:endParaRPr>
          </a:p>
        </p:txBody>
      </p:sp>
      <p:sp>
        <p:nvSpPr>
          <p:cNvPr id="1836" name="Google Shape;1836;p35"/>
          <p:cNvSpPr/>
          <p:nvPr/>
        </p:nvSpPr>
        <p:spPr>
          <a:xfrm>
            <a:off x="4493650" y="1361500"/>
            <a:ext cx="1884000" cy="2860500"/>
          </a:xfrm>
          <a:prstGeom prst="roundRect">
            <a:avLst>
              <a:gd name="adj" fmla="val 16667"/>
            </a:avLst>
          </a:prstGeom>
          <a:solidFill>
            <a:srgbClr val="CFE2F3"/>
          </a:solidFill>
          <a:ln w="28575" cap="flat" cmpd="sng">
            <a:solidFill>
              <a:srgbClr val="47779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dk2"/>
                </a:solidFill>
                <a:latin typeface="Barlow Semi Condensed"/>
                <a:ea typeface="Barlow Semi Condensed"/>
                <a:cs typeface="Barlow Semi Condensed"/>
                <a:sym typeface="Barlow Semi Condensed"/>
              </a:rPr>
              <a:t>KMP Algorithm (modified)</a:t>
            </a:r>
            <a:endParaRPr sz="2000" b="1">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sz="2000" b="1">
              <a:solidFill>
                <a:schemeClr val="dk2"/>
              </a:solidFill>
              <a:latin typeface="Barlow Semi Condensed"/>
              <a:ea typeface="Barlow Semi Condensed"/>
              <a:cs typeface="Barlow Semi Condensed"/>
              <a:sym typeface="Barlow Semi Condensed"/>
            </a:endParaRPr>
          </a:p>
          <a:p>
            <a:pPr marL="457200" lvl="0" indent="-342900" algn="l" rtl="0">
              <a:spcBef>
                <a:spcPts val="0"/>
              </a:spcBef>
              <a:spcAft>
                <a:spcPts val="0"/>
              </a:spcAft>
              <a:buClr>
                <a:schemeClr val="dk2"/>
              </a:buClr>
              <a:buSzPts val="1800"/>
              <a:buFont typeface="Barlow Semi Condensed"/>
              <a:buChar char="●"/>
            </a:pPr>
            <a:r>
              <a:rPr lang="en" sz="1800">
                <a:solidFill>
                  <a:schemeClr val="dk2"/>
                </a:solidFill>
                <a:latin typeface="Barlow Semi Condensed"/>
                <a:ea typeface="Barlow Semi Condensed"/>
                <a:cs typeface="Barlow Semi Condensed"/>
                <a:sym typeface="Barlow Semi Condensed"/>
              </a:rPr>
              <a:t>Design and Execution</a:t>
            </a:r>
            <a:endParaRPr sz="1800">
              <a:solidFill>
                <a:schemeClr val="dk2"/>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1800">
              <a:solidFill>
                <a:schemeClr val="dk2"/>
              </a:solidFill>
              <a:latin typeface="Barlow Semi Condensed"/>
              <a:ea typeface="Barlow Semi Condensed"/>
              <a:cs typeface="Barlow Semi Condensed"/>
              <a:sym typeface="Barlow Semi Condensed"/>
            </a:endParaRPr>
          </a:p>
          <a:p>
            <a:pPr marL="457200" lvl="0" indent="-342900" algn="l" rtl="0">
              <a:spcBef>
                <a:spcPts val="0"/>
              </a:spcBef>
              <a:spcAft>
                <a:spcPts val="0"/>
              </a:spcAft>
              <a:buClr>
                <a:schemeClr val="dk2"/>
              </a:buClr>
              <a:buSzPts val="1800"/>
              <a:buFont typeface="Barlow Semi Condensed"/>
              <a:buChar char="●"/>
            </a:pPr>
            <a:r>
              <a:rPr lang="en" sz="1800">
                <a:solidFill>
                  <a:schemeClr val="dk2"/>
                </a:solidFill>
                <a:latin typeface="Barlow Semi Condensed"/>
                <a:ea typeface="Barlow Semi Condensed"/>
                <a:cs typeface="Barlow Semi Condensed"/>
                <a:sym typeface="Barlow Semi Condensed"/>
              </a:rPr>
              <a:t>Complexity Analysis</a:t>
            </a:r>
            <a:endParaRPr sz="2000" b="1">
              <a:solidFill>
                <a:schemeClr val="dk2"/>
              </a:solidFill>
              <a:latin typeface="Barlow Semi Condensed"/>
              <a:ea typeface="Barlow Semi Condensed"/>
              <a:cs typeface="Barlow Semi Condensed"/>
              <a:sym typeface="Barlow Semi Condensed"/>
            </a:endParaRPr>
          </a:p>
        </p:txBody>
      </p:sp>
      <p:sp>
        <p:nvSpPr>
          <p:cNvPr id="1837" name="Google Shape;1837;p35"/>
          <p:cNvSpPr/>
          <p:nvPr/>
        </p:nvSpPr>
        <p:spPr>
          <a:xfrm>
            <a:off x="6934700" y="1361500"/>
            <a:ext cx="1884000" cy="2860500"/>
          </a:xfrm>
          <a:prstGeom prst="roundRect">
            <a:avLst>
              <a:gd name="adj" fmla="val 16667"/>
            </a:avLst>
          </a:prstGeom>
          <a:solidFill>
            <a:srgbClr val="9FC5E8"/>
          </a:solidFill>
          <a:ln w="28575" cap="flat" cmpd="sng">
            <a:solidFill>
              <a:srgbClr val="47779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dk2"/>
                </a:solidFill>
                <a:latin typeface="Barlow Semi Condensed"/>
                <a:ea typeface="Barlow Semi Condensed"/>
                <a:cs typeface="Barlow Semi Condensed"/>
                <a:sym typeface="Barlow Semi Condensed"/>
              </a:rPr>
              <a:t>Comparison </a:t>
            </a:r>
            <a:endParaRPr sz="2000" b="1">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2000" b="1">
                <a:solidFill>
                  <a:schemeClr val="dk2"/>
                </a:solidFill>
                <a:latin typeface="Barlow Semi Condensed"/>
                <a:ea typeface="Barlow Semi Condensed"/>
                <a:cs typeface="Barlow Semi Condensed"/>
                <a:sym typeface="Barlow Semi Condensed"/>
              </a:rPr>
              <a:t>&amp;</a:t>
            </a:r>
            <a:endParaRPr sz="2000" b="1">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2000" b="1">
                <a:solidFill>
                  <a:schemeClr val="dk2"/>
                </a:solidFill>
                <a:latin typeface="Barlow Semi Condensed"/>
                <a:ea typeface="Barlow Semi Condensed"/>
                <a:cs typeface="Barlow Semi Condensed"/>
                <a:sym typeface="Barlow Semi Condensed"/>
              </a:rPr>
              <a:t>Conclusion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62"/>
          <p:cNvSpPr txBox="1">
            <a:spLocks noGrp="1"/>
          </p:cNvSpPr>
          <p:nvPr>
            <p:ph type="title"/>
          </p:nvPr>
        </p:nvSpPr>
        <p:spPr>
          <a:xfrm>
            <a:off x="621804" y="321675"/>
            <a:ext cx="54237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2"/>
                </a:solidFill>
              </a:rPr>
              <a:t>Time Complexity: Preprocessing</a:t>
            </a:r>
            <a:endParaRPr>
              <a:solidFill>
                <a:schemeClr val="dk2"/>
              </a:solidFill>
            </a:endParaRPr>
          </a:p>
          <a:p>
            <a:pPr marL="0" lvl="0" indent="0" algn="ctr" rtl="0">
              <a:spcBef>
                <a:spcPts val="0"/>
              </a:spcBef>
              <a:spcAft>
                <a:spcPts val="0"/>
              </a:spcAft>
              <a:buNone/>
            </a:pPr>
            <a:endParaRPr/>
          </a:p>
        </p:txBody>
      </p:sp>
      <p:sp>
        <p:nvSpPr>
          <p:cNvPr id="2215" name="Google Shape;2215;p62"/>
          <p:cNvSpPr txBox="1"/>
          <p:nvPr/>
        </p:nvSpPr>
        <p:spPr>
          <a:xfrm>
            <a:off x="1351050" y="1412038"/>
            <a:ext cx="6441900" cy="15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2"/>
                </a:solidFill>
                <a:latin typeface="Barlow Semi Condensed"/>
                <a:ea typeface="Barlow Semi Condensed"/>
                <a:cs typeface="Barlow Semi Condensed"/>
                <a:sym typeface="Barlow Semi Condensed"/>
              </a:rPr>
              <a:t>n is length of Source DNA, m is length of query pattern</a:t>
            </a:r>
            <a:endParaRPr sz="2000">
              <a:solidFill>
                <a:schemeClr val="dk2"/>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2200">
              <a:solidFill>
                <a:schemeClr val="dk2"/>
              </a:solidFill>
              <a:latin typeface="Barlow Semi Condensed"/>
              <a:ea typeface="Barlow Semi Condensed"/>
              <a:cs typeface="Barlow Semi Condensed"/>
              <a:sym typeface="Barlow Semi Condensed"/>
            </a:endParaRPr>
          </a:p>
          <a:p>
            <a:pPr marL="457200" lvl="0" indent="-368300" algn="l" rtl="0">
              <a:spcBef>
                <a:spcPts val="0"/>
              </a:spcBef>
              <a:spcAft>
                <a:spcPts val="0"/>
              </a:spcAft>
              <a:buClr>
                <a:srgbClr val="30394B"/>
              </a:buClr>
              <a:buSzPts val="2200"/>
              <a:buFont typeface="Barlow Semi Condensed"/>
              <a:buChar char="●"/>
            </a:pPr>
            <a:r>
              <a:rPr lang="en" sz="2200">
                <a:solidFill>
                  <a:schemeClr val="dk2"/>
                </a:solidFill>
                <a:latin typeface="Barlow Semi Condensed"/>
                <a:ea typeface="Barlow Semi Condensed"/>
                <a:cs typeface="Barlow Semi Condensed"/>
                <a:sym typeface="Barlow Semi Condensed"/>
              </a:rPr>
              <a:t>Bad Match Table: For all cases: approx. O(m) </a:t>
            </a:r>
            <a:endParaRPr sz="2200">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sz="2200">
              <a:solidFill>
                <a:schemeClr val="dk2"/>
              </a:solidFill>
              <a:latin typeface="Barlow Semi Condensed"/>
              <a:ea typeface="Barlow Semi Condensed"/>
              <a:cs typeface="Barlow Semi Condensed"/>
              <a:sym typeface="Barlow Semi Condensed"/>
            </a:endParaRPr>
          </a:p>
          <a:p>
            <a:pPr marL="457200" lvl="0" indent="-368300" algn="l" rtl="0">
              <a:spcBef>
                <a:spcPts val="0"/>
              </a:spcBef>
              <a:spcAft>
                <a:spcPts val="0"/>
              </a:spcAft>
              <a:buClr>
                <a:schemeClr val="dk2"/>
              </a:buClr>
              <a:buSzPts val="2200"/>
              <a:buFont typeface="Barlow Semi Condensed"/>
              <a:buChar char="●"/>
            </a:pPr>
            <a:r>
              <a:rPr lang="en" sz="2200">
                <a:solidFill>
                  <a:schemeClr val="dk2"/>
                </a:solidFill>
                <a:latin typeface="Barlow Semi Condensed"/>
                <a:ea typeface="Barlow Semi Condensed"/>
                <a:cs typeface="Barlow Semi Condensed"/>
                <a:sym typeface="Barlow Semi Condensed"/>
              </a:rPr>
              <a:t>LPS: For all cases O(m)</a:t>
            </a:r>
            <a:endParaRPr sz="2200">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sz="2200">
              <a:solidFill>
                <a:schemeClr val="dk2"/>
              </a:solidFill>
              <a:latin typeface="Barlow Semi Condensed"/>
              <a:ea typeface="Barlow Semi Condensed"/>
              <a:cs typeface="Barlow Semi Condensed"/>
              <a:sym typeface="Barlow Semi Condensed"/>
            </a:endParaRPr>
          </a:p>
        </p:txBody>
      </p:sp>
      <p:pic>
        <p:nvPicPr>
          <p:cNvPr id="2216" name="Google Shape;2216;p62"/>
          <p:cNvPicPr preferRelativeResize="0"/>
          <p:nvPr/>
        </p:nvPicPr>
        <p:blipFill>
          <a:blip r:embed="rId3">
            <a:alphaModFix/>
          </a:blip>
          <a:stretch>
            <a:fillRect/>
          </a:stretch>
        </p:blipFill>
        <p:spPr>
          <a:xfrm>
            <a:off x="1081063" y="3426425"/>
            <a:ext cx="2267175" cy="1542150"/>
          </a:xfrm>
          <a:prstGeom prst="rect">
            <a:avLst/>
          </a:prstGeom>
          <a:noFill/>
          <a:ln>
            <a:noFill/>
          </a:ln>
        </p:spPr>
      </p:pic>
      <p:pic>
        <p:nvPicPr>
          <p:cNvPr id="2217" name="Google Shape;2217;p62"/>
          <p:cNvPicPr preferRelativeResize="0"/>
          <p:nvPr/>
        </p:nvPicPr>
        <p:blipFill>
          <a:blip r:embed="rId4">
            <a:alphaModFix/>
          </a:blip>
          <a:stretch>
            <a:fillRect/>
          </a:stretch>
        </p:blipFill>
        <p:spPr>
          <a:xfrm>
            <a:off x="4572000" y="3671500"/>
            <a:ext cx="3829950" cy="1052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21"/>
        <p:cNvGrpSpPr/>
        <p:nvPr/>
      </p:nvGrpSpPr>
      <p:grpSpPr>
        <a:xfrm>
          <a:off x="0" y="0"/>
          <a:ext cx="0" cy="0"/>
          <a:chOff x="0" y="0"/>
          <a:chExt cx="0" cy="0"/>
        </a:xfrm>
      </p:grpSpPr>
      <p:sp>
        <p:nvSpPr>
          <p:cNvPr id="2222" name="Google Shape;2222;p63"/>
          <p:cNvSpPr txBox="1">
            <a:spLocks noGrp="1"/>
          </p:cNvSpPr>
          <p:nvPr>
            <p:ph type="title"/>
          </p:nvPr>
        </p:nvSpPr>
        <p:spPr>
          <a:xfrm>
            <a:off x="384638" y="338353"/>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2"/>
                </a:solidFill>
              </a:rPr>
              <a:t>Time Complexity:</a:t>
            </a:r>
            <a:endParaRPr>
              <a:solidFill>
                <a:schemeClr val="dk2"/>
              </a:solidFill>
            </a:endParaRPr>
          </a:p>
          <a:p>
            <a:pPr marL="0" lvl="0" indent="0" algn="ctr" rtl="0">
              <a:spcBef>
                <a:spcPts val="0"/>
              </a:spcBef>
              <a:spcAft>
                <a:spcPts val="0"/>
              </a:spcAft>
              <a:buNone/>
            </a:pPr>
            <a:endParaRPr/>
          </a:p>
        </p:txBody>
      </p:sp>
      <p:sp>
        <p:nvSpPr>
          <p:cNvPr id="2223" name="Google Shape;2223;p63"/>
          <p:cNvSpPr txBox="1">
            <a:spLocks noGrp="1"/>
          </p:cNvSpPr>
          <p:nvPr>
            <p:ph type="body" idx="1"/>
          </p:nvPr>
        </p:nvSpPr>
        <p:spPr>
          <a:xfrm>
            <a:off x="626400" y="1019000"/>
            <a:ext cx="7891200" cy="20772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Clr>
                <a:srgbClr val="30394B"/>
              </a:buClr>
              <a:buSzPts val="2000"/>
              <a:buFont typeface="Barlow Semi Condensed"/>
              <a:buChar char="●"/>
            </a:pPr>
            <a:r>
              <a:rPr lang="en" sz="2000">
                <a:solidFill>
                  <a:schemeClr val="dk2"/>
                </a:solidFill>
              </a:rPr>
              <a:t>Best Case Scenario: O(n/m)</a:t>
            </a:r>
            <a:endParaRPr sz="2000">
              <a:solidFill>
                <a:schemeClr val="dk2"/>
              </a:solidFill>
            </a:endParaRPr>
          </a:p>
          <a:p>
            <a:pPr marL="914400" lvl="1" indent="-355600" algn="l" rtl="0">
              <a:spcBef>
                <a:spcPts val="0"/>
              </a:spcBef>
              <a:spcAft>
                <a:spcPts val="0"/>
              </a:spcAft>
              <a:buClr>
                <a:schemeClr val="dk2"/>
              </a:buClr>
              <a:buSzPts val="2000"/>
              <a:buFont typeface="Barlow Semi Condensed"/>
              <a:buChar char="○"/>
            </a:pPr>
            <a:r>
              <a:rPr lang="en" sz="2000">
                <a:solidFill>
                  <a:schemeClr val="dk2"/>
                </a:solidFill>
              </a:rPr>
              <a:t>Occurs when if-else allows BMT⇒ causing algorithm to run like Boyer-Moore</a:t>
            </a:r>
            <a:endParaRPr sz="2000">
              <a:solidFill>
                <a:schemeClr val="dk2"/>
              </a:solidFill>
            </a:endParaRPr>
          </a:p>
          <a:p>
            <a:pPr marL="914400" lvl="1" indent="-355600" algn="l" rtl="0">
              <a:spcBef>
                <a:spcPts val="0"/>
              </a:spcBef>
              <a:spcAft>
                <a:spcPts val="0"/>
              </a:spcAft>
              <a:buClr>
                <a:schemeClr val="dk2"/>
              </a:buClr>
              <a:buSzPts val="2000"/>
              <a:buFont typeface="Barlow Semi Condensed"/>
              <a:buChar char="○"/>
            </a:pPr>
            <a:r>
              <a:rPr lang="en" sz="2000">
                <a:solidFill>
                  <a:schemeClr val="dk2"/>
                </a:solidFill>
              </a:rPr>
              <a:t>Pointer i signifying pattern moving along source code increments by m each time, causing only n/m comparisons</a:t>
            </a:r>
            <a:endParaRPr sz="2000">
              <a:solidFill>
                <a:schemeClr val="dk2"/>
              </a:solidFill>
            </a:endParaRPr>
          </a:p>
          <a:p>
            <a:pPr marL="0" lvl="0" indent="0" algn="l" rtl="0">
              <a:spcBef>
                <a:spcPts val="0"/>
              </a:spcBef>
              <a:spcAft>
                <a:spcPts val="0"/>
              </a:spcAft>
              <a:buNone/>
            </a:pPr>
            <a:endParaRPr/>
          </a:p>
        </p:txBody>
      </p:sp>
      <p:pic>
        <p:nvPicPr>
          <p:cNvPr id="2224" name="Google Shape;2224;p63"/>
          <p:cNvPicPr preferRelativeResize="0"/>
          <p:nvPr/>
        </p:nvPicPr>
        <p:blipFill rotWithShape="1">
          <a:blip r:embed="rId3">
            <a:alphaModFix/>
          </a:blip>
          <a:srcRect r="-2722"/>
          <a:stretch/>
        </p:blipFill>
        <p:spPr>
          <a:xfrm>
            <a:off x="666100" y="3287450"/>
            <a:ext cx="8688200" cy="1219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64"/>
          <p:cNvSpPr txBox="1">
            <a:spLocks noGrp="1"/>
          </p:cNvSpPr>
          <p:nvPr>
            <p:ph type="title"/>
          </p:nvPr>
        </p:nvSpPr>
        <p:spPr>
          <a:xfrm>
            <a:off x="384638" y="338353"/>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2"/>
                </a:solidFill>
              </a:rPr>
              <a:t>Time Complexity:</a:t>
            </a:r>
            <a:endParaRPr>
              <a:solidFill>
                <a:schemeClr val="dk2"/>
              </a:solidFill>
            </a:endParaRPr>
          </a:p>
          <a:p>
            <a:pPr marL="0" lvl="0" indent="0" algn="ctr" rtl="0">
              <a:spcBef>
                <a:spcPts val="0"/>
              </a:spcBef>
              <a:spcAft>
                <a:spcPts val="0"/>
              </a:spcAft>
              <a:buNone/>
            </a:pPr>
            <a:endParaRPr/>
          </a:p>
        </p:txBody>
      </p:sp>
      <p:sp>
        <p:nvSpPr>
          <p:cNvPr id="2230" name="Google Shape;2230;p64"/>
          <p:cNvSpPr txBox="1">
            <a:spLocks noGrp="1"/>
          </p:cNvSpPr>
          <p:nvPr>
            <p:ph type="body" idx="1"/>
          </p:nvPr>
        </p:nvSpPr>
        <p:spPr>
          <a:xfrm>
            <a:off x="626400" y="549150"/>
            <a:ext cx="7891200" cy="20772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Clr>
                <a:srgbClr val="30394B"/>
              </a:buClr>
              <a:buSzPts val="2000"/>
              <a:buFont typeface="Arial"/>
              <a:buChar char="●"/>
            </a:pPr>
            <a:r>
              <a:rPr lang="en" sz="2000">
                <a:solidFill>
                  <a:schemeClr val="dk2"/>
                </a:solidFill>
              </a:rPr>
              <a:t>Worst Case Scenario: O(n)</a:t>
            </a:r>
            <a:endParaRPr sz="2000">
              <a:solidFill>
                <a:schemeClr val="dk2"/>
              </a:solidFill>
            </a:endParaRPr>
          </a:p>
          <a:p>
            <a:pPr marL="914400" lvl="1" indent="-355600" algn="l" rtl="0">
              <a:spcBef>
                <a:spcPts val="0"/>
              </a:spcBef>
              <a:spcAft>
                <a:spcPts val="0"/>
              </a:spcAft>
              <a:buClr>
                <a:schemeClr val="dk2"/>
              </a:buClr>
              <a:buSzPts val="2000"/>
              <a:buFont typeface="Barlow Semi Condensed"/>
              <a:buChar char="○"/>
            </a:pPr>
            <a:r>
              <a:rPr lang="en" sz="2000">
                <a:solidFill>
                  <a:schemeClr val="dk2"/>
                </a:solidFill>
              </a:rPr>
              <a:t>Text=</a:t>
            </a:r>
            <a:r>
              <a:rPr lang="en" sz="2000">
                <a:solidFill>
                  <a:schemeClr val="dk2"/>
                </a:solidFill>
                <a:highlight>
                  <a:srgbClr val="00FF00"/>
                </a:highlight>
              </a:rPr>
              <a:t>AAAAA</a:t>
            </a:r>
            <a:r>
              <a:rPr lang="en" sz="2000">
                <a:solidFill>
                  <a:schemeClr val="dk2"/>
                </a:solidFill>
                <a:highlight>
                  <a:srgbClr val="FF0000"/>
                </a:highlight>
              </a:rPr>
              <a:t>T</a:t>
            </a:r>
            <a:r>
              <a:rPr lang="en" sz="2000">
                <a:solidFill>
                  <a:schemeClr val="dk2"/>
                </a:solidFill>
                <a:highlight>
                  <a:srgbClr val="00FF00"/>
                </a:highlight>
              </a:rPr>
              <a:t>AAAAA</a:t>
            </a:r>
            <a:r>
              <a:rPr lang="en" sz="2000">
                <a:solidFill>
                  <a:schemeClr val="dk2"/>
                </a:solidFill>
                <a:highlight>
                  <a:srgbClr val="FF0000"/>
                </a:highlight>
              </a:rPr>
              <a:t>T</a:t>
            </a:r>
            <a:r>
              <a:rPr lang="en" sz="2000">
                <a:solidFill>
                  <a:schemeClr val="dk2"/>
                </a:solidFill>
                <a:highlight>
                  <a:srgbClr val="00FF00"/>
                </a:highlight>
              </a:rPr>
              <a:t>AAAAA</a:t>
            </a:r>
            <a:r>
              <a:rPr lang="en" sz="2000">
                <a:solidFill>
                  <a:schemeClr val="dk2"/>
                </a:solidFill>
                <a:highlight>
                  <a:srgbClr val="FF0000"/>
                </a:highlight>
              </a:rPr>
              <a:t>T</a:t>
            </a:r>
            <a:r>
              <a:rPr lang="en" sz="2000">
                <a:solidFill>
                  <a:schemeClr val="dk2"/>
                </a:solidFill>
              </a:rPr>
              <a:t>AAAA…</a:t>
            </a:r>
            <a:endParaRPr sz="2000">
              <a:solidFill>
                <a:schemeClr val="dk2"/>
              </a:solidFill>
            </a:endParaRPr>
          </a:p>
          <a:p>
            <a:pPr marL="914400" lvl="1" indent="-355600" algn="l" rtl="0">
              <a:spcBef>
                <a:spcPts val="0"/>
              </a:spcBef>
              <a:spcAft>
                <a:spcPts val="0"/>
              </a:spcAft>
              <a:buClr>
                <a:schemeClr val="dk2"/>
              </a:buClr>
              <a:buSzPts val="2000"/>
              <a:buFont typeface="Arial"/>
              <a:buChar char="○"/>
            </a:pPr>
            <a:r>
              <a:rPr lang="en" sz="2000">
                <a:solidFill>
                  <a:schemeClr val="dk2"/>
                </a:solidFill>
              </a:rPr>
              <a:t>Pattern=</a:t>
            </a:r>
            <a:r>
              <a:rPr lang="en" sz="2000">
                <a:solidFill>
                  <a:srgbClr val="00FF00"/>
                </a:solidFill>
              </a:rPr>
              <a:t>AAAAA</a:t>
            </a:r>
            <a:r>
              <a:rPr lang="en" sz="2000">
                <a:solidFill>
                  <a:srgbClr val="FF0000"/>
                </a:solidFill>
              </a:rPr>
              <a:t>A</a:t>
            </a:r>
            <a:r>
              <a:rPr lang="en" sz="2000">
                <a:solidFill>
                  <a:srgbClr val="666666"/>
                </a:solidFill>
              </a:rPr>
              <a:t> , length of pattern = 6</a:t>
            </a:r>
            <a:endParaRPr sz="2000">
              <a:solidFill>
                <a:srgbClr val="666666"/>
              </a:solidFill>
            </a:endParaRPr>
          </a:p>
          <a:p>
            <a:pPr marL="914400" lvl="1" indent="-355600" algn="l" rtl="0">
              <a:spcBef>
                <a:spcPts val="0"/>
              </a:spcBef>
              <a:spcAft>
                <a:spcPts val="0"/>
              </a:spcAft>
              <a:buClr>
                <a:schemeClr val="dk2"/>
              </a:buClr>
              <a:buSzPts val="2000"/>
              <a:buFont typeface="Barlow Semi Condensed"/>
              <a:buChar char="○"/>
            </a:pPr>
            <a:r>
              <a:rPr lang="en" sz="2000">
                <a:solidFill>
                  <a:schemeClr val="dk2"/>
                </a:solidFill>
              </a:rPr>
              <a:t>Compares approx. 2n times: has complexity of O(n)</a:t>
            </a:r>
            <a:endParaRPr sz="2000">
              <a:solidFill>
                <a:schemeClr val="dk2"/>
              </a:solidFill>
            </a:endParaRPr>
          </a:p>
          <a:p>
            <a:pPr marL="0" lvl="0" indent="0" algn="l" rtl="0">
              <a:spcBef>
                <a:spcPts val="0"/>
              </a:spcBef>
              <a:spcAft>
                <a:spcPts val="0"/>
              </a:spcAft>
              <a:buNone/>
            </a:pPr>
            <a:endParaRPr/>
          </a:p>
        </p:txBody>
      </p:sp>
      <p:pic>
        <p:nvPicPr>
          <p:cNvPr id="2231" name="Google Shape;2231;p64"/>
          <p:cNvPicPr preferRelativeResize="0"/>
          <p:nvPr/>
        </p:nvPicPr>
        <p:blipFill>
          <a:blip r:embed="rId3">
            <a:alphaModFix/>
          </a:blip>
          <a:stretch>
            <a:fillRect/>
          </a:stretch>
        </p:blipFill>
        <p:spPr>
          <a:xfrm>
            <a:off x="5353700" y="2079925"/>
            <a:ext cx="3487001" cy="3061325"/>
          </a:xfrm>
          <a:prstGeom prst="rect">
            <a:avLst/>
          </a:prstGeom>
          <a:noFill/>
          <a:ln>
            <a:noFill/>
          </a:ln>
        </p:spPr>
      </p:pic>
      <p:pic>
        <p:nvPicPr>
          <p:cNvPr id="2232" name="Google Shape;2232;p64"/>
          <p:cNvPicPr preferRelativeResize="0"/>
          <p:nvPr/>
        </p:nvPicPr>
        <p:blipFill>
          <a:blip r:embed="rId4">
            <a:alphaModFix/>
          </a:blip>
          <a:stretch>
            <a:fillRect/>
          </a:stretch>
        </p:blipFill>
        <p:spPr>
          <a:xfrm>
            <a:off x="152400" y="2778750"/>
            <a:ext cx="4537950" cy="1647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6"/>
        <p:cNvGrpSpPr/>
        <p:nvPr/>
      </p:nvGrpSpPr>
      <p:grpSpPr>
        <a:xfrm>
          <a:off x="0" y="0"/>
          <a:ext cx="0" cy="0"/>
          <a:chOff x="0" y="0"/>
          <a:chExt cx="0" cy="0"/>
        </a:xfrm>
      </p:grpSpPr>
      <p:sp>
        <p:nvSpPr>
          <p:cNvPr id="2237" name="Google Shape;2237;p65"/>
          <p:cNvSpPr txBox="1">
            <a:spLocks noGrp="1"/>
          </p:cNvSpPr>
          <p:nvPr>
            <p:ph type="title"/>
          </p:nvPr>
        </p:nvSpPr>
        <p:spPr>
          <a:xfrm>
            <a:off x="-12" y="3"/>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2"/>
                </a:solidFill>
              </a:rPr>
              <a:t>Time Complexity:</a:t>
            </a:r>
            <a:endParaRPr>
              <a:solidFill>
                <a:schemeClr val="dk2"/>
              </a:solidFill>
            </a:endParaRPr>
          </a:p>
          <a:p>
            <a:pPr marL="0" lvl="0" indent="0" algn="ctr" rtl="0">
              <a:spcBef>
                <a:spcPts val="0"/>
              </a:spcBef>
              <a:spcAft>
                <a:spcPts val="0"/>
              </a:spcAft>
              <a:buNone/>
            </a:pPr>
            <a:endParaRPr/>
          </a:p>
        </p:txBody>
      </p:sp>
      <p:sp>
        <p:nvSpPr>
          <p:cNvPr id="2238" name="Google Shape;2238;p65"/>
          <p:cNvSpPr txBox="1">
            <a:spLocks noGrp="1"/>
          </p:cNvSpPr>
          <p:nvPr>
            <p:ph type="body" idx="1"/>
          </p:nvPr>
        </p:nvSpPr>
        <p:spPr>
          <a:xfrm>
            <a:off x="0" y="576000"/>
            <a:ext cx="2308200" cy="9801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Clr>
                <a:srgbClr val="30394B"/>
              </a:buClr>
              <a:buSzPts val="2000"/>
              <a:buFont typeface="Arial"/>
              <a:buChar char="●"/>
            </a:pPr>
            <a:r>
              <a:rPr lang="en" sz="2000">
                <a:solidFill>
                  <a:schemeClr val="dk2"/>
                </a:solidFill>
              </a:rPr>
              <a:t>Average Case </a:t>
            </a:r>
            <a:endParaRPr sz="2000">
              <a:solidFill>
                <a:schemeClr val="dk2"/>
              </a:solidFill>
            </a:endParaRPr>
          </a:p>
          <a:p>
            <a:pPr marL="457200" lvl="0" indent="0" algn="l" rtl="0">
              <a:spcBef>
                <a:spcPts val="0"/>
              </a:spcBef>
              <a:spcAft>
                <a:spcPts val="0"/>
              </a:spcAft>
              <a:buNone/>
            </a:pPr>
            <a:r>
              <a:rPr lang="en" sz="2000">
                <a:solidFill>
                  <a:schemeClr val="dk2"/>
                </a:solidFill>
              </a:rPr>
              <a:t>Scenario: O(n)</a:t>
            </a:r>
            <a:endParaRPr sz="2000">
              <a:solidFill>
                <a:schemeClr val="dk2"/>
              </a:solidFill>
            </a:endParaRPr>
          </a:p>
        </p:txBody>
      </p:sp>
      <p:pic>
        <p:nvPicPr>
          <p:cNvPr id="2239" name="Google Shape;2239;p65"/>
          <p:cNvPicPr preferRelativeResize="0"/>
          <p:nvPr/>
        </p:nvPicPr>
        <p:blipFill>
          <a:blip r:embed="rId3">
            <a:alphaModFix/>
          </a:blip>
          <a:stretch>
            <a:fillRect/>
          </a:stretch>
        </p:blipFill>
        <p:spPr>
          <a:xfrm>
            <a:off x="2500991" y="0"/>
            <a:ext cx="6490609" cy="5143500"/>
          </a:xfrm>
          <a:prstGeom prst="rect">
            <a:avLst/>
          </a:prstGeom>
          <a:noFill/>
          <a:ln>
            <a:noFill/>
          </a:ln>
        </p:spPr>
      </p:pic>
      <p:sp>
        <p:nvSpPr>
          <p:cNvPr id="2240" name="Google Shape;2240;p65"/>
          <p:cNvSpPr txBox="1"/>
          <p:nvPr/>
        </p:nvSpPr>
        <p:spPr>
          <a:xfrm>
            <a:off x="-209550" y="1556100"/>
            <a:ext cx="2727300" cy="75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50">
                <a:solidFill>
                  <a:schemeClr val="dk1"/>
                </a:solidFill>
                <a:latin typeface="Cambria Math"/>
                <a:ea typeface="Cambria Math"/>
                <a:cs typeface="Cambria Math"/>
                <a:sym typeface="Cambria Math"/>
              </a:rPr>
              <a:t>Expected i shifts </a:t>
            </a:r>
            <a:endParaRPr sz="1850">
              <a:solidFill>
                <a:schemeClr val="dk1"/>
              </a:solidFill>
              <a:latin typeface="Cambria Math"/>
              <a:ea typeface="Cambria Math"/>
              <a:cs typeface="Cambria Math"/>
              <a:sym typeface="Cambria Math"/>
            </a:endParaRPr>
          </a:p>
          <a:p>
            <a:pPr marL="0" lvl="0" indent="0" algn="ctr" rtl="0">
              <a:spcBef>
                <a:spcPts val="0"/>
              </a:spcBef>
              <a:spcAft>
                <a:spcPts val="0"/>
              </a:spcAft>
              <a:buNone/>
            </a:pPr>
            <a:r>
              <a:rPr lang="en" sz="1850">
                <a:solidFill>
                  <a:schemeClr val="dk1"/>
                </a:solidFill>
                <a:latin typeface="Cambria Math"/>
                <a:ea typeface="Cambria Math"/>
                <a:cs typeface="Cambria Math"/>
                <a:sym typeface="Cambria Math"/>
              </a:rPr>
              <a:t>per iteration:</a:t>
            </a:r>
            <a:endParaRPr sz="1850">
              <a:solidFill>
                <a:schemeClr val="dk1"/>
              </a:solidFill>
              <a:latin typeface="Cambria Math"/>
              <a:ea typeface="Cambria Math"/>
              <a:cs typeface="Cambria Math"/>
              <a:sym typeface="Cambria Math"/>
            </a:endParaRPr>
          </a:p>
          <a:p>
            <a:pPr marL="0" lvl="0" indent="0" algn="ctr" rtl="0">
              <a:spcBef>
                <a:spcPts val="0"/>
              </a:spcBef>
              <a:spcAft>
                <a:spcPts val="0"/>
              </a:spcAft>
              <a:buNone/>
            </a:pPr>
            <a:endParaRPr sz="1850">
              <a:solidFill>
                <a:schemeClr val="dk1"/>
              </a:solidFill>
              <a:latin typeface="Cambria Math"/>
              <a:ea typeface="Cambria Math"/>
              <a:cs typeface="Cambria Math"/>
              <a:sym typeface="Cambria Math"/>
            </a:endParaRPr>
          </a:p>
        </p:txBody>
      </p:sp>
      <p:pic>
        <p:nvPicPr>
          <p:cNvPr id="2241" name="Google Shape;2241;p65"/>
          <p:cNvPicPr preferRelativeResize="0"/>
          <p:nvPr/>
        </p:nvPicPr>
        <p:blipFill>
          <a:blip r:embed="rId4">
            <a:alphaModFix/>
          </a:blip>
          <a:stretch>
            <a:fillRect/>
          </a:stretch>
        </p:blipFill>
        <p:spPr>
          <a:xfrm>
            <a:off x="401625" y="2257425"/>
            <a:ext cx="1504950" cy="628650"/>
          </a:xfrm>
          <a:prstGeom prst="rect">
            <a:avLst/>
          </a:prstGeom>
          <a:noFill/>
          <a:ln>
            <a:noFill/>
          </a:ln>
        </p:spPr>
      </p:pic>
      <p:sp>
        <p:nvSpPr>
          <p:cNvPr id="2242" name="Google Shape;2242;p65"/>
          <p:cNvSpPr txBox="1"/>
          <p:nvPr/>
        </p:nvSpPr>
        <p:spPr>
          <a:xfrm>
            <a:off x="-36450" y="3025600"/>
            <a:ext cx="2381100" cy="2042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50">
                <a:solidFill>
                  <a:schemeClr val="dk1"/>
                </a:solidFill>
                <a:latin typeface="Cambria Math"/>
                <a:ea typeface="Cambria Math"/>
                <a:cs typeface="Cambria Math"/>
                <a:sym typeface="Cambria Math"/>
              </a:rPr>
              <a:t>Expected number of comparisons:</a:t>
            </a:r>
            <a:endParaRPr sz="2200"/>
          </a:p>
        </p:txBody>
      </p:sp>
      <p:pic>
        <p:nvPicPr>
          <p:cNvPr id="2243" name="Google Shape;2243;p65"/>
          <p:cNvPicPr preferRelativeResize="0"/>
          <p:nvPr/>
        </p:nvPicPr>
        <p:blipFill>
          <a:blip r:embed="rId5">
            <a:alphaModFix/>
          </a:blip>
          <a:stretch>
            <a:fillRect/>
          </a:stretch>
        </p:blipFill>
        <p:spPr>
          <a:xfrm>
            <a:off x="0" y="3963100"/>
            <a:ext cx="2501000" cy="514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47"/>
        <p:cNvGrpSpPr/>
        <p:nvPr/>
      </p:nvGrpSpPr>
      <p:grpSpPr>
        <a:xfrm>
          <a:off x="0" y="0"/>
          <a:ext cx="0" cy="0"/>
          <a:chOff x="0" y="0"/>
          <a:chExt cx="0" cy="0"/>
        </a:xfrm>
      </p:grpSpPr>
      <p:sp>
        <p:nvSpPr>
          <p:cNvPr id="2248" name="Google Shape;2248;p66"/>
          <p:cNvSpPr txBox="1">
            <a:spLocks noGrp="1"/>
          </p:cNvSpPr>
          <p:nvPr>
            <p:ph type="title"/>
          </p:nvPr>
        </p:nvSpPr>
        <p:spPr>
          <a:xfrm>
            <a:off x="2971088"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Conclusion</a:t>
            </a:r>
            <a:endParaRPr sz="4700"/>
          </a:p>
        </p:txBody>
      </p:sp>
      <p:sp>
        <p:nvSpPr>
          <p:cNvPr id="2249" name="Google Shape;2249;p66"/>
          <p:cNvSpPr txBox="1">
            <a:spLocks noGrp="1"/>
          </p:cNvSpPr>
          <p:nvPr>
            <p:ph type="title" idx="2"/>
          </p:nvPr>
        </p:nvSpPr>
        <p:spPr>
          <a:xfrm>
            <a:off x="3087488"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250" name="Google Shape;2250;p66"/>
          <p:cNvSpPr txBox="1">
            <a:spLocks noGrp="1"/>
          </p:cNvSpPr>
          <p:nvPr>
            <p:ph type="subTitle" idx="1"/>
          </p:nvPr>
        </p:nvSpPr>
        <p:spPr>
          <a:xfrm>
            <a:off x="2972513"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595959"/>
                </a:solidFill>
              </a:rPr>
              <a:t>Comparison between algorithms</a:t>
            </a:r>
            <a:endParaRPr sz="1600">
              <a:solidFill>
                <a:srgbClr val="595959"/>
              </a:solidFill>
              <a:latin typeface="Barlow Semi Condensed"/>
              <a:ea typeface="Barlow Semi Condensed"/>
              <a:cs typeface="Barlow Semi Condensed"/>
              <a:sym typeface="Barlow Semi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54"/>
        <p:cNvGrpSpPr/>
        <p:nvPr/>
      </p:nvGrpSpPr>
      <p:grpSpPr>
        <a:xfrm>
          <a:off x="0" y="0"/>
          <a:ext cx="0" cy="0"/>
          <a:chOff x="0" y="0"/>
          <a:chExt cx="0" cy="0"/>
        </a:xfrm>
      </p:grpSpPr>
      <p:sp>
        <p:nvSpPr>
          <p:cNvPr id="2255" name="Google Shape;2255;p67"/>
          <p:cNvSpPr txBox="1">
            <a:spLocks noGrp="1"/>
          </p:cNvSpPr>
          <p:nvPr>
            <p:ph type="title"/>
          </p:nvPr>
        </p:nvSpPr>
        <p:spPr>
          <a:xfrm>
            <a:off x="272852" y="260425"/>
            <a:ext cx="4935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Comparison for empirical runs</a:t>
            </a:r>
            <a:endParaRPr/>
          </a:p>
        </p:txBody>
      </p:sp>
      <p:pic>
        <p:nvPicPr>
          <p:cNvPr id="2256" name="Google Shape;2256;p67"/>
          <p:cNvPicPr preferRelativeResize="0"/>
          <p:nvPr/>
        </p:nvPicPr>
        <p:blipFill>
          <a:blip r:embed="rId3">
            <a:alphaModFix/>
          </a:blip>
          <a:stretch>
            <a:fillRect/>
          </a:stretch>
        </p:blipFill>
        <p:spPr>
          <a:xfrm>
            <a:off x="661725" y="836425"/>
            <a:ext cx="7416523" cy="4307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60"/>
        <p:cNvGrpSpPr/>
        <p:nvPr/>
      </p:nvGrpSpPr>
      <p:grpSpPr>
        <a:xfrm>
          <a:off x="0" y="0"/>
          <a:ext cx="0" cy="0"/>
          <a:chOff x="0" y="0"/>
          <a:chExt cx="0" cy="0"/>
        </a:xfrm>
      </p:grpSpPr>
      <p:sp>
        <p:nvSpPr>
          <p:cNvPr id="2261" name="Google Shape;2261;p68"/>
          <p:cNvSpPr txBox="1">
            <a:spLocks noGrp="1"/>
          </p:cNvSpPr>
          <p:nvPr>
            <p:ph type="title"/>
          </p:nvPr>
        </p:nvSpPr>
        <p:spPr>
          <a:xfrm>
            <a:off x="128238" y="11787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Theoretical Complexity</a:t>
            </a:r>
            <a:endParaRPr/>
          </a:p>
        </p:txBody>
      </p:sp>
      <p:sp>
        <p:nvSpPr>
          <p:cNvPr id="2262" name="Google Shape;2262;p68"/>
          <p:cNvSpPr txBox="1">
            <a:spLocks noGrp="1"/>
          </p:cNvSpPr>
          <p:nvPr>
            <p:ph type="body" idx="1"/>
          </p:nvPr>
        </p:nvSpPr>
        <p:spPr>
          <a:xfrm>
            <a:off x="0" y="1063995"/>
            <a:ext cx="7891200" cy="308100"/>
          </a:xfrm>
          <a:prstGeom prst="rect">
            <a:avLst/>
          </a:prstGeom>
        </p:spPr>
        <p:txBody>
          <a:bodyPr spcFirstLastPara="1" wrap="square" lIns="91425" tIns="91425" rIns="91425" bIns="91425" anchor="ctr" anchorCtr="0">
            <a:noAutofit/>
          </a:bodyPr>
          <a:lstStyle/>
          <a:p>
            <a:pPr marL="0" lvl="0" indent="88900" algn="l" rtl="0">
              <a:lnSpc>
                <a:spcPct val="115000"/>
              </a:lnSpc>
              <a:spcBef>
                <a:spcPts val="0"/>
              </a:spcBef>
              <a:spcAft>
                <a:spcPts val="0"/>
              </a:spcAft>
              <a:buNone/>
            </a:pPr>
            <a:r>
              <a:rPr lang="en" sz="1300">
                <a:solidFill>
                  <a:schemeClr val="dk2"/>
                </a:solidFill>
                <a:latin typeface="Arial"/>
                <a:ea typeface="Arial"/>
                <a:cs typeface="Arial"/>
                <a:sym typeface="Arial"/>
              </a:rPr>
              <a:t>* n:  Length of text,  m: Length of pattern,  σ:  Number of alphabets</a:t>
            </a:r>
            <a:endParaRPr sz="1300">
              <a:solidFill>
                <a:schemeClr val="dk2"/>
              </a:solidFill>
              <a:latin typeface="Arial"/>
              <a:ea typeface="Arial"/>
              <a:cs typeface="Arial"/>
              <a:sym typeface="Arial"/>
            </a:endParaRPr>
          </a:p>
          <a:p>
            <a:pPr marL="0" lvl="0" indent="0" algn="l" rtl="0">
              <a:spcBef>
                <a:spcPts val="1200"/>
              </a:spcBef>
              <a:spcAft>
                <a:spcPts val="1200"/>
              </a:spcAft>
              <a:buNone/>
            </a:pPr>
            <a:endParaRPr sz="1000">
              <a:solidFill>
                <a:schemeClr val="dk2"/>
              </a:solidFill>
              <a:latin typeface="Arial"/>
              <a:ea typeface="Arial"/>
              <a:cs typeface="Arial"/>
              <a:sym typeface="Arial"/>
            </a:endParaRPr>
          </a:p>
        </p:txBody>
      </p:sp>
      <p:pic>
        <p:nvPicPr>
          <p:cNvPr id="2263" name="Google Shape;2263;p68"/>
          <p:cNvPicPr preferRelativeResize="0"/>
          <p:nvPr/>
        </p:nvPicPr>
        <p:blipFill>
          <a:blip r:embed="rId3">
            <a:alphaModFix/>
          </a:blip>
          <a:stretch>
            <a:fillRect/>
          </a:stretch>
        </p:blipFill>
        <p:spPr>
          <a:xfrm>
            <a:off x="152400" y="1222770"/>
            <a:ext cx="8839200" cy="201183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sp>
        <p:nvSpPr>
          <p:cNvPr id="2268" name="Google Shape;2268;p69"/>
          <p:cNvSpPr txBox="1">
            <a:spLocks noGrp="1"/>
          </p:cNvSpPr>
          <p:nvPr>
            <p:ph type="body" idx="1"/>
          </p:nvPr>
        </p:nvSpPr>
        <p:spPr>
          <a:xfrm>
            <a:off x="621800" y="304201"/>
            <a:ext cx="7891200" cy="43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0"/>
              <a:t>Thank You :)</a:t>
            </a:r>
            <a:endParaRPr sz="9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36"/>
          <p:cNvSpPr txBox="1">
            <a:spLocks noGrp="1"/>
          </p:cNvSpPr>
          <p:nvPr>
            <p:ph type="title"/>
          </p:nvPr>
        </p:nvSpPr>
        <p:spPr>
          <a:xfrm>
            <a:off x="2971088"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Brute Force </a:t>
            </a:r>
            <a:endParaRPr sz="4700"/>
          </a:p>
        </p:txBody>
      </p:sp>
      <p:sp>
        <p:nvSpPr>
          <p:cNvPr id="1843" name="Google Shape;1843;p36"/>
          <p:cNvSpPr txBox="1">
            <a:spLocks noGrp="1"/>
          </p:cNvSpPr>
          <p:nvPr>
            <p:ph type="title" idx="2"/>
          </p:nvPr>
        </p:nvSpPr>
        <p:spPr>
          <a:xfrm>
            <a:off x="3087488"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44" name="Google Shape;1844;p36"/>
          <p:cNvSpPr txBox="1">
            <a:spLocks noGrp="1"/>
          </p:cNvSpPr>
          <p:nvPr>
            <p:ph type="subTitle" idx="1"/>
          </p:nvPr>
        </p:nvSpPr>
        <p:spPr>
          <a:xfrm>
            <a:off x="2972513"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595959"/>
                </a:solidFill>
              </a:rPr>
              <a:t>Naive String Searching Algorithm</a:t>
            </a:r>
            <a:endParaRPr sz="1600">
              <a:solidFill>
                <a:srgbClr val="595959"/>
              </a:solidFill>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37"/>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1850" name="Google Shape;1850;p37"/>
          <p:cNvSpPr txBox="1"/>
          <p:nvPr/>
        </p:nvSpPr>
        <p:spPr>
          <a:xfrm>
            <a:off x="661575" y="1595300"/>
            <a:ext cx="3218100" cy="27780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Walk through the source sequence from the beginning till the end</a:t>
            </a:r>
            <a:endParaRPr sz="2100">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2100">
              <a:latin typeface="Barlow Semi Condensed"/>
              <a:ea typeface="Barlow Semi Condensed"/>
              <a:cs typeface="Barlow Semi Condensed"/>
              <a:sym typeface="Barlow Semi Condensed"/>
            </a:endParaRPr>
          </a:p>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Check </a:t>
            </a:r>
            <a:r>
              <a:rPr lang="en" sz="2100" b="1">
                <a:latin typeface="Barlow Semi Condensed"/>
                <a:ea typeface="Barlow Semi Condensed"/>
                <a:cs typeface="Barlow Semi Condensed"/>
                <a:sym typeface="Barlow Semi Condensed"/>
              </a:rPr>
              <a:t>at each position</a:t>
            </a:r>
            <a:r>
              <a:rPr lang="en" sz="2100">
                <a:latin typeface="Barlow Semi Condensed"/>
                <a:ea typeface="Barlow Semi Condensed"/>
                <a:cs typeface="Barlow Semi Condensed"/>
                <a:sym typeface="Barlow Semi Condensed"/>
              </a:rPr>
              <a:t> if the resulting substring equals the query sequence</a:t>
            </a:r>
            <a:endParaRPr sz="2100">
              <a:latin typeface="Barlow Semi Condensed"/>
              <a:ea typeface="Barlow Semi Condensed"/>
              <a:cs typeface="Barlow Semi Condensed"/>
              <a:sym typeface="Barlow Semi Condensed"/>
            </a:endParaRPr>
          </a:p>
        </p:txBody>
      </p:sp>
      <p:sp>
        <p:nvSpPr>
          <p:cNvPr id="1851" name="Google Shape;1851;p37"/>
          <p:cNvSpPr/>
          <p:nvPr/>
        </p:nvSpPr>
        <p:spPr>
          <a:xfrm>
            <a:off x="4675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852" name="Google Shape;1852;p37"/>
          <p:cNvSpPr/>
          <p:nvPr/>
        </p:nvSpPr>
        <p:spPr>
          <a:xfrm>
            <a:off x="5170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853" name="Google Shape;1853;p37"/>
          <p:cNvSpPr/>
          <p:nvPr/>
        </p:nvSpPr>
        <p:spPr>
          <a:xfrm>
            <a:off x="5664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854" name="Google Shape;1854;p37"/>
          <p:cNvSpPr/>
          <p:nvPr/>
        </p:nvSpPr>
        <p:spPr>
          <a:xfrm>
            <a:off x="764222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855" name="Google Shape;1855;p37"/>
          <p:cNvSpPr/>
          <p:nvPr/>
        </p:nvSpPr>
        <p:spPr>
          <a:xfrm>
            <a:off x="7148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856" name="Google Shape;1856;p37"/>
          <p:cNvSpPr/>
          <p:nvPr/>
        </p:nvSpPr>
        <p:spPr>
          <a:xfrm>
            <a:off x="6159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857" name="Google Shape;1857;p37"/>
          <p:cNvSpPr/>
          <p:nvPr/>
        </p:nvSpPr>
        <p:spPr>
          <a:xfrm>
            <a:off x="6653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858" name="Google Shape;1858;p37"/>
          <p:cNvSpPr txBox="1"/>
          <p:nvPr/>
        </p:nvSpPr>
        <p:spPr>
          <a:xfrm>
            <a:off x="8137225" y="1754250"/>
            <a:ext cx="9489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Source</a:t>
            </a:r>
            <a:endParaRPr sz="2200">
              <a:latin typeface="Barlow Semi Condensed"/>
              <a:ea typeface="Barlow Semi Condensed"/>
              <a:cs typeface="Barlow Semi Condensed"/>
              <a:sym typeface="Barlow Semi Condensed"/>
            </a:endParaRPr>
          </a:p>
        </p:txBody>
      </p:sp>
      <p:sp>
        <p:nvSpPr>
          <p:cNvPr id="1859" name="Google Shape;1859;p37"/>
          <p:cNvSpPr/>
          <p:nvPr/>
        </p:nvSpPr>
        <p:spPr>
          <a:xfrm>
            <a:off x="467590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860" name="Google Shape;1860;p37"/>
          <p:cNvSpPr/>
          <p:nvPr/>
        </p:nvSpPr>
        <p:spPr>
          <a:xfrm>
            <a:off x="517090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861" name="Google Shape;1861;p37"/>
          <p:cNvSpPr/>
          <p:nvPr/>
        </p:nvSpPr>
        <p:spPr>
          <a:xfrm>
            <a:off x="5664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862" name="Google Shape;1862;p37"/>
          <p:cNvSpPr txBox="1"/>
          <p:nvPr/>
        </p:nvSpPr>
        <p:spPr>
          <a:xfrm>
            <a:off x="8137225" y="2538150"/>
            <a:ext cx="12696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Pattern</a:t>
            </a:r>
            <a:endParaRPr sz="2200">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1"/>
                                        </p:tgtEl>
                                        <p:attrNameLst>
                                          <p:attrName>style.visibility</p:attrName>
                                        </p:attrNameLst>
                                      </p:cBhvr>
                                      <p:to>
                                        <p:strVal val="visible"/>
                                      </p:to>
                                    </p:set>
                                    <p:animEffect transition="in" filter="fade">
                                      <p:cBhvr>
                                        <p:cTn id="7" dur="1"/>
                                        <p:tgtEl>
                                          <p:spTgt spid="1851"/>
                                        </p:tgtEl>
                                      </p:cBhvr>
                                    </p:animEffect>
                                  </p:childTnLst>
                                </p:cTn>
                              </p:par>
                              <p:par>
                                <p:cTn id="8" presetID="10" presetClass="entr" presetSubtype="0" fill="hold" nodeType="withEffect">
                                  <p:stCondLst>
                                    <p:cond delay="0"/>
                                  </p:stCondLst>
                                  <p:childTnLst>
                                    <p:set>
                                      <p:cBhvr>
                                        <p:cTn id="9" dur="1" fill="hold">
                                          <p:stCondLst>
                                            <p:cond delay="0"/>
                                          </p:stCondLst>
                                        </p:cTn>
                                        <p:tgtEl>
                                          <p:spTgt spid="1852"/>
                                        </p:tgtEl>
                                        <p:attrNameLst>
                                          <p:attrName>style.visibility</p:attrName>
                                        </p:attrNameLst>
                                      </p:cBhvr>
                                      <p:to>
                                        <p:strVal val="visible"/>
                                      </p:to>
                                    </p:set>
                                    <p:animEffect transition="in" filter="fade">
                                      <p:cBhvr>
                                        <p:cTn id="10" dur="1"/>
                                        <p:tgtEl>
                                          <p:spTgt spid="1852"/>
                                        </p:tgtEl>
                                      </p:cBhvr>
                                    </p:animEffect>
                                  </p:childTnLst>
                                </p:cTn>
                              </p:par>
                              <p:par>
                                <p:cTn id="11" presetID="10" presetClass="entr" presetSubtype="0" fill="hold" nodeType="withEffect">
                                  <p:stCondLst>
                                    <p:cond delay="0"/>
                                  </p:stCondLst>
                                  <p:childTnLst>
                                    <p:set>
                                      <p:cBhvr>
                                        <p:cTn id="12" dur="1" fill="hold">
                                          <p:stCondLst>
                                            <p:cond delay="0"/>
                                          </p:stCondLst>
                                        </p:cTn>
                                        <p:tgtEl>
                                          <p:spTgt spid="1853"/>
                                        </p:tgtEl>
                                        <p:attrNameLst>
                                          <p:attrName>style.visibility</p:attrName>
                                        </p:attrNameLst>
                                      </p:cBhvr>
                                      <p:to>
                                        <p:strVal val="visible"/>
                                      </p:to>
                                    </p:set>
                                    <p:animEffect transition="in" filter="fade">
                                      <p:cBhvr>
                                        <p:cTn id="13" dur="1"/>
                                        <p:tgtEl>
                                          <p:spTgt spid="1853"/>
                                        </p:tgtEl>
                                      </p:cBhvr>
                                    </p:animEffect>
                                  </p:childTnLst>
                                </p:cTn>
                              </p:par>
                              <p:par>
                                <p:cTn id="14" presetID="10" presetClass="entr" presetSubtype="0" fill="hold" nodeType="withEffect">
                                  <p:stCondLst>
                                    <p:cond delay="0"/>
                                  </p:stCondLst>
                                  <p:childTnLst>
                                    <p:set>
                                      <p:cBhvr>
                                        <p:cTn id="15" dur="1" fill="hold">
                                          <p:stCondLst>
                                            <p:cond delay="0"/>
                                          </p:stCondLst>
                                        </p:cTn>
                                        <p:tgtEl>
                                          <p:spTgt spid="1856"/>
                                        </p:tgtEl>
                                        <p:attrNameLst>
                                          <p:attrName>style.visibility</p:attrName>
                                        </p:attrNameLst>
                                      </p:cBhvr>
                                      <p:to>
                                        <p:strVal val="visible"/>
                                      </p:to>
                                    </p:set>
                                    <p:animEffect transition="in" filter="fade">
                                      <p:cBhvr>
                                        <p:cTn id="16" dur="1"/>
                                        <p:tgtEl>
                                          <p:spTgt spid="1856"/>
                                        </p:tgtEl>
                                      </p:cBhvr>
                                    </p:animEffect>
                                  </p:childTnLst>
                                </p:cTn>
                              </p:par>
                              <p:par>
                                <p:cTn id="17" presetID="10" presetClass="entr" presetSubtype="0" fill="hold" nodeType="withEffect">
                                  <p:stCondLst>
                                    <p:cond delay="0"/>
                                  </p:stCondLst>
                                  <p:childTnLst>
                                    <p:set>
                                      <p:cBhvr>
                                        <p:cTn id="18" dur="1" fill="hold">
                                          <p:stCondLst>
                                            <p:cond delay="0"/>
                                          </p:stCondLst>
                                        </p:cTn>
                                        <p:tgtEl>
                                          <p:spTgt spid="1857"/>
                                        </p:tgtEl>
                                        <p:attrNameLst>
                                          <p:attrName>style.visibility</p:attrName>
                                        </p:attrNameLst>
                                      </p:cBhvr>
                                      <p:to>
                                        <p:strVal val="visible"/>
                                      </p:to>
                                    </p:set>
                                    <p:animEffect transition="in" filter="fade">
                                      <p:cBhvr>
                                        <p:cTn id="19" dur="1"/>
                                        <p:tgtEl>
                                          <p:spTgt spid="1857"/>
                                        </p:tgtEl>
                                      </p:cBhvr>
                                    </p:animEffect>
                                  </p:childTnLst>
                                </p:cTn>
                              </p:par>
                              <p:par>
                                <p:cTn id="20" presetID="10" presetClass="entr" presetSubtype="0" fill="hold" nodeType="withEffect">
                                  <p:stCondLst>
                                    <p:cond delay="0"/>
                                  </p:stCondLst>
                                  <p:childTnLst>
                                    <p:set>
                                      <p:cBhvr>
                                        <p:cTn id="21" dur="1" fill="hold">
                                          <p:stCondLst>
                                            <p:cond delay="0"/>
                                          </p:stCondLst>
                                        </p:cTn>
                                        <p:tgtEl>
                                          <p:spTgt spid="1855"/>
                                        </p:tgtEl>
                                        <p:attrNameLst>
                                          <p:attrName>style.visibility</p:attrName>
                                        </p:attrNameLst>
                                      </p:cBhvr>
                                      <p:to>
                                        <p:strVal val="visible"/>
                                      </p:to>
                                    </p:set>
                                    <p:animEffect transition="in" filter="fade">
                                      <p:cBhvr>
                                        <p:cTn id="22" dur="1"/>
                                        <p:tgtEl>
                                          <p:spTgt spid="1855"/>
                                        </p:tgtEl>
                                      </p:cBhvr>
                                    </p:animEffect>
                                  </p:childTnLst>
                                </p:cTn>
                              </p:par>
                              <p:par>
                                <p:cTn id="23" presetID="10" presetClass="entr" presetSubtype="0" fill="hold" nodeType="withEffect">
                                  <p:stCondLst>
                                    <p:cond delay="0"/>
                                  </p:stCondLst>
                                  <p:childTnLst>
                                    <p:set>
                                      <p:cBhvr>
                                        <p:cTn id="24" dur="1" fill="hold">
                                          <p:stCondLst>
                                            <p:cond delay="0"/>
                                          </p:stCondLst>
                                        </p:cTn>
                                        <p:tgtEl>
                                          <p:spTgt spid="1854"/>
                                        </p:tgtEl>
                                        <p:attrNameLst>
                                          <p:attrName>style.visibility</p:attrName>
                                        </p:attrNameLst>
                                      </p:cBhvr>
                                      <p:to>
                                        <p:strVal val="visible"/>
                                      </p:to>
                                    </p:set>
                                    <p:animEffect transition="in" filter="fade">
                                      <p:cBhvr>
                                        <p:cTn id="25" dur="1"/>
                                        <p:tgtEl>
                                          <p:spTgt spid="1854"/>
                                        </p:tgtEl>
                                      </p:cBhvr>
                                    </p:animEffect>
                                  </p:childTnLst>
                                </p:cTn>
                              </p:par>
                              <p:par>
                                <p:cTn id="26" presetID="10" presetClass="entr" presetSubtype="0" fill="hold" nodeType="withEffect">
                                  <p:stCondLst>
                                    <p:cond delay="0"/>
                                  </p:stCondLst>
                                  <p:childTnLst>
                                    <p:set>
                                      <p:cBhvr>
                                        <p:cTn id="27" dur="1" fill="hold">
                                          <p:stCondLst>
                                            <p:cond delay="0"/>
                                          </p:stCondLst>
                                        </p:cTn>
                                        <p:tgtEl>
                                          <p:spTgt spid="1858"/>
                                        </p:tgtEl>
                                        <p:attrNameLst>
                                          <p:attrName>style.visibility</p:attrName>
                                        </p:attrNameLst>
                                      </p:cBhvr>
                                      <p:to>
                                        <p:strVal val="visible"/>
                                      </p:to>
                                    </p:set>
                                    <p:animEffect transition="in" filter="fade">
                                      <p:cBhvr>
                                        <p:cTn id="28" dur="1"/>
                                        <p:tgtEl>
                                          <p:spTgt spid="18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59"/>
                                        </p:tgtEl>
                                        <p:attrNameLst>
                                          <p:attrName>style.visibility</p:attrName>
                                        </p:attrNameLst>
                                      </p:cBhvr>
                                      <p:to>
                                        <p:strVal val="visible"/>
                                      </p:to>
                                    </p:set>
                                    <p:animEffect transition="in" filter="fade">
                                      <p:cBhvr>
                                        <p:cTn id="33" dur="1"/>
                                        <p:tgtEl>
                                          <p:spTgt spid="1859"/>
                                        </p:tgtEl>
                                      </p:cBhvr>
                                    </p:animEffect>
                                  </p:childTnLst>
                                </p:cTn>
                              </p:par>
                              <p:par>
                                <p:cTn id="34" presetID="10" presetClass="entr" presetSubtype="0" fill="hold" nodeType="withEffect">
                                  <p:stCondLst>
                                    <p:cond delay="0"/>
                                  </p:stCondLst>
                                  <p:childTnLst>
                                    <p:set>
                                      <p:cBhvr>
                                        <p:cTn id="35" dur="1" fill="hold">
                                          <p:stCondLst>
                                            <p:cond delay="0"/>
                                          </p:stCondLst>
                                        </p:cTn>
                                        <p:tgtEl>
                                          <p:spTgt spid="1860"/>
                                        </p:tgtEl>
                                        <p:attrNameLst>
                                          <p:attrName>style.visibility</p:attrName>
                                        </p:attrNameLst>
                                      </p:cBhvr>
                                      <p:to>
                                        <p:strVal val="visible"/>
                                      </p:to>
                                    </p:set>
                                    <p:animEffect transition="in" filter="fade">
                                      <p:cBhvr>
                                        <p:cTn id="36" dur="1"/>
                                        <p:tgtEl>
                                          <p:spTgt spid="1860"/>
                                        </p:tgtEl>
                                      </p:cBhvr>
                                    </p:animEffect>
                                  </p:childTnLst>
                                </p:cTn>
                              </p:par>
                              <p:par>
                                <p:cTn id="37" presetID="10" presetClass="entr" presetSubtype="0" fill="hold" nodeType="withEffect">
                                  <p:stCondLst>
                                    <p:cond delay="0"/>
                                  </p:stCondLst>
                                  <p:childTnLst>
                                    <p:set>
                                      <p:cBhvr>
                                        <p:cTn id="38" dur="1" fill="hold">
                                          <p:stCondLst>
                                            <p:cond delay="0"/>
                                          </p:stCondLst>
                                        </p:cTn>
                                        <p:tgtEl>
                                          <p:spTgt spid="1861"/>
                                        </p:tgtEl>
                                        <p:attrNameLst>
                                          <p:attrName>style.visibility</p:attrName>
                                        </p:attrNameLst>
                                      </p:cBhvr>
                                      <p:to>
                                        <p:strVal val="visible"/>
                                      </p:to>
                                    </p:set>
                                    <p:animEffect transition="in" filter="fade">
                                      <p:cBhvr>
                                        <p:cTn id="39" dur="1"/>
                                        <p:tgtEl>
                                          <p:spTgt spid="1861"/>
                                        </p:tgtEl>
                                      </p:cBhvr>
                                    </p:animEffect>
                                  </p:childTnLst>
                                </p:cTn>
                              </p:par>
                              <p:par>
                                <p:cTn id="40" presetID="10" presetClass="entr" presetSubtype="0" fill="hold" nodeType="withEffect">
                                  <p:stCondLst>
                                    <p:cond delay="0"/>
                                  </p:stCondLst>
                                  <p:childTnLst>
                                    <p:set>
                                      <p:cBhvr>
                                        <p:cTn id="41" dur="1" fill="hold">
                                          <p:stCondLst>
                                            <p:cond delay="0"/>
                                          </p:stCondLst>
                                        </p:cTn>
                                        <p:tgtEl>
                                          <p:spTgt spid="1862"/>
                                        </p:tgtEl>
                                        <p:attrNameLst>
                                          <p:attrName>style.visibility</p:attrName>
                                        </p:attrNameLst>
                                      </p:cBhvr>
                                      <p:to>
                                        <p:strVal val="visible"/>
                                      </p:to>
                                    </p:set>
                                    <p:animEffect transition="in" filter="fade">
                                      <p:cBhvr>
                                        <p:cTn id="42" dur="1"/>
                                        <p:tgtEl>
                                          <p:spTgt spid="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6"/>
        <p:cNvGrpSpPr/>
        <p:nvPr/>
      </p:nvGrpSpPr>
      <p:grpSpPr>
        <a:xfrm>
          <a:off x="0" y="0"/>
          <a:ext cx="0" cy="0"/>
          <a:chOff x="0" y="0"/>
          <a:chExt cx="0" cy="0"/>
        </a:xfrm>
      </p:grpSpPr>
      <p:sp>
        <p:nvSpPr>
          <p:cNvPr id="1867" name="Google Shape;1867;p38"/>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1868" name="Google Shape;1868;p38"/>
          <p:cNvSpPr txBox="1"/>
          <p:nvPr/>
        </p:nvSpPr>
        <p:spPr>
          <a:xfrm>
            <a:off x="661575" y="1595300"/>
            <a:ext cx="3218100" cy="27780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Walk through the source sequence from the beginning till the end</a:t>
            </a:r>
            <a:endParaRPr sz="2100">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2100">
              <a:latin typeface="Barlow Semi Condensed"/>
              <a:ea typeface="Barlow Semi Condensed"/>
              <a:cs typeface="Barlow Semi Condensed"/>
              <a:sym typeface="Barlow Semi Condensed"/>
            </a:endParaRPr>
          </a:p>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Check </a:t>
            </a:r>
            <a:r>
              <a:rPr lang="en" sz="2100" b="1">
                <a:latin typeface="Barlow Semi Condensed"/>
                <a:ea typeface="Barlow Semi Condensed"/>
                <a:cs typeface="Barlow Semi Condensed"/>
                <a:sym typeface="Barlow Semi Condensed"/>
              </a:rPr>
              <a:t>at each position</a:t>
            </a:r>
            <a:r>
              <a:rPr lang="en" sz="2100">
                <a:latin typeface="Barlow Semi Condensed"/>
                <a:ea typeface="Barlow Semi Condensed"/>
                <a:cs typeface="Barlow Semi Condensed"/>
                <a:sym typeface="Barlow Semi Condensed"/>
              </a:rPr>
              <a:t> if the resulting substring equals the query sequence</a:t>
            </a:r>
            <a:endParaRPr sz="2100">
              <a:latin typeface="Barlow Semi Condensed"/>
              <a:ea typeface="Barlow Semi Condensed"/>
              <a:cs typeface="Barlow Semi Condensed"/>
              <a:sym typeface="Barlow Semi Condensed"/>
            </a:endParaRPr>
          </a:p>
        </p:txBody>
      </p:sp>
      <p:sp>
        <p:nvSpPr>
          <p:cNvPr id="1869" name="Google Shape;1869;p38"/>
          <p:cNvSpPr/>
          <p:nvPr/>
        </p:nvSpPr>
        <p:spPr>
          <a:xfrm>
            <a:off x="4675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870" name="Google Shape;1870;p38"/>
          <p:cNvSpPr/>
          <p:nvPr/>
        </p:nvSpPr>
        <p:spPr>
          <a:xfrm>
            <a:off x="5170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871" name="Google Shape;1871;p38"/>
          <p:cNvSpPr/>
          <p:nvPr/>
        </p:nvSpPr>
        <p:spPr>
          <a:xfrm>
            <a:off x="5664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872" name="Google Shape;1872;p38"/>
          <p:cNvSpPr/>
          <p:nvPr/>
        </p:nvSpPr>
        <p:spPr>
          <a:xfrm>
            <a:off x="764222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873" name="Google Shape;1873;p38"/>
          <p:cNvSpPr/>
          <p:nvPr/>
        </p:nvSpPr>
        <p:spPr>
          <a:xfrm>
            <a:off x="7148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874" name="Google Shape;1874;p38"/>
          <p:cNvSpPr/>
          <p:nvPr/>
        </p:nvSpPr>
        <p:spPr>
          <a:xfrm>
            <a:off x="6159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875" name="Google Shape;1875;p38"/>
          <p:cNvSpPr/>
          <p:nvPr/>
        </p:nvSpPr>
        <p:spPr>
          <a:xfrm>
            <a:off x="6653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876" name="Google Shape;1876;p38"/>
          <p:cNvSpPr txBox="1"/>
          <p:nvPr/>
        </p:nvSpPr>
        <p:spPr>
          <a:xfrm>
            <a:off x="8137225" y="1754250"/>
            <a:ext cx="9489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Source</a:t>
            </a:r>
            <a:endParaRPr sz="2200">
              <a:latin typeface="Barlow Semi Condensed"/>
              <a:ea typeface="Barlow Semi Condensed"/>
              <a:cs typeface="Barlow Semi Condensed"/>
              <a:sym typeface="Barlow Semi Condensed"/>
            </a:endParaRPr>
          </a:p>
        </p:txBody>
      </p:sp>
      <p:sp>
        <p:nvSpPr>
          <p:cNvPr id="1877" name="Google Shape;1877;p38"/>
          <p:cNvSpPr/>
          <p:nvPr/>
        </p:nvSpPr>
        <p:spPr>
          <a:xfrm>
            <a:off x="467590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878" name="Google Shape;1878;p38"/>
          <p:cNvSpPr/>
          <p:nvPr/>
        </p:nvSpPr>
        <p:spPr>
          <a:xfrm>
            <a:off x="517090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879" name="Google Shape;1879;p38"/>
          <p:cNvSpPr/>
          <p:nvPr/>
        </p:nvSpPr>
        <p:spPr>
          <a:xfrm>
            <a:off x="5664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880" name="Google Shape;1880;p38"/>
          <p:cNvSpPr txBox="1"/>
          <p:nvPr/>
        </p:nvSpPr>
        <p:spPr>
          <a:xfrm>
            <a:off x="8137225" y="2538150"/>
            <a:ext cx="12696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Pattern</a:t>
            </a:r>
            <a:endParaRPr sz="2200">
              <a:latin typeface="Barlow Semi Condensed"/>
              <a:ea typeface="Barlow Semi Condensed"/>
              <a:cs typeface="Barlow Semi Condensed"/>
              <a:sym typeface="Barlow Semi Condensed"/>
            </a:endParaRPr>
          </a:p>
        </p:txBody>
      </p:sp>
      <p:sp>
        <p:nvSpPr>
          <p:cNvPr id="1881" name="Google Shape;1881;p38"/>
          <p:cNvSpPr/>
          <p:nvPr/>
        </p:nvSpPr>
        <p:spPr>
          <a:xfrm>
            <a:off x="4868450" y="1072700"/>
            <a:ext cx="137400" cy="508800"/>
          </a:xfrm>
          <a:prstGeom prst="downArrow">
            <a:avLst>
              <a:gd name="adj1" fmla="val 50000"/>
              <a:gd name="adj2" fmla="val 50000"/>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8"/>
          <p:cNvSpPr/>
          <p:nvPr/>
        </p:nvSpPr>
        <p:spPr>
          <a:xfrm>
            <a:off x="467590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980000"/>
                </a:solidFill>
              </a:rPr>
              <a:t>C</a:t>
            </a:r>
            <a:endParaRPr sz="3100" b="1">
              <a:solidFill>
                <a:srgbClr val="980000"/>
              </a:solidFill>
            </a:endParaRPr>
          </a:p>
        </p:txBody>
      </p:sp>
      <p:sp>
        <p:nvSpPr>
          <p:cNvPr id="1883" name="Google Shape;1883;p38"/>
          <p:cNvSpPr/>
          <p:nvPr/>
        </p:nvSpPr>
        <p:spPr>
          <a:xfrm>
            <a:off x="4675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980000"/>
                </a:solidFill>
              </a:rPr>
              <a:t>A</a:t>
            </a:r>
            <a:endParaRPr sz="3100" b="1">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3"/>
                                        </p:tgtEl>
                                        <p:attrNameLst>
                                          <p:attrName>style.visibility</p:attrName>
                                        </p:attrNameLst>
                                      </p:cBhvr>
                                      <p:to>
                                        <p:strVal val="visible"/>
                                      </p:to>
                                    </p:set>
                                    <p:animEffect transition="in" filter="fade">
                                      <p:cBhvr>
                                        <p:cTn id="7" dur="1"/>
                                        <p:tgtEl>
                                          <p:spTgt spid="1883"/>
                                        </p:tgtEl>
                                      </p:cBhvr>
                                    </p:animEffect>
                                  </p:childTnLst>
                                </p:cTn>
                              </p:par>
                              <p:par>
                                <p:cTn id="8" presetID="10" presetClass="entr" presetSubtype="0" fill="hold" nodeType="withEffect">
                                  <p:stCondLst>
                                    <p:cond delay="0"/>
                                  </p:stCondLst>
                                  <p:childTnLst>
                                    <p:set>
                                      <p:cBhvr>
                                        <p:cTn id="9" dur="1" fill="hold">
                                          <p:stCondLst>
                                            <p:cond delay="0"/>
                                          </p:stCondLst>
                                        </p:cTn>
                                        <p:tgtEl>
                                          <p:spTgt spid="1882"/>
                                        </p:tgtEl>
                                        <p:attrNameLst>
                                          <p:attrName>style.visibility</p:attrName>
                                        </p:attrNameLst>
                                      </p:cBhvr>
                                      <p:to>
                                        <p:strVal val="visible"/>
                                      </p:to>
                                    </p:set>
                                    <p:animEffect transition="in" filter="fade">
                                      <p:cBhvr>
                                        <p:cTn id="10" dur="1"/>
                                        <p:tgtEl>
                                          <p:spTgt spid="1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39"/>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1889" name="Google Shape;1889;p39"/>
          <p:cNvSpPr txBox="1"/>
          <p:nvPr/>
        </p:nvSpPr>
        <p:spPr>
          <a:xfrm>
            <a:off x="661575" y="1595300"/>
            <a:ext cx="3218100" cy="27780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Walk through the source sequence from the beginning till the end</a:t>
            </a:r>
            <a:endParaRPr sz="2100">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2100">
              <a:latin typeface="Barlow Semi Condensed"/>
              <a:ea typeface="Barlow Semi Condensed"/>
              <a:cs typeface="Barlow Semi Condensed"/>
              <a:sym typeface="Barlow Semi Condensed"/>
            </a:endParaRPr>
          </a:p>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Check </a:t>
            </a:r>
            <a:r>
              <a:rPr lang="en" sz="2100" b="1">
                <a:latin typeface="Barlow Semi Condensed"/>
                <a:ea typeface="Barlow Semi Condensed"/>
                <a:cs typeface="Barlow Semi Condensed"/>
                <a:sym typeface="Barlow Semi Condensed"/>
              </a:rPr>
              <a:t>at each position</a:t>
            </a:r>
            <a:r>
              <a:rPr lang="en" sz="2100">
                <a:latin typeface="Barlow Semi Condensed"/>
                <a:ea typeface="Barlow Semi Condensed"/>
                <a:cs typeface="Barlow Semi Condensed"/>
                <a:sym typeface="Barlow Semi Condensed"/>
              </a:rPr>
              <a:t> if the resulting substring equals the query sequence</a:t>
            </a:r>
            <a:endParaRPr sz="2100">
              <a:latin typeface="Barlow Semi Condensed"/>
              <a:ea typeface="Barlow Semi Condensed"/>
              <a:cs typeface="Barlow Semi Condensed"/>
              <a:sym typeface="Barlow Semi Condensed"/>
            </a:endParaRPr>
          </a:p>
        </p:txBody>
      </p:sp>
      <p:sp>
        <p:nvSpPr>
          <p:cNvPr id="1890" name="Google Shape;1890;p39"/>
          <p:cNvSpPr/>
          <p:nvPr/>
        </p:nvSpPr>
        <p:spPr>
          <a:xfrm>
            <a:off x="4675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891" name="Google Shape;1891;p39"/>
          <p:cNvSpPr/>
          <p:nvPr/>
        </p:nvSpPr>
        <p:spPr>
          <a:xfrm>
            <a:off x="5170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892" name="Google Shape;1892;p39"/>
          <p:cNvSpPr/>
          <p:nvPr/>
        </p:nvSpPr>
        <p:spPr>
          <a:xfrm>
            <a:off x="5664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893" name="Google Shape;1893;p39"/>
          <p:cNvSpPr/>
          <p:nvPr/>
        </p:nvSpPr>
        <p:spPr>
          <a:xfrm>
            <a:off x="764222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894" name="Google Shape;1894;p39"/>
          <p:cNvSpPr/>
          <p:nvPr/>
        </p:nvSpPr>
        <p:spPr>
          <a:xfrm>
            <a:off x="7148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895" name="Google Shape;1895;p39"/>
          <p:cNvSpPr/>
          <p:nvPr/>
        </p:nvSpPr>
        <p:spPr>
          <a:xfrm>
            <a:off x="6159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896" name="Google Shape;1896;p39"/>
          <p:cNvSpPr/>
          <p:nvPr/>
        </p:nvSpPr>
        <p:spPr>
          <a:xfrm>
            <a:off x="6653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897" name="Google Shape;1897;p39"/>
          <p:cNvSpPr txBox="1"/>
          <p:nvPr/>
        </p:nvSpPr>
        <p:spPr>
          <a:xfrm>
            <a:off x="8137225" y="1754250"/>
            <a:ext cx="9489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Source</a:t>
            </a:r>
            <a:endParaRPr sz="2200">
              <a:latin typeface="Barlow Semi Condensed"/>
              <a:ea typeface="Barlow Semi Condensed"/>
              <a:cs typeface="Barlow Semi Condensed"/>
              <a:sym typeface="Barlow Semi Condensed"/>
            </a:endParaRPr>
          </a:p>
        </p:txBody>
      </p:sp>
      <p:sp>
        <p:nvSpPr>
          <p:cNvPr id="1898" name="Google Shape;1898;p39"/>
          <p:cNvSpPr/>
          <p:nvPr/>
        </p:nvSpPr>
        <p:spPr>
          <a:xfrm>
            <a:off x="517090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899" name="Google Shape;1899;p39"/>
          <p:cNvSpPr/>
          <p:nvPr/>
        </p:nvSpPr>
        <p:spPr>
          <a:xfrm>
            <a:off x="5664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900" name="Google Shape;1900;p39"/>
          <p:cNvSpPr/>
          <p:nvPr/>
        </p:nvSpPr>
        <p:spPr>
          <a:xfrm>
            <a:off x="6159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901" name="Google Shape;1901;p39"/>
          <p:cNvSpPr txBox="1"/>
          <p:nvPr/>
        </p:nvSpPr>
        <p:spPr>
          <a:xfrm>
            <a:off x="8137225" y="2538150"/>
            <a:ext cx="12696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Pattern</a:t>
            </a:r>
            <a:endParaRPr sz="2200">
              <a:latin typeface="Barlow Semi Condensed"/>
              <a:ea typeface="Barlow Semi Condensed"/>
              <a:cs typeface="Barlow Semi Condensed"/>
              <a:sym typeface="Barlow Semi Condensed"/>
            </a:endParaRPr>
          </a:p>
        </p:txBody>
      </p:sp>
      <p:sp>
        <p:nvSpPr>
          <p:cNvPr id="1902" name="Google Shape;1902;p39"/>
          <p:cNvSpPr/>
          <p:nvPr/>
        </p:nvSpPr>
        <p:spPr>
          <a:xfrm>
            <a:off x="5349700" y="1086500"/>
            <a:ext cx="137400" cy="508800"/>
          </a:xfrm>
          <a:prstGeom prst="downArrow">
            <a:avLst>
              <a:gd name="adj1" fmla="val 50000"/>
              <a:gd name="adj2" fmla="val 50000"/>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9"/>
          <p:cNvSpPr/>
          <p:nvPr/>
        </p:nvSpPr>
        <p:spPr>
          <a:xfrm>
            <a:off x="5170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38761D"/>
                </a:solidFill>
              </a:rPr>
              <a:t>C</a:t>
            </a:r>
            <a:endParaRPr sz="3100" b="1">
              <a:solidFill>
                <a:srgbClr val="38761D"/>
              </a:solidFill>
            </a:endParaRPr>
          </a:p>
        </p:txBody>
      </p:sp>
      <p:sp>
        <p:nvSpPr>
          <p:cNvPr id="1904" name="Google Shape;1904;p39"/>
          <p:cNvSpPr/>
          <p:nvPr/>
        </p:nvSpPr>
        <p:spPr>
          <a:xfrm>
            <a:off x="517090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38761D"/>
                </a:solidFill>
              </a:rPr>
              <a:t>C</a:t>
            </a:r>
            <a:endParaRPr sz="3100" b="1">
              <a:solidFill>
                <a:srgbClr val="38761D"/>
              </a:solidFill>
            </a:endParaRPr>
          </a:p>
        </p:txBody>
      </p:sp>
      <p:sp>
        <p:nvSpPr>
          <p:cNvPr id="1905" name="Google Shape;1905;p39"/>
          <p:cNvSpPr/>
          <p:nvPr/>
        </p:nvSpPr>
        <p:spPr>
          <a:xfrm>
            <a:off x="5664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980000"/>
                </a:solidFill>
              </a:rPr>
              <a:t>C</a:t>
            </a:r>
            <a:endParaRPr sz="3100" b="1">
              <a:solidFill>
                <a:srgbClr val="980000"/>
              </a:solidFill>
            </a:endParaRPr>
          </a:p>
        </p:txBody>
      </p:sp>
      <p:sp>
        <p:nvSpPr>
          <p:cNvPr id="1906" name="Google Shape;1906;p39"/>
          <p:cNvSpPr/>
          <p:nvPr/>
        </p:nvSpPr>
        <p:spPr>
          <a:xfrm>
            <a:off x="5844875" y="3231875"/>
            <a:ext cx="137400" cy="508800"/>
          </a:xfrm>
          <a:prstGeom prst="upArrow">
            <a:avLst>
              <a:gd name="adj1" fmla="val 50000"/>
              <a:gd name="adj2" fmla="val 50000"/>
            </a:avLst>
          </a:prstGeom>
          <a:solidFill>
            <a:srgbClr val="B45F06"/>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9"/>
          <p:cNvSpPr/>
          <p:nvPr/>
        </p:nvSpPr>
        <p:spPr>
          <a:xfrm>
            <a:off x="5664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980000"/>
                </a:solidFill>
              </a:rPr>
              <a:t>G</a:t>
            </a:r>
            <a:endParaRPr sz="3100" b="1">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3"/>
                                        </p:tgtEl>
                                        <p:attrNameLst>
                                          <p:attrName>style.visibility</p:attrName>
                                        </p:attrNameLst>
                                      </p:cBhvr>
                                      <p:to>
                                        <p:strVal val="visible"/>
                                      </p:to>
                                    </p:set>
                                    <p:animEffect transition="in" filter="fade">
                                      <p:cBhvr>
                                        <p:cTn id="7" dur="1"/>
                                        <p:tgtEl>
                                          <p:spTgt spid="1903"/>
                                        </p:tgtEl>
                                      </p:cBhvr>
                                    </p:animEffect>
                                  </p:childTnLst>
                                </p:cTn>
                              </p:par>
                              <p:par>
                                <p:cTn id="8" presetID="10" presetClass="entr" presetSubtype="0" fill="hold" nodeType="withEffect">
                                  <p:stCondLst>
                                    <p:cond delay="0"/>
                                  </p:stCondLst>
                                  <p:childTnLst>
                                    <p:set>
                                      <p:cBhvr>
                                        <p:cTn id="9" dur="1" fill="hold">
                                          <p:stCondLst>
                                            <p:cond delay="0"/>
                                          </p:stCondLst>
                                        </p:cTn>
                                        <p:tgtEl>
                                          <p:spTgt spid="1904"/>
                                        </p:tgtEl>
                                        <p:attrNameLst>
                                          <p:attrName>style.visibility</p:attrName>
                                        </p:attrNameLst>
                                      </p:cBhvr>
                                      <p:to>
                                        <p:strVal val="visible"/>
                                      </p:to>
                                    </p:set>
                                    <p:animEffect transition="in" filter="fade">
                                      <p:cBhvr>
                                        <p:cTn id="10" dur="1"/>
                                        <p:tgtEl>
                                          <p:spTgt spid="190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06"/>
                                        </p:tgtEl>
                                        <p:attrNameLst>
                                          <p:attrName>style.visibility</p:attrName>
                                        </p:attrNameLst>
                                      </p:cBhvr>
                                      <p:to>
                                        <p:strVal val="visible"/>
                                      </p:to>
                                    </p:set>
                                    <p:animEffect transition="in" filter="fade">
                                      <p:cBhvr>
                                        <p:cTn id="15" dur="1"/>
                                        <p:tgtEl>
                                          <p:spTgt spid="190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07"/>
                                        </p:tgtEl>
                                        <p:attrNameLst>
                                          <p:attrName>style.visibility</p:attrName>
                                        </p:attrNameLst>
                                      </p:cBhvr>
                                      <p:to>
                                        <p:strVal val="visible"/>
                                      </p:to>
                                    </p:set>
                                    <p:animEffect transition="in" filter="fade">
                                      <p:cBhvr>
                                        <p:cTn id="20" dur="1"/>
                                        <p:tgtEl>
                                          <p:spTgt spid="1907"/>
                                        </p:tgtEl>
                                      </p:cBhvr>
                                    </p:animEffect>
                                  </p:childTnLst>
                                </p:cTn>
                              </p:par>
                              <p:par>
                                <p:cTn id="21" presetID="10" presetClass="entr" presetSubtype="0" fill="hold" nodeType="withEffect">
                                  <p:stCondLst>
                                    <p:cond delay="0"/>
                                  </p:stCondLst>
                                  <p:childTnLst>
                                    <p:set>
                                      <p:cBhvr>
                                        <p:cTn id="22" dur="1" fill="hold">
                                          <p:stCondLst>
                                            <p:cond delay="0"/>
                                          </p:stCondLst>
                                        </p:cTn>
                                        <p:tgtEl>
                                          <p:spTgt spid="1905"/>
                                        </p:tgtEl>
                                        <p:attrNameLst>
                                          <p:attrName>style.visibility</p:attrName>
                                        </p:attrNameLst>
                                      </p:cBhvr>
                                      <p:to>
                                        <p:strVal val="visible"/>
                                      </p:to>
                                    </p:set>
                                    <p:animEffect transition="in" filter="fade">
                                      <p:cBhvr>
                                        <p:cTn id="23" dur="1"/>
                                        <p:tgtEl>
                                          <p:spTgt spid="1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1"/>
        <p:cNvGrpSpPr/>
        <p:nvPr/>
      </p:nvGrpSpPr>
      <p:grpSpPr>
        <a:xfrm>
          <a:off x="0" y="0"/>
          <a:ext cx="0" cy="0"/>
          <a:chOff x="0" y="0"/>
          <a:chExt cx="0" cy="0"/>
        </a:xfrm>
      </p:grpSpPr>
      <p:sp>
        <p:nvSpPr>
          <p:cNvPr id="1912" name="Google Shape;1912;p40"/>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1913" name="Google Shape;1913;p40"/>
          <p:cNvSpPr txBox="1"/>
          <p:nvPr/>
        </p:nvSpPr>
        <p:spPr>
          <a:xfrm>
            <a:off x="661575" y="1595300"/>
            <a:ext cx="3218100" cy="27780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Walk through the source sequence from the beginning till the end</a:t>
            </a:r>
            <a:endParaRPr sz="2100">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2100">
              <a:latin typeface="Barlow Semi Condensed"/>
              <a:ea typeface="Barlow Semi Condensed"/>
              <a:cs typeface="Barlow Semi Condensed"/>
              <a:sym typeface="Barlow Semi Condensed"/>
            </a:endParaRPr>
          </a:p>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Check </a:t>
            </a:r>
            <a:r>
              <a:rPr lang="en" sz="2100" b="1">
                <a:latin typeface="Barlow Semi Condensed"/>
                <a:ea typeface="Barlow Semi Condensed"/>
                <a:cs typeface="Barlow Semi Condensed"/>
                <a:sym typeface="Barlow Semi Condensed"/>
              </a:rPr>
              <a:t>at each position</a:t>
            </a:r>
            <a:r>
              <a:rPr lang="en" sz="2100">
                <a:latin typeface="Barlow Semi Condensed"/>
                <a:ea typeface="Barlow Semi Condensed"/>
                <a:cs typeface="Barlow Semi Condensed"/>
                <a:sym typeface="Barlow Semi Condensed"/>
              </a:rPr>
              <a:t> if the resulting substring equals the query sequence</a:t>
            </a:r>
            <a:endParaRPr sz="2100">
              <a:latin typeface="Barlow Semi Condensed"/>
              <a:ea typeface="Barlow Semi Condensed"/>
              <a:cs typeface="Barlow Semi Condensed"/>
              <a:sym typeface="Barlow Semi Condensed"/>
            </a:endParaRPr>
          </a:p>
        </p:txBody>
      </p:sp>
      <p:sp>
        <p:nvSpPr>
          <p:cNvPr id="1914" name="Google Shape;1914;p40"/>
          <p:cNvSpPr/>
          <p:nvPr/>
        </p:nvSpPr>
        <p:spPr>
          <a:xfrm>
            <a:off x="4675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915" name="Google Shape;1915;p40"/>
          <p:cNvSpPr/>
          <p:nvPr/>
        </p:nvSpPr>
        <p:spPr>
          <a:xfrm>
            <a:off x="5170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916" name="Google Shape;1916;p40"/>
          <p:cNvSpPr/>
          <p:nvPr/>
        </p:nvSpPr>
        <p:spPr>
          <a:xfrm>
            <a:off x="5664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917" name="Google Shape;1917;p40"/>
          <p:cNvSpPr/>
          <p:nvPr/>
        </p:nvSpPr>
        <p:spPr>
          <a:xfrm>
            <a:off x="764222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918" name="Google Shape;1918;p40"/>
          <p:cNvSpPr/>
          <p:nvPr/>
        </p:nvSpPr>
        <p:spPr>
          <a:xfrm>
            <a:off x="7148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919" name="Google Shape;1919;p40"/>
          <p:cNvSpPr/>
          <p:nvPr/>
        </p:nvSpPr>
        <p:spPr>
          <a:xfrm>
            <a:off x="6159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920" name="Google Shape;1920;p40"/>
          <p:cNvSpPr txBox="1"/>
          <p:nvPr/>
        </p:nvSpPr>
        <p:spPr>
          <a:xfrm>
            <a:off x="8137225" y="1754250"/>
            <a:ext cx="9489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Source</a:t>
            </a:r>
            <a:endParaRPr sz="2200">
              <a:latin typeface="Barlow Semi Condensed"/>
              <a:ea typeface="Barlow Semi Condensed"/>
              <a:cs typeface="Barlow Semi Condensed"/>
              <a:sym typeface="Barlow Semi Condensed"/>
            </a:endParaRPr>
          </a:p>
        </p:txBody>
      </p:sp>
      <p:sp>
        <p:nvSpPr>
          <p:cNvPr id="1921" name="Google Shape;1921;p40"/>
          <p:cNvSpPr/>
          <p:nvPr/>
        </p:nvSpPr>
        <p:spPr>
          <a:xfrm>
            <a:off x="5664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922" name="Google Shape;1922;p40"/>
          <p:cNvSpPr/>
          <p:nvPr/>
        </p:nvSpPr>
        <p:spPr>
          <a:xfrm>
            <a:off x="6159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923" name="Google Shape;1923;p40"/>
          <p:cNvSpPr txBox="1"/>
          <p:nvPr/>
        </p:nvSpPr>
        <p:spPr>
          <a:xfrm>
            <a:off x="8137225" y="2538150"/>
            <a:ext cx="12696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Pattern</a:t>
            </a:r>
            <a:endParaRPr sz="2200">
              <a:latin typeface="Barlow Semi Condensed"/>
              <a:ea typeface="Barlow Semi Condensed"/>
              <a:cs typeface="Barlow Semi Condensed"/>
              <a:sym typeface="Barlow Semi Condensed"/>
            </a:endParaRPr>
          </a:p>
        </p:txBody>
      </p:sp>
      <p:sp>
        <p:nvSpPr>
          <p:cNvPr id="1924" name="Google Shape;1924;p40"/>
          <p:cNvSpPr/>
          <p:nvPr/>
        </p:nvSpPr>
        <p:spPr>
          <a:xfrm>
            <a:off x="5843475" y="1086500"/>
            <a:ext cx="137400" cy="508800"/>
          </a:xfrm>
          <a:prstGeom prst="downArrow">
            <a:avLst>
              <a:gd name="adj1" fmla="val 50000"/>
              <a:gd name="adj2" fmla="val 50000"/>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0"/>
          <p:cNvSpPr/>
          <p:nvPr/>
        </p:nvSpPr>
        <p:spPr>
          <a:xfrm>
            <a:off x="5664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38761D"/>
                </a:solidFill>
              </a:rPr>
              <a:t>C</a:t>
            </a:r>
            <a:endParaRPr sz="3100" b="1">
              <a:solidFill>
                <a:srgbClr val="38761D"/>
              </a:solidFill>
            </a:endParaRPr>
          </a:p>
        </p:txBody>
      </p:sp>
      <p:sp>
        <p:nvSpPr>
          <p:cNvPr id="1926" name="Google Shape;1926;p40"/>
          <p:cNvSpPr/>
          <p:nvPr/>
        </p:nvSpPr>
        <p:spPr>
          <a:xfrm>
            <a:off x="5664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38761D"/>
                </a:solidFill>
              </a:rPr>
              <a:t>C</a:t>
            </a:r>
            <a:endParaRPr sz="3100" b="1">
              <a:solidFill>
                <a:srgbClr val="38761D"/>
              </a:solidFill>
            </a:endParaRPr>
          </a:p>
        </p:txBody>
      </p:sp>
      <p:sp>
        <p:nvSpPr>
          <p:cNvPr id="1927" name="Google Shape;1927;p40"/>
          <p:cNvSpPr/>
          <p:nvPr/>
        </p:nvSpPr>
        <p:spPr>
          <a:xfrm>
            <a:off x="6159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38761D"/>
                </a:solidFill>
              </a:rPr>
              <a:t>G</a:t>
            </a:r>
            <a:endParaRPr sz="3100" b="1">
              <a:solidFill>
                <a:srgbClr val="38761D"/>
              </a:solidFill>
            </a:endParaRPr>
          </a:p>
        </p:txBody>
      </p:sp>
      <p:sp>
        <p:nvSpPr>
          <p:cNvPr id="1928" name="Google Shape;1928;p40"/>
          <p:cNvSpPr/>
          <p:nvPr/>
        </p:nvSpPr>
        <p:spPr>
          <a:xfrm>
            <a:off x="6338475" y="3355650"/>
            <a:ext cx="137400" cy="508800"/>
          </a:xfrm>
          <a:prstGeom prst="upArrow">
            <a:avLst>
              <a:gd name="adj1" fmla="val 50000"/>
              <a:gd name="adj2" fmla="val 50000"/>
            </a:avLst>
          </a:prstGeom>
          <a:solidFill>
            <a:srgbClr val="B45F06"/>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6159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38761D"/>
                </a:solidFill>
              </a:rPr>
              <a:t>G</a:t>
            </a:r>
            <a:endParaRPr sz="3100" b="1">
              <a:solidFill>
                <a:srgbClr val="38761D"/>
              </a:solidFill>
            </a:endParaRPr>
          </a:p>
        </p:txBody>
      </p:sp>
      <p:sp>
        <p:nvSpPr>
          <p:cNvPr id="1930" name="Google Shape;1930;p40"/>
          <p:cNvSpPr/>
          <p:nvPr/>
        </p:nvSpPr>
        <p:spPr>
          <a:xfrm>
            <a:off x="6832875" y="3355650"/>
            <a:ext cx="137400" cy="508800"/>
          </a:xfrm>
          <a:prstGeom prst="upArrow">
            <a:avLst>
              <a:gd name="adj1" fmla="val 50000"/>
              <a:gd name="adj2" fmla="val 50000"/>
            </a:avLst>
          </a:prstGeom>
          <a:solidFill>
            <a:srgbClr val="B45F06"/>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6653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932" name="Google Shape;1932;p40"/>
          <p:cNvSpPr/>
          <p:nvPr/>
        </p:nvSpPr>
        <p:spPr>
          <a:xfrm>
            <a:off x="665345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5"/>
                                        </p:tgtEl>
                                        <p:attrNameLst>
                                          <p:attrName>style.visibility</p:attrName>
                                        </p:attrNameLst>
                                      </p:cBhvr>
                                      <p:to>
                                        <p:strVal val="visible"/>
                                      </p:to>
                                    </p:set>
                                    <p:animEffect transition="in" filter="fade">
                                      <p:cBhvr>
                                        <p:cTn id="7" dur="1"/>
                                        <p:tgtEl>
                                          <p:spTgt spid="1925"/>
                                        </p:tgtEl>
                                      </p:cBhvr>
                                    </p:animEffect>
                                  </p:childTnLst>
                                </p:cTn>
                              </p:par>
                              <p:par>
                                <p:cTn id="8" presetID="10" presetClass="entr" presetSubtype="0" fill="hold" nodeType="withEffect">
                                  <p:stCondLst>
                                    <p:cond delay="0"/>
                                  </p:stCondLst>
                                  <p:childTnLst>
                                    <p:set>
                                      <p:cBhvr>
                                        <p:cTn id="9" dur="1" fill="hold">
                                          <p:stCondLst>
                                            <p:cond delay="0"/>
                                          </p:stCondLst>
                                        </p:cTn>
                                        <p:tgtEl>
                                          <p:spTgt spid="1926"/>
                                        </p:tgtEl>
                                        <p:attrNameLst>
                                          <p:attrName>style.visibility</p:attrName>
                                        </p:attrNameLst>
                                      </p:cBhvr>
                                      <p:to>
                                        <p:strVal val="visible"/>
                                      </p:to>
                                    </p:set>
                                    <p:animEffect transition="in" filter="fade">
                                      <p:cBhvr>
                                        <p:cTn id="10" dur="1"/>
                                        <p:tgtEl>
                                          <p:spTgt spid="19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28"/>
                                        </p:tgtEl>
                                        <p:attrNameLst>
                                          <p:attrName>style.visibility</p:attrName>
                                        </p:attrNameLst>
                                      </p:cBhvr>
                                      <p:to>
                                        <p:strVal val="visible"/>
                                      </p:to>
                                    </p:set>
                                    <p:animEffect transition="in" filter="fade">
                                      <p:cBhvr>
                                        <p:cTn id="15" dur="1"/>
                                        <p:tgtEl>
                                          <p:spTgt spid="19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27"/>
                                        </p:tgtEl>
                                        <p:attrNameLst>
                                          <p:attrName>style.visibility</p:attrName>
                                        </p:attrNameLst>
                                      </p:cBhvr>
                                      <p:to>
                                        <p:strVal val="visible"/>
                                      </p:to>
                                    </p:set>
                                    <p:animEffect transition="in" filter="fade">
                                      <p:cBhvr>
                                        <p:cTn id="20" dur="1"/>
                                        <p:tgtEl>
                                          <p:spTgt spid="1927"/>
                                        </p:tgtEl>
                                      </p:cBhvr>
                                    </p:animEffect>
                                  </p:childTnLst>
                                </p:cTn>
                              </p:par>
                              <p:par>
                                <p:cTn id="21" presetID="10" presetClass="entr" presetSubtype="0" fill="hold" nodeType="withEffect">
                                  <p:stCondLst>
                                    <p:cond delay="0"/>
                                  </p:stCondLst>
                                  <p:childTnLst>
                                    <p:set>
                                      <p:cBhvr>
                                        <p:cTn id="22" dur="1" fill="hold">
                                          <p:stCondLst>
                                            <p:cond delay="0"/>
                                          </p:stCondLst>
                                        </p:cTn>
                                        <p:tgtEl>
                                          <p:spTgt spid="1929"/>
                                        </p:tgtEl>
                                        <p:attrNameLst>
                                          <p:attrName>style.visibility</p:attrName>
                                        </p:attrNameLst>
                                      </p:cBhvr>
                                      <p:to>
                                        <p:strVal val="visible"/>
                                      </p:to>
                                    </p:set>
                                    <p:animEffect transition="in" filter="fade">
                                      <p:cBhvr>
                                        <p:cTn id="23" dur="1"/>
                                        <p:tgtEl>
                                          <p:spTgt spid="19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1"/>
                                        <p:tgtEl>
                                          <p:spTgt spid="1928"/>
                                        </p:tgtEl>
                                      </p:cBhvr>
                                    </p:animEffect>
                                    <p:set>
                                      <p:cBhvr>
                                        <p:cTn id="28" dur="1" fill="hold">
                                          <p:stCondLst>
                                            <p:cond delay="0"/>
                                          </p:stCondLst>
                                        </p:cTn>
                                        <p:tgtEl>
                                          <p:spTgt spid="1928"/>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930"/>
                                        </p:tgtEl>
                                        <p:attrNameLst>
                                          <p:attrName>style.visibility</p:attrName>
                                        </p:attrNameLst>
                                      </p:cBhvr>
                                      <p:to>
                                        <p:strVal val="visible"/>
                                      </p:to>
                                    </p:set>
                                    <p:animEffect transition="in" filter="fade">
                                      <p:cBhvr>
                                        <p:cTn id="31" dur="1"/>
                                        <p:tgtEl>
                                          <p:spTgt spid="1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6"/>
        <p:cNvGrpSpPr/>
        <p:nvPr/>
      </p:nvGrpSpPr>
      <p:grpSpPr>
        <a:xfrm>
          <a:off x="0" y="0"/>
          <a:ext cx="0" cy="0"/>
          <a:chOff x="0" y="0"/>
          <a:chExt cx="0" cy="0"/>
        </a:xfrm>
      </p:grpSpPr>
      <p:sp>
        <p:nvSpPr>
          <p:cNvPr id="1937" name="Google Shape;1937;p41"/>
          <p:cNvSpPr txBox="1">
            <a:spLocks noGrp="1"/>
          </p:cNvSpPr>
          <p:nvPr>
            <p:ph type="title"/>
          </p:nvPr>
        </p:nvSpPr>
        <p:spPr>
          <a:xfrm>
            <a:off x="719238" y="6999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1938" name="Google Shape;1938;p41"/>
          <p:cNvSpPr txBox="1"/>
          <p:nvPr/>
        </p:nvSpPr>
        <p:spPr>
          <a:xfrm>
            <a:off x="661575" y="1595300"/>
            <a:ext cx="3218100" cy="27780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Walk through the source sequence from the beginning till the end</a:t>
            </a:r>
            <a:endParaRPr sz="2100">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2100">
              <a:latin typeface="Barlow Semi Condensed"/>
              <a:ea typeface="Barlow Semi Condensed"/>
              <a:cs typeface="Barlow Semi Condensed"/>
              <a:sym typeface="Barlow Semi Condensed"/>
            </a:endParaRPr>
          </a:p>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Check </a:t>
            </a:r>
            <a:r>
              <a:rPr lang="en" sz="2100" b="1">
                <a:latin typeface="Barlow Semi Condensed"/>
                <a:ea typeface="Barlow Semi Condensed"/>
                <a:cs typeface="Barlow Semi Condensed"/>
                <a:sym typeface="Barlow Semi Condensed"/>
              </a:rPr>
              <a:t>at each position</a:t>
            </a:r>
            <a:r>
              <a:rPr lang="en" sz="2100">
                <a:latin typeface="Barlow Semi Condensed"/>
                <a:ea typeface="Barlow Semi Condensed"/>
                <a:cs typeface="Barlow Semi Condensed"/>
                <a:sym typeface="Barlow Semi Condensed"/>
              </a:rPr>
              <a:t> if the resulting substring equals the query sequence</a:t>
            </a:r>
            <a:endParaRPr sz="2100">
              <a:latin typeface="Barlow Semi Condensed"/>
              <a:ea typeface="Barlow Semi Condensed"/>
              <a:cs typeface="Barlow Semi Condensed"/>
              <a:sym typeface="Barlow Semi Condensed"/>
            </a:endParaRPr>
          </a:p>
        </p:txBody>
      </p:sp>
      <p:sp>
        <p:nvSpPr>
          <p:cNvPr id="1939" name="Google Shape;1939;p41"/>
          <p:cNvSpPr/>
          <p:nvPr/>
        </p:nvSpPr>
        <p:spPr>
          <a:xfrm>
            <a:off x="4675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940" name="Google Shape;1940;p41"/>
          <p:cNvSpPr/>
          <p:nvPr/>
        </p:nvSpPr>
        <p:spPr>
          <a:xfrm>
            <a:off x="517090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941" name="Google Shape;1941;p41"/>
          <p:cNvSpPr/>
          <p:nvPr/>
        </p:nvSpPr>
        <p:spPr>
          <a:xfrm>
            <a:off x="5664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942" name="Google Shape;1942;p41"/>
          <p:cNvSpPr/>
          <p:nvPr/>
        </p:nvSpPr>
        <p:spPr>
          <a:xfrm>
            <a:off x="764222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943" name="Google Shape;1943;p41"/>
          <p:cNvSpPr/>
          <p:nvPr/>
        </p:nvSpPr>
        <p:spPr>
          <a:xfrm>
            <a:off x="7148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A</a:t>
            </a:r>
            <a:endParaRPr sz="3100"/>
          </a:p>
        </p:txBody>
      </p:sp>
      <p:sp>
        <p:nvSpPr>
          <p:cNvPr id="1944" name="Google Shape;1944;p41"/>
          <p:cNvSpPr/>
          <p:nvPr/>
        </p:nvSpPr>
        <p:spPr>
          <a:xfrm>
            <a:off x="6159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945" name="Google Shape;1945;p41"/>
          <p:cNvSpPr txBox="1"/>
          <p:nvPr/>
        </p:nvSpPr>
        <p:spPr>
          <a:xfrm>
            <a:off x="8137225" y="1754250"/>
            <a:ext cx="9489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Source</a:t>
            </a:r>
            <a:endParaRPr sz="2200">
              <a:latin typeface="Barlow Semi Condensed"/>
              <a:ea typeface="Barlow Semi Condensed"/>
              <a:cs typeface="Barlow Semi Condensed"/>
              <a:sym typeface="Barlow Semi Condensed"/>
            </a:endParaRPr>
          </a:p>
        </p:txBody>
      </p:sp>
      <p:sp>
        <p:nvSpPr>
          <p:cNvPr id="1946" name="Google Shape;1946;p41"/>
          <p:cNvSpPr/>
          <p:nvPr/>
        </p:nvSpPr>
        <p:spPr>
          <a:xfrm>
            <a:off x="5664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C</a:t>
            </a:r>
            <a:endParaRPr sz="3100"/>
          </a:p>
        </p:txBody>
      </p:sp>
      <p:sp>
        <p:nvSpPr>
          <p:cNvPr id="1947" name="Google Shape;1947;p41"/>
          <p:cNvSpPr/>
          <p:nvPr/>
        </p:nvSpPr>
        <p:spPr>
          <a:xfrm>
            <a:off x="6159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G</a:t>
            </a:r>
            <a:endParaRPr sz="3100"/>
          </a:p>
        </p:txBody>
      </p:sp>
      <p:sp>
        <p:nvSpPr>
          <p:cNvPr id="1948" name="Google Shape;1948;p41"/>
          <p:cNvSpPr txBox="1"/>
          <p:nvPr/>
        </p:nvSpPr>
        <p:spPr>
          <a:xfrm>
            <a:off x="8137225" y="2538150"/>
            <a:ext cx="12696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arlow Semi Condensed"/>
                <a:ea typeface="Barlow Semi Condensed"/>
                <a:cs typeface="Barlow Semi Condensed"/>
                <a:sym typeface="Barlow Semi Condensed"/>
              </a:rPr>
              <a:t>Pattern</a:t>
            </a:r>
            <a:endParaRPr sz="2200">
              <a:latin typeface="Barlow Semi Condensed"/>
              <a:ea typeface="Barlow Semi Condensed"/>
              <a:cs typeface="Barlow Semi Condensed"/>
              <a:sym typeface="Barlow Semi Condensed"/>
            </a:endParaRPr>
          </a:p>
        </p:txBody>
      </p:sp>
      <p:sp>
        <p:nvSpPr>
          <p:cNvPr id="1949" name="Google Shape;1949;p41"/>
          <p:cNvSpPr/>
          <p:nvPr/>
        </p:nvSpPr>
        <p:spPr>
          <a:xfrm>
            <a:off x="5843475" y="1086500"/>
            <a:ext cx="137400" cy="508800"/>
          </a:xfrm>
          <a:prstGeom prst="downArrow">
            <a:avLst>
              <a:gd name="adj1" fmla="val 50000"/>
              <a:gd name="adj2" fmla="val 50000"/>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1"/>
          <p:cNvSpPr/>
          <p:nvPr/>
        </p:nvSpPr>
        <p:spPr>
          <a:xfrm>
            <a:off x="5664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38761D"/>
                </a:solidFill>
              </a:rPr>
              <a:t>C</a:t>
            </a:r>
            <a:endParaRPr sz="3100" b="1">
              <a:solidFill>
                <a:srgbClr val="38761D"/>
              </a:solidFill>
            </a:endParaRPr>
          </a:p>
        </p:txBody>
      </p:sp>
      <p:sp>
        <p:nvSpPr>
          <p:cNvPr id="1951" name="Google Shape;1951;p41"/>
          <p:cNvSpPr/>
          <p:nvPr/>
        </p:nvSpPr>
        <p:spPr>
          <a:xfrm>
            <a:off x="5664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38761D"/>
                </a:solidFill>
              </a:rPr>
              <a:t>C</a:t>
            </a:r>
            <a:endParaRPr sz="3100" b="1">
              <a:solidFill>
                <a:srgbClr val="38761D"/>
              </a:solidFill>
            </a:endParaRPr>
          </a:p>
        </p:txBody>
      </p:sp>
      <p:sp>
        <p:nvSpPr>
          <p:cNvPr id="1952" name="Google Shape;1952;p41"/>
          <p:cNvSpPr/>
          <p:nvPr/>
        </p:nvSpPr>
        <p:spPr>
          <a:xfrm>
            <a:off x="6159675"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38761D"/>
                </a:solidFill>
              </a:rPr>
              <a:t>G</a:t>
            </a:r>
            <a:endParaRPr sz="3100" b="1">
              <a:solidFill>
                <a:srgbClr val="38761D"/>
              </a:solidFill>
            </a:endParaRPr>
          </a:p>
        </p:txBody>
      </p:sp>
      <p:sp>
        <p:nvSpPr>
          <p:cNvPr id="1953" name="Google Shape;1953;p41"/>
          <p:cNvSpPr/>
          <p:nvPr/>
        </p:nvSpPr>
        <p:spPr>
          <a:xfrm>
            <a:off x="61596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38761D"/>
                </a:solidFill>
              </a:rPr>
              <a:t>G</a:t>
            </a:r>
            <a:endParaRPr sz="3100" b="1">
              <a:solidFill>
                <a:srgbClr val="38761D"/>
              </a:solidFill>
            </a:endParaRPr>
          </a:p>
        </p:txBody>
      </p:sp>
      <p:sp>
        <p:nvSpPr>
          <p:cNvPr id="1954" name="Google Shape;1954;p41"/>
          <p:cNvSpPr/>
          <p:nvPr/>
        </p:nvSpPr>
        <p:spPr>
          <a:xfrm>
            <a:off x="6832875" y="3355650"/>
            <a:ext cx="137400" cy="508800"/>
          </a:xfrm>
          <a:prstGeom prst="upArrow">
            <a:avLst>
              <a:gd name="adj1" fmla="val 50000"/>
              <a:gd name="adj2" fmla="val 50000"/>
            </a:avLst>
          </a:prstGeom>
          <a:solidFill>
            <a:srgbClr val="B45F06"/>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1"/>
          <p:cNvSpPr/>
          <p:nvPr/>
        </p:nvSpPr>
        <p:spPr>
          <a:xfrm>
            <a:off x="6653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956" name="Google Shape;1956;p41"/>
          <p:cNvSpPr/>
          <p:nvPr/>
        </p:nvSpPr>
        <p:spPr>
          <a:xfrm>
            <a:off x="6653450"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t>T</a:t>
            </a:r>
            <a:endParaRPr sz="3100"/>
          </a:p>
        </p:txBody>
      </p:sp>
      <p:sp>
        <p:nvSpPr>
          <p:cNvPr id="1957" name="Google Shape;1957;p41"/>
          <p:cNvSpPr/>
          <p:nvPr/>
        </p:nvSpPr>
        <p:spPr>
          <a:xfrm>
            <a:off x="6654075" y="25717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38761D"/>
                </a:solidFill>
              </a:rPr>
              <a:t>T</a:t>
            </a:r>
            <a:endParaRPr sz="3100" b="1">
              <a:solidFill>
                <a:srgbClr val="38761D"/>
              </a:solidFill>
            </a:endParaRPr>
          </a:p>
        </p:txBody>
      </p:sp>
      <p:sp>
        <p:nvSpPr>
          <p:cNvPr id="1958" name="Google Shape;1958;p41"/>
          <p:cNvSpPr/>
          <p:nvPr/>
        </p:nvSpPr>
        <p:spPr>
          <a:xfrm>
            <a:off x="6653450" y="1787850"/>
            <a:ext cx="495000" cy="50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38761D"/>
                </a:solidFill>
              </a:rPr>
              <a:t>T</a:t>
            </a:r>
            <a:endParaRPr sz="3100" b="1">
              <a:solidFill>
                <a:srgbClr val="38761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8"/>
                                        </p:tgtEl>
                                        <p:attrNameLst>
                                          <p:attrName>style.visibility</p:attrName>
                                        </p:attrNameLst>
                                      </p:cBhvr>
                                      <p:to>
                                        <p:strVal val="visible"/>
                                      </p:to>
                                    </p:set>
                                    <p:animEffect transition="in" filter="fade">
                                      <p:cBhvr>
                                        <p:cTn id="7" dur="1"/>
                                        <p:tgtEl>
                                          <p:spTgt spid="1958"/>
                                        </p:tgtEl>
                                      </p:cBhvr>
                                    </p:animEffect>
                                  </p:childTnLst>
                                </p:cTn>
                              </p:par>
                              <p:par>
                                <p:cTn id="8" presetID="10" presetClass="entr" presetSubtype="0" fill="hold" nodeType="withEffect">
                                  <p:stCondLst>
                                    <p:cond delay="0"/>
                                  </p:stCondLst>
                                  <p:childTnLst>
                                    <p:set>
                                      <p:cBhvr>
                                        <p:cTn id="9" dur="1" fill="hold">
                                          <p:stCondLst>
                                            <p:cond delay="0"/>
                                          </p:stCondLst>
                                        </p:cTn>
                                        <p:tgtEl>
                                          <p:spTgt spid="1957"/>
                                        </p:tgtEl>
                                        <p:attrNameLst>
                                          <p:attrName>style.visibility</p:attrName>
                                        </p:attrNameLst>
                                      </p:cBhvr>
                                      <p:to>
                                        <p:strVal val="visible"/>
                                      </p:to>
                                    </p:set>
                                    <p:animEffect transition="in" filter="fade">
                                      <p:cBhvr>
                                        <p:cTn id="10" dur="1"/>
                                        <p:tgtEl>
                                          <p:spTgt spid="1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ology Consulting by Slidesgo">
  <a:themeElements>
    <a:clrScheme name="Simple Light">
      <a:dk1>
        <a:srgbClr val="000000"/>
      </a:dk1>
      <a:lt1>
        <a:srgbClr val="FFFFFF"/>
      </a:lt1>
      <a:dk2>
        <a:srgbClr val="595959"/>
      </a:dk2>
      <a:lt2>
        <a:srgbClr val="EEEEEE"/>
      </a:lt2>
      <a:accent1>
        <a:srgbClr val="77C6FC"/>
      </a:accent1>
      <a:accent2>
        <a:srgbClr val="BBE3FE"/>
      </a:accent2>
      <a:accent3>
        <a:srgbClr val="D6EEFE"/>
      </a:accent3>
      <a:accent4>
        <a:srgbClr val="BBE3FE"/>
      </a:accent4>
      <a:accent5>
        <a:srgbClr val="595959"/>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2324</Words>
  <Application>Microsoft Office PowerPoint</Application>
  <PresentationFormat>On-screen Show (16:9)</PresentationFormat>
  <Paragraphs>354</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Fjalla One</vt:lpstr>
      <vt:lpstr>Barlow Semi Condensed Medium</vt:lpstr>
      <vt:lpstr>Calibri</vt:lpstr>
      <vt:lpstr>Barlow Semi Condensed</vt:lpstr>
      <vt:lpstr>Roboto</vt:lpstr>
      <vt:lpstr>Cambria Math</vt:lpstr>
      <vt:lpstr>Arial</vt:lpstr>
      <vt:lpstr>Technology Consulting by Slidesgo</vt:lpstr>
      <vt:lpstr>CZ2001 Lab Project 1- Searching Algorithms</vt:lpstr>
      <vt:lpstr>Objectives</vt:lpstr>
      <vt:lpstr>Table of Contents</vt:lpstr>
      <vt:lpstr>Brute Force </vt:lpstr>
      <vt:lpstr>Concept</vt:lpstr>
      <vt:lpstr>Concept</vt:lpstr>
      <vt:lpstr>Concept</vt:lpstr>
      <vt:lpstr>Concept</vt:lpstr>
      <vt:lpstr>Concept</vt:lpstr>
      <vt:lpstr>Concept</vt:lpstr>
      <vt:lpstr>Concept</vt:lpstr>
      <vt:lpstr>Implementation</vt:lpstr>
      <vt:lpstr>Time Complexity</vt:lpstr>
      <vt:lpstr>Time Complexity - Best Case Scenario</vt:lpstr>
      <vt:lpstr>Time Complexity - Worst Case Scenario</vt:lpstr>
      <vt:lpstr>Time Complexity - Average Case Scenario</vt:lpstr>
      <vt:lpstr>BMH</vt:lpstr>
      <vt:lpstr>Concept</vt:lpstr>
      <vt:lpstr>Searching in BMH</vt:lpstr>
      <vt:lpstr>Time Complexity: Preprocessing</vt:lpstr>
      <vt:lpstr>Time Complexity: Searching</vt:lpstr>
      <vt:lpstr>Time Complexity: Searching</vt:lpstr>
      <vt:lpstr>Time Complexity: Searching</vt:lpstr>
      <vt:lpstr>Modi-KMP </vt:lpstr>
      <vt:lpstr>PowerPoint Presentation</vt:lpstr>
      <vt:lpstr>Lps array</vt:lpstr>
      <vt:lpstr>Lps array</vt:lpstr>
      <vt:lpstr>PowerPoint Presentation</vt:lpstr>
      <vt:lpstr>PowerPoint Presentation</vt:lpstr>
      <vt:lpstr>Time Complexity: Preprocessing </vt:lpstr>
      <vt:lpstr>Time Complexity: </vt:lpstr>
      <vt:lpstr>Time Complexity: </vt:lpstr>
      <vt:lpstr>Time Complexity: </vt:lpstr>
      <vt:lpstr>Conclusion</vt:lpstr>
      <vt:lpstr>Comparison for empirical runs</vt:lpstr>
      <vt:lpstr>Theoretical Complexity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CZ2001 Lab Project 1- Searching Algorithms</dc:title>
  <dc:creator>Sim</dc:creator>
  <cp:lastModifiedBy>#SIM SHI QIAN#</cp:lastModifiedBy>
  <cp:revision>2</cp:revision>
  <dcterms:modified xsi:type="dcterms:W3CDTF">2021-11-10T06:43:07Z</dcterms:modified>
</cp:coreProperties>
</file>