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8" r:id="rId11"/>
    <p:sldId id="264" r:id="rId12"/>
    <p:sldId id="266" r:id="rId13"/>
    <p:sldId id="269" r:id="rId14"/>
    <p:sldId id="273" r:id="rId15"/>
    <p:sldId id="271" r:id="rId16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7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E15"/>
    <a:srgbClr val="1F3A4D"/>
    <a:srgbClr val="F6F9FB"/>
    <a:srgbClr val="1A2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90" y="66"/>
      </p:cViewPr>
      <p:guideLst>
        <p:guide orient="horz" pos="398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D0E8-B224-45EE-BB3A-C853C9113343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FB3E-D891-43B6-A30D-B07CAE8C0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99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D0E8-B224-45EE-BB3A-C853C9113343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FB3E-D891-43B6-A30D-B07CAE8C0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4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D0E8-B224-45EE-BB3A-C853C9113343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FB3E-D891-43B6-A30D-B07CAE8C0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23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D0E8-B224-45EE-BB3A-C853C9113343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FB3E-D891-43B6-A30D-B07CAE8C0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0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D0E8-B224-45EE-BB3A-C853C9113343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FB3E-D891-43B6-A30D-B07CAE8C0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54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D0E8-B224-45EE-BB3A-C853C9113343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FB3E-D891-43B6-A30D-B07CAE8C0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54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D0E8-B224-45EE-BB3A-C853C9113343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FB3E-D891-43B6-A30D-B07CAE8C0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3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D0E8-B224-45EE-BB3A-C853C9113343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FB3E-D891-43B6-A30D-B07CAE8C0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95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D0E8-B224-45EE-BB3A-C853C9113343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FB3E-D891-43B6-A30D-B07CAE8C0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45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D0E8-B224-45EE-BB3A-C853C9113343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FB3E-D891-43B6-A30D-B07CAE8C0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4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D0E8-B224-45EE-BB3A-C853C9113343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FB3E-D891-43B6-A30D-B07CAE8C0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31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D0E8-B224-45EE-BB3A-C853C9113343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FB3E-D891-43B6-A30D-B07CAE8C0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7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hyperlink" Target="https://www.linkedin.com/in/cavalheiro-ca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hyperlink" Target="https://github.com/CarlosCavalheiro" TargetMode="External"/><Relationship Id="rId9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a de traz"/>
          <p:cNvSpPr/>
          <p:nvPr/>
        </p:nvSpPr>
        <p:spPr>
          <a:xfrm>
            <a:off x="-889000" y="-177800"/>
            <a:ext cx="10693400" cy="12934951"/>
          </a:xfrm>
          <a:prstGeom prst="rect">
            <a:avLst/>
          </a:prstGeom>
          <a:solidFill>
            <a:srgbClr val="1A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Hacker image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812" y="-167080"/>
            <a:ext cx="10731212" cy="129349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pic>
        <p:nvPicPr>
          <p:cNvPr id="13" name="Imagem POWER BI"/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79697"/>
          <a:stretch/>
        </p:blipFill>
        <p:spPr>
          <a:xfrm>
            <a:off x="171449" y="0"/>
            <a:ext cx="8407113" cy="960515"/>
          </a:xfrm>
          <a:prstGeom prst="rect">
            <a:avLst/>
          </a:prstGeom>
          <a:ln>
            <a:solidFill>
              <a:srgbClr val="110E15"/>
            </a:solidFill>
          </a:ln>
          <a:effectLst>
            <a:glow>
              <a:schemeClr val="accent1">
                <a:alpha val="65000"/>
              </a:schemeClr>
            </a:glow>
            <a:outerShdw blurRad="50800" dist="50800" dir="5400000" algn="ctr" rotWithShape="0">
              <a:srgbClr val="0070C0"/>
            </a:outerShdw>
          </a:effectLst>
        </p:spPr>
      </p:pic>
      <p:sp>
        <p:nvSpPr>
          <p:cNvPr id="20" name="Retângulo 19"/>
          <p:cNvSpPr/>
          <p:nvPr/>
        </p:nvSpPr>
        <p:spPr>
          <a:xfrm>
            <a:off x="2413000" y="12047748"/>
            <a:ext cx="47752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F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-926812" y="1295400"/>
            <a:ext cx="10731212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-889000" y="1295400"/>
            <a:ext cx="10693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LOGO BI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halkSketch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115" t="537" r="2115" b="20342"/>
          <a:stretch/>
        </p:blipFill>
        <p:spPr>
          <a:xfrm>
            <a:off x="-393700" y="4937164"/>
            <a:ext cx="8407400" cy="3741738"/>
          </a:xfrm>
          <a:prstGeom prst="rect">
            <a:avLst/>
          </a:prstGeom>
        </p:spPr>
      </p:pic>
      <p:sp>
        <p:nvSpPr>
          <p:cNvPr id="15" name="power bi dados em açao"/>
          <p:cNvSpPr txBox="1"/>
          <p:nvPr/>
        </p:nvSpPr>
        <p:spPr>
          <a:xfrm>
            <a:off x="-393700" y="1389419"/>
            <a:ext cx="1038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Poder BI:  </a:t>
            </a:r>
            <a:r>
              <a:rPr lang="pt-BR" sz="6000" b="1" dirty="0" smtClean="0">
                <a:solidFill>
                  <a:schemeClr val="bg1"/>
                </a:solidFill>
                <a:ea typeface="+mn-lt"/>
                <a:cs typeface="Arial" panose="020B0604020202020204" pitchFamily="34" charset="0"/>
              </a:rPr>
              <a:t>Dados</a:t>
            </a:r>
            <a:r>
              <a:rPr lang="pt-BR" sz="6000" b="1" dirty="0" smtClean="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em </a:t>
            </a:r>
            <a:r>
              <a:rPr lang="pt-BR" sz="6000" b="1" dirty="0" smtClean="0">
                <a:ln>
                  <a:solidFill>
                    <a:srgbClr val="F6F9FB"/>
                  </a:solidFill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Ação</a:t>
            </a:r>
            <a:endParaRPr lang="pt-BR" sz="6000" dirty="0">
              <a:ln>
                <a:solidFill>
                  <a:srgbClr val="F6F9FB"/>
                </a:solidFill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16" name="Rodape nome"/>
          <p:cNvSpPr/>
          <p:nvPr/>
        </p:nvSpPr>
        <p:spPr>
          <a:xfrm>
            <a:off x="2985511" y="12070706"/>
            <a:ext cx="4202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>
                <a:ea typeface="+mn-lt"/>
                <a:cs typeface="+mn-lt"/>
              </a:rPr>
              <a:t>Vera Lúcia </a:t>
            </a:r>
            <a:r>
              <a:rPr lang="pt-BR" sz="4000" b="1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Pereira</a:t>
            </a:r>
            <a:endParaRPr lang="pt-BR" sz="40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8857" y="0"/>
            <a:ext cx="9601200" cy="12801600"/>
          </a:xfrm>
          <a:prstGeom prst="rect">
            <a:avLst/>
          </a:prstGeom>
          <a:solidFill>
            <a:srgbClr val="110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7715" y="7815941"/>
            <a:ext cx="9383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5400" b="1" dirty="0">
                <a:solidFill>
                  <a:schemeClr val="bg1"/>
                </a:solidFill>
              </a:rPr>
              <a:t>Criação de medidas e colunas calculadas com DAX</a:t>
            </a:r>
            <a:endParaRPr lang="pt-BR" sz="5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460171" y="2431184"/>
            <a:ext cx="4680857" cy="4508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7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04</a:t>
            </a:r>
            <a:endParaRPr lang="pt-BR" sz="34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51201" y="10860144"/>
            <a:ext cx="4301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Power BI: poder BI dados em ação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Vera Lúcia Pereira</a:t>
            </a:r>
          </a:p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15686" y="10630763"/>
            <a:ext cx="9187542" cy="8708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7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95338" y="430249"/>
            <a:ext cx="772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i="0" dirty="0" smtClean="0">
                <a:solidFill>
                  <a:srgbClr val="0D0D0D"/>
                </a:solidFill>
                <a:effectLst/>
              </a:rPr>
              <a:t>Criação de medidas e colunas calculadas com DAX</a:t>
            </a:r>
          </a:p>
          <a:p>
            <a:r>
              <a:rPr lang="pt-BR" b="0" i="0" dirty="0" smtClean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pt-BR" sz="3200" b="0" i="0" dirty="0" smtClean="0">
                <a:solidFill>
                  <a:srgbClr val="0D0D0D"/>
                </a:solidFill>
                <a:effectLst/>
              </a:rPr>
              <a:t>A linguagem DAX (Data </a:t>
            </a:r>
            <a:r>
              <a:rPr lang="pt-BR" sz="3200" b="0" i="0" dirty="0" err="1" smtClean="0">
                <a:solidFill>
                  <a:srgbClr val="0D0D0D"/>
                </a:solidFill>
                <a:effectLst/>
              </a:rPr>
              <a:t>Analysis</a:t>
            </a:r>
            <a:r>
              <a:rPr lang="pt-BR" sz="3200" b="0" i="0" dirty="0" smtClean="0">
                <a:solidFill>
                  <a:srgbClr val="0D0D0D"/>
                </a:solidFill>
                <a:effectLst/>
              </a:rPr>
              <a:t> </a:t>
            </a:r>
            <a:r>
              <a:rPr lang="pt-BR" sz="3200" b="0" i="0" dirty="0" err="1" smtClean="0">
                <a:solidFill>
                  <a:srgbClr val="0D0D0D"/>
                </a:solidFill>
                <a:effectLst/>
              </a:rPr>
              <a:t>Expressions</a:t>
            </a:r>
            <a:r>
              <a:rPr lang="pt-BR" sz="3200" b="0" i="0" dirty="0" smtClean="0">
                <a:solidFill>
                  <a:srgbClr val="0D0D0D"/>
                </a:solidFill>
                <a:effectLst/>
              </a:rPr>
              <a:t>) permite aos usuários criar medidas e colunas calculadas para análises mais detalhadas. DAX é semelhante às fórmulas do Excel, mas com capacidades mais avançadas.</a:t>
            </a:r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70667" y="11650133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Power BI: poder BI dados em ação</a:t>
            </a:r>
          </a:p>
          <a:p>
            <a:pPr algn="ctr"/>
            <a:r>
              <a:rPr lang="pt-BR" dirty="0" smtClean="0"/>
              <a:t>Vera Lúcia Pereira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6378"/>
            <a:ext cx="9601200" cy="476045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38" y="8781026"/>
            <a:ext cx="4000500" cy="137480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2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8857" y="0"/>
            <a:ext cx="9601200" cy="12801600"/>
          </a:xfrm>
          <a:prstGeom prst="rect">
            <a:avLst/>
          </a:prstGeom>
          <a:solidFill>
            <a:srgbClr val="110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7715" y="7815941"/>
            <a:ext cx="9383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6000" dirty="0" smtClean="0">
                <a:solidFill>
                  <a:schemeClr val="bg1"/>
                </a:solidFill>
              </a:rPr>
              <a:t>Conectando-se a Fontes de dados</a:t>
            </a:r>
            <a:endParaRPr lang="pt-BR" sz="6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460171" y="2431184"/>
            <a:ext cx="4680857" cy="4508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7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05</a:t>
            </a:r>
            <a:endParaRPr lang="pt-BR" sz="34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15686" y="10630763"/>
            <a:ext cx="9187542" cy="8708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68866" y="1262834"/>
            <a:ext cx="826346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0" i="0" dirty="0" smtClean="0">
                <a:solidFill>
                  <a:srgbClr val="0D0D0D"/>
                </a:solidFill>
                <a:effectLst/>
              </a:rPr>
              <a:t>Os comandos do SQL são fundamentais para explorar e manipular o banco de dados de forma eficaz. Podemos usar esses comandos não apenas para pesquisar o banco de dados, mas também para realizar uma série de outras funções essenciais. Isso inclui criar novas tabelas para armazenar dados, adicionar registros a essas tabelas, modificar informações existentes e, se necessário, descartar tabelas que já não são úteis para nossa análise. Essa flexibilidade e poder dos comandos SQL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27867" y="1507067"/>
            <a:ext cx="5757333" cy="162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428304"/>
            <a:ext cx="7444316" cy="72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Conexão e carga de dados</a:t>
            </a:r>
            <a:endParaRPr lang="pt-BR" sz="4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2399"/>
            <a:ext cx="9601200" cy="563033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38" y="9306129"/>
            <a:ext cx="4000500" cy="171450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65867" y="11446933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dirty="0">
                <a:solidFill>
                  <a:prstClr val="black"/>
                </a:solidFill>
              </a:rPr>
              <a:t>Power BI: poder BI dados em ação</a:t>
            </a:r>
          </a:p>
          <a:p>
            <a:pPr lvl="0" algn="ctr"/>
            <a:r>
              <a:rPr lang="pt-BR" dirty="0">
                <a:solidFill>
                  <a:prstClr val="black"/>
                </a:solidFill>
              </a:rPr>
              <a:t>Vera Lúcia Pereira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1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8857" y="-48381"/>
            <a:ext cx="9601200" cy="12801600"/>
          </a:xfrm>
          <a:prstGeom prst="rect">
            <a:avLst/>
          </a:prstGeom>
          <a:solidFill>
            <a:srgbClr val="110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17715" y="7815941"/>
            <a:ext cx="9383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Agradecimentos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460171" y="2431184"/>
            <a:ext cx="4680857" cy="4508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700" b="0" i="0" u="none" strike="noStrike" kern="1200" cap="none" spc="0" normalizeH="0" baseline="0" noProof="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</a:t>
            </a:r>
            <a:endParaRPr kumimoji="0" lang="pt-BR" sz="34400" b="0" i="0" u="none" strike="noStrike" kern="1200" cap="none" spc="0" normalizeH="0" baseline="0" noProof="0" dirty="0" smtClean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60171" y="11089202"/>
            <a:ext cx="541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dirty="0">
                <a:solidFill>
                  <a:schemeClr val="bg1"/>
                </a:solidFill>
              </a:rPr>
              <a:t>Power BI: poder BI dados em ação</a:t>
            </a:r>
          </a:p>
          <a:p>
            <a:pPr lvl="0" algn="ctr"/>
            <a:r>
              <a:rPr lang="pt-BR" dirty="0">
                <a:solidFill>
                  <a:schemeClr val="bg1"/>
                </a:solidFill>
              </a:rPr>
              <a:t>Vera Lúcia Pereira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5686" y="10630763"/>
            <a:ext cx="9187542" cy="8708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9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161B7131-8DF5-90D1-267A-2F9379521F99}"/>
              </a:ext>
            </a:extLst>
          </p:cNvPr>
          <p:cNvSpPr txBox="1"/>
          <p:nvPr/>
        </p:nvSpPr>
        <p:spPr>
          <a:xfrm>
            <a:off x="916733" y="1097816"/>
            <a:ext cx="76479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É extraordinário contar com a assistência de uma IA, aliada ao cuidado humano na elaboração deste material.</a:t>
            </a:r>
          </a:p>
          <a:p>
            <a:r>
              <a:rPr lang="pt-BR" sz="3200" dirty="0" smtClean="0"/>
              <a:t>Parabéns pela sua dedicação e interesse em absorver o conteúdo deste e-book. Espero que as informações fornecidas sejam inestimáveis para sua jornada de aprendizado. Este material é destinado como apoio e para fins didáticos.</a:t>
            </a:r>
          </a:p>
          <a:p>
            <a:pPr algn="just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39237011-899A-158F-2767-3135C79BF331}"/>
              </a:ext>
            </a:extLst>
          </p:cNvPr>
          <p:cNvSpPr txBox="1"/>
          <p:nvPr/>
        </p:nvSpPr>
        <p:spPr>
          <a:xfrm>
            <a:off x="916733" y="431757"/>
            <a:ext cx="58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AGRADECIMENTOS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Rodapé 10">
            <a:extLst>
              <a:ext uri="{FF2B5EF4-FFF2-40B4-BE49-F238E27FC236}">
                <a16:creationId xmlns:a16="http://schemas.microsoft.com/office/drawing/2014/main" id="{FFEDA753-61B5-8088-BC4A-F4B34533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1628145"/>
            <a:ext cx="2314575" cy="527403"/>
          </a:xfrm>
        </p:spPr>
        <p:txBody>
          <a:bodyPr/>
          <a:lstStyle/>
          <a:p>
            <a:pPr lvl="0"/>
            <a:r>
              <a:rPr lang="pt-BR" dirty="0">
                <a:solidFill>
                  <a:prstClr val="black"/>
                </a:solidFill>
              </a:rPr>
              <a:t>Power BI: poder BI dados em ação</a:t>
            </a:r>
          </a:p>
          <a:p>
            <a:pPr lvl="0"/>
            <a:r>
              <a:rPr lang="pt-BR" dirty="0">
                <a:solidFill>
                  <a:prstClr val="black"/>
                </a:solidFill>
              </a:rPr>
              <a:t>Vera Lúcia Pereira</a:t>
            </a:r>
          </a:p>
          <a:p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6440C46-C69E-BFBB-1F60-93E918FB3D63}"/>
              </a:ext>
            </a:extLst>
          </p:cNvPr>
          <p:cNvSpPr/>
          <p:nvPr/>
        </p:nvSpPr>
        <p:spPr>
          <a:xfrm>
            <a:off x="364852" y="5795188"/>
            <a:ext cx="7999078" cy="2256001"/>
          </a:xfrm>
          <a:prstGeom prst="roundRect">
            <a:avLst>
              <a:gd name="adj" fmla="val 456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37674C2-7895-E01B-6E96-4666C13A45D4}"/>
              </a:ext>
            </a:extLst>
          </p:cNvPr>
          <p:cNvSpPr txBox="1"/>
          <p:nvPr/>
        </p:nvSpPr>
        <p:spPr>
          <a:xfrm>
            <a:off x="715984" y="5755890"/>
            <a:ext cx="419716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Vera Lúcia Pereira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744041F-F979-F6FB-8C2D-00B92FB8114C}"/>
              </a:ext>
            </a:extLst>
          </p:cNvPr>
          <p:cNvCxnSpPr>
            <a:cxnSpLocks/>
          </p:cNvCxnSpPr>
          <p:nvPr/>
        </p:nvCxnSpPr>
        <p:spPr>
          <a:xfrm>
            <a:off x="715984" y="6117797"/>
            <a:ext cx="402472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8" descr="Tudo sobre LinkedIn - História e Notícias - Canaltech">
            <a:hlinkClick r:id="rId2"/>
            <a:extLst>
              <a:ext uri="{FF2B5EF4-FFF2-40B4-BE49-F238E27FC236}">
                <a16:creationId xmlns:a16="http://schemas.microsoft.com/office/drawing/2014/main" id="{A39E54E6-0DF6-A16E-EE9C-712C1ACB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22" y="6387463"/>
            <a:ext cx="239604" cy="2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GitHub">
            <a:hlinkClick r:id="rId4"/>
            <a:extLst>
              <a:ext uri="{FF2B5EF4-FFF2-40B4-BE49-F238E27FC236}">
                <a16:creationId xmlns:a16="http://schemas.microsoft.com/office/drawing/2014/main" id="{B371278C-1A8E-627C-6D4D-B4B2C2B36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01" y="7469877"/>
            <a:ext cx="239604" cy="2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A0EDDF-8AD3-83F4-199F-544C96685096}"/>
              </a:ext>
            </a:extLst>
          </p:cNvPr>
          <p:cNvSpPr txBox="1"/>
          <p:nvPr/>
        </p:nvSpPr>
        <p:spPr>
          <a:xfrm>
            <a:off x="1943919" y="6226649"/>
            <a:ext cx="3241408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https://www.linkedin.com/in/vera-lucia-pereira-96b53a70/</a:t>
            </a:r>
            <a:endParaRPr lang="pt-BR" sz="11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39F12D-7FDF-42C2-2969-28D83F9BB486}"/>
              </a:ext>
            </a:extLst>
          </p:cNvPr>
          <p:cNvSpPr txBox="1"/>
          <p:nvPr/>
        </p:nvSpPr>
        <p:spPr>
          <a:xfrm>
            <a:off x="1974825" y="7433653"/>
            <a:ext cx="1843383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https://github.com/Veralp</a:t>
            </a:r>
            <a:endParaRPr lang="pt-BR" sz="11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1CBBFF0-942A-733E-FA02-AABB63B25026}"/>
              </a:ext>
            </a:extLst>
          </p:cNvPr>
          <p:cNvSpPr txBox="1"/>
          <p:nvPr/>
        </p:nvSpPr>
        <p:spPr>
          <a:xfrm>
            <a:off x="1934005" y="6863497"/>
            <a:ext cx="1843383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1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verap4569f@gmail.com</a:t>
            </a:r>
            <a:endParaRPr lang="pt-BR" sz="11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2" descr="Gmail - appsgratuitos.com.br">
            <a:extLst>
              <a:ext uri="{FF2B5EF4-FFF2-40B4-BE49-F238E27FC236}">
                <a16:creationId xmlns:a16="http://schemas.microsoft.com/office/drawing/2014/main" id="{31C13B51-B271-F06A-24DE-349656954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11" y="6896733"/>
            <a:ext cx="172686" cy="17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ulo">
            <a:extLst>
              <a:ext uri="{FF2B5EF4-FFF2-40B4-BE49-F238E27FC236}">
                <a16:creationId xmlns:a16="http://schemas.microsoft.com/office/drawing/2014/main" id="{2F045CE7-2885-DFFB-312F-BAD03DB36008}"/>
              </a:ext>
            </a:extLst>
          </p:cNvPr>
          <p:cNvSpPr txBox="1"/>
          <p:nvPr/>
        </p:nvSpPr>
        <p:spPr>
          <a:xfrm>
            <a:off x="521780" y="7898164"/>
            <a:ext cx="5713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Maio/2024v</a:t>
            </a:r>
            <a:endParaRPr lang="pt-BR" sz="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2" y="6228203"/>
            <a:ext cx="1086314" cy="153219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19" y="6094444"/>
            <a:ext cx="1468269" cy="162498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97" y="9447109"/>
            <a:ext cx="3530815" cy="151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82600" y="789732"/>
            <a:ext cx="8864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4000" b="1" dirty="0">
                <a:solidFill>
                  <a:prstClr val="black"/>
                </a:solidFill>
                <a:cs typeface="Calibri"/>
              </a:rPr>
              <a:t>POWER BI: PODER BI DADOS EM </a:t>
            </a:r>
            <a:r>
              <a:rPr lang="pt-BR" sz="4000" b="1" dirty="0" smtClean="0">
                <a:solidFill>
                  <a:prstClr val="black"/>
                </a:solidFill>
                <a:cs typeface="Calibri"/>
              </a:rPr>
              <a:t>AÇÃO</a:t>
            </a:r>
          </a:p>
          <a:p>
            <a:pPr lvl="0" algn="just"/>
            <a:endParaRPr lang="pt-BR" sz="4000" b="1" dirty="0">
              <a:solidFill>
                <a:prstClr val="black"/>
              </a:solidFill>
              <a:cs typeface="Calibri"/>
            </a:endParaRPr>
          </a:p>
          <a:p>
            <a:pPr lvl="0" algn="just"/>
            <a:r>
              <a:rPr lang="pt-BR" sz="3200" dirty="0">
                <a:solidFill>
                  <a:prstClr val="black"/>
                </a:solidFill>
                <a:ea typeface="+mn-lt"/>
                <a:cs typeface="+mn-lt"/>
              </a:rPr>
              <a:t>Introdução ao Power </a:t>
            </a:r>
            <a:r>
              <a:rPr lang="pt-BR" sz="3200" dirty="0" smtClean="0">
                <a:solidFill>
                  <a:prstClr val="black"/>
                </a:solidFill>
                <a:ea typeface="+mn-lt"/>
                <a:cs typeface="+mn-lt"/>
              </a:rPr>
              <a:t>BI</a:t>
            </a:r>
          </a:p>
          <a:p>
            <a:pPr lvl="0" algn="just"/>
            <a:endParaRPr lang="pt-BR" sz="3200" dirty="0">
              <a:solidFill>
                <a:prstClr val="black"/>
              </a:solidFill>
              <a:ea typeface="+mn-lt"/>
              <a:cs typeface="+mn-lt"/>
            </a:endParaRPr>
          </a:p>
          <a:p>
            <a:pPr lvl="0" algn="just"/>
            <a:r>
              <a:rPr lang="pt-BR" sz="2400" dirty="0">
                <a:solidFill>
                  <a:prstClr val="black"/>
                </a:solidFill>
                <a:ea typeface="+mn-lt"/>
                <a:cs typeface="+mn-lt"/>
              </a:rPr>
              <a:t> </a:t>
            </a:r>
            <a:r>
              <a:rPr lang="pt-BR" sz="2400" dirty="0" smtClean="0">
                <a:solidFill>
                  <a:srgbClr val="161616"/>
                </a:solidFill>
                <a:ea typeface="+mn-lt"/>
                <a:cs typeface="Segoe UI"/>
              </a:rPr>
              <a:t>Bem-vindo(a) </a:t>
            </a:r>
            <a:r>
              <a:rPr lang="pt-BR" sz="2400" dirty="0">
                <a:solidFill>
                  <a:srgbClr val="161616"/>
                </a:solidFill>
                <a:ea typeface="+mn-lt"/>
                <a:cs typeface="Segoe UI"/>
              </a:rPr>
              <a:t>ao guia de introdução ao Power BI Desktop. Este tour mostra como o Power BI Desktop funciona, o que ele é capaz de fazer e como você pode criar modelos de dados robustos e relatórios incríveis para ampliar seu business </a:t>
            </a:r>
            <a:r>
              <a:rPr lang="pt-BR" sz="2400" dirty="0" err="1">
                <a:solidFill>
                  <a:srgbClr val="161616"/>
                </a:solidFill>
                <a:ea typeface="+mn-lt"/>
                <a:cs typeface="Segoe UI"/>
              </a:rPr>
              <a:t>intelligence</a:t>
            </a:r>
            <a:r>
              <a:rPr lang="pt-BR" sz="2400" dirty="0">
                <a:solidFill>
                  <a:srgbClr val="161616"/>
                </a:solidFill>
                <a:ea typeface="+mn-lt"/>
                <a:cs typeface="Segoe UI"/>
              </a:rPr>
              <a:t>..</a:t>
            </a:r>
            <a:endParaRPr lang="pt-BR" sz="2400"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7854950"/>
            <a:ext cx="4000500" cy="17145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38400" y="11531600"/>
            <a:ext cx="431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      Power BI: Poder BI em ação</a:t>
            </a:r>
          </a:p>
          <a:p>
            <a:pPr algn="ctr"/>
            <a:r>
              <a:rPr lang="pt-BR" dirty="0" smtClean="0"/>
              <a:t>         Vera Lúcia Pereira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5421" y="651109"/>
            <a:ext cx="8810625" cy="5830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/>
              <a:t>O que é Power BI?</a:t>
            </a:r>
          </a:p>
          <a:p>
            <a:endParaRPr lang="pt-BR" dirty="0" smtClean="0"/>
          </a:p>
          <a:p>
            <a:r>
              <a:rPr lang="pt-BR" sz="3200" dirty="0" smtClean="0"/>
              <a:t>Introdução</a:t>
            </a:r>
          </a:p>
          <a:p>
            <a:endParaRPr lang="pt-BR" dirty="0" smtClean="0"/>
          </a:p>
          <a:p>
            <a:pPr algn="just"/>
            <a:r>
              <a:rPr lang="pt-BR" sz="2400" dirty="0" smtClean="0"/>
              <a:t>O Microsoft Power BI é uma ferramenta de análise de dados e de negócios. Desenvolvida pela Microsoft Corporation, é muito utilizada por profissionais de dados na área de Business </a:t>
            </a:r>
            <a:r>
              <a:rPr lang="pt-BR" sz="2400" dirty="0" err="1" smtClean="0"/>
              <a:t>Intelligence</a:t>
            </a:r>
            <a:r>
              <a:rPr lang="pt-BR" sz="2400" dirty="0" smtClean="0"/>
              <a:t> (BI) e também por vários outros perfis de profissionais que necessitam de um ambiente para produção de relatórios e visualizações dinâmicas para os seus dados.</a:t>
            </a:r>
          </a:p>
          <a:p>
            <a:pPr algn="just"/>
            <a:r>
              <a:rPr lang="pt-BR" sz="2400" dirty="0" smtClean="0"/>
              <a:t>De maneira geral, o Power BI é utilizado para a construção de relatórios e painéis chamados </a:t>
            </a:r>
            <a:r>
              <a:rPr lang="pt-BR" sz="2400" dirty="0" err="1" smtClean="0"/>
              <a:t>dashboards</a:t>
            </a:r>
            <a:r>
              <a:rPr lang="pt-BR" sz="2400" dirty="0" smtClean="0"/>
              <a:t>. Eles reúnem informações visuais e dinâmicas acerca de conjuntos de dados (</a:t>
            </a:r>
            <a:r>
              <a:rPr lang="pt-BR" sz="2400" dirty="0" err="1" smtClean="0"/>
              <a:t>datasets</a:t>
            </a:r>
            <a:r>
              <a:rPr lang="pt-BR" sz="2400" dirty="0" smtClean="0"/>
              <a:t>), e também trabalham com o processo de entrega desses resultados através de plataformas, como a própria web.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7217053"/>
            <a:ext cx="8810625" cy="416214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506134" y="117348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Power BI: poder BI dados em ação</a:t>
            </a:r>
          </a:p>
          <a:p>
            <a:pPr algn="ctr"/>
            <a:r>
              <a:rPr lang="pt-BR" dirty="0" smtClean="0"/>
              <a:t>Vera Lúcia Pereira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8857" y="0"/>
            <a:ext cx="9601200" cy="12801600"/>
          </a:xfrm>
          <a:prstGeom prst="rect">
            <a:avLst/>
          </a:prstGeom>
          <a:solidFill>
            <a:srgbClr val="110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8857" y="8053007"/>
            <a:ext cx="10237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6000" b="1" dirty="0" smtClean="0">
                <a:solidFill>
                  <a:schemeClr val="bg1"/>
                </a:solidFill>
              </a:rPr>
              <a:t>Conexão a múltiplas fontes  </a:t>
            </a:r>
          </a:p>
          <a:p>
            <a:pPr lvl="0" algn="ctr"/>
            <a:r>
              <a:rPr lang="pt-BR" sz="6000" b="1" dirty="0">
                <a:solidFill>
                  <a:schemeClr val="bg1"/>
                </a:solidFill>
              </a:rPr>
              <a:t> </a:t>
            </a:r>
            <a:r>
              <a:rPr lang="pt-BR" sz="6000" b="1" dirty="0" smtClean="0">
                <a:solidFill>
                  <a:schemeClr val="bg1"/>
                </a:solidFill>
              </a:rPr>
              <a:t> de dados</a:t>
            </a:r>
            <a:endParaRPr lang="pt-BR" sz="6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460171" y="2431184"/>
            <a:ext cx="4680857" cy="4508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7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01</a:t>
            </a:r>
            <a:endParaRPr lang="pt-BR" sz="34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17333" y="11413067"/>
            <a:ext cx="392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Power BI: Poder BI em ação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         Vera Lúcia Pereira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15686" y="10630763"/>
            <a:ext cx="9187542" cy="8708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72072" y="526411"/>
            <a:ext cx="757645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Conexão a múltiplas fontes de dados</a:t>
            </a:r>
            <a:r>
              <a:rPr lang="pt-BR" sz="4000" dirty="0"/>
              <a:t> </a:t>
            </a:r>
            <a:endParaRPr lang="pt-BR" sz="4000" dirty="0" smtClean="0"/>
          </a:p>
          <a:p>
            <a:endParaRPr lang="pt-BR" dirty="0"/>
          </a:p>
          <a:p>
            <a:r>
              <a:rPr lang="pt-BR" sz="3200" dirty="0" smtClean="0"/>
              <a:t>O </a:t>
            </a:r>
            <a:r>
              <a:rPr lang="pt-BR" sz="3200" dirty="0"/>
              <a:t>Power BI permite a conexão a uma ampla variedade de fontes de dados, como bancos de dados SQL, serviços na nuvem, arquivos de Excel, Google </a:t>
            </a:r>
            <a:r>
              <a:rPr lang="pt-BR" sz="3200" dirty="0" err="1"/>
              <a:t>Analytics</a:t>
            </a:r>
            <a:r>
              <a:rPr lang="pt-BR" sz="3200" dirty="0"/>
              <a:t>, entre outros. Essa capacidade facilita a consolidação de dados de diferentes origens em um único lugar para uma análise mais abrangente.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5520368"/>
            <a:ext cx="9601200" cy="400161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38" y="9529639"/>
            <a:ext cx="4000500" cy="137823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763838" y="11582400"/>
            <a:ext cx="461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Power BI: poder BI dados em ação</a:t>
            </a:r>
          </a:p>
          <a:p>
            <a:pPr algn="ctr"/>
            <a:r>
              <a:rPr lang="pt-BR" dirty="0" smtClean="0"/>
              <a:t>Vera Lúcia Pereira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8857" y="-48381"/>
            <a:ext cx="9601200" cy="12801600"/>
          </a:xfrm>
          <a:prstGeom prst="rect">
            <a:avLst/>
          </a:prstGeom>
          <a:solidFill>
            <a:srgbClr val="110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7715" y="7815941"/>
            <a:ext cx="9383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4000" b="1" dirty="0">
                <a:solidFill>
                  <a:schemeClr val="bg1"/>
                </a:solidFill>
              </a:rPr>
              <a:t>Transformação e limpeza de dados com </a:t>
            </a:r>
            <a:r>
              <a:rPr lang="pt-BR" sz="4000" b="1" dirty="0" smtClean="0">
                <a:solidFill>
                  <a:schemeClr val="bg1"/>
                </a:solidFill>
              </a:rPr>
              <a:t>     Power </a:t>
            </a:r>
            <a:r>
              <a:rPr lang="pt-BR" sz="4000" b="1" dirty="0">
                <a:solidFill>
                  <a:schemeClr val="bg1"/>
                </a:solidFill>
              </a:rPr>
              <a:t>Query</a:t>
            </a:r>
            <a:endParaRPr lang="pt-BR" sz="4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460171" y="2431184"/>
            <a:ext cx="4680857" cy="4508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7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02</a:t>
            </a:r>
            <a:endParaRPr lang="pt-BR" sz="34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810933" y="11006667"/>
            <a:ext cx="5418667" cy="948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15686" y="10630763"/>
            <a:ext cx="9187542" cy="8708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9954" y="498709"/>
            <a:ext cx="856826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i="0" dirty="0" smtClean="0">
                <a:solidFill>
                  <a:srgbClr val="0D0D0D"/>
                </a:solidFill>
                <a:effectLst/>
              </a:rPr>
              <a:t>Transformação e limpeza de dados com  Power Query</a:t>
            </a:r>
            <a:r>
              <a:rPr lang="pt-BR" sz="4000" b="0" i="0" dirty="0" smtClean="0">
                <a:solidFill>
                  <a:srgbClr val="0D0D0D"/>
                </a:solidFill>
                <a:effectLst/>
              </a:rPr>
              <a:t> </a:t>
            </a:r>
          </a:p>
          <a:p>
            <a:r>
              <a:rPr lang="pt-BR" sz="3200" b="0" i="0" dirty="0" smtClean="0">
                <a:solidFill>
                  <a:srgbClr val="0D0D0D"/>
                </a:solidFill>
                <a:effectLst/>
              </a:rPr>
              <a:t>Com o Power Query, os usuários podem realizar tarefas de limpeza e transformação de dados de forma intuitiva através de uma interface gráfica. Isso inclui a remoção de duplicatas, a conversão de tipos de dados e a combinação de dados de diferentes fontes.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243472"/>
            <a:ext cx="9601200" cy="314101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38" y="8438165"/>
            <a:ext cx="4000500" cy="134044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99733" y="10701867"/>
            <a:ext cx="5554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Power BI: poder BI dados em ação</a:t>
            </a:r>
          </a:p>
          <a:p>
            <a:pPr algn="ctr"/>
            <a:r>
              <a:rPr lang="pt-BR" dirty="0" smtClean="0"/>
              <a:t>Vera Lúcia Pereira</a:t>
            </a: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44462"/>
            <a:ext cx="9601200" cy="12801600"/>
          </a:xfrm>
          <a:prstGeom prst="rect">
            <a:avLst/>
          </a:prstGeom>
          <a:solidFill>
            <a:srgbClr val="110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44171" y="8047856"/>
            <a:ext cx="8631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6000" b="1" dirty="0">
                <a:solidFill>
                  <a:schemeClr val="bg1"/>
                </a:solidFill>
              </a:rPr>
              <a:t>Modelagem</a:t>
            </a:r>
            <a:r>
              <a:rPr lang="pt-BR" sz="6000" b="1" dirty="0"/>
              <a:t> </a:t>
            </a:r>
            <a:r>
              <a:rPr lang="pt-BR" sz="6000" b="1" dirty="0">
                <a:solidFill>
                  <a:schemeClr val="bg1"/>
                </a:solidFill>
              </a:rPr>
              <a:t>de dados</a:t>
            </a:r>
            <a:endParaRPr lang="pt-BR" sz="6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460171" y="2431184"/>
            <a:ext cx="4680857" cy="4508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7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03</a:t>
            </a:r>
            <a:endParaRPr lang="pt-BR" sz="34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60171" y="11006667"/>
            <a:ext cx="5396896" cy="64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Power BI: poder BI dados em ação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Vera Lúcia Pereira</a:t>
            </a:r>
            <a:endParaRPr lang="pt-BR" dirty="0" smtClean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5686" y="10630763"/>
            <a:ext cx="9187542" cy="8708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3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2134" y="480536"/>
            <a:ext cx="80941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i="0" dirty="0" smtClean="0">
                <a:solidFill>
                  <a:srgbClr val="0D0D0D"/>
                </a:solidFill>
                <a:effectLst/>
              </a:rPr>
              <a:t>Modelagem de dados</a:t>
            </a:r>
          </a:p>
          <a:p>
            <a:r>
              <a:rPr lang="pt-BR" b="0" i="0" dirty="0" smtClean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pt-BR" sz="3200" b="0" i="0" dirty="0" smtClean="0">
                <a:solidFill>
                  <a:srgbClr val="0D0D0D"/>
                </a:solidFill>
                <a:effectLst/>
              </a:rPr>
              <a:t>O Power BI permite criar modelos de dados robustos, definindo relacionamentos entre diferentes tabelas. Isso é essencial para criar cálculos e visualizações precisas.</a:t>
            </a:r>
            <a:r>
              <a:rPr lang="pt-BR" sz="3200" dirty="0"/>
              <a:t> A modelagem de dados é uma etapa crucial no processo de análise, pois define a estrutura e as relações entre os dados. No Power BI, essa etapa é simplificada e potencializada por meio de recursos avançados que permitem aos usuários criar modelos de dados robustos e flexíveis.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63533"/>
            <a:ext cx="9601200" cy="6045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9307122"/>
            <a:ext cx="4000500" cy="130161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370667" y="11311467"/>
            <a:ext cx="514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Power BI: poder BI dados em ação</a:t>
            </a:r>
          </a:p>
          <a:p>
            <a:pPr algn="ctr"/>
            <a:r>
              <a:rPr lang="pt-BR" dirty="0" smtClean="0"/>
              <a:t>Vera Lúcia Pereira</a:t>
            </a:r>
          </a:p>
          <a:p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149AB61-66F0-A580-460D-69ADBD7ECC2D}"/>
              </a:ext>
            </a:extLst>
          </p:cNvPr>
          <p:cNvSpPr/>
          <p:nvPr/>
        </p:nvSpPr>
        <p:spPr>
          <a:xfrm>
            <a:off x="471488" y="0"/>
            <a:ext cx="100584" cy="997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19527D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2339</TotalTime>
  <Words>611</Words>
  <Application>Microsoft Office PowerPoint</Application>
  <PresentationFormat>Papel A3 (297 x 420 mm)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ui-sans-serif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vera pereira</dc:creator>
  <cp:lastModifiedBy>vera pereira</cp:lastModifiedBy>
  <cp:revision>39</cp:revision>
  <dcterms:created xsi:type="dcterms:W3CDTF">2024-05-31T22:51:45Z</dcterms:created>
  <dcterms:modified xsi:type="dcterms:W3CDTF">2024-06-02T13:51:44Z</dcterms:modified>
</cp:coreProperties>
</file>