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6EE"/>
          </a:solidFill>
        </a:fill>
      </a:tcStyle>
    </a:wholeTbl>
    <a:band2H>
      <a:tcTxStyle b="def" i="def"/>
      <a:tcStyle>
        <a:tcBdr/>
        <a:fill>
          <a:solidFill>
            <a:srgbClr val="E8F3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7CB"/>
          </a:solidFill>
        </a:fill>
      </a:tcStyle>
    </a:wholeTbl>
    <a:band2H>
      <a:tcTxStyle b="def" i="def"/>
      <a:tcStyle>
        <a:tcBdr/>
        <a:fill>
          <a:solidFill>
            <a:srgbClr val="EE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CCD"/>
          </a:solidFill>
        </a:fill>
      </a:tcStyle>
    </a:wholeTbl>
    <a:band2H>
      <a:tcTxStyle b="def" i="def"/>
      <a:tcStyle>
        <a:tcBdr/>
        <a:fill>
          <a:solidFill>
            <a:srgbClr val="F7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orbel"/>
      </a:defRPr>
    </a:lvl1pPr>
    <a:lvl2pPr indent="228600" defTabSz="457200" latinLnBrk="0">
      <a:defRPr sz="1200">
        <a:latin typeface="+mj-lt"/>
        <a:ea typeface="+mj-ea"/>
        <a:cs typeface="+mj-cs"/>
        <a:sym typeface="Corbel"/>
      </a:defRPr>
    </a:lvl2pPr>
    <a:lvl3pPr indent="457200" defTabSz="457200" latinLnBrk="0">
      <a:defRPr sz="1200">
        <a:latin typeface="+mj-lt"/>
        <a:ea typeface="+mj-ea"/>
        <a:cs typeface="+mj-cs"/>
        <a:sym typeface="Corbel"/>
      </a:defRPr>
    </a:lvl3pPr>
    <a:lvl4pPr indent="685800" defTabSz="457200" latinLnBrk="0">
      <a:defRPr sz="1200">
        <a:latin typeface="+mj-lt"/>
        <a:ea typeface="+mj-ea"/>
        <a:cs typeface="+mj-cs"/>
        <a:sym typeface="Corbel"/>
      </a:defRPr>
    </a:lvl4pPr>
    <a:lvl5pPr indent="914400" defTabSz="457200" latinLnBrk="0">
      <a:defRPr sz="1200">
        <a:latin typeface="+mj-lt"/>
        <a:ea typeface="+mj-ea"/>
        <a:cs typeface="+mj-cs"/>
        <a:sym typeface="Corbel"/>
      </a:defRPr>
    </a:lvl5pPr>
    <a:lvl6pPr indent="1143000" defTabSz="457200" latinLnBrk="0">
      <a:defRPr sz="1200">
        <a:latin typeface="+mj-lt"/>
        <a:ea typeface="+mj-ea"/>
        <a:cs typeface="+mj-cs"/>
        <a:sym typeface="Corbel"/>
      </a:defRPr>
    </a:lvl6pPr>
    <a:lvl7pPr indent="1371600" defTabSz="457200" latinLnBrk="0">
      <a:defRPr sz="1200">
        <a:latin typeface="+mj-lt"/>
        <a:ea typeface="+mj-ea"/>
        <a:cs typeface="+mj-cs"/>
        <a:sym typeface="Corbel"/>
      </a:defRPr>
    </a:lvl7pPr>
    <a:lvl8pPr indent="1600200" defTabSz="457200" latinLnBrk="0">
      <a:defRPr sz="1200">
        <a:latin typeface="+mj-lt"/>
        <a:ea typeface="+mj-ea"/>
        <a:cs typeface="+mj-cs"/>
        <a:sym typeface="Corbel"/>
      </a:defRPr>
    </a:lvl8pPr>
    <a:lvl9pPr indent="1828800" defTabSz="457200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761998"/>
            <a:ext cx="9141619" cy="5334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Rectangle 7"/>
          <p:cNvSpPr/>
          <p:nvPr/>
        </p:nvSpPr>
        <p:spPr>
          <a:xfrm>
            <a:off x="9270262" y="761998"/>
            <a:ext cx="2925319" cy="533400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1069847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pc="-100" sz="59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1100015" y="4670245"/>
            <a:ext cx="7315201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rgbClr val="D9F1F6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rgbClr val="D9F1F6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rgbClr val="D9F1F6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rgbClr val="D9F1F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idx="1"/>
          </p:nvPr>
        </p:nvSpPr>
        <p:spPr>
          <a:xfrm>
            <a:off x="3869268" y="864108"/>
            <a:ext cx="7315201" cy="512064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Текст заголовка"/>
          <p:cNvSpPr txBox="1"/>
          <p:nvPr>
            <p:ph type="title"/>
          </p:nvPr>
        </p:nvSpPr>
        <p:spPr>
          <a:xfrm>
            <a:off x="3867911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pc="-100" sz="5900">
                <a:solidFill>
                  <a:srgbClr val="595959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6" name="Уровень текста 1…"/>
          <p:cNvSpPr txBox="1"/>
          <p:nvPr>
            <p:ph type="body" sz="quarter" idx="1"/>
          </p:nvPr>
        </p:nvSpPr>
        <p:spPr>
          <a:xfrm>
            <a:off x="3886200" y="4672584"/>
            <a:ext cx="7315200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7" name="Уровень текста 1…"/>
          <p:cNvSpPr txBox="1"/>
          <p:nvPr>
            <p:ph type="body" sz="half" idx="1"/>
          </p:nvPr>
        </p:nvSpPr>
        <p:spPr>
          <a:xfrm>
            <a:off x="3867911" y="868680"/>
            <a:ext cx="3474722" cy="512064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Текст заголовка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Уровень текста 1…"/>
          <p:cNvSpPr txBox="1"/>
          <p:nvPr>
            <p:ph type="body" sz="quarter" idx="1"/>
          </p:nvPr>
        </p:nvSpPr>
        <p:spPr>
          <a:xfrm>
            <a:off x="3867911" y="1023585"/>
            <a:ext cx="3474722" cy="8077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9" name="Text Placeholder 4"/>
          <p:cNvSpPr/>
          <p:nvPr>
            <p:ph type="body" sz="quarter" idx="21"/>
          </p:nvPr>
        </p:nvSpPr>
        <p:spPr>
          <a:xfrm>
            <a:off x="7818463" y="1023585"/>
            <a:ext cx="3474721" cy="813172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</a:p>
        </p:txBody>
      </p:sp>
      <p:sp>
        <p:nvSpPr>
          <p:cNvPr id="6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Текст заголовка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Текст заголовка"/>
          <p:cNvSpPr txBox="1"/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7" name="Уровень текста 1…"/>
          <p:cNvSpPr txBox="1"/>
          <p:nvPr>
            <p:ph type="body" idx="1"/>
          </p:nvPr>
        </p:nvSpPr>
        <p:spPr>
          <a:xfrm>
            <a:off x="3867911" y="868680"/>
            <a:ext cx="7315201" cy="512064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Text Placeholder 3"/>
          <p:cNvSpPr/>
          <p:nvPr>
            <p:ph type="body" sz="quarter" idx="21"/>
          </p:nvPr>
        </p:nvSpPr>
        <p:spPr>
          <a:xfrm>
            <a:off x="256032" y="3494175"/>
            <a:ext cx="2834640" cy="2321991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8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Текст заголовка"/>
          <p:cNvSpPr txBox="1"/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9" name="Picture Placeholder 2"/>
          <p:cNvSpPr/>
          <p:nvPr>
            <p:ph type="pic" idx="21"/>
          </p:nvPr>
        </p:nvSpPr>
        <p:spPr>
          <a:xfrm>
            <a:off x="3570644" y="767419"/>
            <a:ext cx="8115231" cy="5330953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0" name="Уровень текста 1…"/>
          <p:cNvSpPr txBox="1"/>
          <p:nvPr>
            <p:ph type="body" sz="quarter" idx="1"/>
          </p:nvPr>
        </p:nvSpPr>
        <p:spPr>
          <a:xfrm>
            <a:off x="256031" y="3493008"/>
            <a:ext cx="2834641" cy="232257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08521" y="6404292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1pPr>
      <a:lvl2pPr marL="706119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2pPr>
      <a:lvl3pPr marL="118871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3pPr>
      <a:lvl4pPr marL="16785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4pPr>
      <a:lvl5pPr marL="21357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5pPr>
      <a:lvl6pPr marL="26125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6pPr>
      <a:lvl7pPr marL="30697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7pPr>
      <a:lvl8pPr marL="3526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8pPr>
      <a:lvl9pPr marL="39841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Заголовок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 sz="3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Исследование выборки пациентов с бронхиальной астмой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11" name="Подзаголовок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Тестовое задание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1"/>
          <p:cNvSpPr txBox="1"/>
          <p:nvPr>
            <p:ph type="title"/>
          </p:nvPr>
        </p:nvSpPr>
        <p:spPr>
          <a:xfrm>
            <a:off x="59285" y="1128408"/>
            <a:ext cx="3325021" cy="4601184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rPr u="sng"/>
              <a:t>График</a:t>
            </a:r>
            <a:r>
              <a:t>:  Изменение показателя N T2 3 pe+ в группе пациентов с БА (обострение/</a:t>
            </a:r>
            <a:r>
              <a:rPr b="1"/>
              <a:t>динамика</a:t>
            </a:r>
            <a:r>
              <a:t>)</a:t>
            </a:r>
          </a:p>
        </p:txBody>
      </p:sp>
      <p:pic>
        <p:nvPicPr>
          <p:cNvPr id="138" name="Снимок экрана 2023-06-21 в 18.23.52.png" descr="Снимок экрана 2023-06-21 в 18.23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374" y="435410"/>
            <a:ext cx="6518218" cy="5987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Заголовок 1"/>
          <p:cNvSpPr txBox="1"/>
          <p:nvPr>
            <p:ph type="title"/>
          </p:nvPr>
        </p:nvSpPr>
        <p:spPr>
          <a:xfrm>
            <a:off x="125091" y="1128408"/>
            <a:ext cx="3193409" cy="4601184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rPr b="1"/>
              <a:t>Статистическая значимость</a:t>
            </a:r>
            <a:r>
              <a:t> различий по динамике изменения показателя N T2 3 pe+ в группе пациентов с БА (обострение/динамика)</a:t>
            </a:r>
          </a:p>
          <a:p>
            <a:pPr>
              <a:defRPr spc="-100" sz="2800"/>
            </a:pPr>
            <a:r>
              <a:t>- расчёт </a:t>
            </a:r>
          </a:p>
          <a:p>
            <a:pPr>
              <a:defRPr spc="-100" sz="2800"/>
            </a:pPr>
            <a:r>
              <a:t>- вывод </a:t>
            </a:r>
          </a:p>
        </p:txBody>
      </p:sp>
      <p:sp>
        <p:nvSpPr>
          <p:cNvPr id="141" name="Объект 2"/>
          <p:cNvSpPr txBox="1"/>
          <p:nvPr>
            <p:ph type="body" idx="1"/>
          </p:nvPr>
        </p:nvSpPr>
        <p:spPr>
          <a:xfrm>
            <a:off x="3666271" y="914653"/>
            <a:ext cx="7315201" cy="5028694"/>
          </a:xfrm>
          <a:prstGeom prst="rect">
            <a:avLst/>
          </a:prstGeom>
        </p:spPr>
        <p:txBody>
          <a:bodyPr/>
          <a:lstStyle/>
          <a:p>
            <a:pPr marL="182478" indent="-182478" defTabSz="594359">
              <a:spcBef>
                <a:spcPts val="700"/>
              </a:spcBef>
              <a:buClrTx/>
              <a:buChar char="•"/>
              <a:defRPr sz="1819">
                <a:solidFill>
                  <a:srgbClr val="000000"/>
                </a:solidFill>
              </a:defRPr>
            </a:pPr>
            <a:r>
              <a:t>Для выявления статистической значимости динамики изменения показателя N T2 3 pe+ в группе пациентов с БА был использован тест Уилкоксона-Манна-Уитни.</a:t>
            </a:r>
          </a:p>
          <a:p>
            <a:pPr marL="0" indent="0" defTabSz="594359">
              <a:spcBef>
                <a:spcPts val="700"/>
              </a:spcBef>
              <a:buClrTx/>
              <a:buSzTx/>
              <a:buNone/>
              <a:defRPr sz="1819">
                <a:solidFill>
                  <a:srgbClr val="000000"/>
                </a:solidFill>
              </a:defRPr>
            </a:pPr>
          </a:p>
          <a:p>
            <a:pPr marL="182478" indent="-182478" algn="just" defTabSz="594359">
              <a:spcBef>
                <a:spcPts val="700"/>
              </a:spcBef>
              <a:buClrTx/>
              <a:buChar char="➡"/>
              <a:defRPr sz="1819">
                <a:solidFill>
                  <a:srgbClr val="000000"/>
                </a:solidFill>
              </a:defRPr>
            </a:pPr>
            <a:r>
              <a:t> Данный тест используется для оценки различий между двумя.                независимыми выборками по уровню какого-либо признака,                 измеренного количественно. Позволяет выявлять различия в значении параметра между малыми выборками.                                                      </a:t>
            </a:r>
          </a:p>
          <a:p>
            <a:pPr marL="182478" indent="-182478" defTabSz="594359">
              <a:spcBef>
                <a:spcPts val="700"/>
              </a:spcBef>
              <a:buClrTx/>
              <a:buChar char="•"/>
              <a:defRPr sz="1819">
                <a:solidFill>
                  <a:srgbClr val="000000"/>
                </a:solidFill>
              </a:defRPr>
            </a:pPr>
            <a:r>
              <a:rPr u="sng"/>
              <a:t>Результаты теста:</a:t>
            </a:r>
            <a:r>
              <a:t> Значение U-статистики равно 440.0, p-значение равно 0.5;</a:t>
            </a:r>
          </a:p>
          <a:p>
            <a:pPr marL="182478" indent="-182478" defTabSz="594359">
              <a:spcBef>
                <a:spcPts val="700"/>
              </a:spcBef>
              <a:buClrTx/>
              <a:buChar char="•"/>
              <a:defRPr sz="1819">
                <a:solidFill>
                  <a:srgbClr val="000000"/>
                </a:solidFill>
              </a:defRPr>
            </a:pPr>
            <a:r>
              <a:rPr i="1"/>
              <a:t>P-значение:</a:t>
            </a:r>
            <a:r>
              <a:t> мера статистической значимости различия между двумя сравниваемыми группами. Если p-значение меньше заданного порога (0.05), мы отклоняем нулевую гипотезу о равенстве средних в группах, и заключаем, что между группами существует статистически значимое различие.</a:t>
            </a:r>
          </a:p>
          <a:p>
            <a:pPr marL="182478" indent="-182478" algn="just" defTabSz="594359">
              <a:spcBef>
                <a:spcPts val="700"/>
              </a:spcBef>
              <a:buClrTx/>
              <a:buChar char="•"/>
              <a:defRPr sz="1819">
                <a:solidFill>
                  <a:srgbClr val="000000"/>
                </a:solidFill>
              </a:defRPr>
            </a:pPr>
            <a:r>
              <a:rPr b="1"/>
              <a:t>Вывод: </a:t>
            </a:r>
            <a:r>
              <a:t>В данном случае, p-значение равно 0.5356, значит у нас нет оснований считать, что существует статистически значимое различие в показателях "N T2 3 pe+" между группами пациентов с БА в обострении и в динамике.                                                     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Заголовок 1"/>
          <p:cNvSpPr txBox="1"/>
          <p:nvPr>
            <p:ph type="title"/>
          </p:nvPr>
        </p:nvSpPr>
        <p:spPr>
          <a:xfrm>
            <a:off x="59285" y="1128408"/>
            <a:ext cx="2112653" cy="4601184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rPr u="sng"/>
              <a:t>График</a:t>
            </a:r>
            <a:r>
              <a:t>:  пол, </a:t>
            </a:r>
            <a:r>
              <a:rPr b="1"/>
              <a:t>возраст</a:t>
            </a:r>
            <a:r>
              <a:t> в группе здоровых и  пациентов на базовой терапии любыми ГКС и без них</a:t>
            </a:r>
          </a:p>
        </p:txBody>
      </p:sp>
      <p:pic>
        <p:nvPicPr>
          <p:cNvPr id="144" name="Снимок экрана 2023-06-22 в 00.44.59.png" descr="Снимок экрана 2023-06-22 в 00.44.59.png"/>
          <p:cNvPicPr>
            <a:picLocks noChangeAspect="1"/>
          </p:cNvPicPr>
          <p:nvPr/>
        </p:nvPicPr>
        <p:blipFill>
          <a:blip r:embed="rId2">
            <a:extLst/>
          </a:blip>
          <a:srcRect l="0" t="0" r="2811" b="0"/>
          <a:stretch>
            <a:fillRect/>
          </a:stretch>
        </p:blipFill>
        <p:spPr>
          <a:xfrm>
            <a:off x="2179314" y="914796"/>
            <a:ext cx="9774092" cy="5028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1"/>
          <p:cNvSpPr txBox="1"/>
          <p:nvPr>
            <p:ph type="title"/>
          </p:nvPr>
        </p:nvSpPr>
        <p:spPr>
          <a:xfrm>
            <a:off x="59285" y="1128408"/>
            <a:ext cx="2112653" cy="4601184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rPr u="sng"/>
              <a:t>График</a:t>
            </a:r>
            <a:r>
              <a:t>:  </a:t>
            </a:r>
            <a:r>
              <a:rPr b="1"/>
              <a:t>пол</a:t>
            </a:r>
            <a:r>
              <a:t>, возраст в группе здоровых и  пациентов на базовой терапии любыми ГКС и без них</a:t>
            </a:r>
          </a:p>
        </p:txBody>
      </p:sp>
      <p:pic>
        <p:nvPicPr>
          <p:cNvPr id="147" name="Снимок экрана 2023-06-22 в 00.46.07.png" descr="Снимок экрана 2023-06-22 в 00.46.07.png"/>
          <p:cNvPicPr>
            <a:picLocks noChangeAspect="1"/>
          </p:cNvPicPr>
          <p:nvPr/>
        </p:nvPicPr>
        <p:blipFill>
          <a:blip r:embed="rId2">
            <a:extLst/>
          </a:blip>
          <a:srcRect l="2733" t="0" r="3688" b="0"/>
          <a:stretch>
            <a:fillRect/>
          </a:stretch>
        </p:blipFill>
        <p:spPr>
          <a:xfrm>
            <a:off x="2357526" y="859234"/>
            <a:ext cx="9701974" cy="5139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 txBox="1"/>
          <p:nvPr>
            <p:ph type="title"/>
          </p:nvPr>
        </p:nvSpPr>
        <p:spPr>
          <a:xfrm>
            <a:off x="125091" y="1128408"/>
            <a:ext cx="3193409" cy="4601184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rPr b="1"/>
              <a:t>Статистическая значимость</a:t>
            </a:r>
            <a:r>
              <a:t> различия показателей:</a:t>
            </a:r>
          </a:p>
          <a:p>
            <a:pPr>
              <a:defRPr spc="-100" sz="2800"/>
            </a:pPr>
            <a:r>
              <a:t>- пол</a:t>
            </a:r>
          </a:p>
          <a:p>
            <a:pPr>
              <a:defRPr spc="-100" sz="2800"/>
            </a:pPr>
            <a:r>
              <a:t>- возраст</a:t>
            </a:r>
          </a:p>
        </p:txBody>
      </p:sp>
      <p:sp>
        <p:nvSpPr>
          <p:cNvPr id="150" name="Объект 2"/>
          <p:cNvSpPr txBox="1"/>
          <p:nvPr>
            <p:ph type="body" idx="1"/>
          </p:nvPr>
        </p:nvSpPr>
        <p:spPr>
          <a:xfrm>
            <a:off x="3571043" y="914653"/>
            <a:ext cx="8117368" cy="5028694"/>
          </a:xfrm>
          <a:prstGeom prst="rect">
            <a:avLst/>
          </a:prstGeom>
        </p:spPr>
        <p:txBody>
          <a:bodyPr/>
          <a:lstStyle/>
          <a:p>
            <a:pPr marL="0" indent="0" algn="ctr" defTabSz="393192">
              <a:spcBef>
                <a:spcPts val="500"/>
              </a:spcBef>
              <a:buClrTx/>
              <a:buSzTx/>
              <a:buNone/>
              <a:defRPr b="1" sz="1204">
                <a:solidFill>
                  <a:srgbClr val="000000"/>
                </a:solidFill>
              </a:defRPr>
            </a:pPr>
            <a:r>
              <a:t>Расшифровка:</a:t>
            </a:r>
          </a:p>
          <a:p>
            <a:pPr marL="0" indent="0" algn="ctr" defTabSz="393192">
              <a:spcBef>
                <a:spcPts val="500"/>
              </a:spcBef>
              <a:buClrTx/>
              <a:buSzTx/>
              <a:buNone/>
              <a:defRPr b="1" sz="1204">
                <a:solidFill>
                  <a:srgbClr val="000000"/>
                </a:solidFill>
              </a:defRPr>
            </a:pPr>
          </a:p>
          <a:p>
            <a:pPr marL="120716" indent="-120716" defTabSz="393192">
              <a:spcBef>
                <a:spcPts val="500"/>
              </a:spcBef>
              <a:buClrTx/>
              <a:buChar char="•"/>
              <a:defRPr b="1" sz="1204">
                <a:solidFill>
                  <a:srgbClr val="000000"/>
                </a:solidFill>
              </a:defRPr>
            </a:pPr>
            <a:r>
              <a:t>Возраст:</a:t>
            </a:r>
          </a:p>
          <a:p>
            <a:pPr marL="175326" indent="-120716" defTabSz="393192">
              <a:spcBef>
                <a:spcPts val="500"/>
              </a:spcBef>
              <a:buClrTx/>
              <a:buChar char="✴"/>
              <a:defRPr sz="1204">
                <a:solidFill>
                  <a:srgbClr val="000000"/>
                </a:solidFill>
              </a:defRPr>
            </a:pPr>
            <a:r>
              <a:t>Сравнение между группой пациентов, получавших базовую терапию с любыми глюкокортикостероидами (ГКС) и группой без базовой терапии показывает U-статистику = 407.5 и p-значение = 0.6368. Нет статистически значимых различий в возрасте между этими двумя группами;</a:t>
            </a:r>
          </a:p>
          <a:p>
            <a:pPr marL="175326" indent="-120716" defTabSz="393192">
              <a:spcBef>
                <a:spcPts val="500"/>
              </a:spcBef>
              <a:buClrTx/>
              <a:buChar char="✴"/>
              <a:defRPr sz="1204">
                <a:solidFill>
                  <a:srgbClr val="000000"/>
                </a:solidFill>
              </a:defRPr>
            </a:pPr>
            <a:r>
              <a:t>Сравнение между группой здоровых пациентов и группой получавших базовую терапию с любыми ГКС показывает U-статистику = 392.5 и p-значение = 0.1383. Нет статистически значимых различий в возрасте между этими двумя группами;</a:t>
            </a:r>
          </a:p>
          <a:p>
            <a:pPr marL="175326" indent="-120716" defTabSz="393192">
              <a:spcBef>
                <a:spcPts val="500"/>
              </a:spcBef>
              <a:buClrTx/>
              <a:buChar char="✴"/>
              <a:defRPr sz="1204">
                <a:solidFill>
                  <a:srgbClr val="000000"/>
                </a:solidFill>
              </a:defRPr>
            </a:pPr>
            <a:r>
              <a:t>Сравнение между группой здоровых пациентов и группой без базовой терапии показывает U-статистику = 658.0 и p-значение = 0.0235. Существуют статистически значимые различия в возрасте между этими двумя группами.</a:t>
            </a:r>
          </a:p>
          <a:p>
            <a:pPr marL="120716" indent="-120716" defTabSz="393192">
              <a:spcBef>
                <a:spcPts val="500"/>
              </a:spcBef>
              <a:buClrTx/>
              <a:buChar char="•"/>
              <a:defRPr b="1" sz="1204">
                <a:solidFill>
                  <a:srgbClr val="000000"/>
                </a:solidFill>
              </a:defRPr>
            </a:pPr>
            <a:r>
              <a:t> Пол:</a:t>
            </a:r>
          </a:p>
          <a:p>
            <a:pPr marL="175326" indent="-120716" defTabSz="393192">
              <a:spcBef>
                <a:spcPts val="500"/>
              </a:spcBef>
              <a:buClrTx/>
              <a:buChar char="✴"/>
              <a:defRPr sz="1204">
                <a:solidFill>
                  <a:srgbClr val="000000"/>
                </a:solidFill>
              </a:defRPr>
            </a:pPr>
            <a:r>
              <a:t>Сравнение между группой пациентов, получавших базовую терапию с любыми ГКС, и группой без базовой терапии показывает U-статистику = 428.0 и p-значение = 0.8296. Нет статистически значимых различий по полу между этими двумя группами;</a:t>
            </a:r>
          </a:p>
          <a:p>
            <a:pPr marL="175326" indent="-120716" defTabSz="393192">
              <a:spcBef>
                <a:spcPts val="500"/>
              </a:spcBef>
              <a:buClrTx/>
              <a:buChar char="✴"/>
              <a:defRPr sz="1204">
                <a:solidFill>
                  <a:srgbClr val="000000"/>
                </a:solidFill>
              </a:defRPr>
            </a:pPr>
            <a:r>
              <a:t>Сравнение между группой здоровых пациентов и группой получавших базовую терапию с любыми ГКС показывает U-статистику = 544.0 и p-значение = 0.5441. Нет статистически значимых различий по полу между этими двумя группами;</a:t>
            </a:r>
          </a:p>
          <a:p>
            <a:pPr marL="175326" indent="-120716" defTabSz="393192">
              <a:spcBef>
                <a:spcPts val="500"/>
              </a:spcBef>
              <a:buClrTx/>
              <a:buChar char="✴"/>
              <a:defRPr sz="1204">
                <a:solidFill>
                  <a:srgbClr val="000000"/>
                </a:solidFill>
              </a:defRPr>
            </a:pPr>
            <a:r>
              <a:t>Сравнение между группой здоровых пациентов и группой без базовой терапии показывает U-статистику = 964.0 и p-значение = 0.6426. Нет статистически значимых различий по полу между этими двумя группами.</a:t>
            </a:r>
          </a:p>
          <a:p>
            <a:pPr marL="175326" indent="-120716" defTabSz="393192">
              <a:spcBef>
                <a:spcPts val="500"/>
              </a:spcBef>
              <a:buClrTx/>
              <a:buChar char="✴"/>
              <a:defRPr sz="1204">
                <a:solidFill>
                  <a:srgbClr val="000000"/>
                </a:solidFill>
              </a:defRPr>
            </a:pPr>
          </a:p>
          <a:p>
            <a:pPr lvl="1" marL="0" indent="98298" algn="just" defTabSz="393192">
              <a:spcBef>
                <a:spcPts val="500"/>
              </a:spcBef>
              <a:buClrTx/>
              <a:buSzTx/>
              <a:buNone/>
              <a:defRPr b="1" sz="1204">
                <a:solidFill>
                  <a:srgbClr val="000000"/>
                </a:solidFill>
              </a:defRPr>
            </a:pPr>
            <a:r>
              <a:t>Вывод: </a:t>
            </a:r>
            <a:r>
              <a:rPr b="0"/>
              <a:t>на основе проведенного сравнительного анализа, не было обнаружено статистически значимых различий в возрастных и половых признаках между группами пациентов, получавших базовую терапию с любыми ГКС и без базовой терапии. Однако, существуют статистически значимые различия в возрасте между группой здоровых пациентов и группой без базовой терапии.                                                                                                                                                        </a:t>
            </a: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Заголовок 1"/>
          <p:cNvSpPr txBox="1"/>
          <p:nvPr>
            <p:ph type="title"/>
          </p:nvPr>
        </p:nvSpPr>
        <p:spPr>
          <a:xfrm>
            <a:off x="124413" y="1128408"/>
            <a:ext cx="3310387" cy="4601184"/>
          </a:xfrm>
          <a:prstGeom prst="rect">
            <a:avLst/>
          </a:prstGeom>
        </p:spPr>
        <p:txBody>
          <a:bodyPr/>
          <a:lstStyle>
            <a:lvl1pPr>
              <a:defRPr spc="-100" sz="2400"/>
            </a:lvl1pPr>
          </a:lstStyle>
          <a:p>
            <a:pPr/>
            <a:r>
              <a:t>Ассоциации между новыми лабораторными показателями и стандартными демографическими, клиническими характеристиками и видами терапии у пациентов. </a:t>
            </a:r>
          </a:p>
        </p:txBody>
      </p:sp>
      <p:sp>
        <p:nvSpPr>
          <p:cNvPr id="153" name="Варианты решения данного вопроса:…"/>
          <p:cNvSpPr txBox="1"/>
          <p:nvPr/>
        </p:nvSpPr>
        <p:spPr>
          <a:xfrm>
            <a:off x="3096345" y="330522"/>
            <a:ext cx="8902048" cy="640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b="1"/>
              <a:t>Варианты решения данного вопроса:</a:t>
            </a:r>
            <a:endParaRPr b="1"/>
          </a:p>
          <a:p>
            <a:pPr algn="ctr"/>
            <a:endParaRPr>
              <a:solidFill>
                <a:srgbClr val="CCCCCC"/>
              </a:solidFill>
            </a:endParaRPr>
          </a:p>
          <a:p>
            <a:pPr marL="510673" indent="-180473">
              <a:buSzPct val="100000"/>
              <a:buChar char="*"/>
              <a:defRPr sz="1600"/>
            </a:pPr>
            <a:r>
              <a:rPr b="1" u="sng"/>
              <a:t>Корреляционный анализ:</a:t>
            </a:r>
            <a:r>
              <a:rPr b="1"/>
              <a:t> </a:t>
            </a:r>
            <a:r>
              <a:t>Проверяем, есть ли статистически значимые корреляции между новыми лабораторными показателями и стандартными демографическими/клиническими характеристиками. Используем коэффициенты корреляции Пирсона или Спирмена для непрерывных переменных и коэффициент корреляции Кендалла для категориальных переменных;</a:t>
            </a:r>
          </a:p>
          <a:p>
            <a:pPr marL="510673" indent="-180473">
              <a:buSzPct val="100000"/>
              <a:buChar char="*"/>
              <a:defRPr sz="1600"/>
            </a:pPr>
            <a:r>
              <a:rPr b="1"/>
              <a:t>Многофакторный анализ: </a:t>
            </a:r>
            <a:r>
              <a:t>Можно использовать методы многофакторного анализа, такие как множественная линейная регрессия или логистическая регрессия, чтобы оценить, какие факторы наиболее важны для предсказания новых лабораторных показателей. Это может помочь установить, какие демографические/клинические характеристики или виды терапии являются значимыми предикторами новых показателей;</a:t>
            </a:r>
          </a:p>
          <a:p>
            <a:pPr marL="510673" indent="-180473">
              <a:buSzPct val="100000"/>
              <a:buChar char="*"/>
              <a:defRPr sz="1600"/>
            </a:pPr>
            <a:r>
              <a:rPr b="1"/>
              <a:t>Анализ главных компонент (PCA): </a:t>
            </a:r>
            <a:r>
              <a:t>PCA можно использовать для уменьшения размерности данных и выделения наиболее важных характеристик, которые объясняют наибольшую долю вариации в данных. Это может быть полезно для определения ключевых демографических/клинических характеристик, которые влияют на новые лабораторные показатели;</a:t>
            </a:r>
          </a:p>
          <a:p>
            <a:pPr marL="510673" indent="-180473">
              <a:buSzPct val="100000"/>
              <a:buChar char="*"/>
              <a:defRPr sz="1600"/>
            </a:pPr>
            <a:r>
              <a:rPr b="1"/>
              <a:t>Кластерный анализ: </a:t>
            </a:r>
            <a:r>
              <a:t>Этот метод может быть полезен для определения групп пациентов с похожими характеристиками. Возможно, если у нас есть определенные кластеры пациентов, которые имеют определенные сочетания демографических/клинических характеристик и новых лабораторных показателей;</a:t>
            </a:r>
          </a:p>
          <a:p>
            <a:pPr marL="510673" indent="-180473">
              <a:buSzPct val="100000"/>
              <a:buChar char="*"/>
              <a:defRPr sz="1600"/>
            </a:pPr>
            <a:r>
              <a:rPr b="1"/>
              <a:t>Ассоциативные правила: </a:t>
            </a:r>
            <a:r>
              <a:t>Использование методов майнинга ассоциативных правил, таких как алгоритм Apriori, может помочь выявить интересные отношения между различными характеристиками в ваших данных;</a:t>
            </a:r>
          </a:p>
          <a:p>
            <a:pPr marL="510673" indent="-180473">
              <a:buSzPct val="100000"/>
              <a:buChar char="*"/>
              <a:defRPr sz="1600"/>
            </a:pPr>
            <a:r>
              <a:rPr b="1"/>
              <a:t>Машинное обучение: </a:t>
            </a:r>
            <a:r>
              <a:t>Модели машинного обучения, такие как решающие деревья, случайный лес или градиентный бустинг, могут быть полезны для определения важности различных признаков и для предсказания новых лабораторных показателей на основе демографических/клинических характеристик.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1"/>
          <p:cNvSpPr txBox="1"/>
          <p:nvPr>
            <p:ph type="title"/>
          </p:nvPr>
        </p:nvSpPr>
        <p:spPr>
          <a:xfrm>
            <a:off x="124413" y="1128408"/>
            <a:ext cx="3310387" cy="4601184"/>
          </a:xfrm>
          <a:prstGeom prst="rect">
            <a:avLst/>
          </a:prstGeom>
        </p:spPr>
        <p:txBody>
          <a:bodyPr/>
          <a:lstStyle>
            <a:lvl1pPr>
              <a:defRPr spc="-100" sz="2400"/>
            </a:lvl1pPr>
          </a:lstStyle>
          <a:p>
            <a:pPr/>
            <a:r>
              <a:t>Ассоциации между новыми лабораторными показателями и стандартными демографическими, клиническими характеристиками и видами терапии у пациентов. </a:t>
            </a:r>
          </a:p>
        </p:txBody>
      </p:sp>
      <p:sp>
        <p:nvSpPr>
          <p:cNvPr id="156" name="Для выявления ассоциаций между новыми лабораторными показателями и демографическими/клиническими характеристиками используем метод анализа корреляций:…"/>
          <p:cNvSpPr txBox="1"/>
          <p:nvPr/>
        </p:nvSpPr>
        <p:spPr>
          <a:xfrm>
            <a:off x="3858345" y="1054422"/>
            <a:ext cx="7533973" cy="385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b="1"/>
              <a:t>Для выявления ассоциаций между новыми лабораторными показателями и демографическими/клиническими характеристиками используем метод анализа корреляций:</a:t>
            </a:r>
            <a:endParaRPr b="1"/>
          </a:p>
          <a:p>
            <a:pPr algn="ctr"/>
            <a:endParaRPr b="1"/>
          </a:p>
          <a:p>
            <a:pPr algn="ctr"/>
            <a:endParaRPr>
              <a:solidFill>
                <a:srgbClr val="CCCCCC"/>
              </a:solidFill>
            </a:endParaRPr>
          </a:p>
          <a:p>
            <a:pPr marL="510673" indent="-180473">
              <a:buSzPct val="100000"/>
              <a:buChar char="*"/>
              <a:defRPr sz="2100"/>
            </a:pPr>
            <a:r>
              <a:rPr u="sng"/>
              <a:t>Корреляционный анализ:</a:t>
            </a:r>
            <a:r>
              <a:t> Проверяем, есть ли статистически значимые корреляции между новыми лабораторными показателями и стандартными демографическими/клиническими характеристиками. Используем коэффициенты корреляции Пирсона или Спирмена для непрерывных переменных и коэффициент корреляции Кендалла для категориальных переменных.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1"/>
          <p:cNvSpPr txBox="1"/>
          <p:nvPr>
            <p:ph type="title"/>
          </p:nvPr>
        </p:nvSpPr>
        <p:spPr>
          <a:xfrm>
            <a:off x="124413" y="1128408"/>
            <a:ext cx="3310387" cy="4601184"/>
          </a:xfrm>
          <a:prstGeom prst="rect">
            <a:avLst/>
          </a:prstGeom>
        </p:spPr>
        <p:txBody>
          <a:bodyPr/>
          <a:lstStyle/>
          <a:p>
            <a:pPr>
              <a:defRPr spc="-100" sz="2400"/>
            </a:pPr>
            <a:r>
              <a:t>Матрица </a:t>
            </a:r>
          </a:p>
          <a:p>
            <a:pPr>
              <a:defRPr spc="-100" sz="2400"/>
            </a:pPr>
            <a:r>
              <a:t>Корреляции </a:t>
            </a:r>
          </a:p>
        </p:txBody>
      </p:sp>
      <p:pic>
        <p:nvPicPr>
          <p:cNvPr id="159" name="Снимок экрана 2023-06-21 в 21.48.14.png" descr="Снимок экрана 2023-06-21 в 21.48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517" y="-1"/>
            <a:ext cx="703642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/>
          <p:nvPr>
            <p:ph type="title"/>
          </p:nvPr>
        </p:nvSpPr>
        <p:spPr>
          <a:xfrm>
            <a:off x="124413" y="1128408"/>
            <a:ext cx="3310387" cy="4601184"/>
          </a:xfrm>
          <a:prstGeom prst="rect">
            <a:avLst/>
          </a:prstGeom>
        </p:spPr>
        <p:txBody>
          <a:bodyPr/>
          <a:lstStyle>
            <a:lvl1pPr>
              <a:defRPr spc="-100" sz="2400"/>
            </a:lvl1pPr>
          </a:lstStyle>
          <a:p>
            <a:pPr/>
            <a:r>
              <a:t>Ассоциации между новыми лабораторными показателями и стандартными демографическими, клиническими характеристиками и видами терапии у пациентов. </a:t>
            </a:r>
          </a:p>
        </p:txBody>
      </p:sp>
      <p:sp>
        <p:nvSpPr>
          <p:cNvPr id="162" name="Вывод:…"/>
          <p:cNvSpPr txBox="1"/>
          <p:nvPr/>
        </p:nvSpPr>
        <p:spPr>
          <a:xfrm>
            <a:off x="3858345" y="762322"/>
            <a:ext cx="7533973" cy="5519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                                                 </a:t>
            </a:r>
            <a:r>
              <a:rPr b="1"/>
              <a:t>Вывод:                                                  </a:t>
            </a:r>
            <a:endParaRPr b="1"/>
          </a:p>
          <a:p>
            <a:pPr algn="ctr"/>
            <a:endParaRPr b="1"/>
          </a:p>
          <a:p>
            <a:pPr algn="ctr"/>
            <a:endParaRPr>
              <a:solidFill>
                <a:srgbClr val="CCCCCC"/>
              </a:solidFill>
            </a:endParaRPr>
          </a:p>
          <a:p>
            <a:pPr marL="510673" indent="-180473">
              <a:buSzPct val="100000"/>
              <a:buChar char="*"/>
            </a:pPr>
            <a:r>
              <a:rPr b="1"/>
              <a:t>Показатель "N T1 3 ++"</a:t>
            </a:r>
            <a:r>
              <a:t> слабо коррелирует со всеми другими переменными. Наибольшую корреляцию он имеет со стадией ремиссии ('stage_rem', корреляция 0.23), что может указывать на то, что этот показатель немного увеличивается на этой стадии болезни.</a:t>
            </a:r>
          </a:p>
          <a:p>
            <a:pPr marL="510673" indent="-180473">
              <a:buSzPct val="100000"/>
              <a:buChar char="*"/>
            </a:pPr>
            <a:r>
              <a:rPr b="1"/>
              <a:t>Номер пациента ('number')</a:t>
            </a:r>
            <a:r>
              <a:t> имеет умеренную отрицательную корреляцию с бронхиальной астмой ('pathology_BA', корреляция -0.51) и умеренную положительную корреляцию с состоянием здоровья ('pathology_health', корреляция 0.51). Это может быть связано с порядком обследования пациентов или с особенностями выборки.</a:t>
            </a:r>
          </a:p>
          <a:p>
            <a:pPr marL="510673" indent="-180473">
              <a:buSzPct val="100000"/>
              <a:buChar char="*"/>
            </a:pPr>
            <a:r>
              <a:rPr b="1"/>
              <a:t>Возраст ('age')</a:t>
            </a:r>
            <a:r>
              <a:t> имеет слабую положительную корреляцию с бронхиальной астмой ('pathology_BA', корреляция 0.21), что может указывать на то, что возраст может влиять на вероятность болезни.</a:t>
            </a:r>
          </a:p>
          <a:p>
            <a:pPr marL="510673" indent="-180473">
              <a:buSzPct val="100000"/>
              <a:buChar char="*"/>
            </a:pPr>
            <a:r>
              <a:t>Имеются сильные отрицательные корреляции между </a:t>
            </a:r>
            <a:r>
              <a:rPr b="1"/>
              <a:t>'pathology_BA'</a:t>
            </a:r>
            <a:r>
              <a:t> и </a:t>
            </a:r>
            <a:r>
              <a:rPr b="1"/>
              <a:t>'pathology_health'</a:t>
            </a:r>
            <a:r>
              <a:t> (-1.0), а также между различными стадиями болезни ('stage_acute', 'stage_rem', 'stage_rem2'), что ожидаемо, поскольку эти переменные являются взаимоисключающими.</a:t>
            </a:r>
          </a:p>
          <a:p>
            <a:pPr marL="510673" indent="-180473">
              <a:buSzPct val="100000"/>
              <a:buChar char="*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Заголовок 1"/>
          <p:cNvSpPr txBox="1"/>
          <p:nvPr>
            <p:ph type="title"/>
          </p:nvPr>
        </p:nvSpPr>
        <p:spPr>
          <a:xfrm>
            <a:off x="124413" y="1128408"/>
            <a:ext cx="3310387" cy="4601184"/>
          </a:xfrm>
          <a:prstGeom prst="rect">
            <a:avLst/>
          </a:prstGeom>
        </p:spPr>
        <p:txBody>
          <a:bodyPr/>
          <a:lstStyle>
            <a:lvl1pPr>
              <a:defRPr spc="-100" sz="2400"/>
            </a:lvl1pPr>
          </a:lstStyle>
          <a:p>
            <a:pPr/>
            <a:r>
              <a:t>Можно ли новые лабораторные показатели использовать как диагностические маркеры, чтобы различать здоровых и пациентов.</a:t>
            </a:r>
          </a:p>
        </p:txBody>
      </p:sp>
      <p:sp>
        <p:nvSpPr>
          <p:cNvPr id="165" name="Варианты решения данного вопроса:…"/>
          <p:cNvSpPr txBox="1"/>
          <p:nvPr/>
        </p:nvSpPr>
        <p:spPr>
          <a:xfrm>
            <a:off x="3371760" y="238640"/>
            <a:ext cx="8475963" cy="6380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b="1"/>
              <a:t>Варианты решения данного вопроса:</a:t>
            </a:r>
            <a:endParaRPr b="1"/>
          </a:p>
          <a:p>
            <a:pPr algn="ctr"/>
            <a:endParaRPr>
              <a:solidFill>
                <a:srgbClr val="CCCCCC"/>
              </a:solidFill>
            </a:endParaRPr>
          </a:p>
          <a:p>
            <a:pPr marL="510673" indent="-180473">
              <a:buSzPct val="100000"/>
              <a:buChar char="*"/>
              <a:defRPr sz="1600"/>
            </a:pPr>
            <a:r>
              <a:rPr b="1" u="sng"/>
              <a:t>Классификация с использованием машинного обучения: </a:t>
            </a:r>
            <a:r>
              <a:t>Построить модель классификации, которая будет использовать показатели 'N T1 3 ++', 'pathology', 'stage', 'number', 'gender' и 'age' в качестве признаков и целевую переменную, указывающую на состояние здоровья (здоровый пациент или пациент с болезнью). Использовать различные алгоритмы классификации, такие как логистическая регрессия, деревья решений, случайный лес и т. д. </a:t>
            </a:r>
            <a:r>
              <a:t>Для построения модели может потребоваться больше данных, включая достаточное количество примеров здоровых и пациентов с разными значениями показателей;</a:t>
            </a:r>
          </a:p>
          <a:p>
            <a:pPr marL="510673" indent="-180473">
              <a:buSzPct val="100000"/>
              <a:buChar char="*"/>
              <a:defRPr sz="1600"/>
            </a:pPr>
            <a:r>
              <a:rPr b="1"/>
              <a:t>Сравнение статистических различий: </a:t>
            </a:r>
            <a:r>
              <a:t>Провести статистический анализ для сравнения значений показателей 'N T1 3 ++', 'pathology', 'stage', 'number', 'gender' и 'age' у здоровых людей и пациентов. Для этого можно использовать t-тест, анализ вариации (ANOVA) или непараметрические тесты, такие как тест Манна-Уитни. </a:t>
            </a:r>
            <a:r>
              <a:t>Если в таблице отсутствуют данные о здоровых людях, для сравнения с пациентами необходимо получить соответствующие данные;</a:t>
            </a:r>
          </a:p>
          <a:p>
            <a:pPr marL="510673" indent="-180473">
              <a:buSzPct val="100000"/>
              <a:buChar char="*"/>
              <a:defRPr sz="1600"/>
            </a:pPr>
            <a:r>
              <a:rPr b="1"/>
              <a:t>Функциональный анализ:</a:t>
            </a:r>
            <a:r>
              <a:t> Если показатели 'N T1 3 ++', 'pathology', 'stage', 'number', 'gender' и 'age' имеют функциональную значимость или связь с механизмами заболевания, можно провести функциональный анализ, чтобы понять, как они связаны с заболеванием.</a:t>
            </a:r>
            <a:r>
              <a:t> Это может включать анализ биологических путей, генной экспрессии, метаболических сетей и других биологических процессов, связанных с патологией;</a:t>
            </a:r>
          </a:p>
          <a:p>
            <a:pPr marL="510673" indent="-180473">
              <a:buSzPct val="100000"/>
              <a:buChar char="*"/>
              <a:defRPr sz="1600"/>
            </a:pPr>
            <a:r>
              <a:t>Валидация модели: Построить модель классификации для различения здоровых и пациентов, необходимо провести валидацию модели на независимой тестовой выборке или использовать метод перекрестной проверки для оценки ее производительности и обобщающей способности.</a:t>
            </a:r>
          </a:p>
          <a:p>
            <a:pPr marL="510673" indent="-180473">
              <a:buSzPct val="100000"/>
              <a:buChar char="*"/>
              <a:defRPr sz="1600"/>
            </a:pPr>
          </a:p>
          <a:p>
            <a:pPr marL="160421" indent="-160421">
              <a:buSzPct val="100000"/>
              <a:buChar char="➡"/>
              <a:defRPr sz="1600"/>
            </a:pPr>
            <a:r>
              <a:t> </a:t>
            </a:r>
            <a:r>
              <a:rPr b="1" i="1"/>
              <a:t>Цветом выделены значения, которых может недоставать для анализа.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 txBox="1"/>
          <p:nvPr/>
        </p:nvSpPr>
        <p:spPr>
          <a:xfrm>
            <a:off x="507200" y="1061616"/>
            <a:ext cx="11494355" cy="552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2700"/>
            </a:pPr>
            <a:r>
              <a:t>Составить алгоритм проверки данных для выявления опечаток;</a:t>
            </a:r>
          </a:p>
          <a:p>
            <a:pPr marL="285750" indent="-285750" algn="just">
              <a:buSzPct val="100000"/>
              <a:buFont typeface="Arial"/>
              <a:buChar char="•"/>
              <a:defRPr sz="2700"/>
            </a:pPr>
            <a:r>
              <a:t>Изобразить на графиках и рассчитать статистическую значимость различий по динамике изменения показателя N T2 3 pe+ в группе пациентов с БА (обострение/динамика);</a:t>
            </a:r>
          </a:p>
          <a:p>
            <a:pPr marL="285750" indent="-285750" algn="just">
              <a:buSzPct val="100000"/>
              <a:buFont typeface="Arial"/>
              <a:buChar char="•"/>
              <a:defRPr sz="2700"/>
            </a:pPr>
            <a:r>
              <a:t>Сравнить (графически и рассчитать статистическую значимость) исходных показателей: пол, возраст в группе здоровых и  пациентов на базовой терапии любыми ГКС и без них;</a:t>
            </a:r>
          </a:p>
          <a:p>
            <a:pPr marL="285750" indent="-285750" algn="just">
              <a:buSzPct val="100000"/>
              <a:buFont typeface="Arial"/>
              <a:buChar char="•"/>
              <a:defRPr sz="2700"/>
            </a:pPr>
            <a:r>
              <a:t>Выявить есть ли ассоциации между новыми лабораторными показателями и стандартными демографическими, клин. характеристиками и видами терапии у пациентов;</a:t>
            </a:r>
          </a:p>
          <a:p>
            <a:pPr marL="285750" indent="-285750" algn="just">
              <a:buSzPct val="100000"/>
              <a:buFont typeface="Arial"/>
              <a:buChar char="•"/>
              <a:defRPr sz="2700"/>
            </a:pPr>
            <a:r>
              <a:t>Выявить можно ли новые лабораторные показатели использовать как диагностические маркеры, чтобы различать здоровых и пациентов.</a:t>
            </a:r>
          </a:p>
          <a:p>
            <a:pPr algn="just">
              <a:defRPr sz="3000"/>
            </a:pPr>
          </a:p>
        </p:txBody>
      </p:sp>
      <p:sp>
        <p:nvSpPr>
          <p:cNvPr id="114" name="Задачи исследования:"/>
          <p:cNvSpPr txBox="1"/>
          <p:nvPr/>
        </p:nvSpPr>
        <p:spPr>
          <a:xfrm>
            <a:off x="3884867" y="323764"/>
            <a:ext cx="473902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buFont typeface="Arial"/>
              <a:defRPr b="1" sz="3000"/>
            </a:lvl1pPr>
          </a:lstStyle>
          <a:p>
            <a:pPr/>
            <a:r>
              <a:t>Задачи исследования: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 sz="2400"/>
            </a:lvl1pPr>
          </a:lstStyle>
          <a:p>
            <a:pPr/>
            <a:r>
              <a:t>Можно ли новые лабораторные показатели использовать как диагностические маркеры, чтобы различать здоровых и пациентов.</a:t>
            </a:r>
          </a:p>
        </p:txBody>
      </p:sp>
      <p:sp>
        <p:nvSpPr>
          <p:cNvPr id="168" name="Объект 2"/>
          <p:cNvSpPr txBox="1"/>
          <p:nvPr>
            <p:ph type="body" sz="half" idx="1"/>
          </p:nvPr>
        </p:nvSpPr>
        <p:spPr>
          <a:xfrm>
            <a:off x="3738381" y="893683"/>
            <a:ext cx="6872332" cy="3755182"/>
          </a:xfrm>
          <a:prstGeom prst="rect">
            <a:avLst/>
          </a:prstGeom>
        </p:spPr>
        <p:txBody>
          <a:bodyPr/>
          <a:lstStyle/>
          <a:p>
            <a:pPr marL="0" indent="0" algn="ctr" defTabSz="722376">
              <a:spcBef>
                <a:spcPts val="900"/>
              </a:spcBef>
              <a:buClrTx/>
              <a:buSzTx/>
              <a:buNone/>
              <a:defRPr b="1" sz="2370">
                <a:solidFill>
                  <a:srgbClr val="000000"/>
                </a:solidFill>
              </a:defRPr>
            </a:pPr>
            <a:r>
              <a:t>Подход: Классификация с использованием машинного обучения:</a:t>
            </a:r>
          </a:p>
          <a:p>
            <a:pPr marL="0" indent="0" algn="ctr" defTabSz="722376">
              <a:spcBef>
                <a:spcPts val="900"/>
              </a:spcBef>
              <a:buClrTx/>
              <a:buSzTx/>
              <a:buNone/>
              <a:defRPr b="1" sz="2370">
                <a:solidFill>
                  <a:srgbClr val="000000"/>
                </a:solidFill>
              </a:defRPr>
            </a:pPr>
            <a:endParaRPr>
              <a:solidFill>
                <a:srgbClr val="CCCCCC"/>
              </a:solidFill>
            </a:endParaRPr>
          </a:p>
          <a:p>
            <a:pPr marL="237623" indent="-237623" defTabSz="722376">
              <a:spcBef>
                <a:spcPts val="900"/>
              </a:spcBef>
              <a:buClrTx/>
              <a:buChar char="✴"/>
              <a:defRPr sz="2370"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 </a:t>
            </a:r>
            <a:r>
              <a:rPr sz="2291"/>
              <a:t>Классификация с использованием машинного обучения: Строим модель классификации, используя показатели 'N T1 3 ++', 'pathology', 'stage', 'number', 'gender' и 'age' в качестве признаков и целевую переменную, указывающую на состояние здоровья (здоровый пациент или пациент с болезнью). Также используем алгоритм классификации — логистическая регрессия.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Заголовок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 sz="2400"/>
            </a:lvl1pPr>
          </a:lstStyle>
          <a:p>
            <a:pPr/>
            <a:r>
              <a:t>Можно ли новые лабораторные показатели использовать как диагностические маркеры, чтобы различать здоровых и пациентов.</a:t>
            </a:r>
          </a:p>
        </p:txBody>
      </p:sp>
      <p:sp>
        <p:nvSpPr>
          <p:cNvPr id="171" name="Объект 2"/>
          <p:cNvSpPr txBox="1"/>
          <p:nvPr>
            <p:ph type="body" sz="half" idx="1"/>
          </p:nvPr>
        </p:nvSpPr>
        <p:spPr>
          <a:xfrm>
            <a:off x="3700281" y="893683"/>
            <a:ext cx="6872332" cy="3755182"/>
          </a:xfrm>
          <a:prstGeom prst="rect">
            <a:avLst/>
          </a:prstGeom>
        </p:spPr>
        <p:txBody>
          <a:bodyPr/>
          <a:lstStyle/>
          <a:p>
            <a:pPr marL="0" indent="0" defTabSz="3429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725">
                <a:solidFill>
                  <a:srgbClr val="000000"/>
                </a:solidFill>
              </a:defRPr>
            </a:pPr>
            <a:r>
              <a:t>                                                  </a:t>
            </a:r>
            <a:r>
              <a:rPr b="1"/>
              <a:t>Вывод:                                                  </a:t>
            </a:r>
            <a:endParaRPr b="1"/>
          </a:p>
          <a:p>
            <a:pPr marL="0" indent="0" algn="ctr" defTabSz="685800">
              <a:spcBef>
                <a:spcPts val="900"/>
              </a:spcBef>
              <a:buClrTx/>
              <a:buSzTx/>
              <a:buNone/>
              <a:defRPr b="1" sz="2250">
                <a:solidFill>
                  <a:srgbClr val="000000"/>
                </a:solidFill>
              </a:defRPr>
            </a:pPr>
            <a:endParaRPr>
              <a:solidFill>
                <a:srgbClr val="CCCCCC"/>
              </a:solidFill>
            </a:endParaRPr>
          </a:p>
          <a:p>
            <a:pPr marL="225592" indent="-225592" defTabSz="685800">
              <a:spcBef>
                <a:spcPts val="900"/>
              </a:spcBef>
              <a:buClrTx/>
              <a:buChar char="✴"/>
              <a:defRPr sz="2250"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 </a:t>
            </a:r>
            <a:r>
              <a:t>Результат точности модели составляет </a:t>
            </a:r>
            <a:r>
              <a:rPr b="1"/>
              <a:t>1.0</a:t>
            </a:r>
            <a:r>
              <a:t>, что означает, что модель правильно классифицирует </a:t>
            </a:r>
            <a:r>
              <a:rPr b="1"/>
              <a:t>100%</a:t>
            </a:r>
            <a:r>
              <a:t> тестовых наблюдений. Это отличный результат, что может указывать на то, что новые лабораторные показатели могут быть полезны для различения здоровых и больных пациентов. Однако, необходимо учитывать, что точность модели может зависеть от многих факторов, включая размер выборки, качество данных и выбор алгоритма моделирования.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Заголовок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 sz="3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Спасибо за уделенное проделанной работе время!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74" name="Подзаголовок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 уважением, Вербецкий Эдуард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3"/>
          <p:cNvSpPr txBox="1"/>
          <p:nvPr/>
        </p:nvSpPr>
        <p:spPr>
          <a:xfrm>
            <a:off x="205925" y="1525887"/>
            <a:ext cx="11780151" cy="4266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pathology:</a:t>
            </a:r>
            <a:r>
              <a:rPr b="1">
                <a:solidFill>
                  <a:srgbClr val="6796E6"/>
                </a:solidFill>
              </a:rPr>
              <a:t> </a:t>
            </a:r>
            <a:r>
              <a:rPr u="sng"/>
              <a:t>BA</a:t>
            </a:r>
            <a:r>
              <a:t> - пациенты с БА;</a:t>
            </a:r>
            <a:r>
              <a:rPr>
                <a:solidFill>
                  <a:srgbClr val="6796E6"/>
                </a:solidFill>
              </a:rPr>
              <a:t> </a:t>
            </a:r>
            <a:r>
              <a:rPr u="sng"/>
              <a:t>health</a:t>
            </a:r>
            <a:r>
              <a:t> - контрольная группа здоровых;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stage: </a:t>
            </a:r>
            <a:r>
              <a:rPr u="sng"/>
              <a:t>acute</a:t>
            </a:r>
            <a:r>
              <a:t> - обострение;</a:t>
            </a:r>
            <a:r>
              <a:rPr>
                <a:solidFill>
                  <a:srgbClr val="6796E6"/>
                </a:solidFill>
              </a:rPr>
              <a:t> </a:t>
            </a:r>
            <a:r>
              <a:rPr u="sng"/>
              <a:t>rem</a:t>
            </a:r>
            <a:r>
              <a:t> - ремиссия через месяц;</a:t>
            </a:r>
            <a:r>
              <a:rPr>
                <a:solidFill>
                  <a:srgbClr val="6796E6"/>
                </a:solidFill>
              </a:rPr>
              <a:t> </a:t>
            </a:r>
            <a:r>
              <a:rPr u="sng"/>
              <a:t>rem 2 </a:t>
            </a:r>
            <a:r>
              <a:t>-  ремиссия через несколько месяцев;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number: </a:t>
            </a:r>
            <a:r>
              <a:t> номер;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gender:</a:t>
            </a:r>
            <a:r>
              <a:rPr b="1">
                <a:solidFill>
                  <a:srgbClr val="6796E6"/>
                </a:solidFill>
              </a:rPr>
              <a:t> </a:t>
            </a:r>
            <a:r>
              <a:rPr u="sng"/>
              <a:t>0</a:t>
            </a:r>
            <a:r>
              <a:t> - женщина, </a:t>
            </a:r>
            <a:r>
              <a:rPr u="sng"/>
              <a:t>1</a:t>
            </a:r>
            <a:r>
              <a:t> - мужчина;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age:</a:t>
            </a:r>
            <a:r>
              <a:t>  </a:t>
            </a:r>
            <a:r>
              <a:rPr u="sng"/>
              <a:t>years</a:t>
            </a:r>
            <a:r>
              <a:t> - возраст в годах;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длительность заболевания: </a:t>
            </a:r>
            <a:r>
              <a:rPr u="sng"/>
              <a:t>years</a:t>
            </a:r>
            <a:r>
              <a:t> - длительность заболевания в годах;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severity: </a:t>
            </a:r>
            <a:r>
              <a:rPr u="sng"/>
              <a:t>1</a:t>
            </a:r>
            <a:r>
              <a:t> - средней степени, неконтролируемая или впервые выявленная;</a:t>
            </a:r>
            <a:r>
              <a:rPr>
                <a:solidFill>
                  <a:srgbClr val="6796E6"/>
                </a:solidFill>
              </a:rPr>
              <a:t> </a:t>
            </a:r>
            <a:r>
              <a:rPr u="sng"/>
              <a:t>2</a:t>
            </a:r>
            <a:r>
              <a:t> - средней степени, персистирующая; </a:t>
            </a:r>
            <a:r>
              <a:rPr u="sng"/>
              <a:t>3</a:t>
            </a:r>
            <a:r>
              <a:t> - тяжелое, персистирующее течение;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тяжесть градация: </a:t>
            </a:r>
            <a:r>
              <a:rPr u="sng"/>
              <a:t>1</a:t>
            </a:r>
            <a:r>
              <a:t> - med (средняя);</a:t>
            </a:r>
            <a:r>
              <a:t> </a:t>
            </a:r>
            <a:r>
              <a:rPr u="sng"/>
              <a:t>2</a:t>
            </a:r>
            <a:r>
              <a:t> - high (высокая).</a:t>
            </a:r>
          </a:p>
        </p:txBody>
      </p:sp>
      <p:sp>
        <p:nvSpPr>
          <p:cNvPr id="117" name="Параметры данных исследования:"/>
          <p:cNvSpPr txBox="1"/>
          <p:nvPr/>
        </p:nvSpPr>
        <p:spPr>
          <a:xfrm>
            <a:off x="2473357" y="454262"/>
            <a:ext cx="724528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buFont typeface="Arial"/>
              <a:defRPr b="1" sz="3000"/>
            </a:lvl1pPr>
          </a:lstStyle>
          <a:p>
            <a:pPr/>
            <a:r>
              <a:t>Параметры данных исследования: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3"/>
          <p:cNvSpPr txBox="1"/>
          <p:nvPr/>
        </p:nvSpPr>
        <p:spPr>
          <a:xfrm>
            <a:off x="294055" y="1054258"/>
            <a:ext cx="11603890" cy="503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2800"/>
            </a:pP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FEV1/FEV:</a:t>
            </a:r>
            <a:r>
              <a:t> </a:t>
            </a:r>
            <a:r>
              <a:rPr u="sng"/>
              <a:t>COMMENT</a:t>
            </a:r>
            <a:r>
              <a:t> - оценка дыхания (индекс Тиффно);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stepen:</a:t>
            </a:r>
            <a:r>
              <a:t> </a:t>
            </a:r>
            <a:r>
              <a:rPr u="sng"/>
              <a:t>1</a:t>
            </a:r>
            <a:r>
              <a:t> - легкая (больше 80%); </a:t>
            </a:r>
            <a:r>
              <a:rPr u="sng"/>
              <a:t>2</a:t>
            </a:r>
            <a:r>
              <a:t> - средня (60-80%); </a:t>
            </a:r>
            <a:r>
              <a:rPr u="sng"/>
              <a:t>3</a:t>
            </a:r>
            <a:r>
              <a:t> - тяжелая (меньше 60%);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динамика состояния:</a:t>
            </a:r>
            <a:r>
              <a:rPr b="1"/>
              <a:t> </a:t>
            </a:r>
            <a:r>
              <a:rPr u="sng"/>
              <a:t>0</a:t>
            </a:r>
            <a:r>
              <a:t> - улучшение или стабилизация; </a:t>
            </a:r>
            <a:r>
              <a:rPr u="sng"/>
              <a:t>1</a:t>
            </a:r>
            <a:r>
              <a:t> - ухудшение;</a:t>
            </a:r>
            <a:r>
              <a:t> 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Базовая терапия:</a:t>
            </a:r>
            <a:r>
              <a:t> </a:t>
            </a:r>
            <a:r>
              <a:rPr u="sng"/>
              <a:t>COMMENT</a:t>
            </a:r>
            <a:r>
              <a:t>. (ГКС - Будесонид, Беклометазон (ГКС местного применения)); Агонисты В2-рецепторов: Формотерол, Форадил комби (селективный); Комб ГКС + Агонисты: Симбикорт, Серетид, Форадил комби; М-холинолитик: Тиатропия бромид (Спирива Респимат); Блокатор Лей3еновых рецепторов: Монтелукаст;</a:t>
            </a:r>
          </a:p>
          <a:p>
            <a:pPr marL="285750" indent="-285750" algn="just">
              <a:buSzPct val="100000"/>
              <a:buFont typeface="Arial"/>
              <a:buChar char="•"/>
              <a:defRPr sz="2800"/>
            </a:pPr>
            <a:r>
              <a:rPr b="1"/>
              <a:t>СРБ:</a:t>
            </a:r>
            <a:r>
              <a:t> </a:t>
            </a:r>
            <a:r>
              <a:rPr u="sng"/>
              <a:t>mg/l (мг/л</a:t>
            </a:r>
            <a:r>
              <a:t>); Норма СРБ - 5 мг/мл; &lt;1% - низкие риски; &gt;5% - наличие острого воспаления.</a:t>
            </a:r>
          </a:p>
        </p:txBody>
      </p:sp>
      <p:sp>
        <p:nvSpPr>
          <p:cNvPr id="120" name="Параметры данных исследования:"/>
          <p:cNvSpPr txBox="1"/>
          <p:nvPr/>
        </p:nvSpPr>
        <p:spPr>
          <a:xfrm>
            <a:off x="2473357" y="468762"/>
            <a:ext cx="724528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buFont typeface="Arial"/>
              <a:defRPr b="1" sz="3000"/>
            </a:lvl1pPr>
          </a:lstStyle>
          <a:p>
            <a:pPr/>
            <a:r>
              <a:t>Параметры данных исследования: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/>
          <p:nvPr>
            <p:ph type="title"/>
          </p:nvPr>
        </p:nvSpPr>
        <p:spPr>
          <a:xfrm>
            <a:off x="252918" y="1123836"/>
            <a:ext cx="3188338" cy="4601185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t>Выборочная группа (количество человек):</a:t>
            </a:r>
            <a:br/>
            <a:br/>
            <a:r>
              <a:t>- пациентов с БА</a:t>
            </a:r>
            <a:br/>
            <a:br/>
            <a:r>
              <a:t>- Контрольная группа (здоровые)</a:t>
            </a:r>
            <a:br/>
            <a:br/>
          </a:p>
        </p:txBody>
      </p:sp>
      <p:sp>
        <p:nvSpPr>
          <p:cNvPr id="123" name="TextBox 3"/>
          <p:cNvSpPr txBox="1"/>
          <p:nvPr/>
        </p:nvSpPr>
        <p:spPr>
          <a:xfrm>
            <a:off x="3860065" y="929580"/>
            <a:ext cx="8063866" cy="598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В выборке исследования:</a:t>
            </a:r>
          </a:p>
          <a:p>
            <a:pPr>
              <a:defRPr sz="3200"/>
            </a:pPr>
          </a:p>
          <a:p>
            <a:pPr marL="285750" indent="-285750">
              <a:buSzPct val="100000"/>
              <a:buFont typeface="Arial"/>
              <a:buChar char="•"/>
              <a:defRPr sz="3200"/>
            </a:pPr>
            <a:r>
              <a:t>Пациентов с БА: 62</a:t>
            </a:r>
          </a:p>
          <a:p>
            <a:pPr marL="285750" indent="-285750">
              <a:buSzPct val="100000"/>
              <a:buFont typeface="Arial"/>
              <a:buChar char="•"/>
              <a:defRPr sz="3200"/>
            </a:pPr>
            <a:r>
              <a:t>Контрольная группа (здоровые): 46</a:t>
            </a:r>
          </a:p>
          <a:p>
            <a:pPr marL="285750" indent="-285750">
              <a:buSzPct val="100000"/>
              <a:buFont typeface="Arial"/>
              <a:buChar char="•"/>
              <a:defRPr sz="3200"/>
            </a:pPr>
          </a:p>
          <a:p>
            <a:pPr>
              <a:defRPr sz="3200"/>
            </a:pPr>
          </a:p>
          <a:p>
            <a:pPr>
              <a:defRPr sz="3200"/>
            </a:pPr>
            <a:r>
              <a:t>Среди пациентов с БА:</a:t>
            </a:r>
          </a:p>
          <a:p>
            <a:pPr marL="285750" indent="-285750">
              <a:buSzPct val="100000"/>
              <a:buFont typeface="Arial"/>
              <a:buChar char="•"/>
              <a:defRPr sz="3200"/>
            </a:pPr>
            <a:r>
              <a:t>В стадии обострения: 22</a:t>
            </a:r>
          </a:p>
          <a:p>
            <a:pPr marL="285750" indent="-285750">
              <a:buSzPct val="100000"/>
              <a:buFont typeface="Arial"/>
              <a:buChar char="•"/>
              <a:defRPr sz="3200"/>
            </a:pPr>
            <a:r>
              <a:t>В стадии ремиссии (месяц): 21</a:t>
            </a:r>
          </a:p>
          <a:p>
            <a:pPr marL="285750" indent="-285750">
              <a:buSzPct val="100000"/>
              <a:buFont typeface="Arial"/>
              <a:buChar char="•"/>
              <a:defRPr sz="3200"/>
            </a:pPr>
            <a:r>
              <a:t>В стадии ремиссии (несколько месяцев): 19</a:t>
            </a:r>
          </a:p>
          <a:p>
            <a:pPr marL="285750" indent="-285750">
              <a:buSzPct val="100000"/>
              <a:buFont typeface="Arial"/>
              <a:buChar char="•"/>
              <a:defRPr sz="3200"/>
            </a:pP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1"/>
          <p:cNvSpPr txBox="1"/>
          <p:nvPr>
            <p:ph type="title"/>
          </p:nvPr>
        </p:nvSpPr>
        <p:spPr>
          <a:xfrm>
            <a:off x="149987" y="1128408"/>
            <a:ext cx="3443590" cy="4601184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t>Алгоритм проверки данных для выявления опечаток</a:t>
            </a:r>
          </a:p>
          <a:p>
            <a:pPr>
              <a:defRPr spc="-100" sz="2800"/>
            </a:pPr>
          </a:p>
          <a:p>
            <a:pPr>
              <a:defRPr b="1" spc="-100" sz="2800"/>
            </a:pPr>
            <a:r>
              <a:t>- Проблемы</a:t>
            </a:r>
          </a:p>
          <a:p>
            <a:pPr>
              <a:defRPr b="1" spc="-100" sz="2800"/>
            </a:pPr>
          </a:p>
          <a:p>
            <a:pPr>
              <a:defRPr spc="-100" sz="2800"/>
            </a:pPr>
            <a:r>
              <a:t>- Способ решения</a:t>
            </a:r>
          </a:p>
          <a:p>
            <a:pPr>
              <a:defRPr spc="-100" sz="2800"/>
            </a:pPr>
          </a:p>
          <a:p>
            <a:pPr>
              <a:defRPr spc="-100" sz="2800"/>
            </a:pPr>
            <a:r>
              <a:t>- Рекомендации</a:t>
            </a:r>
          </a:p>
        </p:txBody>
      </p:sp>
      <p:sp>
        <p:nvSpPr>
          <p:cNvPr id="126" name="Проблемы EDA:…"/>
          <p:cNvSpPr txBox="1"/>
          <p:nvPr/>
        </p:nvSpPr>
        <p:spPr>
          <a:xfrm>
            <a:off x="3572806" y="1026275"/>
            <a:ext cx="6082006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Проблемы EDA: </a:t>
            </a:r>
          </a:p>
          <a:p>
            <a:pPr algn="ctr">
              <a:defRPr b="1"/>
            </a:pPr>
          </a:p>
          <a:p>
            <a:pPr>
              <a:defRPr b="1"/>
            </a:pPr>
            <a:r>
              <a:t>- Решенные:</a:t>
            </a:r>
          </a:p>
          <a:p>
            <a:pPr marL="345573" indent="-180473">
              <a:buSzPct val="100000"/>
              <a:buChar char="•"/>
            </a:pPr>
            <a:r>
              <a:t>некорректные типы данных (опечатки):</a:t>
            </a:r>
            <a:r>
              <a:t> </a:t>
            </a:r>
          </a:p>
          <a:p>
            <a:pPr marL="523373" indent="-180473">
              <a:buSzPct val="100000"/>
              <a:buChar char="*"/>
            </a:pPr>
            <a:r>
              <a:t>возраст пациента: 1,8;</a:t>
            </a:r>
          </a:p>
          <a:p>
            <a:pPr marL="523373" indent="-180473">
              <a:buSzPct val="100000"/>
              <a:buChar char="*"/>
            </a:pPr>
            <a:r>
              <a:t>длительность заболевания пациента: 116.00;</a:t>
            </a:r>
          </a:p>
          <a:p>
            <a:pPr marL="523373" indent="-180473">
              <a:buSzPct val="100000"/>
              <a:buChar char="*"/>
            </a:pPr>
            <a:r>
              <a:t> степень тяжести: 2.3;</a:t>
            </a:r>
          </a:p>
          <a:p>
            <a:pPr marL="523373" indent="-180473">
              <a:buSzPct val="100000"/>
              <a:buChar char="*"/>
            </a:pPr>
            <a:r>
              <a:t>Статус здоровых пациентов: acute (острая фаза).</a:t>
            </a:r>
          </a:p>
          <a:p>
            <a:pPr marL="345573" indent="-180473">
              <a:buSzPct val="100000"/>
              <a:buChar char="•"/>
            </a:pPr>
            <a:r>
              <a:t>пропущенные значения.</a:t>
            </a:r>
          </a:p>
          <a:p>
            <a:pPr marL="180473" indent="-180473">
              <a:buSzPct val="100000"/>
              <a:buChar char="-"/>
              <a:defRPr b="1"/>
            </a:pPr>
            <a:r>
              <a:t>Нерешенные:</a:t>
            </a:r>
          </a:p>
          <a:p>
            <a:pPr marL="345573" indent="-180473">
              <a:buSzPct val="100000"/>
              <a:buChar char="•"/>
            </a:pPr>
            <a:r>
              <a:t>Пропущенные значения столбцов </a:t>
            </a:r>
            <a:r>
              <a:rPr u="sng"/>
              <a:t>'FEV1/FEV'</a:t>
            </a:r>
            <a:r>
              <a:t> и </a:t>
            </a:r>
            <a:r>
              <a:rPr i="1"/>
              <a:t>‘</a:t>
            </a:r>
            <a:r>
              <a:rPr u="sng"/>
              <a:t>СРБ</a:t>
            </a:r>
            <a:r>
              <a:rPr i="1"/>
              <a:t>'.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1"/>
          <p:cNvSpPr txBox="1"/>
          <p:nvPr>
            <p:ph type="title"/>
          </p:nvPr>
        </p:nvSpPr>
        <p:spPr>
          <a:xfrm>
            <a:off x="149987" y="1128408"/>
            <a:ext cx="3443590" cy="4601184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t>Алгоритм проверки данных для выявления опечаток</a:t>
            </a:r>
          </a:p>
          <a:p>
            <a:pPr>
              <a:defRPr spc="-100" sz="2800"/>
            </a:pPr>
          </a:p>
          <a:p>
            <a:pPr>
              <a:defRPr spc="-100" sz="2800"/>
            </a:pPr>
            <a:r>
              <a:t>- Проблемы</a:t>
            </a:r>
          </a:p>
          <a:p>
            <a:pPr>
              <a:defRPr b="1" spc="-100" sz="2800"/>
            </a:pPr>
          </a:p>
          <a:p>
            <a:pPr>
              <a:defRPr b="1" spc="-100" sz="2800"/>
            </a:pPr>
            <a:r>
              <a:t>- Способ решения</a:t>
            </a:r>
          </a:p>
          <a:p>
            <a:pPr>
              <a:defRPr spc="-100" sz="2800"/>
            </a:pPr>
          </a:p>
          <a:p>
            <a:pPr>
              <a:defRPr spc="-100" sz="2800"/>
            </a:pPr>
            <a:r>
              <a:t>- Рекомендации</a:t>
            </a:r>
          </a:p>
        </p:txBody>
      </p:sp>
      <p:sp>
        <p:nvSpPr>
          <p:cNvPr id="129" name="Способ решения:…"/>
          <p:cNvSpPr txBox="1"/>
          <p:nvPr/>
        </p:nvSpPr>
        <p:spPr>
          <a:xfrm>
            <a:off x="3438186" y="1015375"/>
            <a:ext cx="8432304" cy="4475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Способ решения: </a:t>
            </a:r>
          </a:p>
          <a:p>
            <a:pPr algn="ctr">
              <a:defRPr b="1"/>
            </a:pPr>
          </a:p>
          <a:p>
            <a:pPr marL="345573" indent="-180473">
              <a:buSzPct val="100000"/>
              <a:buChar char="•"/>
            </a:pPr>
            <a:r>
              <a:rPr b="1"/>
              <a:t>некорректные типы данных (опечатки): </a:t>
            </a:r>
            <a:r>
              <a:t>Исправлены с </a:t>
            </a:r>
            <a:r>
              <a:t>помощью системы </a:t>
            </a:r>
            <a:r>
              <a:rPr b="1"/>
              <a:t>EDA </a:t>
            </a:r>
            <a:r>
              <a:t>(Exploratory Data Analysis):</a:t>
            </a:r>
          </a:p>
          <a:p>
            <a:pPr marL="180473" indent="-180473">
              <a:buSzPct val="100000"/>
              <a:buChar char="-"/>
            </a:pPr>
            <a:r>
              <a:t>Столбец</a:t>
            </a:r>
            <a:r>
              <a:rPr i="1"/>
              <a:t> </a:t>
            </a:r>
            <a:r>
              <a:rPr i="1" u="sng"/>
              <a:t>возраст пациента:</a:t>
            </a:r>
            <a:r>
              <a:t> было 1.8, стало 18.0; (Причина: Предположительно опечатки при ручном вводе данных. Все значения столбца это целые числа, указываются в годах);</a:t>
            </a:r>
          </a:p>
          <a:p>
            <a:pPr marL="180473" indent="-180473">
              <a:buSzPct val="100000"/>
              <a:buChar char="-"/>
            </a:pPr>
            <a:r>
              <a:t>Столбец </a:t>
            </a:r>
            <a:r>
              <a:rPr u="sng"/>
              <a:t>статус  течения болезни (stage):</a:t>
            </a:r>
            <a:r>
              <a:t> збыло: acute (острая фаза) у здоровых пациентов, исправлено на health (здоровые);</a:t>
            </a:r>
          </a:p>
          <a:p>
            <a:pPr marL="180473" indent="-180473">
              <a:buSzPct val="100000"/>
              <a:buChar char="-"/>
            </a:pPr>
            <a:r>
              <a:t>Столбец</a:t>
            </a:r>
            <a:r>
              <a:rPr i="1"/>
              <a:t> </a:t>
            </a:r>
            <a:r>
              <a:rPr i="1" u="sng"/>
              <a:t>длительность заболевания пациента:</a:t>
            </a:r>
            <a:r>
              <a:t> было 116.00, стало медианное значение (Причина: опечатка при ручном вводе. Длительность указывается в годах, очевидно, что 116 лет заболевания очень маловероятно. Некорректное значение заменили на медианное, т.к. это менее всего исказит общие данные.);</a:t>
            </a:r>
          </a:p>
          <a:p>
            <a:pPr marL="180473" indent="-180473">
              <a:buSzPct val="100000"/>
              <a:buChar char="-"/>
            </a:pPr>
            <a:r>
              <a:t>Столбец </a:t>
            </a:r>
            <a:r>
              <a:rPr i="1" u="sng"/>
              <a:t>степень тяжести:  </a:t>
            </a:r>
            <a:r>
              <a:t>было 2.3, стало 2.0. Степень указывается числами 1, 2 и 3, следовательно подобное значение некорректно и требует замены;</a:t>
            </a:r>
          </a:p>
          <a:p>
            <a:pPr marL="180473" indent="-180473">
              <a:buSzPct val="100000"/>
              <a:buChar char="•"/>
            </a:pPr>
            <a:r>
              <a:rPr b="1"/>
              <a:t>Убраны пропущенные значения</a:t>
            </a:r>
            <a:r>
              <a:t>, кроме столбцов </a:t>
            </a:r>
            <a:r>
              <a:rPr u="sng"/>
              <a:t>'FEV1/FEV'</a:t>
            </a:r>
            <a:r>
              <a:t> и </a:t>
            </a:r>
            <a:r>
              <a:rPr i="1"/>
              <a:t>‘</a:t>
            </a:r>
            <a:r>
              <a:rPr u="sng"/>
              <a:t>СРБ</a:t>
            </a:r>
            <a:r>
              <a:rPr i="1"/>
              <a:t>’. </a:t>
            </a:r>
            <a:r>
              <a:t>так как эти значения нельзя ничем заполнить, иначе исказятся результаты исследования.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Заголовок 1"/>
          <p:cNvSpPr txBox="1"/>
          <p:nvPr>
            <p:ph type="title"/>
          </p:nvPr>
        </p:nvSpPr>
        <p:spPr>
          <a:xfrm>
            <a:off x="252918" y="1123836"/>
            <a:ext cx="3126628" cy="4601185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t>Алгоритм проверки данных для выявления опечаток</a:t>
            </a:r>
          </a:p>
          <a:p>
            <a:pPr>
              <a:defRPr spc="-100" sz="2800"/>
            </a:pPr>
          </a:p>
          <a:p>
            <a:pPr>
              <a:defRPr spc="-100" sz="2800"/>
            </a:pPr>
            <a:r>
              <a:t>- Проблемы</a:t>
            </a:r>
          </a:p>
          <a:p>
            <a:pPr>
              <a:defRPr spc="-100" sz="2800"/>
            </a:pPr>
          </a:p>
          <a:p>
            <a:pPr>
              <a:defRPr spc="-100" sz="2800"/>
            </a:pPr>
            <a:r>
              <a:t>- Способ решения</a:t>
            </a:r>
          </a:p>
          <a:p>
            <a:pPr>
              <a:defRPr spc="-100" sz="2800"/>
            </a:pPr>
          </a:p>
          <a:p>
            <a:pPr>
              <a:defRPr spc="-100" sz="2800"/>
            </a:pPr>
            <a:r>
              <a:t>- </a:t>
            </a:r>
            <a:r>
              <a:rPr b="1"/>
              <a:t>Рекомендации</a:t>
            </a:r>
          </a:p>
        </p:txBody>
      </p:sp>
      <p:sp>
        <p:nvSpPr>
          <p:cNvPr id="132" name="Рекомендации:…"/>
          <p:cNvSpPr txBox="1"/>
          <p:nvPr/>
        </p:nvSpPr>
        <p:spPr>
          <a:xfrm>
            <a:off x="3612604" y="911467"/>
            <a:ext cx="7069036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Рекомендации: </a:t>
            </a:r>
          </a:p>
          <a:p>
            <a:pPr algn="ctr">
              <a:defRPr b="1"/>
            </a:pPr>
          </a:p>
          <a:p>
            <a:pPr marL="180473" indent="-180473">
              <a:buSzPct val="100000"/>
              <a:buChar char="-"/>
            </a:pPr>
            <a:r>
              <a:t>Для получения более точных результатов исследования в первую очередь необходимо наиболее внимательно подходить к заполнению ячеек таблицы;</a:t>
            </a:r>
          </a:p>
          <a:p>
            <a:pPr/>
          </a:p>
          <a:p>
            <a:pPr marL="180473" indent="-180473">
              <a:buSzPct val="100000"/>
              <a:buChar char="-"/>
            </a:pPr>
            <a:r>
              <a:t>Возможно разделение таблицы на несколько более простых, так как работа с одной объемной таблицей может вызывать много путаницы;</a:t>
            </a:r>
          </a:p>
          <a:p>
            <a:pPr/>
          </a:p>
          <a:p>
            <a:pPr marL="180473" indent="-180473">
              <a:buSzPct val="100000"/>
              <a:buChar char="-"/>
            </a:pPr>
            <a:r>
              <a:t>Максимум внимания должен уделяться именно процессу первичного ввода данных в таблицу, поскольку не все некорректные значения можно логически исправить, некоторые из них требуют четких конкретных цифр;</a:t>
            </a:r>
          </a:p>
          <a:p>
            <a:pPr/>
          </a:p>
          <a:p>
            <a:pPr marL="180473" indent="-180473">
              <a:buSzPct val="100000"/>
              <a:buChar char="-"/>
            </a:pPr>
            <a:r>
              <a:t>Также стоит призвать врачей не пропускать большое количество ячеек, при полном заполнении таблицы мы получим более ценные и точные статистические данные.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/>
          <p:nvPr>
            <p:ph type="title"/>
          </p:nvPr>
        </p:nvSpPr>
        <p:spPr>
          <a:xfrm>
            <a:off x="59285" y="1128408"/>
            <a:ext cx="3325021" cy="4601184"/>
          </a:xfrm>
          <a:prstGeom prst="rect">
            <a:avLst/>
          </a:prstGeom>
        </p:spPr>
        <p:txBody>
          <a:bodyPr/>
          <a:lstStyle/>
          <a:p>
            <a:pPr>
              <a:defRPr spc="-100" sz="2800"/>
            </a:pPr>
            <a:r>
              <a:rPr u="sng"/>
              <a:t>График</a:t>
            </a:r>
            <a:r>
              <a:t>:  Изменение показателя N T2 3 pe+ в группе пациентов с БА (</a:t>
            </a:r>
            <a:r>
              <a:rPr b="1"/>
              <a:t>обострение</a:t>
            </a:r>
            <a:r>
              <a:t>/динамика)</a:t>
            </a:r>
          </a:p>
        </p:txBody>
      </p:sp>
      <p:pic>
        <p:nvPicPr>
          <p:cNvPr id="135" name="Снимок экрана 2023-06-21 в 18.23.02.png" descr="Снимок экрана 2023-06-21 в 18.23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3403" y="270093"/>
            <a:ext cx="6713364" cy="6317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Рамка">
  <a:themeElements>
    <a:clrScheme name="Рамк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Рамка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Рам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Рамка">
  <a:themeElements>
    <a:clrScheme name="Рамк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Рамка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Рам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