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4" r:id="rId3"/>
    <p:sldId id="283" r:id="rId4"/>
    <p:sldId id="257" r:id="rId5"/>
    <p:sldId id="258" r:id="rId6"/>
    <p:sldId id="271" r:id="rId7"/>
    <p:sldId id="272" r:id="rId8"/>
    <p:sldId id="273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82" r:id="rId18"/>
    <p:sldId id="266" r:id="rId19"/>
    <p:sldId id="267" r:id="rId20"/>
    <p:sldId id="268" r:id="rId21"/>
    <p:sldId id="269" r:id="rId22"/>
    <p:sldId id="270" r:id="rId23"/>
    <p:sldId id="275" r:id="rId24"/>
    <p:sldId id="276" r:id="rId25"/>
    <p:sldId id="277" r:id="rId26"/>
    <p:sldId id="278" r:id="rId27"/>
    <p:sldId id="279" r:id="rId28"/>
    <p:sldId id="280" r:id="rId29"/>
    <p:sldId id="285" r:id="rId30"/>
    <p:sldId id="286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223207E-D16E-4C3D-A493-9988ED1B00F4}">
          <p14:sldIdLst>
            <p14:sldId id="256"/>
            <p14:sldId id="284"/>
            <p14:sldId id="283"/>
            <p14:sldId id="257"/>
            <p14:sldId id="258"/>
            <p14:sldId id="271"/>
            <p14:sldId id="272"/>
            <p14:sldId id="273"/>
            <p14:sldId id="274"/>
            <p14:sldId id="259"/>
            <p14:sldId id="260"/>
            <p14:sldId id="261"/>
            <p14:sldId id="262"/>
            <p14:sldId id="263"/>
            <p14:sldId id="264"/>
            <p14:sldId id="265"/>
            <p14:sldId id="282"/>
            <p14:sldId id="266"/>
            <p14:sldId id="267"/>
            <p14:sldId id="268"/>
            <p14:sldId id="269"/>
            <p14:sldId id="270"/>
            <p14:sldId id="275"/>
            <p14:sldId id="276"/>
            <p14:sldId id="277"/>
            <p14:sldId id="278"/>
            <p14:sldId id="279"/>
            <p14:sldId id="280"/>
            <p14:sldId id="285"/>
            <p14:sldId id="28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1240" autoAdjust="0"/>
  </p:normalViewPr>
  <p:slideViewPr>
    <p:cSldViewPr snapToGrid="0">
      <p:cViewPr varScale="1">
        <p:scale>
          <a:sx n="79" d="100"/>
          <a:sy n="79" d="100"/>
        </p:scale>
        <p:origin x="20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72762-81D6-4ECE-BF60-52DDFF24CE4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AE71C-7D70-491A-B3CE-6639C35330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Server automatically generates a Open API (Swagger) REST API for a business network.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REST Server (based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LoopBack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technology) converts the Composer model for a business network into an Open API definition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at runtime implements Create, Read, Update and Delete support for assets and participants and allows transactions to be submitted for processing or retrieved.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E71C-7D70-491A-B3CE-6639C35330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E71C-7D70-491A-B3CE-6639C35330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162621" y="3181642"/>
            <a:ext cx="7553460" cy="626701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72000" bIns="36000" anchor="ctr">
            <a:spAutoFit/>
          </a:bodyPr>
          <a:lstStyle>
            <a:lvl1pPr algn="r">
              <a:lnSpc>
                <a:spcPct val="100000"/>
              </a:lnSpc>
              <a:defRPr sz="3600" b="1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nl-NL" dirty="0"/>
              <a:t>TITEL VAN DE UITEENZETTING</a:t>
            </a:r>
            <a:endParaRPr lang="en-GB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064166" y="3858912"/>
            <a:ext cx="5651914" cy="395869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72000" bIns="36000" anchor="t">
            <a:spAutoFit/>
          </a:bodyPr>
          <a:lstStyle>
            <a:lvl1pPr marL="0" indent="0" algn="r">
              <a:buNone/>
              <a:defRPr sz="2100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ONDERTITEL VAN DE UITEENZETTING</a:t>
            </a:r>
            <a:endParaRPr lang="en-GB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9583188" y="2900240"/>
            <a:ext cx="2132892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LOCATIE &amp; DATUM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470" y="6097242"/>
            <a:ext cx="3063948" cy="76075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6040476-515E-470B-BEAB-4CD1C7EA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78368" y="1152000"/>
            <a:ext cx="5400000" cy="4726800"/>
          </a:xfrm>
          <a:solidFill>
            <a:schemeClr val="bg2"/>
          </a:solidFill>
        </p:spPr>
        <p:txBody>
          <a:bodyPr/>
          <a:lstStyle>
            <a:lvl1pPr marL="0" marR="0" indent="0" algn="l" defTabSz="269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  <a:defRPr sz="12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316133" y="1152000"/>
            <a:ext cx="5400000" cy="47268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16134" y="716162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1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480000" y="1152000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31"/>
          </p:nvPr>
        </p:nvSpPr>
        <p:spPr>
          <a:xfrm>
            <a:off x="6316133" y="1152000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7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307778"/>
            <a:ext cx="12192000" cy="5708837"/>
          </a:xfrm>
          <a:solidFill>
            <a:schemeClr val="bg2"/>
          </a:solidFill>
        </p:spPr>
        <p:txBody>
          <a:bodyPr lIns="360000" tIns="90000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7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478368" y="1151999"/>
            <a:ext cx="11237765" cy="4726800"/>
          </a:xfrm>
        </p:spPr>
        <p:txBody>
          <a:bodyPr lIns="0" t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en voeg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7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80001" y="1137326"/>
            <a:ext cx="7649633" cy="4726800"/>
          </a:xfrm>
        </p:spPr>
        <p:txBody>
          <a:bodyPr lIns="0" tIns="0"/>
          <a:lstStyle>
            <a:lvl1pPr marL="0" marR="0" indent="0" algn="l" defTabSz="269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>
                <a:tab pos="266700" algn="l"/>
              </a:tabLst>
              <a:defRPr sz="1200" i="1" baseline="0"/>
            </a:lvl1pPr>
            <a:lvl2pPr marL="265510" indent="0" defTabSz="739379">
              <a:buNone/>
              <a:defRPr/>
            </a:lvl2pPr>
            <a:lvl3pPr marL="804863" indent="-265510">
              <a:defRPr/>
            </a:lvl3pPr>
            <a:lvl4pPr marL="1288256" indent="-214313">
              <a:defRPr/>
            </a:lvl4pPr>
            <a:lvl5pPr marL="1288256" indent="-214313">
              <a:defRPr/>
            </a:lvl5pPr>
          </a:lstStyle>
          <a:p>
            <a:pPr marL="0" marR="0" lvl="0" indent="0" algn="l" defTabSz="269875" rtl="0" eaLnBrk="1" fontAlgn="auto" latinLnBrk="0" hangingPunct="1">
              <a:lnSpc>
                <a:spcPts val="1800"/>
              </a:lnSpc>
              <a:spcBef>
                <a:spcPts val="1800"/>
              </a:spcBef>
              <a:spcAft>
                <a:spcPts val="90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>
                <a:tab pos="266700" algn="l"/>
              </a:tabLst>
              <a:defRPr/>
            </a:pPr>
            <a:r>
              <a:rPr lang="nl-BE" dirty="0"/>
              <a:t>Klik op het icoon en voeg hier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lvl="0"/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315233" y="1152000"/>
            <a:ext cx="3398400" cy="4726800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8" name="Rectangle 7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095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5"/>
            <a:ext cx="8128000" cy="2854800"/>
          </a:xfrm>
          <a:solidFill>
            <a:schemeClr val="bg2"/>
          </a:solidFill>
          <a:ln w="38100">
            <a:noFill/>
          </a:ln>
        </p:spPr>
        <p:txBody>
          <a:bodyPr lIns="360000" tIns="864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164312"/>
            <a:ext cx="8128000" cy="2854800"/>
          </a:xfrm>
          <a:solidFill>
            <a:schemeClr val="bg2"/>
          </a:solidFill>
          <a:ln w="38100">
            <a:noFill/>
          </a:ln>
        </p:spPr>
        <p:txBody>
          <a:bodyPr lIns="360000" tIns="36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128001" y="1059888"/>
            <a:ext cx="3585633" cy="4818913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30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11283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Plaats een foto op de achtergrond. </a:t>
            </a:r>
            <a:br>
              <a:rPr lang="nl-BE" dirty="0"/>
            </a:br>
            <a:r>
              <a:rPr lang="nl-BE" dirty="0"/>
              <a:t>Klik op het icoon of op de rand van het kader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br>
              <a:rPr lang="nl-BE" dirty="0"/>
            </a:b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3459801"/>
            <a:ext cx="2122632" cy="303536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lang="en-GB" sz="20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269875" rtl="0" eaLnBrk="1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</a:pPr>
            <a:r>
              <a:rPr lang="en-US" dirty="0"/>
              <a:t>KERNWOORD</a:t>
            </a:r>
            <a:endParaRPr lang="en-GB" dirty="0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15267"/>
            <a:ext cx="260667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18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  <p:sp>
        <p:nvSpPr>
          <p:cNvPr id="11" name="Tijdelijke aanduiding voor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339463"/>
            <a:ext cx="260667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18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88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9" name="Rectangle 8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2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11283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Plaats een foto op de achtergrond. </a:t>
            </a:r>
            <a:br>
              <a:rPr lang="nl-BE" dirty="0"/>
            </a:br>
            <a:r>
              <a:rPr lang="nl-BE" dirty="0"/>
              <a:t>Klik op het icoon of op de rand van het kader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16801"/>
            <a:ext cx="5617633" cy="369332"/>
          </a:xfrm>
          <a:solidFill>
            <a:srgbClr val="FFFFFF">
              <a:alpha val="85098"/>
            </a:srgbClr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1800" i="0" baseline="0"/>
            </a:lvl1pPr>
          </a:lstStyle>
          <a:p>
            <a:pPr lvl="0"/>
            <a:r>
              <a:rPr lang="nl-BE" dirty="0"/>
              <a:t>Typ hier een bijschrift bij de foto/kernidee van de slide.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3459801"/>
            <a:ext cx="2122632" cy="303536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lang="en-GB" sz="20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269875" rtl="0" eaLnBrk="1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</a:pPr>
            <a:r>
              <a:rPr lang="en-US" dirty="0"/>
              <a:t>KERNWOORD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24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9" name="Rectangle 8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08837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endParaRPr lang="nl-BE" dirty="0"/>
          </a:p>
        </p:txBody>
      </p:sp>
      <p:sp>
        <p:nvSpPr>
          <p:cNvPr id="12" name="Tijdelijke aanduiding voor inhoud 25"/>
          <p:cNvSpPr>
            <a:spLocks noGrp="1"/>
          </p:cNvSpPr>
          <p:nvPr>
            <p:ph sz="quarter" idx="14" hasCustomPrompt="1"/>
          </p:nvPr>
        </p:nvSpPr>
        <p:spPr>
          <a:xfrm>
            <a:off x="5883799" y="3243417"/>
            <a:ext cx="3281476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IS UITERMATE GESCHIKT</a:t>
            </a:r>
          </a:p>
        </p:txBody>
      </p:sp>
      <p:sp>
        <p:nvSpPr>
          <p:cNvPr id="13" name="Tijdelijke aanduiding voor inhoud 25"/>
          <p:cNvSpPr>
            <a:spLocks noGrp="1"/>
          </p:cNvSpPr>
          <p:nvPr>
            <p:ph sz="quarter" idx="18" hasCustomPrompt="1"/>
          </p:nvPr>
        </p:nvSpPr>
        <p:spPr>
          <a:xfrm>
            <a:off x="5883800" y="3682249"/>
            <a:ext cx="4185248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OM AANDACHT TE VESTIGEN OP</a:t>
            </a:r>
          </a:p>
        </p:txBody>
      </p:sp>
      <p:sp>
        <p:nvSpPr>
          <p:cNvPr id="14" name="Tijdelijke aanduiding voor inhoud 25"/>
          <p:cNvSpPr>
            <a:spLocks noGrp="1"/>
          </p:cNvSpPr>
          <p:nvPr>
            <p:ph sz="quarter" idx="19" hasCustomPrompt="1"/>
          </p:nvPr>
        </p:nvSpPr>
        <p:spPr>
          <a:xfrm>
            <a:off x="5883799" y="2804585"/>
            <a:ext cx="2373663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DE ROZE BALKEN</a:t>
            </a:r>
          </a:p>
        </p:txBody>
      </p:sp>
      <p:sp>
        <p:nvSpPr>
          <p:cNvPr id="15" name="Tijdelijke aanduiding voor inhoud 25"/>
          <p:cNvSpPr>
            <a:spLocks noGrp="1"/>
          </p:cNvSpPr>
          <p:nvPr>
            <p:ph sz="quarter" idx="20" hasCustomPrompt="1"/>
          </p:nvPr>
        </p:nvSpPr>
        <p:spPr>
          <a:xfrm>
            <a:off x="5883801" y="2365752"/>
            <a:ext cx="3307637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HET GRAFISCH ELEMENT</a:t>
            </a:r>
          </a:p>
        </p:txBody>
      </p:sp>
      <p:sp>
        <p:nvSpPr>
          <p:cNvPr id="16" name="Tijdelijke aanduiding voor inhoud 25"/>
          <p:cNvSpPr>
            <a:spLocks noGrp="1"/>
          </p:cNvSpPr>
          <p:nvPr>
            <p:ph sz="quarter" idx="21" hasCustomPrompt="1"/>
          </p:nvPr>
        </p:nvSpPr>
        <p:spPr>
          <a:xfrm>
            <a:off x="5883799" y="4121082"/>
            <a:ext cx="3050130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BELANGRIJKE INHOUD</a:t>
            </a:r>
          </a:p>
        </p:txBody>
      </p:sp>
    </p:spTree>
    <p:extLst>
      <p:ext uri="{BB962C8B-B14F-4D97-AF65-F5344CB8AC3E}">
        <p14:creationId xmlns:p14="http://schemas.microsoft.com/office/powerpoint/2010/main" val="2487235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4208"/>
            <a:ext cx="12192000" cy="5702406"/>
          </a:xfrm>
          <a:prstGeom prst="rect">
            <a:avLst/>
          </a:prstGeom>
          <a:noFill/>
        </p:spPr>
        <p:txBody>
          <a:bodyPr lIns="360000" tIns="180000" rIns="1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</a:t>
            </a:r>
            <a:endParaRPr lang="en-GB" dirty="0"/>
          </a:p>
        </p:txBody>
      </p:sp>
      <p:sp>
        <p:nvSpPr>
          <p:cNvPr id="9" name="Tijdelijke aanduiding voor tekst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39270" y="1103973"/>
            <a:ext cx="5186509" cy="2723338"/>
          </a:xfrm>
          <a:custGeom>
            <a:avLst/>
            <a:gdLst>
              <a:gd name="connsiteX0" fmla="*/ 0 w 7258640"/>
              <a:gd name="connsiteY0" fmla="*/ 0 h 3271838"/>
              <a:gd name="connsiteX1" fmla="*/ 4234207 w 7258640"/>
              <a:gd name="connsiteY1" fmla="*/ 0 h 3271838"/>
              <a:gd name="connsiteX2" fmla="*/ 4234207 w 7258640"/>
              <a:gd name="connsiteY2" fmla="*/ 0 h 3271838"/>
              <a:gd name="connsiteX3" fmla="*/ 6048867 w 7258640"/>
              <a:gd name="connsiteY3" fmla="*/ 0 h 3271838"/>
              <a:gd name="connsiteX4" fmla="*/ 7258640 w 7258640"/>
              <a:gd name="connsiteY4" fmla="*/ 0 h 3271838"/>
              <a:gd name="connsiteX5" fmla="*/ 7258640 w 7258640"/>
              <a:gd name="connsiteY5" fmla="*/ 1908572 h 3271838"/>
              <a:gd name="connsiteX6" fmla="*/ 7258640 w 7258640"/>
              <a:gd name="connsiteY6" fmla="*/ 1908572 h 3271838"/>
              <a:gd name="connsiteX7" fmla="*/ 7258640 w 7258640"/>
              <a:gd name="connsiteY7" fmla="*/ 2726532 h 3271838"/>
              <a:gd name="connsiteX8" fmla="*/ 7258640 w 7258640"/>
              <a:gd name="connsiteY8" fmla="*/ 3271838 h 3271838"/>
              <a:gd name="connsiteX9" fmla="*/ 6048867 w 7258640"/>
              <a:gd name="connsiteY9" fmla="*/ 3271838 h 3271838"/>
              <a:gd name="connsiteX10" fmla="*/ 6066989 w 7258640"/>
              <a:gd name="connsiteY10" fmla="*/ 3916488 h 3271838"/>
              <a:gd name="connsiteX11" fmla="*/ 4234207 w 7258640"/>
              <a:gd name="connsiteY11" fmla="*/ 3271838 h 3271838"/>
              <a:gd name="connsiteX12" fmla="*/ 0 w 7258640"/>
              <a:gd name="connsiteY12" fmla="*/ 3271838 h 3271838"/>
              <a:gd name="connsiteX13" fmla="*/ 0 w 7258640"/>
              <a:gd name="connsiteY13" fmla="*/ 2726532 h 3271838"/>
              <a:gd name="connsiteX14" fmla="*/ 0 w 7258640"/>
              <a:gd name="connsiteY14" fmla="*/ 1908572 h 3271838"/>
              <a:gd name="connsiteX15" fmla="*/ 0 w 7258640"/>
              <a:gd name="connsiteY15" fmla="*/ 1908572 h 3271838"/>
              <a:gd name="connsiteX16" fmla="*/ 0 w 7258640"/>
              <a:gd name="connsiteY16" fmla="*/ 0 h 327183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4234207 w 7258640"/>
              <a:gd name="connsiteY11" fmla="*/ 3271838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236672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888208"/>
              <a:gd name="connsiteX1" fmla="*/ 4234207 w 7258640"/>
              <a:gd name="connsiteY1" fmla="*/ 0 h 3888208"/>
              <a:gd name="connsiteX2" fmla="*/ 4234207 w 7258640"/>
              <a:gd name="connsiteY2" fmla="*/ 0 h 3888208"/>
              <a:gd name="connsiteX3" fmla="*/ 6048867 w 7258640"/>
              <a:gd name="connsiteY3" fmla="*/ 0 h 3888208"/>
              <a:gd name="connsiteX4" fmla="*/ 7258640 w 7258640"/>
              <a:gd name="connsiteY4" fmla="*/ 0 h 3888208"/>
              <a:gd name="connsiteX5" fmla="*/ 7258640 w 7258640"/>
              <a:gd name="connsiteY5" fmla="*/ 1908572 h 3888208"/>
              <a:gd name="connsiteX6" fmla="*/ 7258640 w 7258640"/>
              <a:gd name="connsiteY6" fmla="*/ 1908572 h 3888208"/>
              <a:gd name="connsiteX7" fmla="*/ 7258640 w 7258640"/>
              <a:gd name="connsiteY7" fmla="*/ 2726532 h 3888208"/>
              <a:gd name="connsiteX8" fmla="*/ 7258640 w 7258640"/>
              <a:gd name="connsiteY8" fmla="*/ 3271838 h 3888208"/>
              <a:gd name="connsiteX9" fmla="*/ 6595621 w 7258640"/>
              <a:gd name="connsiteY9" fmla="*/ 3271838 h 3888208"/>
              <a:gd name="connsiteX10" fmla="*/ 6180111 w 7258640"/>
              <a:gd name="connsiteY10" fmla="*/ 3888208 h 3888208"/>
              <a:gd name="connsiteX11" fmla="*/ 5723642 w 7258640"/>
              <a:gd name="connsiteY11" fmla="*/ 3281265 h 3888208"/>
              <a:gd name="connsiteX12" fmla="*/ 0 w 7258640"/>
              <a:gd name="connsiteY12" fmla="*/ 3271838 h 3888208"/>
              <a:gd name="connsiteX13" fmla="*/ 0 w 7258640"/>
              <a:gd name="connsiteY13" fmla="*/ 2726532 h 3888208"/>
              <a:gd name="connsiteX14" fmla="*/ 0 w 7258640"/>
              <a:gd name="connsiteY14" fmla="*/ 1908572 h 3888208"/>
              <a:gd name="connsiteX15" fmla="*/ 0 w 7258640"/>
              <a:gd name="connsiteY15" fmla="*/ 1908572 h 3888208"/>
              <a:gd name="connsiteX16" fmla="*/ 0 w 7258640"/>
              <a:gd name="connsiteY16" fmla="*/ 0 h 38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58640" h="3888208">
                <a:moveTo>
                  <a:pt x="0" y="0"/>
                </a:moveTo>
                <a:lnTo>
                  <a:pt x="4234207" y="0"/>
                </a:lnTo>
                <a:lnTo>
                  <a:pt x="4234207" y="0"/>
                </a:lnTo>
                <a:lnTo>
                  <a:pt x="6048867" y="0"/>
                </a:lnTo>
                <a:lnTo>
                  <a:pt x="7258640" y="0"/>
                </a:lnTo>
                <a:lnTo>
                  <a:pt x="7258640" y="1908572"/>
                </a:lnTo>
                <a:lnTo>
                  <a:pt x="7258640" y="1908572"/>
                </a:lnTo>
                <a:lnTo>
                  <a:pt x="7258640" y="2726532"/>
                </a:lnTo>
                <a:lnTo>
                  <a:pt x="7258640" y="3271838"/>
                </a:lnTo>
                <a:lnTo>
                  <a:pt x="6595621" y="3271838"/>
                </a:lnTo>
                <a:lnTo>
                  <a:pt x="6180111" y="3888208"/>
                </a:lnTo>
                <a:lnTo>
                  <a:pt x="5723642" y="3281265"/>
                </a:lnTo>
                <a:lnTo>
                  <a:pt x="0" y="3271838"/>
                </a:lnTo>
                <a:lnTo>
                  <a:pt x="0" y="2726532"/>
                </a:lnTo>
                <a:lnTo>
                  <a:pt x="0" y="1908572"/>
                </a:lnTo>
                <a:lnTo>
                  <a:pt x="0" y="190857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txBody>
          <a:bodyPr lIns="180000" tIns="180000" rIns="288000" bIns="612000">
            <a:spAutoFit/>
          </a:bodyPr>
          <a:lstStyle>
            <a:lvl1pPr marL="0" indent="0" algn="r">
              <a:lnSpc>
                <a:spcPts val="3000"/>
              </a:lnSpc>
              <a:buNone/>
              <a:defRPr sz="2400" spc="-5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Voeg hier uitleg bij de foto. Verander in functie van de leesbaarheid eventueel de opvulkleur/ omlijning van het kader.</a:t>
            </a:r>
          </a:p>
        </p:txBody>
      </p:sp>
    </p:spTree>
    <p:extLst>
      <p:ext uri="{BB962C8B-B14F-4D97-AF65-F5344CB8AC3E}">
        <p14:creationId xmlns:p14="http://schemas.microsoft.com/office/powerpoint/2010/main" val="39694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307777"/>
            <a:ext cx="4064001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</a:t>
            </a:r>
            <a:br>
              <a:rPr lang="nl-BE" dirty="0"/>
            </a:br>
            <a:r>
              <a:rPr lang="nl-BE" dirty="0"/>
              <a:t>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</a:t>
            </a:r>
            <a:br>
              <a:rPr lang="nl-BE" dirty="0"/>
            </a:br>
            <a:r>
              <a:rPr lang="nl-BE" dirty="0"/>
              <a:t>binnen het fotokader.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10" name="Rectangle 9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1725601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overzicht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TITEL VAN DE UITEENZETTING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0F98300-BAB5-4179-A152-7113DB98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6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307777"/>
            <a:ext cx="12192000" cy="5702406"/>
          </a:xfrm>
          <a:prstGeom prst="rect">
            <a:avLst/>
          </a:prstGeom>
          <a:noFill/>
        </p:spPr>
        <p:txBody>
          <a:bodyPr lIns="360000" tIns="108000" rIns="21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478366" y="968799"/>
            <a:ext cx="3602567" cy="1650361"/>
          </a:xfrm>
          <a:custGeom>
            <a:avLst/>
            <a:gdLst>
              <a:gd name="connsiteX0" fmla="*/ 0 w 3638550"/>
              <a:gd name="connsiteY0" fmla="*/ 0 h 2012179"/>
              <a:gd name="connsiteX1" fmla="*/ 606425 w 3638550"/>
              <a:gd name="connsiteY1" fmla="*/ 0 h 2012179"/>
              <a:gd name="connsiteX2" fmla="*/ 606425 w 3638550"/>
              <a:gd name="connsiteY2" fmla="*/ 0 h 2012179"/>
              <a:gd name="connsiteX3" fmla="*/ 1516063 w 3638550"/>
              <a:gd name="connsiteY3" fmla="*/ 0 h 2012179"/>
              <a:gd name="connsiteX4" fmla="*/ 3638550 w 3638550"/>
              <a:gd name="connsiteY4" fmla="*/ 0 h 2012179"/>
              <a:gd name="connsiteX5" fmla="*/ 3638550 w 3638550"/>
              <a:gd name="connsiteY5" fmla="*/ 1173771 h 2012179"/>
              <a:gd name="connsiteX6" fmla="*/ 3638550 w 3638550"/>
              <a:gd name="connsiteY6" fmla="*/ 1173771 h 2012179"/>
              <a:gd name="connsiteX7" fmla="*/ 3638550 w 3638550"/>
              <a:gd name="connsiteY7" fmla="*/ 1676816 h 2012179"/>
              <a:gd name="connsiteX8" fmla="*/ 3638550 w 3638550"/>
              <a:gd name="connsiteY8" fmla="*/ 2012179 h 2012179"/>
              <a:gd name="connsiteX9" fmla="*/ 1516063 w 3638550"/>
              <a:gd name="connsiteY9" fmla="*/ 2012179 h 2012179"/>
              <a:gd name="connsiteX10" fmla="*/ 1087381 w 3638550"/>
              <a:gd name="connsiteY10" fmla="*/ 2463350 h 2012179"/>
              <a:gd name="connsiteX11" fmla="*/ 606425 w 3638550"/>
              <a:gd name="connsiteY11" fmla="*/ 2012179 h 2012179"/>
              <a:gd name="connsiteX12" fmla="*/ 0 w 3638550"/>
              <a:gd name="connsiteY12" fmla="*/ 2012179 h 2012179"/>
              <a:gd name="connsiteX13" fmla="*/ 0 w 3638550"/>
              <a:gd name="connsiteY13" fmla="*/ 1676816 h 2012179"/>
              <a:gd name="connsiteX14" fmla="*/ 0 w 3638550"/>
              <a:gd name="connsiteY14" fmla="*/ 1173771 h 2012179"/>
              <a:gd name="connsiteX15" fmla="*/ 0 w 3638550"/>
              <a:gd name="connsiteY15" fmla="*/ 1173771 h 2012179"/>
              <a:gd name="connsiteX16" fmla="*/ 0 w 3638550"/>
              <a:gd name="connsiteY16" fmla="*/ 0 h 2012179"/>
              <a:gd name="connsiteX0" fmla="*/ 0 w 3638550"/>
              <a:gd name="connsiteY0" fmla="*/ 0 h 2463350"/>
              <a:gd name="connsiteX1" fmla="*/ 606425 w 3638550"/>
              <a:gd name="connsiteY1" fmla="*/ 0 h 2463350"/>
              <a:gd name="connsiteX2" fmla="*/ 606425 w 3638550"/>
              <a:gd name="connsiteY2" fmla="*/ 0 h 2463350"/>
              <a:gd name="connsiteX3" fmla="*/ 1516063 w 3638550"/>
              <a:gd name="connsiteY3" fmla="*/ 0 h 2463350"/>
              <a:gd name="connsiteX4" fmla="*/ 3638550 w 3638550"/>
              <a:gd name="connsiteY4" fmla="*/ 0 h 2463350"/>
              <a:gd name="connsiteX5" fmla="*/ 3638550 w 3638550"/>
              <a:gd name="connsiteY5" fmla="*/ 1173771 h 2463350"/>
              <a:gd name="connsiteX6" fmla="*/ 3638550 w 3638550"/>
              <a:gd name="connsiteY6" fmla="*/ 1173771 h 2463350"/>
              <a:gd name="connsiteX7" fmla="*/ 3638550 w 3638550"/>
              <a:gd name="connsiteY7" fmla="*/ 1676816 h 2463350"/>
              <a:gd name="connsiteX8" fmla="*/ 3638550 w 3638550"/>
              <a:gd name="connsiteY8" fmla="*/ 2012179 h 2463350"/>
              <a:gd name="connsiteX9" fmla="*/ 1280931 w 3638550"/>
              <a:gd name="connsiteY9" fmla="*/ 2025242 h 2463350"/>
              <a:gd name="connsiteX10" fmla="*/ 1087381 w 3638550"/>
              <a:gd name="connsiteY10" fmla="*/ 2463350 h 2463350"/>
              <a:gd name="connsiteX11" fmla="*/ 606425 w 3638550"/>
              <a:gd name="connsiteY11" fmla="*/ 2012179 h 2463350"/>
              <a:gd name="connsiteX12" fmla="*/ 0 w 3638550"/>
              <a:gd name="connsiteY12" fmla="*/ 2012179 h 2463350"/>
              <a:gd name="connsiteX13" fmla="*/ 0 w 3638550"/>
              <a:gd name="connsiteY13" fmla="*/ 1676816 h 2463350"/>
              <a:gd name="connsiteX14" fmla="*/ 0 w 3638550"/>
              <a:gd name="connsiteY14" fmla="*/ 1173771 h 2463350"/>
              <a:gd name="connsiteX15" fmla="*/ 0 w 3638550"/>
              <a:gd name="connsiteY15" fmla="*/ 1173771 h 2463350"/>
              <a:gd name="connsiteX16" fmla="*/ 0 w 3638550"/>
              <a:gd name="connsiteY16" fmla="*/ 0 h 246335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280931 w 3638550"/>
              <a:gd name="connsiteY9" fmla="*/ 2025242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06309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410451"/>
              <a:gd name="connsiteX1" fmla="*/ 606425 w 3638550"/>
              <a:gd name="connsiteY1" fmla="*/ 0 h 2410451"/>
              <a:gd name="connsiteX2" fmla="*/ 606425 w 3638550"/>
              <a:gd name="connsiteY2" fmla="*/ 0 h 2410451"/>
              <a:gd name="connsiteX3" fmla="*/ 1516063 w 3638550"/>
              <a:gd name="connsiteY3" fmla="*/ 0 h 2410451"/>
              <a:gd name="connsiteX4" fmla="*/ 3638550 w 3638550"/>
              <a:gd name="connsiteY4" fmla="*/ 0 h 2410451"/>
              <a:gd name="connsiteX5" fmla="*/ 3638550 w 3638550"/>
              <a:gd name="connsiteY5" fmla="*/ 1173771 h 2410451"/>
              <a:gd name="connsiteX6" fmla="*/ 3638550 w 3638550"/>
              <a:gd name="connsiteY6" fmla="*/ 1173771 h 2410451"/>
              <a:gd name="connsiteX7" fmla="*/ 3638550 w 3638550"/>
              <a:gd name="connsiteY7" fmla="*/ 1676816 h 2410451"/>
              <a:gd name="connsiteX8" fmla="*/ 3638550 w 3638550"/>
              <a:gd name="connsiteY8" fmla="*/ 2012179 h 2410451"/>
              <a:gd name="connsiteX9" fmla="*/ 1168791 w 3638550"/>
              <a:gd name="connsiteY9" fmla="*/ 2012395 h 2410451"/>
              <a:gd name="connsiteX10" fmla="*/ 918769 w 3638550"/>
              <a:gd name="connsiteY10" fmla="*/ 2410451 h 2410451"/>
              <a:gd name="connsiteX11" fmla="*/ 606425 w 3638550"/>
              <a:gd name="connsiteY11" fmla="*/ 2012179 h 2410451"/>
              <a:gd name="connsiteX12" fmla="*/ 0 w 3638550"/>
              <a:gd name="connsiteY12" fmla="*/ 2012179 h 2410451"/>
              <a:gd name="connsiteX13" fmla="*/ 0 w 3638550"/>
              <a:gd name="connsiteY13" fmla="*/ 1676816 h 2410451"/>
              <a:gd name="connsiteX14" fmla="*/ 0 w 3638550"/>
              <a:gd name="connsiteY14" fmla="*/ 1173771 h 2410451"/>
              <a:gd name="connsiteX15" fmla="*/ 0 w 3638550"/>
              <a:gd name="connsiteY15" fmla="*/ 1173771 h 2410451"/>
              <a:gd name="connsiteX16" fmla="*/ 0 w 3638550"/>
              <a:gd name="connsiteY16" fmla="*/ 0 h 2410451"/>
              <a:gd name="connsiteX0" fmla="*/ 0 w 3638550"/>
              <a:gd name="connsiteY0" fmla="*/ 0 h 2384757"/>
              <a:gd name="connsiteX1" fmla="*/ 606425 w 3638550"/>
              <a:gd name="connsiteY1" fmla="*/ 0 h 2384757"/>
              <a:gd name="connsiteX2" fmla="*/ 606425 w 3638550"/>
              <a:gd name="connsiteY2" fmla="*/ 0 h 2384757"/>
              <a:gd name="connsiteX3" fmla="*/ 1516063 w 3638550"/>
              <a:gd name="connsiteY3" fmla="*/ 0 h 2384757"/>
              <a:gd name="connsiteX4" fmla="*/ 3638550 w 3638550"/>
              <a:gd name="connsiteY4" fmla="*/ 0 h 2384757"/>
              <a:gd name="connsiteX5" fmla="*/ 3638550 w 3638550"/>
              <a:gd name="connsiteY5" fmla="*/ 1173771 h 2384757"/>
              <a:gd name="connsiteX6" fmla="*/ 3638550 w 3638550"/>
              <a:gd name="connsiteY6" fmla="*/ 1173771 h 2384757"/>
              <a:gd name="connsiteX7" fmla="*/ 3638550 w 3638550"/>
              <a:gd name="connsiteY7" fmla="*/ 1676816 h 2384757"/>
              <a:gd name="connsiteX8" fmla="*/ 3638550 w 3638550"/>
              <a:gd name="connsiteY8" fmla="*/ 2012179 h 2384757"/>
              <a:gd name="connsiteX9" fmla="*/ 1168791 w 3638550"/>
              <a:gd name="connsiteY9" fmla="*/ 2012395 h 2384757"/>
              <a:gd name="connsiteX10" fmla="*/ 893850 w 3638550"/>
              <a:gd name="connsiteY10" fmla="*/ 2384757 h 2384757"/>
              <a:gd name="connsiteX11" fmla="*/ 606425 w 3638550"/>
              <a:gd name="connsiteY11" fmla="*/ 2012179 h 2384757"/>
              <a:gd name="connsiteX12" fmla="*/ 0 w 3638550"/>
              <a:gd name="connsiteY12" fmla="*/ 2012179 h 2384757"/>
              <a:gd name="connsiteX13" fmla="*/ 0 w 3638550"/>
              <a:gd name="connsiteY13" fmla="*/ 1676816 h 2384757"/>
              <a:gd name="connsiteX14" fmla="*/ 0 w 3638550"/>
              <a:gd name="connsiteY14" fmla="*/ 1173771 h 2384757"/>
              <a:gd name="connsiteX15" fmla="*/ 0 w 3638550"/>
              <a:gd name="connsiteY15" fmla="*/ 1173771 h 2384757"/>
              <a:gd name="connsiteX16" fmla="*/ 0 w 3638550"/>
              <a:gd name="connsiteY16" fmla="*/ 0 h 2384757"/>
              <a:gd name="connsiteX0" fmla="*/ 0 w 3638550"/>
              <a:gd name="connsiteY0" fmla="*/ 0 h 2133536"/>
              <a:gd name="connsiteX1" fmla="*/ 606425 w 3638550"/>
              <a:gd name="connsiteY1" fmla="*/ 0 h 2133536"/>
              <a:gd name="connsiteX2" fmla="*/ 606425 w 3638550"/>
              <a:gd name="connsiteY2" fmla="*/ 0 h 2133536"/>
              <a:gd name="connsiteX3" fmla="*/ 1516063 w 3638550"/>
              <a:gd name="connsiteY3" fmla="*/ 0 h 2133536"/>
              <a:gd name="connsiteX4" fmla="*/ 3638550 w 3638550"/>
              <a:gd name="connsiteY4" fmla="*/ 0 h 2133536"/>
              <a:gd name="connsiteX5" fmla="*/ 3638550 w 3638550"/>
              <a:gd name="connsiteY5" fmla="*/ 1173771 h 2133536"/>
              <a:gd name="connsiteX6" fmla="*/ 3638550 w 3638550"/>
              <a:gd name="connsiteY6" fmla="*/ 1173771 h 2133536"/>
              <a:gd name="connsiteX7" fmla="*/ 3638550 w 3638550"/>
              <a:gd name="connsiteY7" fmla="*/ 1676816 h 2133536"/>
              <a:gd name="connsiteX8" fmla="*/ 3638550 w 3638550"/>
              <a:gd name="connsiteY8" fmla="*/ 2012179 h 2133536"/>
              <a:gd name="connsiteX9" fmla="*/ 1168791 w 3638550"/>
              <a:gd name="connsiteY9" fmla="*/ 2012395 h 2133536"/>
              <a:gd name="connsiteX10" fmla="*/ 893856 w 3638550"/>
              <a:gd name="connsiteY10" fmla="*/ 2133536 h 2133536"/>
              <a:gd name="connsiteX11" fmla="*/ 606425 w 3638550"/>
              <a:gd name="connsiteY11" fmla="*/ 2012179 h 2133536"/>
              <a:gd name="connsiteX12" fmla="*/ 0 w 3638550"/>
              <a:gd name="connsiteY12" fmla="*/ 2012179 h 2133536"/>
              <a:gd name="connsiteX13" fmla="*/ 0 w 3638550"/>
              <a:gd name="connsiteY13" fmla="*/ 1676816 h 2133536"/>
              <a:gd name="connsiteX14" fmla="*/ 0 w 3638550"/>
              <a:gd name="connsiteY14" fmla="*/ 1173771 h 2133536"/>
              <a:gd name="connsiteX15" fmla="*/ 0 w 3638550"/>
              <a:gd name="connsiteY15" fmla="*/ 1173771 h 2133536"/>
              <a:gd name="connsiteX16" fmla="*/ 0 w 3638550"/>
              <a:gd name="connsiteY16" fmla="*/ 0 h 2133536"/>
              <a:gd name="connsiteX0" fmla="*/ 0 w 3638550"/>
              <a:gd name="connsiteY0" fmla="*/ 0 h 2194809"/>
              <a:gd name="connsiteX1" fmla="*/ 606425 w 3638550"/>
              <a:gd name="connsiteY1" fmla="*/ 0 h 2194809"/>
              <a:gd name="connsiteX2" fmla="*/ 606425 w 3638550"/>
              <a:gd name="connsiteY2" fmla="*/ 0 h 2194809"/>
              <a:gd name="connsiteX3" fmla="*/ 1516063 w 3638550"/>
              <a:gd name="connsiteY3" fmla="*/ 0 h 2194809"/>
              <a:gd name="connsiteX4" fmla="*/ 3638550 w 3638550"/>
              <a:gd name="connsiteY4" fmla="*/ 0 h 2194809"/>
              <a:gd name="connsiteX5" fmla="*/ 3638550 w 3638550"/>
              <a:gd name="connsiteY5" fmla="*/ 1173771 h 2194809"/>
              <a:gd name="connsiteX6" fmla="*/ 3638550 w 3638550"/>
              <a:gd name="connsiteY6" fmla="*/ 1173771 h 2194809"/>
              <a:gd name="connsiteX7" fmla="*/ 3638550 w 3638550"/>
              <a:gd name="connsiteY7" fmla="*/ 1676816 h 2194809"/>
              <a:gd name="connsiteX8" fmla="*/ 3638550 w 3638550"/>
              <a:gd name="connsiteY8" fmla="*/ 2012179 h 2194809"/>
              <a:gd name="connsiteX9" fmla="*/ 1168791 w 3638550"/>
              <a:gd name="connsiteY9" fmla="*/ 2012395 h 2194809"/>
              <a:gd name="connsiteX10" fmla="*/ 893857 w 3638550"/>
              <a:gd name="connsiteY10" fmla="*/ 2194809 h 2194809"/>
              <a:gd name="connsiteX11" fmla="*/ 606425 w 3638550"/>
              <a:gd name="connsiteY11" fmla="*/ 2012179 h 2194809"/>
              <a:gd name="connsiteX12" fmla="*/ 0 w 3638550"/>
              <a:gd name="connsiteY12" fmla="*/ 2012179 h 2194809"/>
              <a:gd name="connsiteX13" fmla="*/ 0 w 3638550"/>
              <a:gd name="connsiteY13" fmla="*/ 1676816 h 2194809"/>
              <a:gd name="connsiteX14" fmla="*/ 0 w 3638550"/>
              <a:gd name="connsiteY14" fmla="*/ 1173771 h 2194809"/>
              <a:gd name="connsiteX15" fmla="*/ 0 w 3638550"/>
              <a:gd name="connsiteY15" fmla="*/ 1173771 h 2194809"/>
              <a:gd name="connsiteX16" fmla="*/ 0 w 3638550"/>
              <a:gd name="connsiteY16" fmla="*/ 0 h 2194809"/>
              <a:gd name="connsiteX0" fmla="*/ 0 w 3638550"/>
              <a:gd name="connsiteY0" fmla="*/ 0 h 2249631"/>
              <a:gd name="connsiteX1" fmla="*/ 606425 w 3638550"/>
              <a:gd name="connsiteY1" fmla="*/ 0 h 2249631"/>
              <a:gd name="connsiteX2" fmla="*/ 606425 w 3638550"/>
              <a:gd name="connsiteY2" fmla="*/ 0 h 2249631"/>
              <a:gd name="connsiteX3" fmla="*/ 1516063 w 3638550"/>
              <a:gd name="connsiteY3" fmla="*/ 0 h 2249631"/>
              <a:gd name="connsiteX4" fmla="*/ 3638550 w 3638550"/>
              <a:gd name="connsiteY4" fmla="*/ 0 h 2249631"/>
              <a:gd name="connsiteX5" fmla="*/ 3638550 w 3638550"/>
              <a:gd name="connsiteY5" fmla="*/ 1173771 h 2249631"/>
              <a:gd name="connsiteX6" fmla="*/ 3638550 w 3638550"/>
              <a:gd name="connsiteY6" fmla="*/ 1173771 h 2249631"/>
              <a:gd name="connsiteX7" fmla="*/ 3638550 w 3638550"/>
              <a:gd name="connsiteY7" fmla="*/ 1676816 h 2249631"/>
              <a:gd name="connsiteX8" fmla="*/ 3638550 w 3638550"/>
              <a:gd name="connsiteY8" fmla="*/ 2012179 h 2249631"/>
              <a:gd name="connsiteX9" fmla="*/ 1168791 w 3638550"/>
              <a:gd name="connsiteY9" fmla="*/ 2012395 h 2249631"/>
              <a:gd name="connsiteX10" fmla="*/ 893856 w 3638550"/>
              <a:gd name="connsiteY10" fmla="*/ 2249631 h 2249631"/>
              <a:gd name="connsiteX11" fmla="*/ 606425 w 3638550"/>
              <a:gd name="connsiteY11" fmla="*/ 2012179 h 2249631"/>
              <a:gd name="connsiteX12" fmla="*/ 0 w 3638550"/>
              <a:gd name="connsiteY12" fmla="*/ 2012179 h 2249631"/>
              <a:gd name="connsiteX13" fmla="*/ 0 w 3638550"/>
              <a:gd name="connsiteY13" fmla="*/ 1676816 h 2249631"/>
              <a:gd name="connsiteX14" fmla="*/ 0 w 3638550"/>
              <a:gd name="connsiteY14" fmla="*/ 1173771 h 2249631"/>
              <a:gd name="connsiteX15" fmla="*/ 0 w 3638550"/>
              <a:gd name="connsiteY15" fmla="*/ 1173771 h 2249631"/>
              <a:gd name="connsiteX16" fmla="*/ 0 w 3638550"/>
              <a:gd name="connsiteY16" fmla="*/ 0 h 2249631"/>
              <a:gd name="connsiteX0" fmla="*/ 0 w 3638550"/>
              <a:gd name="connsiteY0" fmla="*/ 0 h 2347317"/>
              <a:gd name="connsiteX1" fmla="*/ 606425 w 3638550"/>
              <a:gd name="connsiteY1" fmla="*/ 0 h 2347317"/>
              <a:gd name="connsiteX2" fmla="*/ 606425 w 3638550"/>
              <a:gd name="connsiteY2" fmla="*/ 0 h 2347317"/>
              <a:gd name="connsiteX3" fmla="*/ 1516063 w 3638550"/>
              <a:gd name="connsiteY3" fmla="*/ 0 h 2347317"/>
              <a:gd name="connsiteX4" fmla="*/ 3638550 w 3638550"/>
              <a:gd name="connsiteY4" fmla="*/ 0 h 2347317"/>
              <a:gd name="connsiteX5" fmla="*/ 3638550 w 3638550"/>
              <a:gd name="connsiteY5" fmla="*/ 1173771 h 2347317"/>
              <a:gd name="connsiteX6" fmla="*/ 3638550 w 3638550"/>
              <a:gd name="connsiteY6" fmla="*/ 1173771 h 2347317"/>
              <a:gd name="connsiteX7" fmla="*/ 3638550 w 3638550"/>
              <a:gd name="connsiteY7" fmla="*/ 1676816 h 2347317"/>
              <a:gd name="connsiteX8" fmla="*/ 3638550 w 3638550"/>
              <a:gd name="connsiteY8" fmla="*/ 2012179 h 2347317"/>
              <a:gd name="connsiteX9" fmla="*/ 1168791 w 3638550"/>
              <a:gd name="connsiteY9" fmla="*/ 2012395 h 2347317"/>
              <a:gd name="connsiteX10" fmla="*/ 893856 w 3638550"/>
              <a:gd name="connsiteY10" fmla="*/ 2347317 h 2347317"/>
              <a:gd name="connsiteX11" fmla="*/ 606425 w 3638550"/>
              <a:gd name="connsiteY11" fmla="*/ 2012179 h 2347317"/>
              <a:gd name="connsiteX12" fmla="*/ 0 w 3638550"/>
              <a:gd name="connsiteY12" fmla="*/ 2012179 h 2347317"/>
              <a:gd name="connsiteX13" fmla="*/ 0 w 3638550"/>
              <a:gd name="connsiteY13" fmla="*/ 1676816 h 2347317"/>
              <a:gd name="connsiteX14" fmla="*/ 0 w 3638550"/>
              <a:gd name="connsiteY14" fmla="*/ 1173771 h 2347317"/>
              <a:gd name="connsiteX15" fmla="*/ 0 w 3638550"/>
              <a:gd name="connsiteY15" fmla="*/ 1173771 h 2347317"/>
              <a:gd name="connsiteX16" fmla="*/ 0 w 3638550"/>
              <a:gd name="connsiteY16" fmla="*/ 0 h 23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8550" h="2347317">
                <a:moveTo>
                  <a:pt x="0" y="0"/>
                </a:moveTo>
                <a:lnTo>
                  <a:pt x="606425" y="0"/>
                </a:lnTo>
                <a:lnTo>
                  <a:pt x="606425" y="0"/>
                </a:lnTo>
                <a:lnTo>
                  <a:pt x="1516063" y="0"/>
                </a:lnTo>
                <a:lnTo>
                  <a:pt x="3638550" y="0"/>
                </a:lnTo>
                <a:lnTo>
                  <a:pt x="3638550" y="1173771"/>
                </a:lnTo>
                <a:lnTo>
                  <a:pt x="3638550" y="1173771"/>
                </a:lnTo>
                <a:lnTo>
                  <a:pt x="3638550" y="1676816"/>
                </a:lnTo>
                <a:lnTo>
                  <a:pt x="3638550" y="2012179"/>
                </a:lnTo>
                <a:lnTo>
                  <a:pt x="1168791" y="2012395"/>
                </a:lnTo>
                <a:lnTo>
                  <a:pt x="893856" y="2347317"/>
                </a:lnTo>
                <a:lnTo>
                  <a:pt x="606425" y="2012179"/>
                </a:lnTo>
                <a:lnTo>
                  <a:pt x="0" y="2012179"/>
                </a:lnTo>
                <a:lnTo>
                  <a:pt x="0" y="1676816"/>
                </a:lnTo>
                <a:lnTo>
                  <a:pt x="0" y="1173771"/>
                </a:lnTo>
                <a:lnTo>
                  <a:pt x="0" y="11737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wrap="square" lIns="144000" tIns="180000" rIns="144000" bIns="540000">
            <a:spAutoFit/>
          </a:bodyPr>
          <a:lstStyle>
            <a:lvl1pPr marL="0" indent="0">
              <a:lnSpc>
                <a:spcPts val="1800"/>
              </a:lnSpc>
              <a:buNone/>
              <a:defRPr sz="1600" i="0" spc="-53" baseline="0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07219" indent="0">
              <a:buNone/>
              <a:defRPr/>
            </a:lvl3pPr>
            <a:lvl4pPr marL="876300" indent="0">
              <a:buNone/>
              <a:defRPr/>
            </a:lvl4pPr>
          </a:lstStyle>
          <a:p>
            <a:pPr lvl="0"/>
            <a:r>
              <a:rPr lang="nl-NL" dirty="0"/>
              <a:t>Naast de roze balken dienen de tekstballonnen om accenten te leggen op kortere stukken tekst of opsommingen.</a:t>
            </a:r>
          </a:p>
        </p:txBody>
      </p:sp>
      <p:sp>
        <p:nvSpPr>
          <p:cNvPr id="9" name="Tijdelijke aanduiding voor tekst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1" y="3426345"/>
            <a:ext cx="3339548" cy="1711916"/>
          </a:xfrm>
          <a:custGeom>
            <a:avLst/>
            <a:gdLst>
              <a:gd name="connsiteX0" fmla="*/ 0 w 3096000"/>
              <a:gd name="connsiteY0" fmla="*/ 0 h 2628000"/>
              <a:gd name="connsiteX1" fmla="*/ 1806000 w 3096000"/>
              <a:gd name="connsiteY1" fmla="*/ 0 h 2628000"/>
              <a:gd name="connsiteX2" fmla="*/ 2175621 w 3096000"/>
              <a:gd name="connsiteY2" fmla="*/ -342875 h 2628000"/>
              <a:gd name="connsiteX3" fmla="*/ 2580000 w 3096000"/>
              <a:gd name="connsiteY3" fmla="*/ 0 h 2628000"/>
              <a:gd name="connsiteX4" fmla="*/ 3096000 w 3096000"/>
              <a:gd name="connsiteY4" fmla="*/ 0 h 2628000"/>
              <a:gd name="connsiteX5" fmla="*/ 3096000 w 3096000"/>
              <a:gd name="connsiteY5" fmla="*/ 438000 h 2628000"/>
              <a:gd name="connsiteX6" fmla="*/ 3096000 w 3096000"/>
              <a:gd name="connsiteY6" fmla="*/ 438000 h 2628000"/>
              <a:gd name="connsiteX7" fmla="*/ 3096000 w 3096000"/>
              <a:gd name="connsiteY7" fmla="*/ 1095000 h 2628000"/>
              <a:gd name="connsiteX8" fmla="*/ 3096000 w 3096000"/>
              <a:gd name="connsiteY8" fmla="*/ 2628000 h 2628000"/>
              <a:gd name="connsiteX9" fmla="*/ 2580000 w 3096000"/>
              <a:gd name="connsiteY9" fmla="*/ 2628000 h 2628000"/>
              <a:gd name="connsiteX10" fmla="*/ 1806000 w 3096000"/>
              <a:gd name="connsiteY10" fmla="*/ 2628000 h 2628000"/>
              <a:gd name="connsiteX11" fmla="*/ 1806000 w 3096000"/>
              <a:gd name="connsiteY11" fmla="*/ 2628000 h 2628000"/>
              <a:gd name="connsiteX12" fmla="*/ 0 w 3096000"/>
              <a:gd name="connsiteY12" fmla="*/ 2628000 h 2628000"/>
              <a:gd name="connsiteX13" fmla="*/ 0 w 3096000"/>
              <a:gd name="connsiteY13" fmla="*/ 1095000 h 2628000"/>
              <a:gd name="connsiteX14" fmla="*/ 0 w 3096000"/>
              <a:gd name="connsiteY14" fmla="*/ 438000 h 2628000"/>
              <a:gd name="connsiteX15" fmla="*/ 0 w 3096000"/>
              <a:gd name="connsiteY15" fmla="*/ 438000 h 2628000"/>
              <a:gd name="connsiteX16" fmla="*/ 0 w 3096000"/>
              <a:gd name="connsiteY16" fmla="*/ 0 h 2628000"/>
              <a:gd name="connsiteX0" fmla="*/ 0 w 3096000"/>
              <a:gd name="connsiteY0" fmla="*/ 342875 h 2970875"/>
              <a:gd name="connsiteX1" fmla="*/ 1966256 w 3096000"/>
              <a:gd name="connsiteY1" fmla="*/ 342875 h 2970875"/>
              <a:gd name="connsiteX2" fmla="*/ 2175621 w 3096000"/>
              <a:gd name="connsiteY2" fmla="*/ 0 h 2970875"/>
              <a:gd name="connsiteX3" fmla="*/ 2580000 w 3096000"/>
              <a:gd name="connsiteY3" fmla="*/ 342875 h 2970875"/>
              <a:gd name="connsiteX4" fmla="*/ 3096000 w 3096000"/>
              <a:gd name="connsiteY4" fmla="*/ 342875 h 2970875"/>
              <a:gd name="connsiteX5" fmla="*/ 3096000 w 3096000"/>
              <a:gd name="connsiteY5" fmla="*/ 780875 h 2970875"/>
              <a:gd name="connsiteX6" fmla="*/ 3096000 w 3096000"/>
              <a:gd name="connsiteY6" fmla="*/ 780875 h 2970875"/>
              <a:gd name="connsiteX7" fmla="*/ 3096000 w 3096000"/>
              <a:gd name="connsiteY7" fmla="*/ 1437875 h 2970875"/>
              <a:gd name="connsiteX8" fmla="*/ 3096000 w 3096000"/>
              <a:gd name="connsiteY8" fmla="*/ 2970875 h 2970875"/>
              <a:gd name="connsiteX9" fmla="*/ 2580000 w 3096000"/>
              <a:gd name="connsiteY9" fmla="*/ 2970875 h 2970875"/>
              <a:gd name="connsiteX10" fmla="*/ 1806000 w 3096000"/>
              <a:gd name="connsiteY10" fmla="*/ 2970875 h 2970875"/>
              <a:gd name="connsiteX11" fmla="*/ 1806000 w 3096000"/>
              <a:gd name="connsiteY11" fmla="*/ 2970875 h 2970875"/>
              <a:gd name="connsiteX12" fmla="*/ 0 w 3096000"/>
              <a:gd name="connsiteY12" fmla="*/ 2970875 h 2970875"/>
              <a:gd name="connsiteX13" fmla="*/ 0 w 3096000"/>
              <a:gd name="connsiteY13" fmla="*/ 1437875 h 2970875"/>
              <a:gd name="connsiteX14" fmla="*/ 0 w 3096000"/>
              <a:gd name="connsiteY14" fmla="*/ 780875 h 2970875"/>
              <a:gd name="connsiteX15" fmla="*/ 0 w 3096000"/>
              <a:gd name="connsiteY15" fmla="*/ 780875 h 2970875"/>
              <a:gd name="connsiteX16" fmla="*/ 0 w 3096000"/>
              <a:gd name="connsiteY16" fmla="*/ 342875 h 2970875"/>
              <a:gd name="connsiteX0" fmla="*/ 0 w 3096000"/>
              <a:gd name="connsiteY0" fmla="*/ 352301 h 2980301"/>
              <a:gd name="connsiteX1" fmla="*/ 196625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352301 h 2980301"/>
              <a:gd name="connsiteX1" fmla="*/ 207459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482876 h 3110876"/>
              <a:gd name="connsiteX1" fmla="*/ 2074596 w 3096000"/>
              <a:gd name="connsiteY1" fmla="*/ 482876 h 3110876"/>
              <a:gd name="connsiteX2" fmla="*/ 2323262 w 3096000"/>
              <a:gd name="connsiteY2" fmla="*/ 0 h 3110876"/>
              <a:gd name="connsiteX3" fmla="*/ 2580000 w 3096000"/>
              <a:gd name="connsiteY3" fmla="*/ 482876 h 3110876"/>
              <a:gd name="connsiteX4" fmla="*/ 3096000 w 3096000"/>
              <a:gd name="connsiteY4" fmla="*/ 482876 h 3110876"/>
              <a:gd name="connsiteX5" fmla="*/ 3096000 w 3096000"/>
              <a:gd name="connsiteY5" fmla="*/ 920876 h 3110876"/>
              <a:gd name="connsiteX6" fmla="*/ 3096000 w 3096000"/>
              <a:gd name="connsiteY6" fmla="*/ 920876 h 3110876"/>
              <a:gd name="connsiteX7" fmla="*/ 3096000 w 3096000"/>
              <a:gd name="connsiteY7" fmla="*/ 1577876 h 3110876"/>
              <a:gd name="connsiteX8" fmla="*/ 3096000 w 3096000"/>
              <a:gd name="connsiteY8" fmla="*/ 3110876 h 3110876"/>
              <a:gd name="connsiteX9" fmla="*/ 2580000 w 3096000"/>
              <a:gd name="connsiteY9" fmla="*/ 3110876 h 3110876"/>
              <a:gd name="connsiteX10" fmla="*/ 1806000 w 3096000"/>
              <a:gd name="connsiteY10" fmla="*/ 3110876 h 3110876"/>
              <a:gd name="connsiteX11" fmla="*/ 1806000 w 3096000"/>
              <a:gd name="connsiteY11" fmla="*/ 3110876 h 3110876"/>
              <a:gd name="connsiteX12" fmla="*/ 0 w 3096000"/>
              <a:gd name="connsiteY12" fmla="*/ 3110876 h 3110876"/>
              <a:gd name="connsiteX13" fmla="*/ 0 w 3096000"/>
              <a:gd name="connsiteY13" fmla="*/ 1577876 h 3110876"/>
              <a:gd name="connsiteX14" fmla="*/ 0 w 3096000"/>
              <a:gd name="connsiteY14" fmla="*/ 920876 h 3110876"/>
              <a:gd name="connsiteX15" fmla="*/ 0 w 3096000"/>
              <a:gd name="connsiteY15" fmla="*/ 920876 h 3110876"/>
              <a:gd name="connsiteX16" fmla="*/ 0 w 3096000"/>
              <a:gd name="connsiteY16" fmla="*/ 482876 h 3110876"/>
              <a:gd name="connsiteX0" fmla="*/ 0 w 3096000"/>
              <a:gd name="connsiteY0" fmla="*/ 725374 h 3353374"/>
              <a:gd name="connsiteX1" fmla="*/ 2074596 w 3096000"/>
              <a:gd name="connsiteY1" fmla="*/ 725374 h 3353374"/>
              <a:gd name="connsiteX2" fmla="*/ 2314235 w 3096000"/>
              <a:gd name="connsiteY2" fmla="*/ 0 h 3353374"/>
              <a:gd name="connsiteX3" fmla="*/ 2580000 w 3096000"/>
              <a:gd name="connsiteY3" fmla="*/ 725374 h 3353374"/>
              <a:gd name="connsiteX4" fmla="*/ 3096000 w 3096000"/>
              <a:gd name="connsiteY4" fmla="*/ 725374 h 3353374"/>
              <a:gd name="connsiteX5" fmla="*/ 3096000 w 3096000"/>
              <a:gd name="connsiteY5" fmla="*/ 1163374 h 3353374"/>
              <a:gd name="connsiteX6" fmla="*/ 3096000 w 3096000"/>
              <a:gd name="connsiteY6" fmla="*/ 1163374 h 3353374"/>
              <a:gd name="connsiteX7" fmla="*/ 3096000 w 3096000"/>
              <a:gd name="connsiteY7" fmla="*/ 1820374 h 3353374"/>
              <a:gd name="connsiteX8" fmla="*/ 3096000 w 3096000"/>
              <a:gd name="connsiteY8" fmla="*/ 3353374 h 3353374"/>
              <a:gd name="connsiteX9" fmla="*/ 2580000 w 3096000"/>
              <a:gd name="connsiteY9" fmla="*/ 3353374 h 3353374"/>
              <a:gd name="connsiteX10" fmla="*/ 1806000 w 3096000"/>
              <a:gd name="connsiteY10" fmla="*/ 3353374 h 3353374"/>
              <a:gd name="connsiteX11" fmla="*/ 1806000 w 3096000"/>
              <a:gd name="connsiteY11" fmla="*/ 3353374 h 3353374"/>
              <a:gd name="connsiteX12" fmla="*/ 0 w 3096000"/>
              <a:gd name="connsiteY12" fmla="*/ 3353374 h 3353374"/>
              <a:gd name="connsiteX13" fmla="*/ 0 w 3096000"/>
              <a:gd name="connsiteY13" fmla="*/ 1820374 h 3353374"/>
              <a:gd name="connsiteX14" fmla="*/ 0 w 3096000"/>
              <a:gd name="connsiteY14" fmla="*/ 1163374 h 3353374"/>
              <a:gd name="connsiteX15" fmla="*/ 0 w 3096000"/>
              <a:gd name="connsiteY15" fmla="*/ 1163374 h 3353374"/>
              <a:gd name="connsiteX16" fmla="*/ 0 w 3096000"/>
              <a:gd name="connsiteY16" fmla="*/ 725374 h 3353374"/>
              <a:gd name="connsiteX0" fmla="*/ 0 w 3096000"/>
              <a:gd name="connsiteY0" fmla="*/ 473854 h 3101854"/>
              <a:gd name="connsiteX1" fmla="*/ 2074596 w 3096000"/>
              <a:gd name="connsiteY1" fmla="*/ 473854 h 3101854"/>
              <a:gd name="connsiteX2" fmla="*/ 2314235 w 3096000"/>
              <a:gd name="connsiteY2" fmla="*/ 0 h 3101854"/>
              <a:gd name="connsiteX3" fmla="*/ 2580000 w 3096000"/>
              <a:gd name="connsiteY3" fmla="*/ 473854 h 3101854"/>
              <a:gd name="connsiteX4" fmla="*/ 3096000 w 3096000"/>
              <a:gd name="connsiteY4" fmla="*/ 473854 h 3101854"/>
              <a:gd name="connsiteX5" fmla="*/ 3096000 w 3096000"/>
              <a:gd name="connsiteY5" fmla="*/ 911854 h 3101854"/>
              <a:gd name="connsiteX6" fmla="*/ 3096000 w 3096000"/>
              <a:gd name="connsiteY6" fmla="*/ 911854 h 3101854"/>
              <a:gd name="connsiteX7" fmla="*/ 3096000 w 3096000"/>
              <a:gd name="connsiteY7" fmla="*/ 1568854 h 3101854"/>
              <a:gd name="connsiteX8" fmla="*/ 3096000 w 3096000"/>
              <a:gd name="connsiteY8" fmla="*/ 3101854 h 3101854"/>
              <a:gd name="connsiteX9" fmla="*/ 2580000 w 3096000"/>
              <a:gd name="connsiteY9" fmla="*/ 3101854 h 3101854"/>
              <a:gd name="connsiteX10" fmla="*/ 1806000 w 3096000"/>
              <a:gd name="connsiteY10" fmla="*/ 3101854 h 3101854"/>
              <a:gd name="connsiteX11" fmla="*/ 1806000 w 3096000"/>
              <a:gd name="connsiteY11" fmla="*/ 3101854 h 3101854"/>
              <a:gd name="connsiteX12" fmla="*/ 0 w 3096000"/>
              <a:gd name="connsiteY12" fmla="*/ 3101854 h 3101854"/>
              <a:gd name="connsiteX13" fmla="*/ 0 w 3096000"/>
              <a:gd name="connsiteY13" fmla="*/ 1568854 h 3101854"/>
              <a:gd name="connsiteX14" fmla="*/ 0 w 3096000"/>
              <a:gd name="connsiteY14" fmla="*/ 911854 h 3101854"/>
              <a:gd name="connsiteX15" fmla="*/ 0 w 3096000"/>
              <a:gd name="connsiteY15" fmla="*/ 911854 h 3101854"/>
              <a:gd name="connsiteX16" fmla="*/ 0 w 3096000"/>
              <a:gd name="connsiteY16" fmla="*/ 473854 h 3101854"/>
              <a:gd name="connsiteX0" fmla="*/ 0 w 3096000"/>
              <a:gd name="connsiteY0" fmla="*/ 619471 h 3247471"/>
              <a:gd name="connsiteX1" fmla="*/ 2074596 w 3096000"/>
              <a:gd name="connsiteY1" fmla="*/ 619471 h 3247471"/>
              <a:gd name="connsiteX2" fmla="*/ 2304505 w 3096000"/>
              <a:gd name="connsiteY2" fmla="*/ 0 h 3247471"/>
              <a:gd name="connsiteX3" fmla="*/ 2580000 w 3096000"/>
              <a:gd name="connsiteY3" fmla="*/ 619471 h 3247471"/>
              <a:gd name="connsiteX4" fmla="*/ 3096000 w 3096000"/>
              <a:gd name="connsiteY4" fmla="*/ 619471 h 3247471"/>
              <a:gd name="connsiteX5" fmla="*/ 3096000 w 3096000"/>
              <a:gd name="connsiteY5" fmla="*/ 1057471 h 3247471"/>
              <a:gd name="connsiteX6" fmla="*/ 3096000 w 3096000"/>
              <a:gd name="connsiteY6" fmla="*/ 1057471 h 3247471"/>
              <a:gd name="connsiteX7" fmla="*/ 3096000 w 3096000"/>
              <a:gd name="connsiteY7" fmla="*/ 1714471 h 3247471"/>
              <a:gd name="connsiteX8" fmla="*/ 3096000 w 3096000"/>
              <a:gd name="connsiteY8" fmla="*/ 3247471 h 3247471"/>
              <a:gd name="connsiteX9" fmla="*/ 2580000 w 3096000"/>
              <a:gd name="connsiteY9" fmla="*/ 3247471 h 3247471"/>
              <a:gd name="connsiteX10" fmla="*/ 1806000 w 3096000"/>
              <a:gd name="connsiteY10" fmla="*/ 3247471 h 3247471"/>
              <a:gd name="connsiteX11" fmla="*/ 1806000 w 3096000"/>
              <a:gd name="connsiteY11" fmla="*/ 3247471 h 3247471"/>
              <a:gd name="connsiteX12" fmla="*/ 0 w 3096000"/>
              <a:gd name="connsiteY12" fmla="*/ 3247471 h 3247471"/>
              <a:gd name="connsiteX13" fmla="*/ 0 w 3096000"/>
              <a:gd name="connsiteY13" fmla="*/ 1714471 h 3247471"/>
              <a:gd name="connsiteX14" fmla="*/ 0 w 3096000"/>
              <a:gd name="connsiteY14" fmla="*/ 1057471 h 3247471"/>
              <a:gd name="connsiteX15" fmla="*/ 0 w 3096000"/>
              <a:gd name="connsiteY15" fmla="*/ 1057471 h 3247471"/>
              <a:gd name="connsiteX16" fmla="*/ 0 w 3096000"/>
              <a:gd name="connsiteY16" fmla="*/ 619471 h 32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000" h="3247471">
                <a:moveTo>
                  <a:pt x="0" y="619471"/>
                </a:moveTo>
                <a:lnTo>
                  <a:pt x="2074596" y="619471"/>
                </a:lnTo>
                <a:lnTo>
                  <a:pt x="2304505" y="0"/>
                </a:lnTo>
                <a:lnTo>
                  <a:pt x="2580000" y="619471"/>
                </a:lnTo>
                <a:lnTo>
                  <a:pt x="3096000" y="619471"/>
                </a:lnTo>
                <a:lnTo>
                  <a:pt x="3096000" y="1057471"/>
                </a:lnTo>
                <a:lnTo>
                  <a:pt x="3096000" y="1057471"/>
                </a:lnTo>
                <a:lnTo>
                  <a:pt x="3096000" y="1714471"/>
                </a:lnTo>
                <a:lnTo>
                  <a:pt x="3096000" y="3247471"/>
                </a:lnTo>
                <a:lnTo>
                  <a:pt x="2580000" y="3247471"/>
                </a:lnTo>
                <a:lnTo>
                  <a:pt x="1806000" y="3247471"/>
                </a:lnTo>
                <a:lnTo>
                  <a:pt x="1806000" y="3247471"/>
                </a:lnTo>
                <a:lnTo>
                  <a:pt x="0" y="3247471"/>
                </a:lnTo>
                <a:lnTo>
                  <a:pt x="0" y="1714471"/>
                </a:lnTo>
                <a:lnTo>
                  <a:pt x="0" y="1057471"/>
                </a:lnTo>
                <a:lnTo>
                  <a:pt x="0" y="1057471"/>
                </a:lnTo>
                <a:lnTo>
                  <a:pt x="0" y="619471"/>
                </a:lnTo>
                <a:close/>
              </a:path>
            </a:pathLst>
          </a:custGeom>
          <a:ln w="28575">
            <a:solidFill>
              <a:srgbClr val="ED008D"/>
            </a:solidFill>
          </a:ln>
        </p:spPr>
        <p:txBody>
          <a:bodyPr wrap="square" lIns="144000" tIns="612000" rIns="144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0" spc="-53" baseline="0">
                <a:solidFill>
                  <a:schemeClr val="accent2"/>
                </a:solidFill>
                <a:latin typeface="+mj-lt"/>
              </a:defRPr>
            </a:lvl1pPr>
            <a:lvl2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NL" dirty="0"/>
              <a:t>Gebruik één of meerdere tekstballonnen. Positioneer ten opzichte van de foto. Verwijder de overige tekstballonnen.</a:t>
            </a:r>
          </a:p>
        </p:txBody>
      </p:sp>
      <p:sp>
        <p:nvSpPr>
          <p:cNvPr id="10" name="Tijdelijke aanduiding voor tekst 14"/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1753003" y="3466667"/>
            <a:ext cx="2327931" cy="1693110"/>
          </a:xfrm>
          <a:prstGeom prst="wedgeRectCallout">
            <a:avLst>
              <a:gd name="adj1" fmla="val -73104"/>
              <a:gd name="adj2" fmla="val -21021"/>
            </a:avLst>
          </a:prstGeom>
          <a:solidFill>
            <a:schemeClr val="bg2"/>
          </a:solidFill>
          <a:ln w="28575">
            <a:noFill/>
          </a:ln>
        </p:spPr>
        <p:txBody>
          <a:bodyPr wrap="square" lIns="144000" tIns="180000" rIns="144000" bIns="180000">
            <a:spAutoFit/>
          </a:bodyPr>
          <a:lstStyle>
            <a:lvl1pPr marL="0" indent="0" algn="r">
              <a:lnSpc>
                <a:spcPts val="1800"/>
              </a:lnSpc>
              <a:buNone/>
              <a:defRPr lang="en-GB" sz="1600" i="0" kern="1200" spc="-53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Calibri" panose="020F0502020204030204" pitchFamily="34" charset="0"/>
              <a:buNone/>
            </a:pPr>
            <a:r>
              <a:rPr lang="nl-NL" dirty="0"/>
              <a:t>Verander in functie van de leesbaarheid eventueel de opvulkleur en/of omlijning van het kader.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7097246" y="404814"/>
            <a:ext cx="4616388" cy="1594622"/>
          </a:xfrm>
          <a:prstGeom prst="wedgeRectCallout">
            <a:avLst>
              <a:gd name="adj1" fmla="val -67496"/>
              <a:gd name="adj2" fmla="val -20214"/>
            </a:avLst>
          </a:prstGeom>
          <a:ln w="28575">
            <a:solidFill>
              <a:schemeClr val="tx2"/>
            </a:solidFill>
          </a:ln>
        </p:spPr>
        <p:txBody>
          <a:bodyPr lIns="180000" tIns="180000" rIns="180000" bIns="180000"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tabLst>
                <a:tab pos="270000" algn="l"/>
              </a:tabLst>
              <a:defRPr sz="160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774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/>
          <p:cNvSpPr>
            <a:spLocks noGrp="1"/>
          </p:cNvSpPr>
          <p:nvPr>
            <p:ph type="pic" sz="quarter" idx="43"/>
          </p:nvPr>
        </p:nvSpPr>
        <p:spPr>
          <a:xfrm>
            <a:off x="8149167" y="4110491"/>
            <a:ext cx="4089600" cy="1900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31255" y="2221271"/>
            <a:ext cx="4089732" cy="19008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txBody>
          <a:bodyPr wrap="square" lIns="180000" tIns="144000" rIns="360000" bIns="108000">
            <a:no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11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86874" y="3152110"/>
            <a:ext cx="4064801" cy="285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-47350" y="3152110"/>
            <a:ext cx="4099739" cy="285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216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36" hasCustomPrompt="1"/>
          </p:nvPr>
        </p:nvSpPr>
        <p:spPr>
          <a:xfrm>
            <a:off x="8131255" y="300231"/>
            <a:ext cx="4089600" cy="1900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54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0231"/>
            <a:ext cx="8151675" cy="285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baseline="0" dirty="0"/>
              <a:t>kies meteen de 5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en-GB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966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8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63197" y="4119230"/>
            <a:ext cx="4020003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4063199" y="2209954"/>
            <a:ext cx="4148672" cy="189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txBody>
          <a:bodyPr lIns="144000" tIns="180000" rIns="360000" bIns="108000">
            <a:no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46"/>
          </p:nvPr>
        </p:nvSpPr>
        <p:spPr>
          <a:xfrm>
            <a:off x="4063197" y="300231"/>
            <a:ext cx="4099200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1" name="Tijdelijke aanduiding voor afbeelding 4"/>
          <p:cNvSpPr>
            <a:spLocks noGrp="1"/>
          </p:cNvSpPr>
          <p:nvPr>
            <p:ph type="pic" sz="quarter" idx="43"/>
          </p:nvPr>
        </p:nvSpPr>
        <p:spPr>
          <a:xfrm>
            <a:off x="8131255" y="4123849"/>
            <a:ext cx="4108800" cy="189738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36" hasCustomPrompt="1"/>
          </p:nvPr>
        </p:nvSpPr>
        <p:spPr>
          <a:xfrm>
            <a:off x="8137468" y="300231"/>
            <a:ext cx="4108745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13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-23675" y="300231"/>
            <a:ext cx="4099200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voeg hier een afbeelding in. </a:t>
            </a:r>
            <a:br>
              <a:rPr lang="nl-BE" dirty="0"/>
            </a:br>
            <a:r>
              <a:rPr lang="nl-BE" dirty="0"/>
              <a:t>Klik op</a:t>
            </a:r>
            <a:r>
              <a:rPr lang="nl-BE" baseline="0" dirty="0"/>
              <a:t> het icoon of op ‘invoegen’ → ‘afbeelding’ of ‘online afbeelding’ </a:t>
            </a:r>
            <a:br>
              <a:rPr lang="nl-BE" baseline="0" dirty="0"/>
            </a:br>
            <a:r>
              <a:rPr lang="nl-BE" baseline="0" dirty="0"/>
              <a:t>en kies meteen de 8 afbeeldingen die je op deze slide wil invoegen.</a:t>
            </a:r>
            <a:br>
              <a:rPr lang="nl-BE" baseline="0" dirty="0"/>
            </a:br>
            <a:endParaRPr lang="en-GB" dirty="0"/>
          </a:p>
        </p:txBody>
      </p:sp>
      <p:sp>
        <p:nvSpPr>
          <p:cNvPr id="14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-23675" y="4119230"/>
            <a:ext cx="4099739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44"/>
          </p:nvPr>
        </p:nvSpPr>
        <p:spPr>
          <a:xfrm>
            <a:off x="-23675" y="2234194"/>
            <a:ext cx="4099739" cy="184366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6" name="Tijdelijke aanduiding voor afbeelding 4"/>
          <p:cNvSpPr>
            <a:spLocks noGrp="1"/>
          </p:cNvSpPr>
          <p:nvPr>
            <p:ph type="pic" sz="quarter" idx="45" hasCustomPrompt="1"/>
          </p:nvPr>
        </p:nvSpPr>
        <p:spPr>
          <a:xfrm>
            <a:off x="8131310" y="2238812"/>
            <a:ext cx="4108745" cy="184366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50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8142000" y="307776"/>
            <a:ext cx="4050000" cy="5708838"/>
          </a:xfrm>
          <a:ln w="38100">
            <a:solidFill>
              <a:schemeClr val="bg2"/>
            </a:solidFill>
          </a:ln>
        </p:spPr>
        <p:txBody>
          <a:bodyPr lIns="252000" tIns="75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-14000" y="3110832"/>
            <a:ext cx="8142000" cy="2905783"/>
          </a:xfrm>
          <a:ln w="38100">
            <a:solidFill>
              <a:schemeClr val="bg2"/>
            </a:solidFill>
          </a:ln>
        </p:spPr>
        <p:txBody>
          <a:bodyPr lIns="252000" tIns="54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-14000" y="285424"/>
            <a:ext cx="8142000" cy="2854800"/>
          </a:xfrm>
          <a:ln w="38100">
            <a:solidFill>
              <a:schemeClr val="bg2"/>
            </a:solidFill>
          </a:ln>
        </p:spPr>
        <p:txBody>
          <a:bodyPr lIns="36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&gt; kies meteen de 3 afbeeldingen die je op deze slide wil invoegen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25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07777"/>
            <a:ext cx="12192000" cy="5708838"/>
          </a:xfrm>
        </p:spPr>
        <p:txBody>
          <a:bodyPr lIns="360000" tIns="4284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tabblad invoegen</a:t>
            </a:r>
            <a:br>
              <a:rPr lang="nl-BE" dirty="0">
                <a:latin typeface="Calibri" panose="020F0502020204030204" pitchFamily="34" charset="0"/>
              </a:rPr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78367" y="1501355"/>
            <a:ext cx="744344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pas de puntgrootte </a:t>
            </a:r>
            <a:r>
              <a:rPr lang="nl-BE" dirty="0" err="1"/>
              <a:t>zonodig</a:t>
            </a:r>
            <a:r>
              <a:rPr lang="nl-BE" dirty="0"/>
              <a:t> aan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90204" y="2074775"/>
            <a:ext cx="4872616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verwijder de balken 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78367" y="4107600"/>
            <a:ext cx="1532664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bron citaat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97816" y="2648196"/>
            <a:ext cx="494718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die je niet nodig hebt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97816" y="3221617"/>
            <a:ext cx="258352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extra balk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478368" y="927935"/>
            <a:ext cx="5055487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PLAATS HIER EEN CITAAT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252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8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310088"/>
            <a:ext cx="12192000" cy="5706526"/>
          </a:xfrm>
          <a:solidFill>
            <a:schemeClr val="bg2"/>
          </a:solidFill>
        </p:spPr>
        <p:txBody>
          <a:bodyPr lIns="396000" tIns="7200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Voeg hier een videofragment in. </a:t>
            </a:r>
            <a:br>
              <a:rPr lang="nl-BE" dirty="0"/>
            </a:br>
            <a:r>
              <a:rPr lang="nl-BE" dirty="0"/>
              <a:t>WERKWIJZE 1 </a:t>
            </a:r>
            <a:br>
              <a:rPr lang="nl-BE" dirty="0"/>
            </a:br>
            <a:r>
              <a:rPr lang="nl-BE" dirty="0"/>
              <a:t>1 ga naar een website (</a:t>
            </a:r>
            <a:r>
              <a:rPr lang="nl-BE" dirty="0" err="1"/>
              <a:t>Youtube,Howest</a:t>
            </a:r>
            <a:r>
              <a:rPr lang="nl-BE" dirty="0"/>
              <a:t>,…), kies een </a:t>
            </a:r>
            <a:r>
              <a:rPr lang="nl-BE" dirty="0" err="1"/>
              <a:t>fimpje</a:t>
            </a:r>
            <a:r>
              <a:rPr lang="nl-BE" dirty="0"/>
              <a:t>, klik op de rechtermuisknop en kopieer de insluitcode</a:t>
            </a:r>
            <a:br>
              <a:rPr lang="nl-BE" dirty="0"/>
            </a:br>
            <a:r>
              <a:rPr lang="nl-BE" dirty="0"/>
              <a:t>2 klik op het video icoon en kies ‘</a:t>
            </a:r>
            <a:r>
              <a:rPr lang="nl-BE" dirty="0" err="1"/>
              <a:t>from</a:t>
            </a:r>
            <a:r>
              <a:rPr lang="nl-BE" dirty="0"/>
              <a:t> a video </a:t>
            </a:r>
            <a:r>
              <a:rPr lang="nl-BE" dirty="0" err="1"/>
              <a:t>embed</a:t>
            </a:r>
            <a:r>
              <a:rPr lang="nl-BE" dirty="0"/>
              <a:t> code’, plak de code in het kader en klik op enter.</a:t>
            </a:r>
            <a:br>
              <a:rPr lang="nl-BE" dirty="0"/>
            </a:br>
            <a:r>
              <a:rPr lang="nl-BE" dirty="0"/>
              <a:t>3 Controleer of de video werkelijk afspeelt in de Slide Show weergave. </a:t>
            </a:r>
            <a:br>
              <a:rPr lang="nl-BE" dirty="0"/>
            </a:br>
            <a:r>
              <a:rPr lang="nl-BE" dirty="0"/>
              <a:t>WERKWIJZE 2 </a:t>
            </a:r>
            <a:br>
              <a:rPr lang="nl-BE" dirty="0"/>
            </a:br>
            <a:r>
              <a:rPr lang="nl-BE" dirty="0"/>
              <a:t>1 klik op bestand – kies opties – lint aanpassen. Plaats een  vinkje bij het tabblad Ontwikkelaars (rechter kolom)</a:t>
            </a:r>
            <a:br>
              <a:rPr lang="nl-BE" dirty="0"/>
            </a:br>
            <a:r>
              <a:rPr lang="nl-BE" dirty="0"/>
              <a:t>2 ga naar het tabblad Ontwikkelaars en kies ‘meer besturingselementen’</a:t>
            </a:r>
            <a:br>
              <a:rPr lang="nl-BE" dirty="0"/>
            </a:br>
            <a:r>
              <a:rPr lang="nl-BE" dirty="0"/>
              <a:t>3 Selecteer Shockwave Flash Object uit de lijst. Houd de rechtermuisknop in en maak een kader voor </a:t>
            </a:r>
            <a:br>
              <a:rPr lang="nl-BE" dirty="0"/>
            </a:br>
            <a:r>
              <a:rPr lang="nl-BE" dirty="0"/>
              <a:t>de film aan op je dia. </a:t>
            </a:r>
            <a:br>
              <a:rPr lang="nl-BE" dirty="0"/>
            </a:br>
            <a:r>
              <a:rPr lang="nl-BE" dirty="0"/>
              <a:t>4 kies op het tabblad ‘ontwikkelaars’ de optie ‘eigenschappen’</a:t>
            </a:r>
            <a:br>
              <a:rPr lang="nl-BE" dirty="0"/>
            </a:br>
            <a:r>
              <a:rPr lang="nl-BE" dirty="0"/>
              <a:t>5 Open Internet Explorer en </a:t>
            </a:r>
            <a:r>
              <a:rPr lang="nl-BE" dirty="0" err="1"/>
              <a:t>Youtube</a:t>
            </a:r>
            <a:r>
              <a:rPr lang="nl-BE" dirty="0"/>
              <a:t> en ga naar het filmpje toe. Kopieer de URL van het filmpje in de adresbalk bovenaan en plak dit in het eigenschappenvenster bij de optie Movie. Let wel: vervang in de gekopieerde tekst ‘</a:t>
            </a:r>
            <a:r>
              <a:rPr lang="nl-BE" dirty="0" err="1"/>
              <a:t>watch?v</a:t>
            </a:r>
            <a:r>
              <a:rPr lang="nl-BE" dirty="0"/>
              <a:t>=‘ door ‘v/’</a:t>
            </a:r>
            <a:br>
              <a:rPr lang="nl-BE" dirty="0"/>
            </a:br>
            <a:r>
              <a:rPr lang="nl-BE" dirty="0"/>
              <a:t>6 start de diavoorstelling</a:t>
            </a:r>
          </a:p>
          <a:p>
            <a:br>
              <a:rPr lang="nl-BE" dirty="0"/>
            </a:b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7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70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247581" y="3181642"/>
            <a:ext cx="7468500" cy="626701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72000" bIns="36000" anchor="ctr">
            <a:spAutoFit/>
          </a:bodyPr>
          <a:lstStyle>
            <a:lvl1pPr algn="r">
              <a:lnSpc>
                <a:spcPct val="100000"/>
              </a:lnSpc>
              <a:defRPr sz="3600" b="1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nl-NL" dirty="0"/>
              <a:t>deel VAN DE UITEENZETTING</a:t>
            </a:r>
            <a:endParaRPr lang="en-GB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9702151" y="3858912"/>
            <a:ext cx="2013930" cy="395869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72000" bIns="36000" anchor="t">
            <a:spAutoFit/>
          </a:bodyPr>
          <a:lstStyle>
            <a:lvl1pPr marL="0" indent="0" algn="r">
              <a:buNone/>
              <a:defRPr sz="2100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  <a:endParaRPr lang="en-GB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8954876" y="2900240"/>
            <a:ext cx="2761205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van de spreker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470" y="6097242"/>
            <a:ext cx="3063948" cy="76075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C82661A-F9D9-4C76-9754-CF408156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307778"/>
            <a:ext cx="4064000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</a:t>
            </a:r>
            <a:br>
              <a:rPr lang="nl-BE" dirty="0"/>
            </a:br>
            <a:r>
              <a:rPr lang="nl-BE" dirty="0"/>
              <a:t>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14" name="Rectangle 13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80000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3A18D3-8FBD-4530-9C32-1E9D63B3F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126400" y="310088"/>
            <a:ext cx="4065600" cy="570652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10" name="Group 9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11" name="Rectangle 10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80000" y="1151999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78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299200" y="310088"/>
            <a:ext cx="5892800" cy="5706526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80000" y="1152000"/>
            <a:ext cx="56160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59A7BE1-436A-4E50-8C4D-54FC6492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6096000" cy="5708837"/>
          </a:xfrm>
          <a:solidFill>
            <a:schemeClr val="bg2"/>
          </a:solidFill>
          <a:ln>
            <a:noFill/>
          </a:ln>
        </p:spPr>
        <p:txBody>
          <a:bodyPr lIns="36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6404047" y="1059887"/>
            <a:ext cx="5309587" cy="48170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1748A0A-34CB-4DF7-A1F7-7FAE39DD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8128000" cy="5708837"/>
          </a:xfrm>
          <a:solidFill>
            <a:schemeClr val="bg2"/>
          </a:solidFill>
          <a:ln>
            <a:noFill/>
          </a:ln>
        </p:spPr>
        <p:txBody>
          <a:bodyPr lIns="36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315233" y="1059888"/>
            <a:ext cx="3398400" cy="4818913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478367" y="1153297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316133" y="1140514"/>
            <a:ext cx="5400000" cy="4726800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6316134" y="716162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49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00" y="6321590"/>
            <a:ext cx="3499200" cy="277200"/>
          </a:xfrm>
          <a:prstGeom prst="rect">
            <a:avLst/>
          </a:prstGeom>
        </p:spPr>
        <p:txBody>
          <a:bodyPr vert="horz" wrap="none" lIns="0" tIns="45720" rIns="0" bIns="45720" rtlCol="0" anchor="t" anchorCtr="0"/>
          <a:lstStyle>
            <a:lvl1pPr algn="ctr">
              <a:defRPr sz="1200" i="1"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80001" y="1152000"/>
            <a:ext cx="11143196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01">
          <p15:clr>
            <a:srgbClr val="F26B43"/>
          </p15:clr>
        </p15:guide>
        <p15:guide id="2" pos="3840">
          <p15:clr>
            <a:srgbClr val="F26B43"/>
          </p15:clr>
        </p15:guide>
        <p15:guide id="3" pos="320">
          <p15:clr>
            <a:srgbClr val="F26B43"/>
          </p15:clr>
        </p15:guide>
        <p15:guide id="4" pos="7348">
          <p15:clr>
            <a:srgbClr val="F26B43"/>
          </p15:clr>
        </p15:guide>
        <p15:guide id="5" pos="2569">
          <p15:clr>
            <a:srgbClr val="F26B43"/>
          </p15:clr>
        </p15:guide>
        <p15:guide id="6" pos="5123">
          <p15:clr>
            <a:srgbClr val="F26B43"/>
          </p15:clr>
        </p15:guide>
        <p15:guide id="7" orient="horz" pos="3793">
          <p15:clr>
            <a:srgbClr val="F26B43"/>
          </p15:clr>
        </p15:guide>
        <p15:guide id="8" orient="horz" pos="196">
          <p15:clr>
            <a:srgbClr val="F26B43"/>
          </p15:clr>
        </p15:guide>
        <p15:guide id="9" orient="horz" pos="2589">
          <p15:clr>
            <a:srgbClr val="F26B43"/>
          </p15:clr>
        </p15:guide>
        <p15:guide id="10" orient="horz" pos="1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55717-8A97-4016-AF6A-AEECBACA0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432" y="3181642"/>
            <a:ext cx="7496649" cy="626701"/>
          </a:xfrm>
        </p:spPr>
        <p:txBody>
          <a:bodyPr/>
          <a:lstStyle/>
          <a:p>
            <a:r>
              <a:rPr lang="nl-BE" dirty="0"/>
              <a:t>Blockchain development 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32431C-A574-40E5-BB03-ED8625E16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106" y="3858912"/>
            <a:ext cx="4184974" cy="395869"/>
          </a:xfrm>
        </p:spPr>
        <p:txBody>
          <a:bodyPr/>
          <a:lstStyle/>
          <a:p>
            <a:r>
              <a:rPr lang="nl-BE" dirty="0" err="1"/>
              <a:t>Hyperledger</a:t>
            </a:r>
            <a:r>
              <a:rPr lang="nl-BE" dirty="0"/>
              <a:t> Composer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95BD10A-ACA8-40F1-A971-33CF6F368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321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1713DF-04AF-4F80-A7CD-6E51B58C6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4495590" cy="349702"/>
          </a:xfrm>
        </p:spPr>
        <p:txBody>
          <a:bodyPr/>
          <a:lstStyle/>
          <a:p>
            <a:r>
              <a:rPr lang="en-US" dirty="0"/>
              <a:t>Business network concepts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175052-A945-4D6C-94C6-C021A7923F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Business network: group of entities who work together</a:t>
            </a:r>
          </a:p>
          <a:p>
            <a:pPr lvl="1"/>
            <a:r>
              <a:rPr lang="en-US" dirty="0"/>
              <a:t>Exchanged goods and services ( Assets)</a:t>
            </a:r>
          </a:p>
          <a:p>
            <a:pPr lvl="1"/>
            <a:r>
              <a:rPr lang="en-US" dirty="0"/>
              <a:t>Method of exchange ( Transactions)</a:t>
            </a:r>
          </a:p>
          <a:p>
            <a:pPr lvl="1"/>
            <a:r>
              <a:rPr lang="en-US" dirty="0"/>
              <a:t>Participating members &amp; authorizations (Participants + ACL’s)</a:t>
            </a:r>
          </a:p>
          <a:p>
            <a:r>
              <a:rPr lang="en-US" dirty="0"/>
              <a:t>Blockchain State Storage</a:t>
            </a:r>
          </a:p>
          <a:p>
            <a:pPr lvl="1"/>
            <a:r>
              <a:rPr lang="en-US" dirty="0"/>
              <a:t>All transactions =&gt; ledger</a:t>
            </a:r>
          </a:p>
          <a:p>
            <a:pPr lvl="1"/>
            <a:r>
              <a:rPr lang="en-US" dirty="0"/>
              <a:t>Current state =&gt; blockchain state database</a:t>
            </a:r>
          </a:p>
          <a:p>
            <a:r>
              <a:rPr lang="en-US" dirty="0"/>
              <a:t>Historian registry</a:t>
            </a:r>
          </a:p>
          <a:p>
            <a:pPr lvl="1"/>
            <a:r>
              <a:rPr lang="en-US" dirty="0"/>
              <a:t>Records successful transactions</a:t>
            </a:r>
          </a:p>
          <a:p>
            <a:pPr lvl="2"/>
            <a:r>
              <a:rPr lang="en-US" dirty="0"/>
              <a:t>Participants + identities</a:t>
            </a:r>
          </a:p>
          <a:p>
            <a:pPr lvl="1"/>
            <a:r>
              <a:rPr lang="en-US" dirty="0"/>
              <a:t>“</a:t>
            </a:r>
            <a:r>
              <a:rPr lang="en-US" dirty="0" err="1">
                <a:solidFill>
                  <a:srgbClr val="FF0000"/>
                </a:solidFill>
              </a:rPr>
              <a:t>HistorianRecord</a:t>
            </a:r>
            <a:r>
              <a:rPr lang="en-US" dirty="0"/>
              <a:t>” assets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0208C1-2E65-492F-877C-16CF02DFA9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8EDB6F94-AD13-4E1E-9E7A-94018F68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raccolade 6">
            <a:extLst>
              <a:ext uri="{FF2B5EF4-FFF2-40B4-BE49-F238E27FC236}">
                <a16:creationId xmlns:a16="http://schemas.microsoft.com/office/drawing/2014/main" id="{9BA95C54-5EDB-4B8E-9BD3-8DD1C3B3D632}"/>
              </a:ext>
            </a:extLst>
          </p:cNvPr>
          <p:cNvSpPr/>
          <p:nvPr/>
        </p:nvSpPr>
        <p:spPr>
          <a:xfrm>
            <a:off x="4723617" y="3018208"/>
            <a:ext cx="251974" cy="3850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53BAEEA-C7B8-4836-B401-E5084FFB6321}"/>
              </a:ext>
            </a:extLst>
          </p:cNvPr>
          <p:cNvSpPr txBox="1"/>
          <p:nvPr/>
        </p:nvSpPr>
        <p:spPr>
          <a:xfrm>
            <a:off x="4975591" y="3056824"/>
            <a:ext cx="257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Distributed between set of peers</a:t>
            </a:r>
          </a:p>
        </p:txBody>
      </p:sp>
    </p:spTree>
    <p:extLst>
      <p:ext uri="{BB962C8B-B14F-4D97-AF65-F5344CB8AC3E}">
        <p14:creationId xmlns:p14="http://schemas.microsoft.com/office/powerpoint/2010/main" val="282190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67C08B-DADD-471D-9D2C-6493F39187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95682C-22BF-427C-A880-28B860FB51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Identities</a:t>
            </a:r>
          </a:p>
          <a:p>
            <a:pPr lvl="1"/>
            <a:r>
              <a:rPr lang="en-US" dirty="0"/>
              <a:t>Digital certificate + private key</a:t>
            </a:r>
          </a:p>
          <a:p>
            <a:pPr lvl="1"/>
            <a:r>
              <a:rPr lang="en-US" dirty="0"/>
              <a:t>Mapped to a participant</a:t>
            </a:r>
          </a:p>
          <a:p>
            <a:pPr lvl="1"/>
            <a:r>
              <a:rPr lang="en-US" dirty="0"/>
              <a:t>Business network card</a:t>
            </a:r>
          </a:p>
          <a:p>
            <a:r>
              <a:rPr lang="en-US" dirty="0"/>
              <a:t>Business network card</a:t>
            </a:r>
          </a:p>
          <a:p>
            <a:pPr lvl="1"/>
            <a:r>
              <a:rPr lang="en-US" dirty="0"/>
              <a:t>Identity + connection profile + metadata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F0D2EA-B636-49EB-A111-4F32CCFA3A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31E0F6F-02B2-4677-BFFB-65FD2131BE77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Business </a:t>
            </a:r>
            <a:r>
              <a:rPr lang="nl-BE" dirty="0" err="1"/>
              <a:t>network</a:t>
            </a:r>
            <a:r>
              <a:rPr lang="nl-BE" dirty="0"/>
              <a:t> </a:t>
            </a:r>
            <a:r>
              <a:rPr lang="nl-BE" dirty="0" err="1"/>
              <a:t>concepts</a:t>
            </a:r>
            <a:endParaRPr lang="nl-BE" dirty="0"/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7EA36A9D-3A6F-4416-A11A-D4B3969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EE557-35E7-4708-A162-F20814366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4495590" cy="349702"/>
          </a:xfrm>
        </p:spPr>
        <p:txBody>
          <a:bodyPr/>
          <a:lstStyle/>
          <a:p>
            <a:r>
              <a:rPr lang="en-US" dirty="0"/>
              <a:t>Business network concepts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CED7D0-FB2F-43B9-8B63-DD610E7859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  <a:p>
            <a:pPr lvl="1"/>
            <a:r>
              <a:rPr lang="en-US" dirty="0"/>
              <a:t>Tangible &amp; intangible goods, services or properties</a:t>
            </a:r>
          </a:p>
          <a:p>
            <a:pPr lvl="1"/>
            <a:r>
              <a:rPr lang="en-US" dirty="0"/>
              <a:t>Stored in asset registries</a:t>
            </a:r>
          </a:p>
          <a:p>
            <a:pPr lvl="1"/>
            <a:r>
              <a:rPr lang="en-US" dirty="0"/>
              <a:t>Can be related to other assets / participants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Must have an unique identifier !!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23C26E-BD0E-4E16-A963-654642D77B6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Afbeeldingsresultaat voor hyperledger composer">
            <a:extLst>
              <a:ext uri="{FF2B5EF4-FFF2-40B4-BE49-F238E27FC236}">
                <a16:creationId xmlns:a16="http://schemas.microsoft.com/office/drawing/2014/main" id="{F2B58473-31A0-447D-9A23-64322825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3874C2-2054-4118-9E9E-009036C8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72" y="3602598"/>
            <a:ext cx="5029095" cy="22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786D33-BD1F-45C4-A547-2A61A43F9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EDEF20D8-C6F7-4EE4-8C5E-C0D2EA149F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4495590" cy="349702"/>
          </a:xfrm>
        </p:spPr>
        <p:txBody>
          <a:bodyPr/>
          <a:lstStyle/>
          <a:p>
            <a:r>
              <a:rPr lang="en-US" dirty="0"/>
              <a:t>Business network concepts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7E08F021-8DDF-4CBC-9477-B467C89488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Members of business network</a:t>
            </a:r>
          </a:p>
          <a:p>
            <a:pPr lvl="1"/>
            <a:r>
              <a:rPr lang="en-US" dirty="0"/>
              <a:t>Stored in participant registries</a:t>
            </a:r>
          </a:p>
          <a:p>
            <a:pPr lvl="1"/>
            <a:r>
              <a:rPr lang="en-US" dirty="0"/>
              <a:t>Can be mapped to one or multiple identities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Must have an unique identifier !!</a:t>
            </a:r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46011293-7E5F-4E73-8C38-19793EF7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C4F548A-7C74-4FBC-A615-2CB67D3E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06" y="2836898"/>
            <a:ext cx="469805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9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34C835-E63D-45B2-B87F-3F85CA4F7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B6CE09-B858-49CB-A6E3-45B7F79A0D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Interaction from participants with assets</a:t>
            </a:r>
          </a:p>
          <a:p>
            <a:pPr lvl="1"/>
            <a:r>
              <a:rPr lang="en-US" dirty="0"/>
              <a:t>Affects blockchain state database</a:t>
            </a:r>
          </a:p>
          <a:p>
            <a:pPr lvl="1"/>
            <a:r>
              <a:rPr lang="en-US" dirty="0"/>
              <a:t>== Business logic ( or smart contracts)</a:t>
            </a:r>
          </a:p>
          <a:p>
            <a:pPr lvl="1"/>
            <a:r>
              <a:rPr lang="en-US" dirty="0"/>
              <a:t>Internal process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F0BD52-A03F-4985-8D6E-9C4DDCF7ED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AA0EF6A2-62D5-4594-BFAA-EC8FA013D16E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3B92514B-F346-4883-B82C-993A046E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9D8559A-62C4-4CC2-8CC4-4E1F9149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17" y="3249900"/>
            <a:ext cx="5048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4E2A1C8E-091D-4C00-8FB6-2BBA7DE97B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7B3E687D-433B-4D7F-9650-504E26CEFF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Notification produced by blockchain application</a:t>
            </a:r>
          </a:p>
          <a:p>
            <a:pPr lvl="1"/>
            <a:r>
              <a:rPr lang="en-US" dirty="0"/>
              <a:t>Publish/subscribe</a:t>
            </a:r>
          </a:p>
          <a:p>
            <a:pPr lvl="1"/>
            <a:r>
              <a:rPr lang="en-US" dirty="0"/>
              <a:t>Emitted by transaction processor functions </a:t>
            </a:r>
          </a:p>
          <a:p>
            <a:pPr lvl="1"/>
            <a:r>
              <a:rPr lang="en-US" dirty="0"/>
              <a:t>Indicates changes on the state / ledger =&gt; external systems</a:t>
            </a:r>
          </a:p>
          <a:p>
            <a:pPr lvl="1"/>
            <a:r>
              <a:rPr lang="en-US" dirty="0"/>
              <a:t>Sent through the ‘composer-client’ API</a:t>
            </a:r>
          </a:p>
          <a:p>
            <a:pPr lvl="1"/>
            <a:endParaRPr lang="en-US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438F1D6C-B846-44DB-A766-67062C6B73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D0D7D63C-3811-4CF1-91B4-F83D2BDACC55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AC9DCBC3-936D-4C10-A8D5-674673302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FD5B1AA-0234-47AF-B0BF-6BD6BC08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39" y="4097457"/>
            <a:ext cx="4678928" cy="1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3DEE749-9682-44C3-8665-4AA4507100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D530DEB-4DE4-4854-9EE5-D0D26B804E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Queries</a:t>
            </a:r>
          </a:p>
          <a:p>
            <a:pPr lvl="1"/>
            <a:r>
              <a:rPr lang="en-US" dirty="0"/>
              <a:t>Return data about blockchain state database</a:t>
            </a:r>
          </a:p>
          <a:p>
            <a:pPr lvl="1"/>
            <a:r>
              <a:rPr lang="en-US" dirty="0"/>
              <a:t>Within business network</a:t>
            </a:r>
          </a:p>
          <a:p>
            <a:pPr lvl="1"/>
            <a:r>
              <a:rPr lang="en-US" dirty="0"/>
              <a:t>Variable parameters =&gt; customization</a:t>
            </a:r>
          </a:p>
          <a:p>
            <a:pPr lvl="1"/>
            <a:r>
              <a:rPr lang="en-US" dirty="0"/>
              <a:t>Sent through ‘</a:t>
            </a:r>
            <a:r>
              <a:rPr lang="en-US" dirty="0" err="1"/>
              <a:t>Hyperledger</a:t>
            </a:r>
            <a:r>
              <a:rPr lang="en-US" dirty="0"/>
              <a:t> Composer’ API</a:t>
            </a:r>
          </a:p>
          <a:p>
            <a:pPr lvl="1"/>
            <a:endParaRPr lang="en-US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832C22DC-EB21-4ED7-AB01-A0938DBA3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E3B6F2DF-AE3B-4B69-BCF6-6A71418D7121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B6A442C5-0734-4FAC-AE0F-81B9237A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5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46A26F4-3281-4A13-9814-89A986CA23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8AA96F0-EB00-4F16-AAE2-2CAD39A125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Query Syntax</a:t>
            </a:r>
          </a:p>
          <a:p>
            <a:pPr lvl="1"/>
            <a:r>
              <a:rPr lang="en-US" dirty="0"/>
              <a:t>Description =&gt; describes the function of the query</a:t>
            </a:r>
          </a:p>
          <a:p>
            <a:pPr lvl="1"/>
            <a:r>
              <a:rPr lang="en-US" dirty="0"/>
              <a:t>Statement =&gt; contains defining rules of the query</a:t>
            </a:r>
          </a:p>
          <a:p>
            <a:pPr lvl="2"/>
            <a:r>
              <a:rPr lang="en-US" dirty="0"/>
              <a:t>SELECT =&gt; defines registry + asset / participant to be returned</a:t>
            </a:r>
          </a:p>
          <a:p>
            <a:pPr lvl="2"/>
            <a:r>
              <a:rPr lang="en-US" dirty="0"/>
              <a:t>FROM =&gt; defines a different registry to query</a:t>
            </a:r>
          </a:p>
          <a:p>
            <a:pPr lvl="2"/>
            <a:r>
              <a:rPr lang="en-US" dirty="0"/>
              <a:t>WHERE =&gt; defines conditions to be applied to the registry data</a:t>
            </a:r>
          </a:p>
          <a:p>
            <a:pPr lvl="2"/>
            <a:r>
              <a:rPr lang="en-US" dirty="0"/>
              <a:t>AND =&gt; defines additional conditions</a:t>
            </a:r>
          </a:p>
          <a:p>
            <a:pPr lvl="2"/>
            <a:r>
              <a:rPr lang="en-US" dirty="0"/>
              <a:t>OR =&gt; defines alternative conditions</a:t>
            </a:r>
          </a:p>
          <a:p>
            <a:pPr lvl="2"/>
            <a:r>
              <a:rPr lang="en-US" dirty="0"/>
              <a:t>CONTAINS =&gt; defines conditions for array values</a:t>
            </a:r>
          </a:p>
          <a:p>
            <a:pPr lvl="2"/>
            <a:r>
              <a:rPr lang="en-US" dirty="0"/>
              <a:t>ORDER BY =&gt; defines the sorting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802A3F55-AA63-4F08-8E83-B1CE01739D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F26631D-FF36-448B-9163-175593378C7B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CBD27958-30ED-41E4-B667-02394A7C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9E736A1-11DB-48F2-9833-3F551A70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690" y="4145739"/>
            <a:ext cx="7046724" cy="18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E9D4B255-D0E5-44F4-B7C0-4F72E466A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F5915E6E-ED17-49A4-99ED-D15B3E7A09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Access Control Language</a:t>
            </a:r>
          </a:p>
          <a:p>
            <a:pPr lvl="1"/>
            <a:r>
              <a:rPr lang="en-US" dirty="0"/>
              <a:t>Provides access control over the elements of the domain model</a:t>
            </a:r>
          </a:p>
          <a:p>
            <a:pPr lvl="1"/>
            <a:r>
              <a:rPr lang="en-US" dirty="0"/>
              <a:t>Which users/roles are permitted to create/read/update/delete</a:t>
            </a:r>
          </a:p>
          <a:p>
            <a:pPr lvl="1"/>
            <a:r>
              <a:rPr lang="en-US" dirty="0"/>
              <a:t>2 types</a:t>
            </a:r>
          </a:p>
          <a:p>
            <a:pPr lvl="2"/>
            <a:r>
              <a:rPr lang="en-US" dirty="0"/>
              <a:t>Resources within business network ( == business access control)</a:t>
            </a:r>
          </a:p>
          <a:p>
            <a:pPr lvl="2"/>
            <a:r>
              <a:rPr lang="en-US" dirty="0"/>
              <a:t>Network administrative changes ( == network access control) </a:t>
            </a:r>
          </a:p>
          <a:p>
            <a:pPr lvl="1"/>
            <a:r>
              <a:rPr lang="en-US" dirty="0"/>
              <a:t>Both defined in access control file (.</a:t>
            </a:r>
            <a:r>
              <a:rPr lang="en-US" dirty="0" err="1"/>
              <a:t>acl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784A2EC6-690C-4010-AEA7-48499D8667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760044A3-FBA1-419A-A2F2-40A3FFC61FE6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B527E7D9-CF21-48F3-95C5-931F91C6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4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C8D4A540-A126-49F7-B94E-A41D922D4B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D48F7EF0-9454-4DA3-984C-BC36225BF9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Network access control</a:t>
            </a:r>
          </a:p>
          <a:p>
            <a:pPr lvl="1"/>
            <a:r>
              <a:rPr lang="en-US" dirty="0"/>
              <a:t>Uses system namespace</a:t>
            </a:r>
          </a:p>
          <a:p>
            <a:pPr lvl="2"/>
            <a:r>
              <a:rPr lang="en-US" dirty="0"/>
              <a:t>‘</a:t>
            </a:r>
            <a:r>
              <a:rPr lang="nl-BE" dirty="0" err="1"/>
              <a:t>org.hyperledger.composer.system.Network</a:t>
            </a:r>
            <a:r>
              <a:rPr lang="nl-BE" dirty="0"/>
              <a:t>’ =&gt; </a:t>
            </a:r>
            <a:r>
              <a:rPr lang="nl-BE" dirty="0" err="1"/>
              <a:t>network</a:t>
            </a:r>
            <a:r>
              <a:rPr lang="nl-BE" dirty="0"/>
              <a:t> access</a:t>
            </a:r>
          </a:p>
          <a:p>
            <a:pPr lvl="2"/>
            <a:r>
              <a:rPr lang="nl-BE" dirty="0"/>
              <a:t>‘</a:t>
            </a:r>
            <a:r>
              <a:rPr lang="nl-BE" dirty="0" err="1"/>
              <a:t>org.hyperledger.composer.system</a:t>
            </a:r>
            <a:r>
              <a:rPr lang="nl-BE" dirty="0"/>
              <a:t>’ =&gt; </a:t>
            </a:r>
            <a:r>
              <a:rPr lang="nl-BE" dirty="0" err="1"/>
              <a:t>all</a:t>
            </a:r>
            <a:r>
              <a:rPr lang="nl-BE" dirty="0"/>
              <a:t> access</a:t>
            </a:r>
            <a:endParaRPr lang="en-US" dirty="0"/>
          </a:p>
          <a:p>
            <a:pPr lvl="1"/>
            <a:r>
              <a:rPr lang="en-US" dirty="0"/>
              <a:t>Access to certain network-level operations</a:t>
            </a:r>
          </a:p>
          <a:p>
            <a:pPr lvl="2"/>
            <a:r>
              <a:rPr lang="en-US" dirty="0"/>
              <a:t>E.g.</a:t>
            </a:r>
            <a:r>
              <a:rPr lang="en-US" b="1" i="1" dirty="0"/>
              <a:t> ‘</a:t>
            </a:r>
            <a:r>
              <a:rPr lang="nl-BE" b="1" i="1" dirty="0"/>
              <a:t>composer </a:t>
            </a:r>
            <a:r>
              <a:rPr lang="nl-BE" b="1" i="1" dirty="0" err="1"/>
              <a:t>identity</a:t>
            </a:r>
            <a:r>
              <a:rPr lang="nl-BE" b="1" i="1" dirty="0"/>
              <a:t> issue’</a:t>
            </a:r>
          </a:p>
          <a:p>
            <a:pPr lvl="1"/>
            <a:endParaRPr lang="en-US" b="1" i="1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5EE5E005-429D-462A-8733-568BA107AD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C2C0AC98-BF03-4B59-B61C-5683090717BA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C05CAF04-5C23-4255-BAC6-703A9244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D3DF19A8-CAF9-489D-B949-022EDE36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6" y="3160596"/>
            <a:ext cx="5852611" cy="28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1EB4D0-10F3-4A80-A75C-77BE5ED107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589987" cy="34970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00025A-C606-498A-8D07-0FFA49608F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Hyperledger</a:t>
            </a:r>
            <a:r>
              <a:rPr lang="en-US" dirty="0"/>
              <a:t> Composer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Business network concepts</a:t>
            </a:r>
          </a:p>
          <a:p>
            <a:pPr lvl="1"/>
            <a:r>
              <a:rPr lang="en-US" dirty="0"/>
              <a:t>Modelling language</a:t>
            </a:r>
          </a:p>
          <a:p>
            <a:r>
              <a:rPr lang="en-US" dirty="0"/>
              <a:t>Example CTO file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Solution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F20A248-455D-4C15-AD52-5C5A5ABC15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fbeeldingsresultaat voor overview">
            <a:extLst>
              <a:ext uri="{FF2B5EF4-FFF2-40B4-BE49-F238E27FC236}">
                <a16:creationId xmlns:a16="http://schemas.microsoft.com/office/drawing/2014/main" id="{1158B9CD-1BF7-46B2-B2FB-8F53A4DC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2" y="123863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7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950DE5E-9AAD-4041-BD7C-8D89AD60F0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44B57526-BD0D-4B04-8AE1-22CED47DE1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nl-BE" dirty="0"/>
              <a:t>Access Control </a:t>
            </a:r>
            <a:r>
              <a:rPr lang="nl-BE" dirty="0" err="1"/>
              <a:t>Rule</a:t>
            </a:r>
            <a:r>
              <a:rPr lang="nl-BE" dirty="0"/>
              <a:t> </a:t>
            </a:r>
            <a:r>
              <a:rPr lang="nl-BE" dirty="0" err="1"/>
              <a:t>Grammar</a:t>
            </a:r>
            <a:endParaRPr lang="nl-BE" dirty="0"/>
          </a:p>
          <a:p>
            <a:pPr lvl="1"/>
            <a:r>
              <a:rPr lang="nl-BE" dirty="0"/>
              <a:t>2 Types</a:t>
            </a:r>
          </a:p>
          <a:p>
            <a:pPr lvl="2"/>
            <a:r>
              <a:rPr lang="nl-BE" dirty="0"/>
              <a:t>Simple ACL </a:t>
            </a:r>
            <a:r>
              <a:rPr lang="nl-BE" dirty="0" err="1"/>
              <a:t>rules</a:t>
            </a:r>
            <a:r>
              <a:rPr lang="nl-BE" dirty="0"/>
              <a:t> =&gt;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control access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namespace</a:t>
            </a:r>
            <a:r>
              <a:rPr lang="nl-BE" dirty="0"/>
              <a:t>/asset </a:t>
            </a:r>
            <a:r>
              <a:rPr lang="nl-BE" dirty="0" err="1"/>
              <a:t>by</a:t>
            </a:r>
            <a:r>
              <a:rPr lang="nl-BE" dirty="0"/>
              <a:t> participant type/</a:t>
            </a:r>
            <a:r>
              <a:rPr lang="nl-BE" dirty="0" err="1"/>
              <a:t>instance</a:t>
            </a:r>
            <a:endParaRPr lang="nl-BE" dirty="0"/>
          </a:p>
          <a:p>
            <a:endParaRPr lang="nl-BE" b="1" i="1" dirty="0"/>
          </a:p>
          <a:p>
            <a:pPr lvl="1"/>
            <a:endParaRPr lang="en-US" b="1" i="1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844653C9-9D5A-4B63-8DAA-67552988E3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7462FBC-107B-463A-AF09-2B0FDD422092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CFD47959-917A-49A7-88B9-C84C9A7E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2E397DA-E075-4591-AAE1-C268B166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79" y="2595843"/>
            <a:ext cx="6429540" cy="18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9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4E3707A7-FCF1-46D7-A8D4-B3C9D8F41C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DB3AE367-9B30-4F2E-A4B8-B7DA3C60C9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nl-BE" dirty="0"/>
              <a:t>Access Control </a:t>
            </a:r>
            <a:r>
              <a:rPr lang="nl-BE" dirty="0" err="1"/>
              <a:t>Rule</a:t>
            </a:r>
            <a:r>
              <a:rPr lang="nl-BE" dirty="0"/>
              <a:t> </a:t>
            </a:r>
            <a:r>
              <a:rPr lang="nl-BE" dirty="0" err="1"/>
              <a:t>Grammar</a:t>
            </a:r>
            <a:endParaRPr lang="nl-BE" dirty="0"/>
          </a:p>
          <a:p>
            <a:pPr lvl="1"/>
            <a:r>
              <a:rPr lang="nl-BE" dirty="0"/>
              <a:t>2 Types</a:t>
            </a:r>
          </a:p>
          <a:p>
            <a:pPr lvl="2"/>
            <a:r>
              <a:rPr lang="nl-BE" dirty="0" err="1"/>
              <a:t>Conditional</a:t>
            </a:r>
            <a:r>
              <a:rPr lang="nl-BE" dirty="0"/>
              <a:t> ACL </a:t>
            </a:r>
            <a:r>
              <a:rPr lang="nl-BE" dirty="0" err="1"/>
              <a:t>rules</a:t>
            </a:r>
            <a:r>
              <a:rPr lang="nl-BE" dirty="0"/>
              <a:t> =&gt;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bindings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participant/resource &amp; </a:t>
            </a:r>
            <a:r>
              <a:rPr lang="nl-BE" dirty="0" err="1"/>
              <a:t>Boolean</a:t>
            </a:r>
            <a:r>
              <a:rPr lang="nl-BE" dirty="0"/>
              <a:t> Javascript </a:t>
            </a:r>
            <a:r>
              <a:rPr lang="nl-BE" dirty="0" err="1"/>
              <a:t>expression</a:t>
            </a:r>
            <a:r>
              <a:rPr lang="nl-BE" dirty="0"/>
              <a:t> (TRUE/FALSE)</a:t>
            </a:r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3"/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specify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transaction clause </a:t>
            </a:r>
          </a:p>
          <a:p>
            <a:endParaRPr lang="nl-BE" b="1" i="1" dirty="0"/>
          </a:p>
          <a:p>
            <a:pPr lvl="1"/>
            <a:endParaRPr lang="en-US" b="1" i="1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85C42394-96CE-4E81-8C8C-3EBC384A23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C1743F30-E25F-4423-B73F-35B7F5CE8980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382A74A8-3701-42B6-B629-594ECCD50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B635F36-5280-400F-BEAF-DDFF954A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34" y="4384495"/>
            <a:ext cx="5390038" cy="156132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568C3A3-9BCF-435C-8D59-8B6AB9F8C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634" y="2359265"/>
            <a:ext cx="5390038" cy="15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2793F0C-B251-4E4B-B5B3-4DDBBE3A15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861C3F70-05CD-4F27-8C32-8FAA67C4E4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nl-BE" dirty="0"/>
              <a:t>Access Control </a:t>
            </a:r>
            <a:r>
              <a:rPr lang="nl-BE" dirty="0" err="1"/>
              <a:t>Rule</a:t>
            </a:r>
            <a:r>
              <a:rPr lang="nl-BE" dirty="0"/>
              <a:t> </a:t>
            </a:r>
            <a:r>
              <a:rPr lang="nl-BE" dirty="0" err="1"/>
              <a:t>Grammar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5D385DA0-1CDB-4BAF-B4A4-BC1A3281CC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C31A5B36-71DB-4985-9326-3D33A5F4C583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495590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network concepts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02264592-6AE6-42F8-A9B6-5AC11A0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4E984E0-3D70-4495-8C59-F10EBD2C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7" y="2577805"/>
            <a:ext cx="2600232" cy="2006270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1718F598-7B26-4014-87DE-8DAB6C65A99E}"/>
              </a:ext>
            </a:extLst>
          </p:cNvPr>
          <p:cNvCxnSpPr>
            <a:cxnSpLocks/>
          </p:cNvCxnSpPr>
          <p:nvPr/>
        </p:nvCxnSpPr>
        <p:spPr>
          <a:xfrm flipV="1">
            <a:off x="2544289" y="2298731"/>
            <a:ext cx="2522716" cy="804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0084F35-FB34-4183-BCE5-CA1B8CDCF0DF}"/>
              </a:ext>
            </a:extLst>
          </p:cNvPr>
          <p:cNvCxnSpPr>
            <a:cxnSpLocks/>
          </p:cNvCxnSpPr>
          <p:nvPr/>
        </p:nvCxnSpPr>
        <p:spPr>
          <a:xfrm flipV="1">
            <a:off x="2542093" y="2863976"/>
            <a:ext cx="2524912" cy="476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B2D593D7-D28E-4763-9D60-700CDDA7DB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542093" y="3298726"/>
            <a:ext cx="2524910" cy="259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0FBC2D6-9C63-4891-B2EB-FE6EC292FD8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42093" y="3788744"/>
            <a:ext cx="2524910" cy="18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E1F7D8A0-68A6-4996-A8EA-40F884BF2B3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42093" y="4018820"/>
            <a:ext cx="2524909" cy="22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A08B3600-C19F-4BB4-A02D-EA3FF6B647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42093" y="4245065"/>
            <a:ext cx="2524909" cy="43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D1009BF9-2D29-4C5F-B17C-1C7394E64E38}"/>
              </a:ext>
            </a:extLst>
          </p:cNvPr>
          <p:cNvSpPr txBox="1"/>
          <p:nvPr/>
        </p:nvSpPr>
        <p:spPr>
          <a:xfrm>
            <a:off x="5067003" y="3576774"/>
            <a:ext cx="320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transaction which has to be submitted to perform operation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FCAD977-C7DE-45E4-8C73-FC2C5C72B26E}"/>
              </a:ext>
            </a:extLst>
          </p:cNvPr>
          <p:cNvSpPr txBox="1"/>
          <p:nvPr/>
        </p:nvSpPr>
        <p:spPr>
          <a:xfrm>
            <a:off x="5067002" y="4109524"/>
            <a:ext cx="361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Boolean JavaScript expression over bound variables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3F7EED6E-A7A1-40CE-9000-21658A6300A8}"/>
              </a:ext>
            </a:extLst>
          </p:cNvPr>
          <p:cNvSpPr txBox="1"/>
          <p:nvPr/>
        </p:nvSpPr>
        <p:spPr>
          <a:xfrm>
            <a:off x="5067002" y="4543121"/>
            <a:ext cx="320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Action of the rule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F1FC6DF6-17CF-4467-8509-907F793DC2DA}"/>
              </a:ext>
            </a:extLst>
          </p:cNvPr>
          <p:cNvSpPr txBox="1"/>
          <p:nvPr/>
        </p:nvSpPr>
        <p:spPr>
          <a:xfrm>
            <a:off x="5067005" y="2086179"/>
            <a:ext cx="320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Person / entity submitting transaction for processing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5FBF0CE4-C5A8-460B-A454-419AA6B041C2}"/>
              </a:ext>
            </a:extLst>
          </p:cNvPr>
          <p:cNvSpPr txBox="1"/>
          <p:nvPr/>
        </p:nvSpPr>
        <p:spPr>
          <a:xfrm>
            <a:off x="5067004" y="2725476"/>
            <a:ext cx="320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action a rule governs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99CC8E07-B836-4BB9-A882-912A6863937D}"/>
              </a:ext>
            </a:extLst>
          </p:cNvPr>
          <p:cNvSpPr txBox="1"/>
          <p:nvPr/>
        </p:nvSpPr>
        <p:spPr>
          <a:xfrm>
            <a:off x="5067003" y="3160226"/>
            <a:ext cx="320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Things the ACL rule applies to</a:t>
            </a:r>
          </a:p>
        </p:txBody>
      </p:sp>
    </p:spTree>
    <p:extLst>
      <p:ext uri="{BB962C8B-B14F-4D97-AF65-F5344CB8AC3E}">
        <p14:creationId xmlns:p14="http://schemas.microsoft.com/office/powerpoint/2010/main" val="207565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0BA719-0679-45CB-ADEF-AED97819FA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160417" cy="349702"/>
          </a:xfrm>
        </p:spPr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0DD220-C743-45A9-A755-957B5D8A12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Object-oriented modeling language</a:t>
            </a:r>
          </a:p>
          <a:p>
            <a:r>
              <a:rPr lang="en-US" dirty="0" err="1"/>
              <a:t>Hyperledger</a:t>
            </a:r>
            <a:r>
              <a:rPr lang="en-US" dirty="0"/>
              <a:t> Composer CTO file contains:</a:t>
            </a:r>
          </a:p>
          <a:p>
            <a:pPr lvl="1"/>
            <a:r>
              <a:rPr lang="en-US" dirty="0"/>
              <a:t>Single namespace</a:t>
            </a:r>
          </a:p>
          <a:p>
            <a:pPr lvl="1"/>
            <a:r>
              <a:rPr lang="en-US" dirty="0"/>
              <a:t>Set of resource definitions</a:t>
            </a:r>
          </a:p>
          <a:p>
            <a:pPr lvl="1"/>
            <a:r>
              <a:rPr lang="en-US" dirty="0"/>
              <a:t>Optional import declarations</a:t>
            </a:r>
          </a:p>
          <a:p>
            <a:r>
              <a:rPr lang="en-US" dirty="0"/>
              <a:t>Organization namespace =&gt; defined in namespace line of model</a:t>
            </a:r>
          </a:p>
          <a:p>
            <a:pPr lvl="1"/>
            <a:r>
              <a:rPr lang="en-US" dirty="0"/>
              <a:t>For defining new classes of assets, participants, events and transactions</a:t>
            </a:r>
          </a:p>
          <a:p>
            <a:r>
              <a:rPr lang="en-US" dirty="0"/>
              <a:t>System namespace</a:t>
            </a:r>
          </a:p>
          <a:p>
            <a:pPr lvl="1"/>
            <a:r>
              <a:rPr lang="en-US" dirty="0"/>
              <a:t>Contains base definitions of an asset, participant , event and transaction</a:t>
            </a:r>
          </a:p>
          <a:p>
            <a:pPr lvl="1"/>
            <a:r>
              <a:rPr lang="en-US" dirty="0"/>
              <a:t>Asset / participant =&gt; no required values</a:t>
            </a:r>
          </a:p>
          <a:p>
            <a:pPr lvl="1"/>
            <a:r>
              <a:rPr lang="en-US" dirty="0"/>
              <a:t>Event, transaction =&gt; ID and timestamp required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8773F4C-9CAC-4C10-8E75-C19C7BB5E5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D97C713D-3706-4083-BB5E-F60BB5CC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8473AB99-B880-4A08-B795-5F9A3AEE91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160417" cy="349702"/>
          </a:xfrm>
        </p:spPr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6AB72AD3-F09D-4926-B56E-84886DCC84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Resource declarations includes:</a:t>
            </a:r>
          </a:p>
          <a:p>
            <a:pPr lvl="1"/>
            <a:r>
              <a:rPr lang="en-US" dirty="0"/>
              <a:t>Assets/ Participants/ Transactions and Events</a:t>
            </a:r>
          </a:p>
          <a:p>
            <a:pPr lvl="1"/>
            <a:r>
              <a:rPr lang="en-US" dirty="0"/>
              <a:t>Enumerated Types</a:t>
            </a:r>
          </a:p>
          <a:p>
            <a:pPr lvl="1"/>
            <a:r>
              <a:rPr lang="en-US" dirty="0"/>
              <a:t>Concepts</a:t>
            </a:r>
          </a:p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String: UTF8 encoded string</a:t>
            </a:r>
          </a:p>
          <a:p>
            <a:pPr lvl="1"/>
            <a:r>
              <a:rPr lang="en-US" dirty="0"/>
              <a:t>Double: double precision 64 bit numeric value</a:t>
            </a:r>
          </a:p>
          <a:p>
            <a:pPr lvl="1"/>
            <a:r>
              <a:rPr lang="en-US" dirty="0"/>
              <a:t>Integer: 32 bit signed whole number</a:t>
            </a:r>
          </a:p>
          <a:p>
            <a:pPr lvl="1"/>
            <a:r>
              <a:rPr lang="en-US" dirty="0"/>
              <a:t>Long: 64 bit signed whole number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: ISO-8601 compatible time instance</a:t>
            </a:r>
          </a:p>
          <a:p>
            <a:pPr lvl="1"/>
            <a:r>
              <a:rPr lang="en-US" dirty="0"/>
              <a:t>Boolean: Boolean value (true/false)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AD5D1721-46FE-45FA-83A9-5E10932387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3C70553F-B7D2-4423-98D8-C73D45DE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EB94F761-243F-4532-BEEA-3D654433E1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160417" cy="349702"/>
          </a:xfrm>
        </p:spPr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FCAF9284-F1DE-4903-87BB-131A463E87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Resource definition</a:t>
            </a:r>
          </a:p>
          <a:p>
            <a:pPr lvl="1"/>
            <a:r>
              <a:rPr lang="en-US" dirty="0"/>
              <a:t>A namespace =&gt; implicitly applies to all resources in .</a:t>
            </a:r>
            <a:r>
              <a:rPr lang="en-US" dirty="0" err="1"/>
              <a:t>cto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A name + identifying field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super-type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‘abstract’ definition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8E35E9C0-65E3-4A6C-AC77-B3BA6A84AE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2232D1DE-91E4-4B62-82E5-2F2167E8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8679484-761E-4701-8F37-C0F9BCDF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36" y="2149738"/>
            <a:ext cx="3619500" cy="101917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F964926-8B0D-4808-AA24-DEAC5AB8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17" y="3515400"/>
            <a:ext cx="3105150" cy="381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E34462D-39B7-4635-8EE4-E07D6D3C3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536" y="4368487"/>
            <a:ext cx="4229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87C9F308-6AB0-409F-945D-680CD4E302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160417" cy="349702"/>
          </a:xfrm>
        </p:spPr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48E12C8B-2BE9-41FA-B506-4CC818A087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Enumerated types</a:t>
            </a:r>
          </a:p>
          <a:p>
            <a:pPr lvl="1"/>
            <a:r>
              <a:rPr lang="en-US" dirty="0"/>
              <a:t>Used to specify a type that may have 1 or N possible values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7AEC7D99-CF18-4903-8D1C-2E2CE666A0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24CEAC09-4FEE-45EA-AAFA-AE31BA05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4F061A-B421-4E81-BC41-338736E7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84" y="1807745"/>
            <a:ext cx="2542234" cy="135921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5B7E956-E1C6-4289-9C4E-4A584E3D5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84" y="3778202"/>
            <a:ext cx="2990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7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E4E643F-B5FD-47E1-87ED-9168BEBC3B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160417" cy="349702"/>
          </a:xfrm>
        </p:spPr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02E5465D-7528-49F9-A5BE-D50B03F8EA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Abstract classes that are not assets/participants/transactions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9ED20494-9F26-49BC-8B14-B41EE2A7F9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D59DDC52-07F8-4317-808C-A8A650C2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2B075B1-271B-41D2-9A14-7E8CD353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97" y="1794782"/>
            <a:ext cx="2438400" cy="196215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64B182B-68A9-466C-BE7B-4BE0358A8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003" y="3111967"/>
            <a:ext cx="4162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8F73CE1-BF6E-4956-A199-698D0869E6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160417" cy="349702"/>
          </a:xfrm>
        </p:spPr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EE9CABFC-5865-4AFF-8F88-200F2A81E5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/>
              <a:t>Field Validators</a:t>
            </a:r>
          </a:p>
          <a:p>
            <a:pPr lvl="1"/>
            <a:r>
              <a:rPr lang="en-US" dirty="0"/>
              <a:t>Used to validate the contents of the field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Double, Long or Integer field may include an optional range expression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BDD119B9-EFE4-480E-8706-372C642956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25B3F772-523A-4BE6-B330-ECC8CB49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5F5D745-E1A3-402A-ADB5-E880B233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03" y="1817519"/>
            <a:ext cx="4781550" cy="197167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80E2BFC-9F5A-4E85-9CB8-5AA2A229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03" y="4202387"/>
            <a:ext cx="6315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0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27F5C-C089-461D-94FE-1ADE7744E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Afbeeldingsresultaat voor vragen">
            <a:extLst>
              <a:ext uri="{FF2B5EF4-FFF2-40B4-BE49-F238E27FC236}">
                <a16:creationId xmlns:a16="http://schemas.microsoft.com/office/drawing/2014/main" id="{D60C8A51-72C8-425B-969A-975DA613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9" y="1847713"/>
            <a:ext cx="10781319" cy="41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2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CF87F8-1C70-421C-828E-CF5AB426B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968535" cy="349702"/>
          </a:xfrm>
        </p:spPr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3ABBE7-BE1E-4EA5-8DA7-641D9993EB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u="sng" dirty="0"/>
              <a:t>Benjamin Verhaegen</a:t>
            </a:r>
          </a:p>
          <a:p>
            <a:pPr>
              <a:spcBef>
                <a:spcPts val="600"/>
              </a:spcBef>
            </a:pPr>
            <a:r>
              <a:rPr lang="nl-BE" dirty="0" err="1"/>
              <a:t>Lecturer</a:t>
            </a:r>
            <a:r>
              <a:rPr lang="nl-BE" dirty="0"/>
              <a:t>/ Researcher </a:t>
            </a:r>
            <a:r>
              <a:rPr lang="nl-BE" dirty="0" err="1"/>
              <a:t>Applied</a:t>
            </a:r>
            <a:r>
              <a:rPr lang="nl-BE" dirty="0"/>
              <a:t> </a:t>
            </a:r>
            <a:r>
              <a:rPr lang="nl-BE" dirty="0" err="1"/>
              <a:t>Informatics</a:t>
            </a:r>
            <a:r>
              <a:rPr lang="nl-BE" dirty="0"/>
              <a:t>– </a:t>
            </a:r>
            <a:r>
              <a:rPr lang="nl-BE" dirty="0" err="1"/>
              <a:t>Howest</a:t>
            </a:r>
            <a:endParaRPr lang="nl-BE" dirty="0"/>
          </a:p>
          <a:p>
            <a:pPr>
              <a:spcBef>
                <a:spcPts val="600"/>
              </a:spcBef>
            </a:pPr>
            <a:r>
              <a:rPr lang="nl-BE" dirty="0"/>
              <a:t>Research: </a:t>
            </a:r>
            <a:r>
              <a:rPr lang="nl-BE" b="1" dirty="0"/>
              <a:t>Blockchain Development</a:t>
            </a:r>
          </a:p>
          <a:p>
            <a:pPr>
              <a:spcBef>
                <a:spcPts val="600"/>
              </a:spcBef>
            </a:pPr>
            <a:r>
              <a:rPr lang="nl-BE" dirty="0"/>
              <a:t>Bachelor Computer &amp; Cyber Crime Professional</a:t>
            </a:r>
          </a:p>
          <a:p>
            <a:pPr>
              <a:spcBef>
                <a:spcPts val="600"/>
              </a:spcBef>
            </a:pPr>
            <a:r>
              <a:rPr lang="nl-BE" dirty="0"/>
              <a:t>benjamin.verhaegen@howest.be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96F82A7-5607-46BD-B873-D992B52C5C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Afbeelding 6" descr="Afbeelding met persoon, venster, binnen, man&#10;&#10;Beschrijving is gegenereerd met zeer hoge betrouwbaarheid">
            <a:extLst>
              <a:ext uri="{FF2B5EF4-FFF2-40B4-BE49-F238E27FC236}">
                <a16:creationId xmlns:a16="http://schemas.microsoft.com/office/drawing/2014/main" id="{62BE3186-AB26-4098-A31E-B59F9911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01" y="1069702"/>
            <a:ext cx="3005052" cy="43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723F3E-424E-4B71-8849-52B455AEE8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418978" cy="34970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EA2ED6-2EA2-4EA0-8DBE-D3AB47BA64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Make a vehicle trading system</a:t>
            </a:r>
          </a:p>
          <a:p>
            <a:r>
              <a:rPr lang="en-US" dirty="0"/>
              <a:t>Vehicle can be of type “NEW” / “USED”</a:t>
            </a:r>
          </a:p>
          <a:p>
            <a:r>
              <a:rPr lang="en-US" dirty="0"/>
              <a:t>Person gets identified with email and has an address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7FC98A8-3C9E-43ED-974B-570C74F10C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67EBCAEE-B0C8-41FC-B090-7BA3ED01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AEC3E9-D2A8-4335-8EDE-DC941C8FBD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2488695" cy="349702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 dirty="0" err="1"/>
              <a:t>PArT</a:t>
            </a:r>
            <a:r>
              <a:rPr lang="en-US" dirty="0"/>
              <a:t>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197DAB-CF10-4F38-8C78-544C325259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https://composer-playground.mybluemix.net/editor</a:t>
            </a:r>
          </a:p>
          <a:p>
            <a:r>
              <a:rPr lang="en-US" dirty="0"/>
              <a:t>Create a smart contract</a:t>
            </a:r>
          </a:p>
          <a:p>
            <a:pPr lvl="1"/>
            <a:r>
              <a:rPr lang="en-US" dirty="0"/>
              <a:t>That symbolizes a market where users can add items and can order items</a:t>
            </a:r>
          </a:p>
          <a:p>
            <a:pPr lvl="1"/>
            <a:r>
              <a:rPr lang="en-US" dirty="0"/>
              <a:t>2 participants: User &amp; Bank</a:t>
            </a:r>
          </a:p>
          <a:p>
            <a:pPr lvl="1"/>
            <a:r>
              <a:rPr lang="en-US" dirty="0"/>
              <a:t>User needs to buy tokens from the bank</a:t>
            </a:r>
          </a:p>
          <a:p>
            <a:pPr lvl="1"/>
            <a:r>
              <a:rPr lang="en-US" dirty="0"/>
              <a:t>Item has 4 different categories (SOFTWARE, HARDWARE, TRAINING, TOOLS)</a:t>
            </a:r>
          </a:p>
          <a:p>
            <a:pPr lvl="1"/>
            <a:r>
              <a:rPr lang="en-US" dirty="0"/>
              <a:t>Order </a:t>
            </a:r>
            <a:r>
              <a:rPr lang="en-US"/>
              <a:t>has 4 </a:t>
            </a:r>
            <a:r>
              <a:rPr lang="en-US" dirty="0"/>
              <a:t>states (</a:t>
            </a:r>
            <a:r>
              <a:rPr lang="en-US"/>
              <a:t>PENDING, SEND, </a:t>
            </a:r>
            <a:r>
              <a:rPr lang="en-US" dirty="0"/>
              <a:t>CANCELLED, COMPLETED)</a:t>
            </a:r>
          </a:p>
          <a:p>
            <a:pPr lvl="1"/>
            <a:r>
              <a:rPr lang="en-US" dirty="0"/>
              <a:t>Transfer of item is done (COMPLETED) when buyer confirms getting the item</a:t>
            </a:r>
          </a:p>
          <a:p>
            <a:pPr lvl="1"/>
            <a:r>
              <a:rPr lang="en-US" dirty="0"/>
              <a:t>Add an escrow system (Buyer sends tokens to safe account when placing the order, seller gets the tokens when order is completed and safe account is deleted)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NEED TO IMPLEMENT LOGIC.. YET!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E76F8BC-9C32-4385-BF7C-1F53BCA674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1D5AE863-D763-4D90-84D9-74AC94D1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8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AF90AA-FB43-453A-A6EB-AF92471DB8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746538" cy="349702"/>
          </a:xfrm>
        </p:spPr>
        <p:txBody>
          <a:bodyPr/>
          <a:lstStyle/>
          <a:p>
            <a:r>
              <a:rPr lang="nl-BE" dirty="0" err="1"/>
              <a:t>Hyperledger</a:t>
            </a:r>
            <a:r>
              <a:rPr lang="nl-BE" dirty="0"/>
              <a:t> composer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6293CD-C1C1-4722-B3E1-53D83C52B3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Open </a:t>
            </a:r>
            <a:r>
              <a:rPr lang="nl-BE" dirty="0" err="1"/>
              <a:t>toolset</a:t>
            </a:r>
            <a:r>
              <a:rPr lang="nl-BE" dirty="0"/>
              <a:t>/</a:t>
            </a:r>
            <a:r>
              <a:rPr lang="nl-BE" dirty="0" err="1"/>
              <a:t>framework</a:t>
            </a:r>
            <a:endParaRPr lang="nl-BE" dirty="0"/>
          </a:p>
          <a:p>
            <a:r>
              <a:rPr lang="nl-BE" dirty="0"/>
              <a:t>Time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</a:p>
          <a:p>
            <a:r>
              <a:rPr lang="nl-BE" dirty="0"/>
              <a:t>Model business </a:t>
            </a:r>
            <a:r>
              <a:rPr lang="en-US" dirty="0"/>
              <a:t>networks</a:t>
            </a:r>
          </a:p>
          <a:p>
            <a:r>
              <a:rPr lang="nl-BE" dirty="0" err="1"/>
              <a:t>Integrate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systems</a:t>
            </a:r>
          </a:p>
          <a:p>
            <a:r>
              <a:rPr lang="nl-BE" dirty="0"/>
              <a:t>Supports </a:t>
            </a:r>
            <a:r>
              <a:rPr lang="nl-BE" dirty="0" err="1"/>
              <a:t>Hyperledger</a:t>
            </a:r>
            <a:r>
              <a:rPr lang="nl-BE" dirty="0"/>
              <a:t> </a:t>
            </a:r>
            <a:r>
              <a:rPr lang="nl-BE" dirty="0" err="1"/>
              <a:t>Fabric</a:t>
            </a:r>
            <a:r>
              <a:rPr lang="nl-BE" dirty="0"/>
              <a:t> blockchain </a:t>
            </a:r>
            <a:r>
              <a:rPr lang="nl-BE" dirty="0" err="1"/>
              <a:t>infrastructure</a:t>
            </a:r>
            <a:endParaRPr lang="nl-BE" dirty="0"/>
          </a:p>
          <a:p>
            <a:pPr lvl="1"/>
            <a:r>
              <a:rPr lang="nl-BE" dirty="0" err="1"/>
              <a:t>Pluggable</a:t>
            </a:r>
            <a:r>
              <a:rPr lang="nl-BE" dirty="0"/>
              <a:t> blockchain consensus </a:t>
            </a:r>
            <a:r>
              <a:rPr lang="nl-BE" dirty="0" err="1"/>
              <a:t>protocols</a:t>
            </a:r>
            <a:endParaRPr lang="nl-BE" dirty="0"/>
          </a:p>
          <a:p>
            <a:pPr lvl="1"/>
            <a:endParaRPr lang="en-US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1F17E52-9580-4FFE-8592-E65133405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hyperledger composer">
            <a:extLst>
              <a:ext uri="{FF2B5EF4-FFF2-40B4-BE49-F238E27FC236}">
                <a16:creationId xmlns:a16="http://schemas.microsoft.com/office/drawing/2014/main" id="{EE9704BB-4380-45B1-ADA3-211E146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34C1BF-0250-4AB8-AB64-3C02FE1391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DB28D3-BC81-4532-B5E9-D749EBE9D5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Set of tools:</a:t>
            </a:r>
          </a:p>
          <a:p>
            <a:pPr lvl="1"/>
            <a:r>
              <a:rPr lang="en-US" dirty="0"/>
              <a:t>Modelling language: CTO (Concerto)</a:t>
            </a:r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Hyperledger</a:t>
            </a:r>
            <a:r>
              <a:rPr lang="en-US" dirty="0"/>
              <a:t> Composer Playground</a:t>
            </a:r>
          </a:p>
          <a:p>
            <a:pPr lvl="1"/>
            <a:r>
              <a:rPr lang="en-US" dirty="0"/>
              <a:t>Command-Line Interface tools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0D19C94-4827-4352-9F74-25156DD839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19114FEB-F878-4D2D-8C5D-547AFA1FD354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3746538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Hyperledger composer</a:t>
            </a:r>
            <a:endParaRPr lang="nl-BE" dirty="0"/>
          </a:p>
        </p:txBody>
      </p:sp>
      <p:pic>
        <p:nvPicPr>
          <p:cNvPr id="8" name="Picture 2" descr="Afbeeldingsresultaat voor hyperledger composer">
            <a:extLst>
              <a:ext uri="{FF2B5EF4-FFF2-40B4-BE49-F238E27FC236}">
                <a16:creationId xmlns:a16="http://schemas.microsoft.com/office/drawing/2014/main" id="{5EB5FF90-C508-4489-A5D4-5E298690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B39E26-9EA3-48FE-9901-53098FB120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6003759" cy="349702"/>
          </a:xfrm>
        </p:spPr>
        <p:txBody>
          <a:bodyPr/>
          <a:lstStyle/>
          <a:p>
            <a:r>
              <a:rPr lang="en-US" dirty="0" err="1"/>
              <a:t>Hyperledger</a:t>
            </a:r>
            <a:r>
              <a:rPr lang="en-US" dirty="0"/>
              <a:t> composer: Architecture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EC7F51-13D9-4D05-8863-834DD0ABA7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Afbeeldingsresultaat voor skeleton angular">
            <a:extLst>
              <a:ext uri="{FF2B5EF4-FFF2-40B4-BE49-F238E27FC236}">
                <a16:creationId xmlns:a16="http://schemas.microsoft.com/office/drawing/2014/main" id="{8FF20D1C-1D84-43F2-B2AA-BAC8B6C8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0" y="1212196"/>
            <a:ext cx="1410539" cy="9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yeoman">
            <a:extLst>
              <a:ext uri="{FF2B5EF4-FFF2-40B4-BE49-F238E27FC236}">
                <a16:creationId xmlns:a16="http://schemas.microsoft.com/office/drawing/2014/main" id="{FDA55FBF-935F-4095-824D-9E0E6199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09" y="1301645"/>
            <a:ext cx="921033" cy="7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B20BAE5-15E6-496C-9F7B-EAB168F2E474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3368842" y="1700595"/>
            <a:ext cx="264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60740E5F-064D-4E3D-8A20-A1D425376939}"/>
              </a:ext>
            </a:extLst>
          </p:cNvPr>
          <p:cNvSpPr/>
          <p:nvPr/>
        </p:nvSpPr>
        <p:spPr>
          <a:xfrm>
            <a:off x="2550695" y="2848697"/>
            <a:ext cx="4248866" cy="13451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C40F4D7-2ABC-4CA3-8AC9-CB13883D2A55}"/>
              </a:ext>
            </a:extLst>
          </p:cNvPr>
          <p:cNvSpPr/>
          <p:nvPr/>
        </p:nvSpPr>
        <p:spPr>
          <a:xfrm>
            <a:off x="2550695" y="4994211"/>
            <a:ext cx="4248866" cy="8432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B3B74968-87FE-4086-9726-205744B35F77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 rot="5400000">
            <a:off x="5249593" y="1614529"/>
            <a:ext cx="659703" cy="180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6518770-187C-482F-BF19-2C995C4B919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675128" y="4193864"/>
            <a:ext cx="0" cy="80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9324C397-04BE-4D55-BA2B-A39175FA94C2}"/>
              </a:ext>
            </a:extLst>
          </p:cNvPr>
          <p:cNvSpPr/>
          <p:nvPr/>
        </p:nvSpPr>
        <p:spPr>
          <a:xfrm>
            <a:off x="2681323" y="3090427"/>
            <a:ext cx="1086280" cy="5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CLI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composer-cli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02ED6AD1-7D98-434A-A342-25285ADB6199}"/>
              </a:ext>
            </a:extLst>
          </p:cNvPr>
          <p:cNvSpPr/>
          <p:nvPr/>
        </p:nvSpPr>
        <p:spPr>
          <a:xfrm>
            <a:off x="4117091" y="3091700"/>
            <a:ext cx="1086280" cy="25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Composer-rest-server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6AF910F-F510-4ED8-9AA1-20C53D9CDFC0}"/>
              </a:ext>
            </a:extLst>
          </p:cNvPr>
          <p:cNvSpPr/>
          <p:nvPr/>
        </p:nvSpPr>
        <p:spPr>
          <a:xfrm>
            <a:off x="5552859" y="3090427"/>
            <a:ext cx="1086280" cy="54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 Playground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9368F7A-4325-4962-83B9-1E6154A2E71D}"/>
              </a:ext>
            </a:extLst>
          </p:cNvPr>
          <p:cNvSpPr/>
          <p:nvPr/>
        </p:nvSpPr>
        <p:spPr>
          <a:xfrm>
            <a:off x="4117091" y="3372791"/>
            <a:ext cx="1086280" cy="2581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Loopback connector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D149445-2EEE-4FF2-B897-FBC19CC483A0}"/>
              </a:ext>
            </a:extLst>
          </p:cNvPr>
          <p:cNvSpPr/>
          <p:nvPr/>
        </p:nvSpPr>
        <p:spPr>
          <a:xfrm>
            <a:off x="2681323" y="3701448"/>
            <a:ext cx="3957816" cy="4400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7C7BE4A6-5574-44B2-A133-2656203A8027}"/>
              </a:ext>
            </a:extLst>
          </p:cNvPr>
          <p:cNvSpPr txBox="1"/>
          <p:nvPr/>
        </p:nvSpPr>
        <p:spPr>
          <a:xfrm>
            <a:off x="3767603" y="1500540"/>
            <a:ext cx="152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Generates Skeleton Angular app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A92DB4CD-D18C-4406-BAE3-164A83ECB897}"/>
              </a:ext>
            </a:extLst>
          </p:cNvPr>
          <p:cNvSpPr txBox="1"/>
          <p:nvPr/>
        </p:nvSpPr>
        <p:spPr>
          <a:xfrm>
            <a:off x="5015819" y="2335194"/>
            <a:ext cx="1525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Calls a REST API 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70A604A-84A2-45E5-B2CF-7897E730A778}"/>
              </a:ext>
            </a:extLst>
          </p:cNvPr>
          <p:cNvSpPr txBox="1"/>
          <p:nvPr/>
        </p:nvSpPr>
        <p:spPr>
          <a:xfrm>
            <a:off x="2591750" y="2842884"/>
            <a:ext cx="2351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Hyperledger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Composer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3691D3C-0925-4BF8-8F7E-CED11D1DF3FB}"/>
              </a:ext>
            </a:extLst>
          </p:cNvPr>
          <p:cNvSpPr txBox="1"/>
          <p:nvPr/>
        </p:nvSpPr>
        <p:spPr>
          <a:xfrm>
            <a:off x="2591750" y="5009643"/>
            <a:ext cx="2351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Supported runtimes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A64F9713-1EB0-46BA-90AE-A366A89E3E9C}"/>
              </a:ext>
            </a:extLst>
          </p:cNvPr>
          <p:cNvSpPr/>
          <p:nvPr/>
        </p:nvSpPr>
        <p:spPr>
          <a:xfrm>
            <a:off x="2719136" y="5308769"/>
            <a:ext cx="1010653" cy="39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Hyperledger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Fabric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92C79024-886B-449C-80DA-82C0DF258D97}"/>
              </a:ext>
            </a:extLst>
          </p:cNvPr>
          <p:cNvSpPr/>
          <p:nvPr/>
        </p:nvSpPr>
        <p:spPr>
          <a:xfrm>
            <a:off x="5590672" y="5306401"/>
            <a:ext cx="1010653" cy="39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Node.js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3A968DD4-2FEF-404A-87EF-ED7B339E3B2C}"/>
              </a:ext>
            </a:extLst>
          </p:cNvPr>
          <p:cNvSpPr/>
          <p:nvPr/>
        </p:nvSpPr>
        <p:spPr>
          <a:xfrm>
            <a:off x="4154904" y="5306401"/>
            <a:ext cx="1010653" cy="39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95E38F73-CBC7-4218-A0D6-FA04CC5CB207}"/>
              </a:ext>
            </a:extLst>
          </p:cNvPr>
          <p:cNvSpPr txBox="1"/>
          <p:nvPr/>
        </p:nvSpPr>
        <p:spPr>
          <a:xfrm>
            <a:off x="4660230" y="4352175"/>
            <a:ext cx="152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 ID Cards to connect to a distributed ledger</a:t>
            </a:r>
          </a:p>
        </p:txBody>
      </p:sp>
      <p:pic>
        <p:nvPicPr>
          <p:cNvPr id="45" name="Picture 2" descr="Afbeeldingsresultaat voor hyperledger composer">
            <a:extLst>
              <a:ext uri="{FF2B5EF4-FFF2-40B4-BE49-F238E27FC236}">
                <a16:creationId xmlns:a16="http://schemas.microsoft.com/office/drawing/2014/main" id="{1F575272-4A5E-4E51-8D2B-D3993883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9D2ACC-A466-4E73-842A-38DBE24BD3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6FB7C5-8F8C-46E7-A948-8BE5B3B3AF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Execution Runtimes</a:t>
            </a:r>
          </a:p>
          <a:p>
            <a:pPr lvl="1"/>
            <a:r>
              <a:rPr lang="en-US" dirty="0" err="1"/>
              <a:t>Hyperledger</a:t>
            </a:r>
            <a:r>
              <a:rPr lang="en-US" dirty="0"/>
              <a:t> Fabric v1.2 =&gt; state stored on distributed ledger</a:t>
            </a:r>
          </a:p>
          <a:p>
            <a:pPr lvl="1"/>
            <a:r>
              <a:rPr lang="en-US" dirty="0"/>
              <a:t>Web / Playground =&gt; state stored in browser local storage</a:t>
            </a:r>
          </a:p>
          <a:p>
            <a:pPr lvl="1"/>
            <a:r>
              <a:rPr lang="en-US" dirty="0"/>
              <a:t>Embedded Node.js =&gt; state stored in-memory key-value store</a:t>
            </a:r>
          </a:p>
          <a:p>
            <a:r>
              <a:rPr lang="en-US" dirty="0"/>
              <a:t>Connection Profiles</a:t>
            </a:r>
          </a:p>
          <a:p>
            <a:pPr lvl="1"/>
            <a:r>
              <a:rPr lang="en-US" dirty="0"/>
              <a:t>Specify how to connect to an execution runtime</a:t>
            </a:r>
          </a:p>
          <a:p>
            <a:pPr lvl="1"/>
            <a:r>
              <a:rPr lang="en-US" dirty="0"/>
              <a:t>TCP/IP addresses &amp; ports + certificates</a:t>
            </a:r>
          </a:p>
          <a:p>
            <a:pPr lvl="1"/>
            <a:r>
              <a:rPr lang="en-US" dirty="0"/>
              <a:t>Part of Business network cards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65EBE58-F39A-4616-AC99-080BA756EB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EBB8F98C-D16D-4050-BB67-F3FF63F1DD8C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600375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Hyperledger composer: Architecture</a:t>
            </a:r>
            <a:endParaRPr lang="en-US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143AC416-0B7E-4D5E-9C13-2EAA853A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2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488BFC-13DA-4AA2-A4F5-5B632BB73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EEB6B6-6A92-4A4F-A562-898C144774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JavaScript SDK</a:t>
            </a:r>
          </a:p>
          <a:p>
            <a:pPr lvl="1"/>
            <a:r>
              <a:rPr lang="en-US" dirty="0"/>
              <a:t>Enables developers to create applications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npm</a:t>
            </a:r>
            <a:r>
              <a:rPr lang="en-US" dirty="0"/>
              <a:t> modules</a:t>
            </a:r>
          </a:p>
          <a:p>
            <a:pPr lvl="2"/>
            <a:r>
              <a:rPr lang="en-US" dirty="0"/>
              <a:t>Composer-client =&gt; submit transactions / CREATE, READ, UPDATE, DELETE</a:t>
            </a:r>
          </a:p>
          <a:p>
            <a:pPr lvl="2"/>
            <a:r>
              <a:rPr lang="en-US" dirty="0"/>
              <a:t>Composer-admin =&gt; manage business networks</a:t>
            </a:r>
          </a:p>
          <a:p>
            <a:r>
              <a:rPr lang="en-US" dirty="0"/>
              <a:t>REST server</a:t>
            </a:r>
          </a:p>
          <a:p>
            <a:pPr lvl="1"/>
            <a:r>
              <a:rPr lang="en-US" dirty="0"/>
              <a:t>Open API (Swagger) REST API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LoopBack</a:t>
            </a:r>
            <a:r>
              <a:rPr lang="en-US" dirty="0"/>
              <a:t> technology</a:t>
            </a:r>
          </a:p>
          <a:p>
            <a:pPr lvl="1"/>
            <a:r>
              <a:rPr lang="en-US" dirty="0"/>
              <a:t>Converts Composer business network into an Open API definition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CC23544-0AE0-4F18-9510-EF97481579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2A71BE6-093C-4B4C-929C-398FB3414570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600375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Hyperledger composer: Architecture</a:t>
            </a:r>
            <a:endParaRPr lang="en-US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8534658E-C86E-47DA-81FE-0446B599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5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B32FE3F-492A-4B78-87BB-3D955867CB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725601" cy="3497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DE7351E1-BB9D-431F-BD0C-FB1A1086F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/>
          <a:p>
            <a:r>
              <a:rPr lang="en-US" dirty="0" err="1"/>
              <a:t>LoopBack</a:t>
            </a:r>
            <a:r>
              <a:rPr lang="en-US" dirty="0"/>
              <a:t> connector</a:t>
            </a:r>
          </a:p>
          <a:p>
            <a:pPr lvl="1"/>
            <a:r>
              <a:rPr lang="en-US" dirty="0"/>
              <a:t>Used by Composer REST Server</a:t>
            </a:r>
          </a:p>
          <a:p>
            <a:pPr lvl="1"/>
            <a:r>
              <a:rPr lang="en-US" dirty="0"/>
              <a:t>Can be used standalone by integration tools</a:t>
            </a:r>
          </a:p>
          <a:p>
            <a:r>
              <a:rPr lang="en-US" dirty="0"/>
              <a:t>Playground Web User Interface</a:t>
            </a:r>
          </a:p>
          <a:p>
            <a:pPr lvl="1"/>
            <a:r>
              <a:rPr lang="en-US" dirty="0"/>
              <a:t>Define and test business networks</a:t>
            </a:r>
          </a:p>
          <a:p>
            <a:pPr lvl="1"/>
            <a:r>
              <a:rPr lang="en-US" dirty="0"/>
              <a:t>Quickly import samples and prototypes</a:t>
            </a:r>
          </a:p>
          <a:p>
            <a:pPr lvl="1"/>
            <a:r>
              <a:rPr lang="en-US" dirty="0"/>
              <a:t>Executes on Web or </a:t>
            </a:r>
            <a:r>
              <a:rPr lang="en-US" dirty="0" err="1"/>
              <a:t>Hyperledger</a:t>
            </a:r>
            <a:r>
              <a:rPr lang="en-US" dirty="0"/>
              <a:t> Fabric runtime</a:t>
            </a:r>
          </a:p>
          <a:p>
            <a:r>
              <a:rPr lang="en-US" dirty="0"/>
              <a:t>Yeoman Code Generators</a:t>
            </a:r>
          </a:p>
          <a:p>
            <a:pPr lvl="1"/>
            <a:r>
              <a:rPr lang="en-US" dirty="0"/>
              <a:t>Angular web application</a:t>
            </a:r>
          </a:p>
          <a:p>
            <a:pPr lvl="1"/>
            <a:r>
              <a:rPr lang="en-US" dirty="0"/>
              <a:t>Node.js web application</a:t>
            </a:r>
          </a:p>
          <a:p>
            <a:pPr lvl="1"/>
            <a:r>
              <a:rPr lang="en-US" dirty="0"/>
              <a:t>Skeleton business network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3B49C860-A852-430A-8A34-11CCD26715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" y="488"/>
            <a:ext cx="12192000" cy="309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A1724762-385E-4B80-92C1-6A7710CCB34C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600375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Hyperledger composer: Architecture</a:t>
            </a:r>
            <a:endParaRPr lang="en-US" dirty="0"/>
          </a:p>
        </p:txBody>
      </p:sp>
      <p:pic>
        <p:nvPicPr>
          <p:cNvPr id="10" name="Picture 2" descr="Afbeeldingsresultaat voor hyperledger composer">
            <a:extLst>
              <a:ext uri="{FF2B5EF4-FFF2-40B4-BE49-F238E27FC236}">
                <a16:creationId xmlns:a16="http://schemas.microsoft.com/office/drawing/2014/main" id="{469B54FB-EB3F-4053-9310-D1F3EDDB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625726"/>
      </p:ext>
    </p:extLst>
  </p:cSld>
  <p:clrMapOvr>
    <a:masterClrMapping/>
  </p:clrMapOvr>
</p:sld>
</file>

<file path=ppt/theme/theme1.xml><?xml version="1.0" encoding="utf-8"?>
<a:theme xmlns:a="http://schemas.openxmlformats.org/drawingml/2006/main" name="HowestThema">
  <a:themeElements>
    <a:clrScheme name="Howest">
      <a:dk1>
        <a:sysClr val="windowText" lastClr="000000"/>
      </a:dk1>
      <a:lt1>
        <a:srgbClr val="EBEBEB"/>
      </a:lt1>
      <a:dk2>
        <a:srgbClr val="44C8F5"/>
      </a:dk2>
      <a:lt2>
        <a:srgbClr val="FFFFFF"/>
      </a:lt2>
      <a:accent1>
        <a:srgbClr val="44C8F5"/>
      </a:accent1>
      <a:accent2>
        <a:srgbClr val="ED008D"/>
      </a:accent2>
      <a:accent3>
        <a:srgbClr val="FEF100"/>
      </a:accent3>
      <a:accent4>
        <a:srgbClr val="B0CDD6"/>
      </a:accent4>
      <a:accent5>
        <a:srgbClr val="E2B7BA"/>
      </a:accent5>
      <a:accent6>
        <a:srgbClr val="FBF196"/>
      </a:accent6>
      <a:hlink>
        <a:srgbClr val="44C8F5"/>
      </a:hlink>
      <a:folHlink>
        <a:srgbClr val="000000"/>
      </a:folHlink>
    </a:clrScheme>
    <a:fontScheme name="Howest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estThema" id="{CB465B92-523E-46BE-8ABC-BAACF359F41E}" vid="{9A25DA12-EDAA-431B-BA5A-67C4BF0E356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HowestThema</Template>
  <TotalTime>28775</TotalTime>
  <Words>1243</Words>
  <Application>Microsoft Office PowerPoint</Application>
  <PresentationFormat>Breedbeeld</PresentationFormat>
  <Paragraphs>253</Paragraphs>
  <Slides>31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Arial Rounded MT Bold</vt:lpstr>
      <vt:lpstr>Calibri</vt:lpstr>
      <vt:lpstr>HowestThema</vt:lpstr>
      <vt:lpstr>Blockchain development 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development I</dc:title>
  <dc:creator>Verhaegen Benjamin</dc:creator>
  <cp:lastModifiedBy>Verhaegen Benjamin</cp:lastModifiedBy>
  <cp:revision>87</cp:revision>
  <dcterms:created xsi:type="dcterms:W3CDTF">2018-08-16T06:44:42Z</dcterms:created>
  <dcterms:modified xsi:type="dcterms:W3CDTF">2018-09-05T08:32:13Z</dcterms:modified>
</cp:coreProperties>
</file>