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57" r:id="rId3"/>
    <p:sldId id="279" r:id="rId4"/>
    <p:sldId id="280" r:id="rId5"/>
    <p:sldId id="468" r:id="rId6"/>
    <p:sldId id="469" r:id="rId7"/>
    <p:sldId id="277" r:id="rId8"/>
    <p:sldId id="470" r:id="rId9"/>
    <p:sldId id="471" r:id="rId10"/>
    <p:sldId id="472" r:id="rId11"/>
    <p:sldId id="480" r:id="rId12"/>
    <p:sldId id="474" r:id="rId13"/>
    <p:sldId id="473" r:id="rId14"/>
    <p:sldId id="481" r:id="rId15"/>
    <p:sldId id="477" r:id="rId16"/>
    <p:sldId id="478" r:id="rId17"/>
    <p:sldId id="475" r:id="rId18"/>
    <p:sldId id="4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85" d="100"/>
          <a:sy n="85" d="100"/>
        </p:scale>
        <p:origin x="581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60E6EF-6EBD-4877-92B4-941C8DA61793}"/>
              </a:ext>
            </a:extLst>
          </p:cNvPr>
          <p:cNvCxnSpPr/>
          <p:nvPr userDrawn="1"/>
        </p:nvCxnSpPr>
        <p:spPr>
          <a:xfrm flipV="1">
            <a:off x="609600" y="0"/>
            <a:ext cx="0" cy="762000"/>
          </a:xfrm>
          <a:prstGeom prst="line">
            <a:avLst/>
          </a:prstGeom>
          <a:ln w="12700">
            <a:solidFill>
              <a:srgbClr val="1C97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 descr="EDM-logo">
            <a:extLst>
              <a:ext uri="{FF2B5EF4-FFF2-40B4-BE49-F238E27FC236}">
                <a16:creationId xmlns:a16="http://schemas.microsoft.com/office/drawing/2014/main" id="{D9EB837F-E5AB-4252-A1ED-B8366DDD6F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575" y="298450"/>
            <a:ext cx="107791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2800" y="360402"/>
            <a:ext cx="9398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12800" y="1676400"/>
            <a:ext cx="10363200" cy="381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016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3965"/>
            <a:ext cx="9601200" cy="11423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55938"/>
            <a:ext cx="9601200" cy="4335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429305"/>
            <a:ext cx="4572000" cy="436189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429305"/>
            <a:ext cx="4572000" cy="436189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7517"/>
            <a:ext cx="9601200" cy="11423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417676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103067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417676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103067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"/>
            <a:ext cx="9601200" cy="9765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tkin@edmcouncil.org" TargetMode="External"/><Relationship Id="rId2" Type="http://schemas.openxmlformats.org/officeDocument/2006/relationships/hyperlink" Target="mailto:cory-c@modeldriven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odney_b_kagarise@fanniemae.com" TargetMode="External"/><Relationship Id="rId4" Type="http://schemas.openxmlformats.org/officeDocument/2006/relationships/hyperlink" Target="mailto:ekendall@thematix.co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Ratings Ontologies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Stakeholder Meeting – February 2019</a:t>
            </a:r>
          </a:p>
        </p:txBody>
      </p:sp>
      <p:pic>
        <p:nvPicPr>
          <p:cNvPr id="4" name="Picture 8" descr="fibo logo.png">
            <a:extLst>
              <a:ext uri="{FF2B5EF4-FFF2-40B4-BE49-F238E27FC236}">
                <a16:creationId xmlns:a16="http://schemas.microsoft.com/office/drawing/2014/main" id="{258E0BBA-36BE-4685-9A23-132EC0A6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3" y="751820"/>
            <a:ext cx="3449638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8566-DFCA-48A7-9658-DA029300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Detail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61C06-4652-4E2E-95A6-A8112825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927"/>
            <a:ext cx="12192000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6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AB670A-C05E-4D18-8222-1E6FFCF41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58" y="976545"/>
            <a:ext cx="7606942" cy="3039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A21B72-4EEE-42C2-8D09-F6517A3D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0213"/>
            <a:ext cx="5667375" cy="3914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AABF6-3CFD-4A3D-A374-E5F4B1C9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“fact”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A6A7B9-4BD6-4C1F-BD37-048C0BE8F9FD}"/>
              </a:ext>
            </a:extLst>
          </p:cNvPr>
          <p:cNvSpPr/>
          <p:nvPr/>
        </p:nvSpPr>
        <p:spPr>
          <a:xfrm>
            <a:off x="5749046" y="2904565"/>
            <a:ext cx="2133171" cy="77992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6949C-0C82-460D-82FB-6C62453EA6FA}"/>
              </a:ext>
            </a:extLst>
          </p:cNvPr>
          <p:cNvSpPr txBox="1"/>
          <p:nvPr/>
        </p:nvSpPr>
        <p:spPr>
          <a:xfrm>
            <a:off x="1533384" y="15308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Graph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3B2A9-F898-4BD8-86C7-C35CC52E3CA6}"/>
              </a:ext>
            </a:extLst>
          </p:cNvPr>
          <p:cNvCxnSpPr>
            <a:cxnSpLocks/>
          </p:cNvCxnSpPr>
          <p:nvPr/>
        </p:nvCxnSpPr>
        <p:spPr>
          <a:xfrm flipH="1">
            <a:off x="5515583" y="3294529"/>
            <a:ext cx="233465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6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0E6E-2C88-4610-AA09-4506A898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concept in OWL ontology editor (Protégé)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29239-D08F-4864-95B6-A8EB47B1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6" y="976545"/>
            <a:ext cx="10757647" cy="56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C4B7-AE97-4D94-8328-4F8AB7D2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 produce ratings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A8CED-660F-45A8-BDCE-212B411E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097"/>
            <a:ext cx="12192000" cy="43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CD9C-8150-412F-824F-0DF45375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Concepts - Classes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1EA4B1-8D30-4A8E-9964-DB48A1336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74060"/>
              </p:ext>
            </p:extLst>
          </p:nvPr>
        </p:nvGraphicFramePr>
        <p:xfrm>
          <a:off x="107004" y="1050587"/>
          <a:ext cx="12084995" cy="5587478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908027">
                  <a:extLst>
                    <a:ext uri="{9D8B030D-6E8A-4147-A177-3AD203B41FA5}">
                      <a16:colId xmlns:a16="http://schemas.microsoft.com/office/drawing/2014/main" val="1712742462"/>
                    </a:ext>
                  </a:extLst>
                </a:gridCol>
                <a:gridCol w="9176968">
                  <a:extLst>
                    <a:ext uri="{9D8B030D-6E8A-4147-A177-3AD203B41FA5}">
                      <a16:colId xmlns:a16="http://schemas.microsoft.com/office/drawing/2014/main" val="1281971702"/>
                    </a:ext>
                  </a:extLst>
                </a:gridCol>
              </a:tblGrid>
              <a:tr h="133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Class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Definition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3551591039"/>
                  </a:ext>
                </a:extLst>
              </a:tr>
              <a:tr h="1231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assessment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an evaluation or estimation of the nature, quality, or ability of someone or something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3503039608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assessment 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event involving the evaluation or estimation of the nature, quality, or ability of someone or something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3513423125"/>
                  </a:ext>
                </a:extLst>
              </a:tr>
              <a:tr h="34378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classification scheme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system for allocating classifiers (elements in a classification scheme) to objects, similar to identifiers in some cases; such classification schemes are intended to permit the classification of arbitrary objects into hierarchies (or partial orders)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3804940276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standardized classification or delineation for something, per some scheme for such delineation, within a specified context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1101756614"/>
                  </a:ext>
                </a:extLst>
              </a:tr>
              <a:tr h="34378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code element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sequence of characters, capable of identifying that with which it is associated for some purpose, within a specified context, i.e., a code set, according to a pre-established set of rules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281916148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code 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system of valid symbols that substitute for specified values, e.g., alpha, numeric, symbols and/or combinations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393382899"/>
                  </a:ext>
                </a:extLst>
              </a:tr>
              <a:tr h="1231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calendar day on some calendar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1295672273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formal organization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An Organization that is recognized in some legal jurisdiction, with associated rights and responsibilities. Examples include a Corporation, Charity, Government or Church.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268758443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numeric rating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score that is a simple number on some scale, such as a credit rating for an individual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604487972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party in role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relative concept that ties an independent party to a specific role they are standing in in which they play some part i.e. are party 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554052688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standing of something at a particular time as indicated by one or more rating scores with respect to some scale according to some rating party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658324190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agency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issuer and party responsible for managing one or more rating schemes and publishing ratings based on those schemes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4005252857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assessment 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individual assessment resulting in a grade or score and potentially a report describing the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569700137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issuer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service provider responsible for managing one or more rating schemes and potentially publishing ratings based on those schemes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604663028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party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party that performs a rating assessment to publish a rating. Frequently but not always the rating issuer.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119677890"/>
                  </a:ext>
                </a:extLst>
              </a:tr>
              <a:tr h="1231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report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report describing a set of ratings.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1864544237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scale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system for assigning a value to something according to some scale with respect to quality, a standard, or ranking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69268090"/>
                  </a:ext>
                </a:extLst>
              </a:tr>
              <a:tr h="1231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grade, classification, or ranking of for something in accordance with some rating scale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3720691423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score 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score that is a qualitative code in some rating scale, such as a triple-A (i.e., AAA) or 5-star rating for something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287932275"/>
                  </a:ext>
                </a:extLst>
              </a:tr>
              <a:tr h="1231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service that assigns a value to something according to some rating scale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940659997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document organized in a narrative, graphic, or tabular form, prepared on ad hoc, periodic, recurring, regular, or as required basis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176742933"/>
                  </a:ext>
                </a:extLst>
              </a:tr>
              <a:tr h="34378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service provider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party that provides and typically provisions professional services, such as consulting, financial, legal, real estate, education, communications, storage, or processing services, to other parties, typically defined in a service agreement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876727204"/>
                  </a:ext>
                </a:extLst>
              </a:tr>
              <a:tr h="1231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something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anything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3507725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71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CD9C-8150-412F-824F-0DF45375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Concepts - Properties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A98C44-1EBD-4244-B810-0C30EB343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75722"/>
              </p:ext>
            </p:extLst>
          </p:nvPr>
        </p:nvGraphicFramePr>
        <p:xfrm>
          <a:off x="166991" y="1138137"/>
          <a:ext cx="12025009" cy="540912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755730">
                  <a:extLst>
                    <a:ext uri="{9D8B030D-6E8A-4147-A177-3AD203B41FA5}">
                      <a16:colId xmlns:a16="http://schemas.microsoft.com/office/drawing/2014/main" val="743327782"/>
                    </a:ext>
                  </a:extLst>
                </a:gridCol>
                <a:gridCol w="9269279">
                  <a:extLst>
                    <a:ext uri="{9D8B030D-6E8A-4147-A177-3AD203B41FA5}">
                      <a16:colId xmlns:a16="http://schemas.microsoft.com/office/drawing/2014/main" val="1966304757"/>
                    </a:ext>
                  </a:extLst>
                </a:gridCol>
              </a:tblGrid>
              <a:tr h="150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Verb Phrase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Definition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664188929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classifies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arranges in classes; assigns to a category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3234539044"/>
                  </a:ext>
                </a:extLst>
              </a:tr>
              <a:tr h="2729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defines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determines or identifies the essential qualities or meaning of, discovers and sets forth the meaning of, fixes or marks the limits of, demarcates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3514344115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defines rating code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 rating score code defined within a rating scale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62308440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evaluates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indicates the nature, quality, or ability of someone or something being assessed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4275026170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exemplifies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 a realization or example of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1528698704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 definition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specifies a form of words that conveys the meaning associated with something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3027090746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 effective 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 date a contract, relationship, or policy comes into force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1254940753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 identity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provides a means for identifying something that fills a particular role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3872127308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 measure within scale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indicates a relative, numeric measure or ordering on a rating scale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1128135834"/>
                  </a:ext>
                </a:extLst>
              </a:tr>
              <a:tr h="2457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 member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relates something, typically a group or organization, to some discrete thing identified as a part (member) of 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4285894100"/>
                  </a:ext>
                </a:extLst>
              </a:tr>
              <a:tr h="2334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 output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relates something (e.g. an occurrence) to something that is the result of some activity or process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2083645132"/>
                  </a:ext>
                </a:extLst>
              </a:tr>
              <a:tr h="223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 rating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indicates the rating assigned to a thing based on a grade or score according to a particular rating scale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259230519"/>
                  </a:ext>
                </a:extLst>
              </a:tr>
              <a:tr h="223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 rating 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indicates the grade or score associated with a rating with respect to a particular rating scale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2498901855"/>
                  </a:ext>
                </a:extLst>
              </a:tr>
              <a:tr h="2729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holds during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 relationship that states that some condition or state holds during a specified date period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2207182958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 defined on scale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 scale on which a rating score code is defined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817118336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 exemplified 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identifies examples of a given concept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378566109"/>
                  </a:ext>
                </a:extLst>
              </a:tr>
              <a:tr h="2729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 issued 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indicates a functional entity or party responsible for circulating, distributing, or publishing something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2245874546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 member of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belonging, either individually or collectively, to a group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53938319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 provided 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 made available 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919554318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issues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officially makes something available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254328580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managed 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relates something to another thing that has some role in directing its affairs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934122157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manages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relates an autonomous agent to something that it directs in some way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391046724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indicates the instrument, party or something else to which a rating applies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2111213962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reports 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indicates a subject matter, observation(s), assessment(s), focus or other topic of a report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3615575126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uses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relates something to something else that it has the ability to employ in some way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2657743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84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1DAC-51FE-4C28-9A17-6EBD298E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93" y="-62669"/>
            <a:ext cx="10348609" cy="976544"/>
          </a:xfrm>
        </p:spPr>
        <p:txBody>
          <a:bodyPr/>
          <a:lstStyle/>
          <a:p>
            <a:r>
              <a:rPr lang="en-US" dirty="0"/>
              <a:t>Example classification ontology: notional partitions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2CFC4-C4DE-499D-B862-D68900DE6C49}"/>
              </a:ext>
            </a:extLst>
          </p:cNvPr>
          <p:cNvSpPr txBox="1"/>
          <p:nvPr/>
        </p:nvSpPr>
        <p:spPr>
          <a:xfrm>
            <a:off x="3031699" y="5297794"/>
            <a:ext cx="6128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classifications are consistent across the industry?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we also need “soft” user defined classifications?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E21FC-9ED1-4E81-9C60-3B86E89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70" y="1327646"/>
            <a:ext cx="7542857" cy="36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6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A7B2-6F06-4CC6-9E6B-F6172BD4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67DE-451E-4CE9-BB61-1C1D948A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mailing list: &lt;&lt;NEED MAIL LIST&gt;&gt;</a:t>
            </a:r>
          </a:p>
          <a:p>
            <a:r>
              <a:rPr lang="en-US" dirty="0"/>
              <a:t>Wiki page for review artifacts: &lt;&lt;NEED WIKI PAGE&gt;&gt;</a:t>
            </a:r>
          </a:p>
          <a:p>
            <a:r>
              <a:rPr lang="en-US" dirty="0"/>
              <a:t>Contact Information:</a:t>
            </a:r>
          </a:p>
          <a:p>
            <a:pPr lvl="1"/>
            <a:r>
              <a:rPr lang="en-US" dirty="0"/>
              <a:t>Cory Casanave: </a:t>
            </a:r>
            <a:r>
              <a:rPr lang="en-US" dirty="0">
                <a:hlinkClick r:id="rId2"/>
              </a:rPr>
              <a:t>cory-c@modeldriven.com</a:t>
            </a:r>
            <a:r>
              <a:rPr lang="en-US" dirty="0"/>
              <a:t> (</a:t>
            </a:r>
            <a:r>
              <a:rPr lang="fi-FI" dirty="0"/>
              <a:t>FIBO Ontologist </a:t>
            </a:r>
            <a:r>
              <a:rPr lang="en-US" dirty="0"/>
              <a:t>Supporting Fannie-Mae)</a:t>
            </a:r>
          </a:p>
          <a:p>
            <a:pPr lvl="1"/>
            <a:r>
              <a:rPr lang="en-US" dirty="0"/>
              <a:t>Mike Atkin: </a:t>
            </a:r>
            <a:r>
              <a:rPr lang="en-US" dirty="0">
                <a:hlinkClick r:id="rId3"/>
              </a:rPr>
              <a:t>atkin@edmcouncil.org</a:t>
            </a:r>
            <a:r>
              <a:rPr lang="en-US" dirty="0"/>
              <a:t> (Managing Director, EDM Council)</a:t>
            </a:r>
          </a:p>
          <a:p>
            <a:pPr lvl="1"/>
            <a:r>
              <a:rPr lang="fi-FI" dirty="0"/>
              <a:t>Elisa Kendall: </a:t>
            </a:r>
            <a:r>
              <a:rPr lang="fi-FI" dirty="0">
                <a:hlinkClick r:id="rId4"/>
              </a:rPr>
              <a:t>ekendall@thematix.com</a:t>
            </a:r>
            <a:r>
              <a:rPr lang="fi-FI" dirty="0"/>
              <a:t> (Contributing FIBO Ontologist)</a:t>
            </a:r>
          </a:p>
          <a:p>
            <a:pPr lvl="1"/>
            <a:r>
              <a:rPr lang="en-US" dirty="0"/>
              <a:t>Rodney Kagarise: </a:t>
            </a:r>
            <a:r>
              <a:rPr lang="en-US" dirty="0">
                <a:hlinkClick r:id="rId5"/>
              </a:rPr>
              <a:t>rodney_b_kagarise@fanniemae.com</a:t>
            </a:r>
            <a:r>
              <a:rPr lang="en-US" dirty="0"/>
              <a:t> (Data Model </a:t>
            </a:r>
            <a:r>
              <a:rPr lang="en-US" dirty="0" err="1"/>
              <a:t>Mgr</a:t>
            </a:r>
            <a:r>
              <a:rPr lang="en-US" dirty="0"/>
              <a:t>, Chief Data Office, Fannie-Mae)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890053-CF13-4B89-91B3-63986A2E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Thoughts?</a:t>
            </a:r>
          </a:p>
        </p:txBody>
      </p:sp>
      <p:pic>
        <p:nvPicPr>
          <p:cNvPr id="5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AEBC1A8-862B-4CAD-8B9E-01683093B5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30" b="2030"/>
          <a:stretch>
            <a:fillRect/>
          </a:stretch>
        </p:blipFill>
        <p:spPr>
          <a:xfrm>
            <a:off x="2089543" y="2088775"/>
            <a:ext cx="4006457" cy="375605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9EE9BF-E6E5-4A86-8DEB-6B3C218E0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What we are doing</a:t>
            </a:r>
          </a:p>
          <a:p>
            <a:r>
              <a:rPr lang="en-US" dirty="0"/>
              <a:t>How we are doing it</a:t>
            </a:r>
          </a:p>
          <a:p>
            <a:r>
              <a:rPr lang="en-US" dirty="0"/>
              <a:t>Introducing the draft rating ontology</a:t>
            </a:r>
          </a:p>
          <a:p>
            <a:r>
              <a:rPr lang="en-US" dirty="0"/>
              <a:t>Feedback and process</a:t>
            </a:r>
          </a:p>
          <a:p>
            <a:r>
              <a:rPr lang="en-US" dirty="0"/>
              <a:t>Next steps &amp; Contacts</a:t>
            </a:r>
          </a:p>
          <a:p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FD0DF44-51AC-4AC3-B9DC-00439969FB26}"/>
              </a:ext>
            </a:extLst>
          </p:cNvPr>
          <p:cNvSpPr/>
          <p:nvPr/>
        </p:nvSpPr>
        <p:spPr>
          <a:xfrm>
            <a:off x="5719482" y="605157"/>
            <a:ext cx="3541059" cy="1452282"/>
          </a:xfrm>
          <a:prstGeom prst="wedgeEllipseCallout">
            <a:avLst>
              <a:gd name="adj1" fmla="val -99968"/>
              <a:gd name="adj2" fmla="val 8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This is not a full FIBO or Ontology introduction, please let us know if you would like one.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1E79-4238-4273-B5B4-60BAF506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762D-CC6C-4A51-B4CF-19617135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This initiative was initiated by Fannie-Mae, Fannie-Mae is developing an ontology based on FIBO.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That ontology will include financial ratings, data is purchase from industry sources and developed internally, the ontology can help integrate information as an “enterprise knowledge graph”</a:t>
            </a:r>
          </a:p>
          <a:p>
            <a:r>
              <a:rPr lang="en-US" dirty="0"/>
              <a:t>A FIBO process has been initiated to formalize ratings concepts in FIBO.</a:t>
            </a:r>
          </a:p>
          <a:p>
            <a:pPr lvl="1"/>
            <a:r>
              <a:rPr lang="en-US" dirty="0"/>
              <a:t>This process will include industry representatives</a:t>
            </a:r>
          </a:p>
          <a:p>
            <a:pPr lvl="1"/>
            <a:r>
              <a:rPr lang="en-US" dirty="0"/>
              <a:t>Everyone on this call is invited</a:t>
            </a:r>
          </a:p>
          <a:p>
            <a:r>
              <a:rPr lang="en-US" dirty="0"/>
              <a:t>What we will be asking of you</a:t>
            </a:r>
          </a:p>
          <a:p>
            <a:pPr lvl="1"/>
            <a:r>
              <a:rPr lang="en-US" dirty="0"/>
              <a:t>Determine if your are interested in participating</a:t>
            </a:r>
          </a:p>
          <a:p>
            <a:pPr lvl="1"/>
            <a:r>
              <a:rPr lang="en-US" dirty="0"/>
              <a:t>Provide feedback and input to the initial strawman</a:t>
            </a:r>
          </a:p>
          <a:p>
            <a:pPr lvl="1"/>
            <a:r>
              <a:rPr lang="en-US" dirty="0"/>
              <a:t>Engagement in creating &amp; refining the ontologies</a:t>
            </a:r>
          </a:p>
          <a:p>
            <a:pPr lvl="1"/>
            <a:r>
              <a:rPr lang="en-US" dirty="0"/>
              <a:t>Use the ontology for products, services and integration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4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D1D2-7B77-4892-BEDD-537F7B4B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97335"/>
            <a:ext cx="9398000" cy="424732"/>
          </a:xfrm>
        </p:spPr>
        <p:txBody>
          <a:bodyPr/>
          <a:lstStyle/>
          <a:p>
            <a:r>
              <a:rPr lang="en-US" dirty="0"/>
              <a:t>How we are doing it</a:t>
            </a:r>
          </a:p>
        </p:txBody>
      </p:sp>
      <p:pic>
        <p:nvPicPr>
          <p:cNvPr id="5" name="Picture 8" descr="fibo logo.png">
            <a:extLst>
              <a:ext uri="{FF2B5EF4-FFF2-40B4-BE49-F238E27FC236}">
                <a16:creationId xmlns:a16="http://schemas.microsoft.com/office/drawing/2014/main" id="{25DDF950-579B-4909-B72E-89545FB70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972" y="822067"/>
            <a:ext cx="3449638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arson-oct-1987">
            <a:extLst>
              <a:ext uri="{FF2B5EF4-FFF2-40B4-BE49-F238E27FC236}">
                <a16:creationId xmlns:a16="http://schemas.microsoft.com/office/drawing/2014/main" id="{064DF57E-5170-468D-B840-DA5F5135B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5848" y="950259"/>
            <a:ext cx="3449638" cy="409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B38E06-29FB-4EA1-B268-C57A429C902C}"/>
              </a:ext>
            </a:extLst>
          </p:cNvPr>
          <p:cNvSpPr txBox="1"/>
          <p:nvPr/>
        </p:nvSpPr>
        <p:spPr>
          <a:xfrm>
            <a:off x="902361" y="5322966"/>
            <a:ext cx="382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Ontologies define meaning in a precise and machine usable language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C16C470-E7DA-4219-A3BC-97A46182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416" y="1839655"/>
            <a:ext cx="5238750" cy="2619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54066F-8BC8-41C7-8B7D-11654FB55687}"/>
              </a:ext>
            </a:extLst>
          </p:cNvPr>
          <p:cNvSpPr txBox="1"/>
          <p:nvPr/>
        </p:nvSpPr>
        <p:spPr>
          <a:xfrm>
            <a:off x="6262376" y="4814898"/>
            <a:ext cx="3828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FIBO – The “Financial Industry Business Ontology”, defines terms and meaning for the financial industry using an ontology language – “OWL” with UML diagrams</a:t>
            </a:r>
          </a:p>
        </p:txBody>
      </p:sp>
    </p:spTree>
    <p:extLst>
      <p:ext uri="{BB962C8B-B14F-4D97-AF65-F5344CB8AC3E}">
        <p14:creationId xmlns:p14="http://schemas.microsoft.com/office/powerpoint/2010/main" val="32086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/>
          <p:cNvCxnSpPr/>
          <p:nvPr/>
        </p:nvCxnSpPr>
        <p:spPr>
          <a:xfrm>
            <a:off x="5996129" y="3773687"/>
            <a:ext cx="3490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48512"/>
            <a:ext cx="9144000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Georgia" pitchFamily="18" charset="0"/>
              </a:rPr>
              <a:t>… that can Support Rosetta Stone Capabilities to Align and Harmonize Data via Common Meaning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729901" y="6504776"/>
            <a:ext cx="914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1640028" y="1305003"/>
            <a:ext cx="3084373" cy="1075740"/>
            <a:chOff x="103499" y="1377158"/>
            <a:chExt cx="3084373" cy="1075740"/>
          </a:xfrm>
        </p:grpSpPr>
        <p:pic>
          <p:nvPicPr>
            <p:cNvPr id="42" name="Picture 5" descr="C:\Documents\Enterprise Architecture\Projects\Semantic Technology\Presentations\General Overview\2013\unstructured data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99" y="1377158"/>
              <a:ext cx="1616548" cy="10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Folded Corner 43"/>
            <p:cNvSpPr/>
            <p:nvPr/>
          </p:nvSpPr>
          <p:spPr>
            <a:xfrm>
              <a:off x="1159326" y="1524041"/>
              <a:ext cx="2028546" cy="676621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prstClr val="black"/>
                  </a:solidFill>
                </a:rPr>
                <a:t>Global Bank owns &gt; 50% voting shares of London Bank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130555" y="3217602"/>
            <a:ext cx="920801" cy="1071494"/>
            <a:chOff x="3629307" y="3205260"/>
            <a:chExt cx="1143000" cy="1035786"/>
          </a:xfrm>
        </p:grpSpPr>
        <p:sp>
          <p:nvSpPr>
            <p:cNvPr id="45" name="Rectangle 44"/>
            <p:cNvSpPr/>
            <p:nvPr/>
          </p:nvSpPr>
          <p:spPr>
            <a:xfrm>
              <a:off x="3629307" y="3205260"/>
              <a:ext cx="1143000" cy="50981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prstClr val="black"/>
                  </a:solidFill>
                </a:rPr>
                <a:t>Semantic Mapping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629307" y="3731228"/>
              <a:ext cx="1143000" cy="50981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prstClr val="white"/>
                  </a:solidFill>
                </a:rPr>
                <a:t>Semantic Adapters</a:t>
              </a:r>
            </a:p>
          </p:txBody>
        </p:sp>
      </p:grpSp>
      <p:cxnSp>
        <p:nvCxnSpPr>
          <p:cNvPr id="47" name="Straight Arrow Connector 46"/>
          <p:cNvCxnSpPr>
            <a:stCxn id="44" idx="3"/>
            <a:endCxn id="45" idx="0"/>
          </p:cNvCxnSpPr>
          <p:nvPr/>
        </p:nvCxnSpPr>
        <p:spPr>
          <a:xfrm>
            <a:off x="4724400" y="1790198"/>
            <a:ext cx="866556" cy="1427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3"/>
            <a:endCxn id="45" idx="0"/>
          </p:cNvCxnSpPr>
          <p:nvPr/>
        </p:nvCxnSpPr>
        <p:spPr>
          <a:xfrm>
            <a:off x="4789234" y="2778836"/>
            <a:ext cx="801723" cy="438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26" idx="3"/>
          </p:cNvCxnSpPr>
          <p:nvPr/>
        </p:nvCxnSpPr>
        <p:spPr>
          <a:xfrm>
            <a:off x="4835535" y="3823698"/>
            <a:ext cx="295021" cy="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393177" y="3774588"/>
            <a:ext cx="3490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4" name="Group 1063"/>
          <p:cNvGrpSpPr/>
          <p:nvPr/>
        </p:nvGrpSpPr>
        <p:grpSpPr>
          <a:xfrm>
            <a:off x="6345159" y="3268775"/>
            <a:ext cx="1066800" cy="914400"/>
            <a:chOff x="4808923" y="3220725"/>
            <a:chExt cx="1066800" cy="914400"/>
          </a:xfrm>
        </p:grpSpPr>
        <p:grpSp>
          <p:nvGrpSpPr>
            <p:cNvPr id="11" name="Group 10"/>
            <p:cNvGrpSpPr/>
            <p:nvPr/>
          </p:nvGrpSpPr>
          <p:grpSpPr>
            <a:xfrm>
              <a:off x="4808923" y="3220725"/>
              <a:ext cx="1066800" cy="914400"/>
              <a:chOff x="3124200" y="2590800"/>
              <a:chExt cx="1066800" cy="914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00400" y="2590800"/>
                <a:ext cx="990600" cy="838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prstClr val="white"/>
                    </a:solidFill>
                  </a:rPr>
                  <a:t>FIBO Operational</a:t>
                </a:r>
              </a:p>
              <a:p>
                <a:pPr algn="ctr"/>
                <a:r>
                  <a:rPr lang="en-US" sz="1050" b="1" dirty="0">
                    <a:solidFill>
                      <a:prstClr val="white"/>
                    </a:solidFill>
                  </a:rPr>
                  <a:t>Ontologies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124200" y="2667000"/>
                <a:ext cx="990600" cy="838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prstClr val="white"/>
                    </a:solidFill>
                  </a:rPr>
                  <a:t>FIBO Operational</a:t>
                </a:r>
              </a:p>
              <a:p>
                <a:pPr algn="ctr"/>
                <a:r>
                  <a:rPr lang="en-US" sz="1050" b="1" dirty="0">
                    <a:solidFill>
                      <a:prstClr val="white"/>
                    </a:solidFill>
                  </a:rPr>
                  <a:t>Ontologies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124200" y="2743199"/>
                <a:ext cx="1066800" cy="583345"/>
                <a:chOff x="6172200" y="5410200"/>
                <a:chExt cx="1295400" cy="739277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6172200" y="5486397"/>
                  <a:ext cx="1295400" cy="663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i="1" dirty="0">
                      <a:solidFill>
                        <a:srgbClr val="C00000"/>
                      </a:solidFill>
                      <a:ea typeface="ＭＳ Ｐゴシック" pitchFamily="-128" charset="-128"/>
                    </a:rPr>
                    <a:t>FIBO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i="1" dirty="0">
                      <a:solidFill>
                        <a:srgbClr val="F79646">
                          <a:lumMod val="75000"/>
                        </a:srgbClr>
                      </a:solidFill>
                      <a:ea typeface="ＭＳ Ｐゴシック" pitchFamily="-128" charset="-128"/>
                    </a:rPr>
                    <a:t>Ontologies</a:t>
                  </a:r>
                </a:p>
              </p:txBody>
            </p:sp>
            <p:pic>
              <p:nvPicPr>
                <p:cNvPr id="10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6248400" y="5410200"/>
                  <a:ext cx="1009649" cy="447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1063" name="Rectangle 1062"/>
            <p:cNvSpPr/>
            <p:nvPr/>
          </p:nvSpPr>
          <p:spPr>
            <a:xfrm>
              <a:off x="5102513" y="3593111"/>
              <a:ext cx="600639" cy="133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2050" idx="3"/>
            <a:endCxn id="50" idx="2"/>
          </p:cNvCxnSpPr>
          <p:nvPr/>
        </p:nvCxnSpPr>
        <p:spPr>
          <a:xfrm flipV="1">
            <a:off x="4847709" y="4289096"/>
            <a:ext cx="743246" cy="636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320469" y="2359270"/>
            <a:ext cx="3468765" cy="928031"/>
            <a:chOff x="-314267" y="2325102"/>
            <a:chExt cx="3554432" cy="928031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267" y="2325102"/>
              <a:ext cx="1178782" cy="928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665" y="2346576"/>
              <a:ext cx="2476500" cy="796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1658440" y="3440213"/>
            <a:ext cx="3177094" cy="912351"/>
            <a:chOff x="109371" y="3475744"/>
            <a:chExt cx="3177094" cy="9123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91" y="3491879"/>
              <a:ext cx="2196274" cy="73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7" name="Group 36"/>
            <p:cNvGrpSpPr/>
            <p:nvPr/>
          </p:nvGrpSpPr>
          <p:grpSpPr>
            <a:xfrm>
              <a:off x="109371" y="3475744"/>
              <a:ext cx="998366" cy="912351"/>
              <a:chOff x="479612" y="5181600"/>
              <a:chExt cx="1211169" cy="1444752"/>
            </a:xfrm>
          </p:grpSpPr>
          <p:sp>
            <p:nvSpPr>
              <p:cNvPr id="38" name="Can 37"/>
              <p:cNvSpPr/>
              <p:nvPr/>
            </p:nvSpPr>
            <p:spPr>
              <a:xfrm>
                <a:off x="776381" y="5181600"/>
                <a:ext cx="914400" cy="121615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479612" y="5410200"/>
                <a:ext cx="914400" cy="1216152"/>
              </a:xfrm>
              <a:prstGeom prst="can">
                <a:avLst/>
              </a:prstGeom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prstClr val="white"/>
                    </a:solidFill>
                  </a:rPr>
                  <a:t>RDBMS</a:t>
                </a:r>
                <a:endParaRPr lang="en-US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589656" y="5471379"/>
            <a:ext cx="3287145" cy="914066"/>
            <a:chOff x="65655" y="5471379"/>
            <a:chExt cx="3287145" cy="914066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148" y="5521622"/>
              <a:ext cx="2435652" cy="802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16" name="Group 1115"/>
            <p:cNvGrpSpPr/>
            <p:nvPr/>
          </p:nvGrpSpPr>
          <p:grpSpPr>
            <a:xfrm>
              <a:off x="65655" y="5471379"/>
              <a:ext cx="910827" cy="914066"/>
              <a:chOff x="20745" y="5771291"/>
              <a:chExt cx="910827" cy="914066"/>
            </a:xfrm>
          </p:grpSpPr>
          <p:pic>
            <p:nvPicPr>
              <p:cNvPr id="41" name="Picture 3" descr="C:\Documents\Enterprise Architecture\Projects\Semantic Technology\Presentations\General Overview\2012\Hadoop 2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3" y="5771291"/>
                <a:ext cx="875238" cy="654076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15" name="TextBox 1114"/>
              <p:cNvSpPr txBox="1"/>
              <p:nvPr/>
            </p:nvSpPr>
            <p:spPr>
              <a:xfrm>
                <a:off x="20745" y="6377580"/>
                <a:ext cx="910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</a:rPr>
                  <a:t>Big Data</a:t>
                </a:r>
              </a:p>
            </p:txBody>
          </p:sp>
        </p:grpSp>
      </p:grpSp>
      <p:cxnSp>
        <p:nvCxnSpPr>
          <p:cNvPr id="52" name="Straight Arrow Connector 51"/>
          <p:cNvCxnSpPr>
            <a:endCxn id="50" idx="2"/>
          </p:cNvCxnSpPr>
          <p:nvPr/>
        </p:nvCxnSpPr>
        <p:spPr>
          <a:xfrm flipV="1">
            <a:off x="4832261" y="4289096"/>
            <a:ext cx="758694" cy="1516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7" name="Picture 10" descr="C:\Documents\Enterprise Architecture\Projects\Semantic Technology\Presentations\FIBO\2015\xml 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15" y="4500418"/>
            <a:ext cx="839973" cy="7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491" y="4580750"/>
            <a:ext cx="2453218" cy="68910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376" y="2772688"/>
            <a:ext cx="3286625" cy="215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93177" y="5455614"/>
            <a:ext cx="269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Courtesy David Newman of Wells Fargo</a:t>
            </a:r>
          </a:p>
        </p:txBody>
      </p:sp>
    </p:spTree>
    <p:extLst>
      <p:ext uri="{BB962C8B-B14F-4D97-AF65-F5344CB8AC3E}">
        <p14:creationId xmlns:p14="http://schemas.microsoft.com/office/powerpoint/2010/main" val="200945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17686-90A8-4A33-B15F-6E8BDE74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for Suppliers and Consumers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32C1B-8762-40F1-9751-44D7AB32D9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Easier for customers to consume suppliers data</a:t>
            </a:r>
          </a:p>
          <a:p>
            <a:r>
              <a:rPr lang="en-US" dirty="0"/>
              <a:t>More effective analytics; combining multiple ratings and other financial data</a:t>
            </a:r>
          </a:p>
          <a:p>
            <a:r>
              <a:rPr lang="en-US" dirty="0"/>
              <a:t>Standards based information sharing without custom schema</a:t>
            </a:r>
          </a:p>
          <a:p>
            <a:pPr lvl="1"/>
            <a:r>
              <a:rPr lang="en-US" dirty="0"/>
              <a:t>Semantic Web (RDF) data exchange and distributed query based on standard ontology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1287C9-A37E-4568-BCC4-28419355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48" y="1173376"/>
            <a:ext cx="57119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B8BF-FB9E-4447-8CE8-75BC4354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Strawman Taxonomy of Ratings Ontologies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38492C-7FFB-4A61-94E7-F06FA92C375B}"/>
              </a:ext>
            </a:extLst>
          </p:cNvPr>
          <p:cNvSpPr/>
          <p:nvPr/>
        </p:nvSpPr>
        <p:spPr>
          <a:xfrm>
            <a:off x="3968867" y="2252413"/>
            <a:ext cx="3058511" cy="69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Ratings Concepts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E16249-E6F3-4230-8FCC-0BBE36744258}"/>
              </a:ext>
            </a:extLst>
          </p:cNvPr>
          <p:cNvSpPr/>
          <p:nvPr/>
        </p:nvSpPr>
        <p:spPr>
          <a:xfrm>
            <a:off x="1903584" y="3847726"/>
            <a:ext cx="3058511" cy="701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Ratings of Legal Entities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342835-A019-435A-89F0-D65443A70267}"/>
              </a:ext>
            </a:extLst>
          </p:cNvPr>
          <p:cNvSpPr/>
          <p:nvPr/>
        </p:nvSpPr>
        <p:spPr>
          <a:xfrm>
            <a:off x="6354715" y="3847725"/>
            <a:ext cx="3058511" cy="701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Ratings of Financial Instruments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772649-3BCE-451C-A5C9-C02FD80ACBFD}"/>
              </a:ext>
            </a:extLst>
          </p:cNvPr>
          <p:cNvSpPr/>
          <p:nvPr/>
        </p:nvSpPr>
        <p:spPr>
          <a:xfrm>
            <a:off x="1270000" y="5271875"/>
            <a:ext cx="2065284" cy="701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Credit Ratings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5D3FC-6764-406D-B3EF-F2C89956A171}"/>
              </a:ext>
            </a:extLst>
          </p:cNvPr>
          <p:cNvSpPr/>
          <p:nvPr/>
        </p:nvSpPr>
        <p:spPr>
          <a:xfrm>
            <a:off x="6886295" y="5271873"/>
            <a:ext cx="1995349" cy="701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Performance Ratings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8838D7-BB04-4384-BEA1-6905F1A1A63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432840" y="2946095"/>
            <a:ext cx="2065283" cy="90163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7DE7B-E3F2-4BC1-B3C5-1541C8863E6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5498123" y="2946095"/>
            <a:ext cx="2385848" cy="90163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2461F-8749-4B44-A1B2-071650D5B070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2302642" y="4548923"/>
            <a:ext cx="1130198" cy="72295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8FC09F-B5F3-4EEB-81C6-6EA91E51958F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883970" y="4548922"/>
            <a:ext cx="1" cy="72295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3AF66C25-D1DB-4C97-8BBD-819B8A51067C}"/>
              </a:ext>
            </a:extLst>
          </p:cNvPr>
          <p:cNvSpPr/>
          <p:nvPr/>
        </p:nvSpPr>
        <p:spPr>
          <a:xfrm>
            <a:off x="8350064" y="1582460"/>
            <a:ext cx="2098431" cy="719793"/>
          </a:xfrm>
          <a:prstGeom prst="wedgeEllipseCallout">
            <a:avLst>
              <a:gd name="adj1" fmla="val -111275"/>
              <a:gd name="adj2" fmla="val 8704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Today's Focus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C9B788-0FBA-4D23-92D1-85C2213AD405}"/>
              </a:ext>
            </a:extLst>
          </p:cNvPr>
          <p:cNvSpPr/>
          <p:nvPr/>
        </p:nvSpPr>
        <p:spPr>
          <a:xfrm>
            <a:off x="3968867" y="1037981"/>
            <a:ext cx="3058511" cy="6936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FIBO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630356-FABD-4CDA-B031-7508E1D5E61B}"/>
              </a:ext>
            </a:extLst>
          </p:cNvPr>
          <p:cNvCxnSpPr>
            <a:cxnSpLocks/>
            <a:stCxn id="4" idx="0"/>
            <a:endCxn id="21" idx="2"/>
          </p:cNvCxnSpPr>
          <p:nvPr/>
        </p:nvCxnSpPr>
        <p:spPr>
          <a:xfrm flipV="1">
            <a:off x="5498123" y="1731663"/>
            <a:ext cx="0" cy="52075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Notched Right 24">
            <a:extLst>
              <a:ext uri="{FF2B5EF4-FFF2-40B4-BE49-F238E27FC236}">
                <a16:creationId xmlns:a16="http://schemas.microsoft.com/office/drawing/2014/main" id="{D9E16176-1321-4A52-8CE2-89D84FAC4124}"/>
              </a:ext>
            </a:extLst>
          </p:cNvPr>
          <p:cNvSpPr/>
          <p:nvPr/>
        </p:nvSpPr>
        <p:spPr>
          <a:xfrm>
            <a:off x="9818278" y="3622715"/>
            <a:ext cx="2098432" cy="1219200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Others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1E3734-E713-4AC5-9DD7-E875BDD41CE0}"/>
              </a:ext>
            </a:extLst>
          </p:cNvPr>
          <p:cNvSpPr/>
          <p:nvPr/>
        </p:nvSpPr>
        <p:spPr>
          <a:xfrm>
            <a:off x="3734342" y="5271874"/>
            <a:ext cx="2065284" cy="701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Financial Strength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232842-1E13-450B-BEAA-C49C79605BBE}"/>
              </a:ext>
            </a:extLst>
          </p:cNvPr>
          <p:cNvCxnSpPr>
            <a:cxnSpLocks/>
            <a:stCxn id="28" idx="0"/>
            <a:endCxn id="5" idx="2"/>
          </p:cNvCxnSpPr>
          <p:nvPr/>
        </p:nvCxnSpPr>
        <p:spPr>
          <a:xfrm flipH="1" flipV="1">
            <a:off x="3432840" y="4548923"/>
            <a:ext cx="1334144" cy="72295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Notched Right 35">
            <a:extLst>
              <a:ext uri="{FF2B5EF4-FFF2-40B4-BE49-F238E27FC236}">
                <a16:creationId xmlns:a16="http://schemas.microsoft.com/office/drawing/2014/main" id="{6FA9C78C-5C98-40EB-BD35-3E4067CC74E2}"/>
              </a:ext>
            </a:extLst>
          </p:cNvPr>
          <p:cNvSpPr/>
          <p:nvPr/>
        </p:nvSpPr>
        <p:spPr>
          <a:xfrm>
            <a:off x="9818278" y="5046863"/>
            <a:ext cx="2098432" cy="1219200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Others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E46506-70D8-4FF8-98E0-9F9C0780943C}"/>
              </a:ext>
            </a:extLst>
          </p:cNvPr>
          <p:cNvSpPr/>
          <p:nvPr/>
        </p:nvSpPr>
        <p:spPr>
          <a:xfrm rot="16200000">
            <a:off x="-265386" y="4580552"/>
            <a:ext cx="2091355" cy="6936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Rating Categories</a:t>
            </a:r>
          </a:p>
        </p:txBody>
      </p:sp>
    </p:spTree>
    <p:extLst>
      <p:ext uri="{BB962C8B-B14F-4D97-AF65-F5344CB8AC3E}">
        <p14:creationId xmlns:p14="http://schemas.microsoft.com/office/powerpoint/2010/main" val="38824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A665-F4B4-48A5-A163-02C52839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Concepts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EB3FAF-C036-477B-A4A3-FDEBC29EEBF9}"/>
              </a:ext>
            </a:extLst>
          </p:cNvPr>
          <p:cNvSpPr/>
          <p:nvPr/>
        </p:nvSpPr>
        <p:spPr>
          <a:xfrm>
            <a:off x="3074894" y="2110883"/>
            <a:ext cx="1694330" cy="4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CF4B75-1DD3-40F2-B201-77F83C19D8BF}"/>
              </a:ext>
            </a:extLst>
          </p:cNvPr>
          <p:cNvSpPr/>
          <p:nvPr/>
        </p:nvSpPr>
        <p:spPr>
          <a:xfrm>
            <a:off x="5124330" y="3557522"/>
            <a:ext cx="1694330" cy="4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5F1D27-CC78-49D4-9FBB-484C7DF5DDD3}"/>
              </a:ext>
            </a:extLst>
          </p:cNvPr>
          <p:cNvSpPr/>
          <p:nvPr/>
        </p:nvSpPr>
        <p:spPr>
          <a:xfrm>
            <a:off x="3047995" y="4442316"/>
            <a:ext cx="1694330" cy="4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 Score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8B8F02-E515-4B1C-B0AE-6BCF09B276A8}"/>
              </a:ext>
            </a:extLst>
          </p:cNvPr>
          <p:cNvSpPr/>
          <p:nvPr/>
        </p:nvSpPr>
        <p:spPr>
          <a:xfrm>
            <a:off x="7422776" y="2110883"/>
            <a:ext cx="1694330" cy="4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 Party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58B91C-C8F9-438A-B68C-8BFEA11BE0D0}"/>
              </a:ext>
            </a:extLst>
          </p:cNvPr>
          <p:cNvSpPr/>
          <p:nvPr/>
        </p:nvSpPr>
        <p:spPr>
          <a:xfrm>
            <a:off x="7422776" y="4442316"/>
            <a:ext cx="1694330" cy="4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 Scale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940F43B-F1A5-40C0-BD8C-B878C6CDAF0E}"/>
              </a:ext>
            </a:extLst>
          </p:cNvPr>
          <p:cNvSpPr/>
          <p:nvPr/>
        </p:nvSpPr>
        <p:spPr>
          <a:xfrm>
            <a:off x="5124330" y="2110883"/>
            <a:ext cx="2190871" cy="44823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Issued by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75F746D-1F4F-49FB-805A-E8DE1164049F}"/>
              </a:ext>
            </a:extLst>
          </p:cNvPr>
          <p:cNvSpPr/>
          <p:nvPr/>
        </p:nvSpPr>
        <p:spPr>
          <a:xfrm rot="2885957">
            <a:off x="4599179" y="2810483"/>
            <a:ext cx="1255059" cy="44823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rates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05F4B28-C983-4F75-9E22-6330C2C0E9FB}"/>
              </a:ext>
            </a:extLst>
          </p:cNvPr>
          <p:cNvSpPr/>
          <p:nvPr/>
        </p:nvSpPr>
        <p:spPr>
          <a:xfrm rot="5400000">
            <a:off x="2992471" y="3291482"/>
            <a:ext cx="1859176" cy="44823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Has rating score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AE5D45-A220-4A73-9791-7C3BC3FE6C9D}"/>
              </a:ext>
            </a:extLst>
          </p:cNvPr>
          <p:cNvSpPr/>
          <p:nvPr/>
        </p:nvSpPr>
        <p:spPr>
          <a:xfrm>
            <a:off x="5124330" y="4497960"/>
            <a:ext cx="2190871" cy="44823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Has definition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0F63B42F-83C3-479B-9633-5A1E2F0975BD}"/>
              </a:ext>
            </a:extLst>
          </p:cNvPr>
          <p:cNvSpPr/>
          <p:nvPr/>
        </p:nvSpPr>
        <p:spPr>
          <a:xfrm>
            <a:off x="501020" y="1290917"/>
            <a:ext cx="2079245" cy="1718673"/>
          </a:xfrm>
          <a:prstGeom prst="borderCallout1">
            <a:avLst>
              <a:gd name="adj1" fmla="val 22755"/>
              <a:gd name="adj2" fmla="val 105943"/>
              <a:gd name="adj3" fmla="val 44579"/>
              <a:gd name="adj4" fmla="val 1203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Standing of something at a particular time as indicated by one or more rating scores with respect to some scale according to some rating party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ABC030E4-6240-419C-89EA-BA4C415B4183}"/>
              </a:ext>
            </a:extLst>
          </p:cNvPr>
          <p:cNvSpPr/>
          <p:nvPr/>
        </p:nvSpPr>
        <p:spPr>
          <a:xfrm>
            <a:off x="501020" y="3582979"/>
            <a:ext cx="2079245" cy="1718673"/>
          </a:xfrm>
          <a:prstGeom prst="borderCallout1">
            <a:avLst>
              <a:gd name="adj1" fmla="val 22755"/>
              <a:gd name="adj2" fmla="val 105943"/>
              <a:gd name="adj3" fmla="val 44579"/>
              <a:gd name="adj4" fmla="val 1203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grade, classification, or ranking of for something in accordance with some rating scale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F0A4D5E2-FCE7-4A14-9C80-64303EC6BB41}"/>
              </a:ext>
            </a:extLst>
          </p:cNvPr>
          <p:cNvSpPr/>
          <p:nvPr/>
        </p:nvSpPr>
        <p:spPr>
          <a:xfrm>
            <a:off x="9637060" y="1279401"/>
            <a:ext cx="2079245" cy="1718673"/>
          </a:xfrm>
          <a:prstGeom prst="borderCallout1">
            <a:avLst>
              <a:gd name="adj1" fmla="val 19625"/>
              <a:gd name="adj2" fmla="val -3570"/>
              <a:gd name="adj3" fmla="val 49273"/>
              <a:gd name="adj4" fmla="val -210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a party that performs a rating assessment to publish a rating. Frequently but not always the rating issuer.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723D8D5C-EB57-4709-89B1-68840E2D9E1A}"/>
              </a:ext>
            </a:extLst>
          </p:cNvPr>
          <p:cNvSpPr/>
          <p:nvPr/>
        </p:nvSpPr>
        <p:spPr>
          <a:xfrm>
            <a:off x="9637060" y="3571308"/>
            <a:ext cx="2079245" cy="1718673"/>
          </a:xfrm>
          <a:prstGeom prst="borderCallout1">
            <a:avLst>
              <a:gd name="adj1" fmla="val 19625"/>
              <a:gd name="adj2" fmla="val -3570"/>
              <a:gd name="adj3" fmla="val 49273"/>
              <a:gd name="adj4" fmla="val -210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system for assigning a value to something according to some scale with respect to quality, a standard, or ranking.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7EEAAE2-5DC2-479A-9F7B-51E141C9F7F5}"/>
              </a:ext>
            </a:extLst>
          </p:cNvPr>
          <p:cNvSpPr/>
          <p:nvPr/>
        </p:nvSpPr>
        <p:spPr>
          <a:xfrm rot="5400000">
            <a:off x="7365677" y="3288609"/>
            <a:ext cx="1859176" cy="44823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0091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8EBF-06D7-4E25-8ED0-AF8B7A99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Concepts – Ontology Diagram*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BFAA4-92C7-4BDE-B446-36C7E36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21" y="1492505"/>
            <a:ext cx="10361904" cy="4076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576A71-4484-425F-831E-9C252BE1D1FC}"/>
              </a:ext>
            </a:extLst>
          </p:cNvPr>
          <p:cNvSpPr txBox="1"/>
          <p:nvPr/>
        </p:nvSpPr>
        <p:spPr>
          <a:xfrm>
            <a:off x="7232073" y="5781963"/>
            <a:ext cx="44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UML Semantic Concept Modeling Profile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4B89768-562A-4B66-B4A6-2D1432C9FC5D}"/>
              </a:ext>
            </a:extLst>
          </p:cNvPr>
          <p:cNvSpPr/>
          <p:nvPr/>
        </p:nvSpPr>
        <p:spPr>
          <a:xfrm>
            <a:off x="1699491" y="5765969"/>
            <a:ext cx="1874982" cy="637371"/>
          </a:xfrm>
          <a:prstGeom prst="wedgeRoundRectCallout">
            <a:avLst>
              <a:gd name="adj1" fmla="val 81313"/>
              <a:gd name="adj2" fmla="val -1178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Reuse of general FIBO concepts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D1A1810-CA15-48A9-8A0F-1A5A9774353F}"/>
              </a:ext>
            </a:extLst>
          </p:cNvPr>
          <p:cNvSpPr/>
          <p:nvPr/>
        </p:nvSpPr>
        <p:spPr>
          <a:xfrm>
            <a:off x="4779819" y="5765969"/>
            <a:ext cx="1874982" cy="637371"/>
          </a:xfrm>
          <a:prstGeom prst="wedgeRoundRectCallout">
            <a:avLst>
              <a:gd name="adj1" fmla="val 54219"/>
              <a:gd name="adj2" fmla="val -1164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Reuse of general FIBO concepts</a:t>
            </a:r>
          </a:p>
        </p:txBody>
      </p:sp>
    </p:spTree>
    <p:extLst>
      <p:ext uri="{BB962C8B-B14F-4D97-AF65-F5344CB8AC3E}">
        <p14:creationId xmlns:p14="http://schemas.microsoft.com/office/powerpoint/2010/main" val="20089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277</TotalTime>
  <Words>1517</Words>
  <Application>Microsoft Office PowerPoint</Application>
  <PresentationFormat>Widescreen</PresentationFormat>
  <Paragraphs>194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Georgia</vt:lpstr>
      <vt:lpstr>Diamond Grid 16x9</vt:lpstr>
      <vt:lpstr>Ratings Ontologies</vt:lpstr>
      <vt:lpstr>Agenda</vt:lpstr>
      <vt:lpstr>What we are doing</vt:lpstr>
      <vt:lpstr>How we are doing it</vt:lpstr>
      <vt:lpstr>… that can Support Rosetta Stone Capabilities to Align and Harmonize Data via Common Meaning</vt:lpstr>
      <vt:lpstr>Benefits for Suppliers and Consumers</vt:lpstr>
      <vt:lpstr>Strawman Taxonomy of Ratings Ontologies</vt:lpstr>
      <vt:lpstr>Essential Concepts</vt:lpstr>
      <vt:lpstr>Essential Concepts – Ontology Diagram*</vt:lpstr>
      <vt:lpstr>Completing Detail</vt:lpstr>
      <vt:lpstr>Example “fact”</vt:lpstr>
      <vt:lpstr>Rating concept in OWL ontology editor (Protégé)</vt:lpstr>
      <vt:lpstr>Assessments produce ratings</vt:lpstr>
      <vt:lpstr>Definition of Concepts - Classes</vt:lpstr>
      <vt:lpstr>Definition of Concepts - Properties</vt:lpstr>
      <vt:lpstr>Example classification ontology: notional partitions</vt:lpstr>
      <vt:lpstr>Engagement</vt:lpstr>
      <vt:lpstr>Your Thoughts?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 Ontologies</dc:title>
  <dc:creator>Cory Casanave</dc:creator>
  <cp:lastModifiedBy>Cory Casanave</cp:lastModifiedBy>
  <cp:revision>33</cp:revision>
  <dcterms:created xsi:type="dcterms:W3CDTF">2019-02-01T23:35:24Z</dcterms:created>
  <dcterms:modified xsi:type="dcterms:W3CDTF">2019-02-02T23:17:17Z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