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2"/>
  </p:notesMasterIdLst>
  <p:sldIdLst>
    <p:sldId id="654" r:id="rId5"/>
    <p:sldId id="304" r:id="rId6"/>
    <p:sldId id="305" r:id="rId7"/>
    <p:sldId id="355" r:id="rId8"/>
    <p:sldId id="656" r:id="rId9"/>
    <p:sldId id="308" r:id="rId10"/>
    <p:sldId id="680" r:id="rId11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3B3"/>
    <a:srgbClr val="1D4992"/>
    <a:srgbClr val="E6E9EE"/>
    <a:srgbClr val="003F99"/>
    <a:srgbClr val="CA0013"/>
    <a:srgbClr val="013E99"/>
    <a:srgbClr val="06306C"/>
    <a:srgbClr val="C3554F"/>
    <a:srgbClr val="C00000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13" autoAdjust="0"/>
    <p:restoredTop sz="94718"/>
  </p:normalViewPr>
  <p:slideViewPr>
    <p:cSldViewPr>
      <p:cViewPr varScale="1">
        <p:scale>
          <a:sx n="65" d="100"/>
          <a:sy n="65" d="100"/>
        </p:scale>
        <p:origin x="264" y="4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50351-C575-FB4B-A8C4-8D38BC76C366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9255D-DF1A-BD4F-9FB2-95C11DFC0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7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481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D6C6B8-3E51-4119-84DC-FDEFF7CA7E33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65090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9255D-DF1A-BD4F-9FB2-95C11DFC0CF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20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812135" cy="2345690"/>
          </a:xfrm>
          <a:custGeom>
            <a:avLst/>
            <a:gdLst/>
            <a:ahLst/>
            <a:cxnLst/>
            <a:rect l="l" t="t" r="r" b="b"/>
            <a:pathLst>
              <a:path w="15812135" h="2345690">
                <a:moveTo>
                  <a:pt x="14457776" y="2345478"/>
                </a:moveTo>
                <a:lnTo>
                  <a:pt x="0" y="2345478"/>
                </a:lnTo>
                <a:lnTo>
                  <a:pt x="0" y="0"/>
                </a:lnTo>
                <a:lnTo>
                  <a:pt x="15811939" y="0"/>
                </a:lnTo>
                <a:lnTo>
                  <a:pt x="14457776" y="2345478"/>
                </a:lnTo>
                <a:close/>
              </a:path>
            </a:pathLst>
          </a:custGeom>
          <a:solidFill>
            <a:srgbClr val="E6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425829" y="0"/>
            <a:ext cx="3484879" cy="2345690"/>
          </a:xfrm>
          <a:custGeom>
            <a:avLst/>
            <a:gdLst/>
            <a:ahLst/>
            <a:cxnLst/>
            <a:rect l="l" t="t" r="r" b="b"/>
            <a:pathLst>
              <a:path w="3484880" h="2345690">
                <a:moveTo>
                  <a:pt x="2130709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484872" y="0"/>
                </a:lnTo>
                <a:lnTo>
                  <a:pt x="2130709" y="2345478"/>
                </a:lnTo>
                <a:close/>
              </a:path>
            </a:pathLst>
          </a:custGeom>
          <a:solidFill>
            <a:srgbClr val="FF59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555680" y="0"/>
            <a:ext cx="3549015" cy="2345690"/>
          </a:xfrm>
          <a:custGeom>
            <a:avLst/>
            <a:gdLst/>
            <a:ahLst/>
            <a:cxnLst/>
            <a:rect l="l" t="t" r="r" b="b"/>
            <a:pathLst>
              <a:path w="3549015" h="2345690">
                <a:moveTo>
                  <a:pt x="3548418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548418" y="0"/>
                </a:lnTo>
                <a:lnTo>
                  <a:pt x="3548418" y="2345478"/>
                </a:lnTo>
                <a:close/>
              </a:path>
            </a:pathLst>
          </a:custGeom>
          <a:solidFill>
            <a:srgbClr val="FF1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115629" y="706337"/>
            <a:ext cx="1255393" cy="11784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1570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78102" y="5119396"/>
            <a:ext cx="14337665" cy="379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476" cy="11309350"/>
            <a:chOff x="0" y="1"/>
            <a:chExt cx="20104476" cy="1129030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667796"/>
              <a:ext cx="11475985" cy="37245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7327" y="18763"/>
              <a:ext cx="10095230" cy="11271250"/>
            </a:xfrm>
            <a:custGeom>
              <a:avLst/>
              <a:gdLst/>
              <a:ahLst/>
              <a:cxnLst/>
              <a:rect l="l" t="t" r="r" b="b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41076" y="1"/>
              <a:ext cx="11963400" cy="11290300"/>
            </a:xfrm>
            <a:custGeom>
              <a:avLst/>
              <a:gdLst/>
              <a:ahLst/>
              <a:cxnLst/>
              <a:rect l="l" t="t" r="r" b="b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37306" y="5667810"/>
              <a:ext cx="7266940" cy="3714115"/>
            </a:xfrm>
            <a:custGeom>
              <a:avLst/>
              <a:gdLst/>
              <a:ahLst/>
              <a:cxnLst/>
              <a:rect l="l" t="t" r="r" b="b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48841" y="5667806"/>
              <a:ext cx="5732145" cy="3714115"/>
            </a:xfrm>
            <a:custGeom>
              <a:avLst/>
              <a:gdLst/>
              <a:ahLst/>
              <a:cxnLst/>
              <a:rect l="l" t="t" r="r" b="b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62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89050" y="1963971"/>
            <a:ext cx="12123369" cy="12740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" marR="5080">
              <a:lnSpc>
                <a:spcPct val="100499"/>
              </a:lnSpc>
              <a:spcBef>
                <a:spcPts val="95"/>
              </a:spcBef>
            </a:pPr>
            <a:r>
              <a:rPr lang="en-US" sz="4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Microsoft Equation </a:t>
            </a:r>
            <a:br>
              <a:rPr lang="en-US" sz="4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</a:br>
            <a:r>
              <a:rPr lang="en-US" sz="4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(</a:t>
            </a:r>
            <a:r>
              <a:rPr lang="ru-RU" sz="4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создание формул</a:t>
            </a:r>
            <a:r>
              <a:rPr lang="en-US" sz="4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 </a:t>
            </a:r>
            <a:r>
              <a:rPr lang="ru-RU" sz="4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в </a:t>
            </a:r>
            <a:r>
              <a:rPr lang="en-US" sz="4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MS </a:t>
            </a:r>
            <a:r>
              <a:rPr lang="ru-RU" sz="4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W</a:t>
            </a:r>
            <a:r>
              <a:rPr lang="en-US" sz="4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ord</a:t>
            </a:r>
            <a:r>
              <a:rPr lang="en-US" sz="4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)</a:t>
            </a:r>
            <a:endParaRPr lang="ru-RU" sz="4100" dirty="0">
              <a:solidFill>
                <a:schemeClr val="tx1">
                  <a:lumMod val="85000"/>
                  <a:lumOff val="1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34E5F425-ACDF-4201-8872-9794D7CF2479}"/>
              </a:ext>
            </a:extLst>
          </p:cNvPr>
          <p:cNvSpPr txBox="1">
            <a:spLocks/>
          </p:cNvSpPr>
          <p:nvPr/>
        </p:nvSpPr>
        <p:spPr>
          <a:xfrm>
            <a:off x="8985250" y="5631978"/>
            <a:ext cx="11087919" cy="3493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 algn="r">
              <a:spcBef>
                <a:spcPts val="105"/>
              </a:spcBef>
            </a:pPr>
            <a:endParaRPr lang="ru-RU" sz="3700" b="0" dirty="0">
              <a:highlight>
                <a:srgbClr val="E6E9EE"/>
              </a:highlight>
            </a:endParaRPr>
          </a:p>
          <a:p>
            <a:pPr marL="12700" marR="5080" algn="r">
              <a:spcBef>
                <a:spcPts val="105"/>
              </a:spcBef>
            </a:pPr>
            <a:r>
              <a:rPr lang="ru-RU" sz="3700" b="0" dirty="0">
                <a:highlight>
                  <a:srgbClr val="E6E9EE"/>
                </a:highlight>
              </a:rPr>
              <a:t>ЮФУ </a:t>
            </a:r>
            <a:r>
              <a:rPr lang="ru-RU" sz="3700" b="0" dirty="0" err="1">
                <a:highlight>
                  <a:srgbClr val="E6E9EE"/>
                </a:highlight>
              </a:rPr>
              <a:t>ИММиКН</a:t>
            </a:r>
            <a:r>
              <a:rPr lang="ru-RU" sz="3700" b="0" dirty="0">
                <a:highlight>
                  <a:srgbClr val="E6E9EE"/>
                </a:highlight>
              </a:rPr>
              <a:t> 1 курс</a:t>
            </a:r>
          </a:p>
          <a:p>
            <a:pPr marL="12700" marR="5080" algn="r">
              <a:spcBef>
                <a:spcPts val="105"/>
              </a:spcBef>
            </a:pPr>
            <a:r>
              <a:rPr lang="ru-RU" sz="3700" dirty="0">
                <a:highlight>
                  <a:srgbClr val="E6E9EE"/>
                </a:highlight>
              </a:rPr>
              <a:t>Прикладная математика и информатика </a:t>
            </a:r>
          </a:p>
          <a:p>
            <a:pPr marL="12700" marR="5080" algn="r">
              <a:spcBef>
                <a:spcPts val="105"/>
              </a:spcBef>
            </a:pPr>
            <a:r>
              <a:rPr lang="ru-RU" sz="3700" dirty="0">
                <a:highlight>
                  <a:srgbClr val="E6E9EE"/>
                </a:highlight>
              </a:rPr>
              <a:t>Выполняли:</a:t>
            </a:r>
            <a:r>
              <a:rPr lang="ru-RU" sz="3700" b="0" dirty="0">
                <a:highlight>
                  <a:srgbClr val="E6E9EE"/>
                </a:highlight>
              </a:rPr>
              <a:t> Ведяшкина Ольга </a:t>
            </a:r>
          </a:p>
          <a:p>
            <a:pPr marL="12700" marR="5080" algn="r">
              <a:spcBef>
                <a:spcPts val="105"/>
              </a:spcBef>
            </a:pPr>
            <a:r>
              <a:rPr lang="ru-RU" sz="3700" b="0" dirty="0">
                <a:highlight>
                  <a:srgbClr val="E6E9EE"/>
                </a:highlight>
              </a:rPr>
              <a:t>Корепина Анна, Сухомлинова Таисия</a:t>
            </a:r>
          </a:p>
          <a:p>
            <a:pPr marL="12700" marR="5080" algn="r">
              <a:spcBef>
                <a:spcPts val="105"/>
              </a:spcBef>
            </a:pPr>
            <a:r>
              <a:rPr lang="ru-RU" sz="3700" dirty="0">
                <a:highlight>
                  <a:srgbClr val="E6E9EE"/>
                </a:highlight>
              </a:rPr>
              <a:t>Руководитель: </a:t>
            </a:r>
            <a:r>
              <a:rPr lang="ru-RU" sz="3700" b="0" dirty="0">
                <a:highlight>
                  <a:srgbClr val="E6E9EE"/>
                </a:highlight>
              </a:rPr>
              <a:t>Пустовалова Ольга Геннадиевна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13D6ACF-DAFF-108D-D8F0-881F1D3EAC91}"/>
              </a:ext>
            </a:extLst>
          </p:cNvPr>
          <p:cNvSpPr/>
          <p:nvPr/>
        </p:nvSpPr>
        <p:spPr>
          <a:xfrm>
            <a:off x="12114914" y="1463675"/>
            <a:ext cx="7995814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274BA5-B7C0-41C2-16E1-62FAFEDBC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0006" y="1985942"/>
            <a:ext cx="1964065" cy="182251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CDFE2-9CEB-4216-B653-94E5E52CC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50" y="57308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1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908050" y="879238"/>
            <a:ext cx="12836989" cy="11092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013E99"/>
                </a:solidFill>
                <a:latin typeface="Arial"/>
                <a:cs typeface="Arial"/>
              </a:rPr>
              <a:t>Для чего нужен </a:t>
            </a:r>
            <a:r>
              <a:rPr lang="en-US" sz="3600" b="1" dirty="0">
                <a:solidFill>
                  <a:srgbClr val="013E99"/>
                </a:solidFill>
                <a:latin typeface="Arial"/>
                <a:cs typeface="Arial"/>
              </a:rPr>
              <a:t>Microsoft Equation?</a:t>
            </a:r>
            <a:endParaRPr lang="ru-RU" sz="3600" b="1" dirty="0">
              <a:solidFill>
                <a:srgbClr val="013E99"/>
              </a:solidFill>
              <a:latin typeface="Arial"/>
              <a:cs typeface="Arial"/>
            </a:endParaRPr>
          </a:p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013E99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ject 3">
            <a:extLst>
              <a:ext uri="{FF2B5EF4-FFF2-40B4-BE49-F238E27FC236}">
                <a16:creationId xmlns:a16="http://schemas.microsoft.com/office/drawing/2014/main" id="{55087413-1DD3-6EEF-A5B6-F7D9FEBC743E}"/>
              </a:ext>
            </a:extLst>
          </p:cNvPr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9049" r="29104"/>
          <a:stretch/>
        </p:blipFill>
        <p:spPr>
          <a:xfrm>
            <a:off x="14154150" y="3040126"/>
            <a:ext cx="5949950" cy="37308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DD3B7D-8056-691E-C783-C2E2DAA64A65}"/>
              </a:ext>
            </a:extLst>
          </p:cNvPr>
          <p:cNvSpPr txBox="1"/>
          <p:nvPr/>
        </p:nvSpPr>
        <p:spPr>
          <a:xfrm>
            <a:off x="908326" y="3039148"/>
            <a:ext cx="1249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ptos" panose="020B0004020202020204" pitchFamily="34" charset="0"/>
              </a:rPr>
              <a:t>Приложение Microsoft </a:t>
            </a:r>
            <a:r>
              <a:rPr lang="ru-RU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ptos" panose="020B0004020202020204" pitchFamily="34" charset="0"/>
              </a:rPr>
              <a:t>Equation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ptos" panose="020B0004020202020204" pitchFamily="34" charset="0"/>
              </a:rPr>
              <a:t> 3.0 – это специальный компонент текстового редактора Microsoft Word, позволяющий быстро создавать и редактировать формулы, тем самым качественно дополняя любую научную работу.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 descr="Изображение выглядит как Шрифт, зарисовка, рукописный текст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99B66FE9-AAC4-9054-A2D8-63C61005B4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66" y="4600887"/>
            <a:ext cx="1765300" cy="1765300"/>
          </a:xfrm>
          <a:prstGeom prst="rect">
            <a:avLst/>
          </a:prstGeom>
        </p:spPr>
      </p:pic>
      <p:pic>
        <p:nvPicPr>
          <p:cNvPr id="24" name="Рисунок 23" descr="Изображение выглядит как Шрифт, число, белый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8797CF35-A928-C53C-D9D7-D3A5D9FEC4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151" y="5210500"/>
            <a:ext cx="5218793" cy="3321050"/>
          </a:xfrm>
          <a:prstGeom prst="rect">
            <a:avLst/>
          </a:prstGeom>
        </p:spPr>
      </p:pic>
      <p:pic>
        <p:nvPicPr>
          <p:cNvPr id="26" name="Рисунок 25" descr="Изображение выглядит как Шрифт, типография, белый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EC8D658-1D4E-2BE0-97F3-5B03B23367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22" y="7022390"/>
            <a:ext cx="3092450" cy="2625245"/>
          </a:xfrm>
          <a:prstGeom prst="rect">
            <a:avLst/>
          </a:prstGeom>
        </p:spPr>
      </p:pic>
      <p:pic>
        <p:nvPicPr>
          <p:cNvPr id="28" name="Рисунок 27" descr="Изображение выглядит как каллиграфия, крюк&#10;&#10;Автоматически созданное описание">
            <a:extLst>
              <a:ext uri="{FF2B5EF4-FFF2-40B4-BE49-F238E27FC236}">
                <a16:creationId xmlns:a16="http://schemas.microsoft.com/office/drawing/2014/main" id="{349C5B62-737A-0F28-E2D7-59D202A94C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712" y="8733894"/>
            <a:ext cx="1498600" cy="1168026"/>
          </a:xfrm>
          <a:prstGeom prst="rect">
            <a:avLst/>
          </a:prstGeom>
        </p:spPr>
      </p:pic>
      <p:pic>
        <p:nvPicPr>
          <p:cNvPr id="30" name="Рисунок 29" descr="Изображение выглядит как текст, Шрифт, рукописный текст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993E00C7-467C-1050-740B-9DE831C4A6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146" y="4676146"/>
            <a:ext cx="2382431" cy="2885761"/>
          </a:xfrm>
          <a:prstGeom prst="rect">
            <a:avLst/>
          </a:prstGeom>
        </p:spPr>
      </p:pic>
      <p:pic>
        <p:nvPicPr>
          <p:cNvPr id="32" name="Рисунок 31" descr="Изображение выглядит как текст, Шрифт, число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169D934-87E1-4316-5796-6AB71869FC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0076" y="7920720"/>
            <a:ext cx="705535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1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908050" y="995743"/>
            <a:ext cx="12836989" cy="5537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1D49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3600" b="1" i="0" dirty="0">
                <a:solidFill>
                  <a:srgbClr val="1D499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люсы и минусы программы </a:t>
            </a:r>
            <a:r>
              <a:rPr lang="en-US" sz="3600" b="1" dirty="0">
                <a:solidFill>
                  <a:srgbClr val="013E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Equation</a:t>
            </a:r>
            <a:r>
              <a:rPr lang="ru-RU" sz="3600" b="0" i="0" dirty="0">
                <a:solidFill>
                  <a:srgbClr val="4973B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3600" b="1" dirty="0">
              <a:solidFill>
                <a:srgbClr val="4973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679DCDC-A23D-005F-7A65-4EA03CAAC2E8}"/>
              </a:ext>
            </a:extLst>
          </p:cNvPr>
          <p:cNvSpPr txBox="1"/>
          <p:nvPr/>
        </p:nvSpPr>
        <p:spPr>
          <a:xfrm>
            <a:off x="3185544" y="7965725"/>
            <a:ext cx="71713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Возможность экспорта. 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e</a:t>
            </a:r>
            <a:r>
              <a:rPr lang="ru-RU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quation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позволяет экспортировать созданные формулы в различные форматы, такие как изображения, PDF-файлы и другие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95A7B-B7B3-C6F9-1A40-6CB589A52AEC}"/>
              </a:ext>
            </a:extLst>
          </p:cNvPr>
          <p:cNvSpPr txBox="1"/>
          <p:nvPr/>
        </p:nvSpPr>
        <p:spPr>
          <a:xfrm>
            <a:off x="3185544" y="5749710"/>
            <a:ext cx="73771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Многофункциональность. 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Программа позволяет создавать различные типы математических формул, включая уравнения, интегралы, производные и т.д.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9835A9-3BBE-B19D-2B75-B5946C09AEB7}"/>
              </a:ext>
            </a:extLst>
          </p:cNvPr>
          <p:cNvSpPr txBox="1"/>
          <p:nvPr/>
        </p:nvSpPr>
        <p:spPr>
          <a:xfrm>
            <a:off x="3198205" y="3808465"/>
            <a:ext cx="71803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Простота использования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Equation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предоставляет удобный интерфейс для создания математических формул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682A97-FF3C-76EA-24EF-F494F11EA28C}"/>
              </a:ext>
            </a:extLst>
          </p:cNvPr>
          <p:cNvSpPr txBox="1"/>
          <p:nvPr/>
        </p:nvSpPr>
        <p:spPr>
          <a:xfrm>
            <a:off x="13012395" y="3557261"/>
            <a:ext cx="70830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Неудобство использования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Работа с 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ru-RU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Equation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может быть неудобной из-за ограниченных возможностей редактирования и форматирования формул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E5C190-7FC7-A02C-FE9C-DC4DA1CF1E6D}"/>
              </a:ext>
            </a:extLst>
          </p:cNvPr>
          <p:cNvSpPr txBox="1"/>
          <p:nvPr/>
        </p:nvSpPr>
        <p:spPr>
          <a:xfrm>
            <a:off x="13012395" y="5723132"/>
            <a:ext cx="65824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Сложность использования. 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во всех случаях интерфейс 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Equation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интуитивен, могут потребоваться время и усилия для освоения всех его возможностей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7573F4-4DF3-CA88-D6C8-AA85D12D981E}"/>
              </a:ext>
            </a:extLst>
          </p:cNvPr>
          <p:cNvSpPr txBox="1"/>
          <p:nvPr/>
        </p:nvSpPr>
        <p:spPr>
          <a:xfrm>
            <a:off x="13023850" y="8016875"/>
            <a:ext cx="65824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Совместимость. 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Могут возникнуть трудности просмотра формул на других устройствах или в другом программном обеспечении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Прямоугольная выноска 20">
            <a:extLst>
              <a:ext uri="{FF2B5EF4-FFF2-40B4-BE49-F238E27FC236}">
                <a16:creationId xmlns:a16="http://schemas.microsoft.com/office/drawing/2014/main" id="{1759E0A5-B571-0AFA-6A96-FA1A01F04007}"/>
              </a:ext>
            </a:extLst>
          </p:cNvPr>
          <p:cNvSpPr/>
          <p:nvPr/>
        </p:nvSpPr>
        <p:spPr>
          <a:xfrm rot="5400000" flipV="1">
            <a:off x="2210338" y="4418720"/>
            <a:ext cx="1324906" cy="136494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34" name="Прямоугольная выноска 20">
            <a:extLst>
              <a:ext uri="{FF2B5EF4-FFF2-40B4-BE49-F238E27FC236}">
                <a16:creationId xmlns:a16="http://schemas.microsoft.com/office/drawing/2014/main" id="{31EF1712-D3F9-FB0B-703D-FC2EB701666C}"/>
              </a:ext>
            </a:extLst>
          </p:cNvPr>
          <p:cNvSpPr/>
          <p:nvPr/>
        </p:nvSpPr>
        <p:spPr>
          <a:xfrm rot="5400000" flipV="1">
            <a:off x="2229748" y="6565534"/>
            <a:ext cx="1324906" cy="97674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013E99"/>
              </a:solidFill>
            </a:endParaRPr>
          </a:p>
        </p:txBody>
      </p:sp>
      <p:sp>
        <p:nvSpPr>
          <p:cNvPr id="35" name="Прямоугольная выноска 20">
            <a:extLst>
              <a:ext uri="{FF2B5EF4-FFF2-40B4-BE49-F238E27FC236}">
                <a16:creationId xmlns:a16="http://schemas.microsoft.com/office/drawing/2014/main" id="{D84A680F-314C-F8B3-E003-01D3CD26B63C}"/>
              </a:ext>
            </a:extLst>
          </p:cNvPr>
          <p:cNvSpPr/>
          <p:nvPr/>
        </p:nvSpPr>
        <p:spPr>
          <a:xfrm rot="5400000" flipV="1">
            <a:off x="2229748" y="8708813"/>
            <a:ext cx="1324906" cy="97674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36" name="Прямоугольная выноска 20">
            <a:extLst>
              <a:ext uri="{FF2B5EF4-FFF2-40B4-BE49-F238E27FC236}">
                <a16:creationId xmlns:a16="http://schemas.microsoft.com/office/drawing/2014/main" id="{9D8AE3D2-FE2B-A6A5-DC2E-47B70A9430E3}"/>
              </a:ext>
            </a:extLst>
          </p:cNvPr>
          <p:cNvSpPr/>
          <p:nvPr/>
        </p:nvSpPr>
        <p:spPr>
          <a:xfrm rot="5400000" flipV="1">
            <a:off x="11982702" y="4452126"/>
            <a:ext cx="1324906" cy="97674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37" name="Прямоугольная выноска 20">
            <a:extLst>
              <a:ext uri="{FF2B5EF4-FFF2-40B4-BE49-F238E27FC236}">
                <a16:creationId xmlns:a16="http://schemas.microsoft.com/office/drawing/2014/main" id="{7176702C-D33B-FE55-B3E3-89F0A52767B8}"/>
              </a:ext>
            </a:extLst>
          </p:cNvPr>
          <p:cNvSpPr/>
          <p:nvPr/>
        </p:nvSpPr>
        <p:spPr>
          <a:xfrm rot="5400000" flipV="1">
            <a:off x="12021522" y="6579530"/>
            <a:ext cx="1324906" cy="97674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38" name="Прямоугольная выноска 20">
            <a:extLst>
              <a:ext uri="{FF2B5EF4-FFF2-40B4-BE49-F238E27FC236}">
                <a16:creationId xmlns:a16="http://schemas.microsoft.com/office/drawing/2014/main" id="{7D1C7C56-8D91-3127-B025-1A97D7AEE1A4}"/>
              </a:ext>
            </a:extLst>
          </p:cNvPr>
          <p:cNvSpPr/>
          <p:nvPr/>
        </p:nvSpPr>
        <p:spPr>
          <a:xfrm rot="5400000" flipV="1">
            <a:off x="12021522" y="8722809"/>
            <a:ext cx="1324906" cy="97674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C6BEF-498C-5F0B-D9BB-0E7293F76E67}"/>
              </a:ext>
            </a:extLst>
          </p:cNvPr>
          <p:cNvSpPr txBox="1"/>
          <p:nvPr/>
        </p:nvSpPr>
        <p:spPr>
          <a:xfrm>
            <a:off x="1423194" y="3543319"/>
            <a:ext cx="10454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>
                <a:solidFill>
                  <a:srgbClr val="4973B3"/>
                </a:solidFill>
              </a:rPr>
              <a:t>+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00C7296-0ED1-273F-D3D0-54FF2CAB9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76" y="5270743"/>
            <a:ext cx="2609314" cy="30726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DCFAE5C-DA68-2C4C-D745-4063A1BD8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76" y="7399202"/>
            <a:ext cx="2609314" cy="3072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E9948E-CD88-09F3-9F7C-7A38EFDF2DD0}"/>
              </a:ext>
            </a:extLst>
          </p:cNvPr>
          <p:cNvSpPr txBox="1"/>
          <p:nvPr/>
        </p:nvSpPr>
        <p:spPr>
          <a:xfrm>
            <a:off x="11594070" y="3408695"/>
            <a:ext cx="6751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>
                <a:solidFill>
                  <a:srgbClr val="4973B3"/>
                </a:solidFill>
              </a:rPr>
              <a:t>-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953E53D-3AE4-10CE-84D6-09655408A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0930" y="5126628"/>
            <a:ext cx="2243522" cy="307265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8EDC23F-7522-E513-7637-1D1B8F09F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4622" y="7290820"/>
            <a:ext cx="2243522" cy="30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9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, программное обеспечение, число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7DA59C59-A823-C9CD-D509-73595A0AC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152" y="6305826"/>
            <a:ext cx="6623004" cy="4438599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E66A3D-33F8-C439-6E5B-59F405DE26C5}"/>
              </a:ext>
            </a:extLst>
          </p:cNvPr>
          <p:cNvSpPr/>
          <p:nvPr/>
        </p:nvSpPr>
        <p:spPr>
          <a:xfrm>
            <a:off x="984443" y="5434776"/>
            <a:ext cx="2145837" cy="775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38" dirty="0">
                <a:solidFill>
                  <a:schemeClr val="bg1"/>
                </a:solidFill>
                <a:latin typeface="DINCyr-Regular" panose="02000503030000020003" pitchFamily="2" charset="-52"/>
                <a:cs typeface="Times New Roman" panose="02020603050405020304" pitchFamily="18" charset="0"/>
              </a:rPr>
              <a:t>Academic </a:t>
            </a:r>
            <a:r>
              <a:rPr lang="ru-RU" sz="2638" dirty="0">
                <a:solidFill>
                  <a:schemeClr val="bg1"/>
                </a:solidFill>
                <a:latin typeface="DINCyr-Bold" panose="02000503030000020004" pitchFamily="2" charset="-52"/>
                <a:cs typeface="Times New Roman" panose="02020603050405020304" pitchFamily="18" charset="0"/>
              </a:rPr>
              <a:t> </a:t>
            </a:r>
            <a:endParaRPr lang="en-US" sz="2638" dirty="0">
              <a:solidFill>
                <a:schemeClr val="bg1"/>
              </a:solidFill>
              <a:latin typeface="DINCyr-Bold" panose="02000503030000020004" pitchFamily="2" charset="-5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DINCyr-Bold" panose="02000503030000020004" pitchFamily="2" charset="-52"/>
                <a:cs typeface="Times New Roman" panose="02020603050405020304" pitchFamily="18" charset="0"/>
              </a:rPr>
              <a:t>1 316</a:t>
            </a:r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5B185EB2-7139-7E7E-3634-01D6F99C14F4}"/>
              </a:ext>
            </a:extLst>
          </p:cNvPr>
          <p:cNvSpPr txBox="1"/>
          <p:nvPr/>
        </p:nvSpPr>
        <p:spPr>
          <a:xfrm>
            <a:off x="818406" y="3494569"/>
            <a:ext cx="1892147" cy="2050204"/>
          </a:xfrm>
          <a:prstGeom prst="rect">
            <a:avLst/>
          </a:prstGeom>
        </p:spPr>
        <p:txBody>
          <a:bodyPr vert="horz" wrap="square" lIns="0" tIns="58637" rIns="0" bIns="0" rtlCol="0">
            <a:spAutoFit/>
          </a:bodyPr>
          <a:lstStyle/>
          <a:p>
            <a:pPr marL="20942">
              <a:lnSpc>
                <a:spcPct val="120000"/>
              </a:lnSpc>
            </a:pPr>
            <a:r>
              <a:rPr lang="en-US" sz="11873" b="1" dirty="0">
                <a:ln w="28575">
                  <a:solidFill>
                    <a:srgbClr val="FF1F33"/>
                  </a:solidFill>
                  <a:prstDash val="solid"/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11873" b="1" spc="247" dirty="0">
              <a:ln w="28575">
                <a:solidFill>
                  <a:srgbClr val="FF1F33"/>
                </a:solidFill>
                <a:prstDash val="solid"/>
              </a:ln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A0CC1EC8-AA46-EAB2-E892-921079D8EDD0}"/>
              </a:ext>
            </a:extLst>
          </p:cNvPr>
          <p:cNvSpPr/>
          <p:nvPr/>
        </p:nvSpPr>
        <p:spPr>
          <a:xfrm>
            <a:off x="2127250" y="4127494"/>
            <a:ext cx="53040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ptos" panose="020B0004020202020204" pitchFamily="34" charset="0"/>
              </a:rPr>
              <a:t>На вкладке Вставка в группе Текст нажмите кнопку Объект.</a:t>
            </a:r>
            <a:r>
              <a:rPr lang="ru-RU" sz="2800" dirty="0">
                <a:effectLst/>
              </a:rPr>
              <a:t> </a:t>
            </a:r>
            <a:endParaRPr lang="ru-RU" sz="2800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7">
            <a:extLst>
              <a:ext uri="{FF2B5EF4-FFF2-40B4-BE49-F238E27FC236}">
                <a16:creationId xmlns:a16="http://schemas.microsoft.com/office/drawing/2014/main" id="{03D570A7-0EB2-E2B4-6C41-F6DCBEE4DA34}"/>
              </a:ext>
            </a:extLst>
          </p:cNvPr>
          <p:cNvSpPr txBox="1"/>
          <p:nvPr/>
        </p:nvSpPr>
        <p:spPr>
          <a:xfrm>
            <a:off x="818406" y="5701953"/>
            <a:ext cx="1748660" cy="2050204"/>
          </a:xfrm>
          <a:prstGeom prst="rect">
            <a:avLst/>
          </a:prstGeom>
        </p:spPr>
        <p:txBody>
          <a:bodyPr vert="horz" wrap="square" lIns="0" tIns="58637" rIns="0" bIns="0" rtlCol="0">
            <a:spAutoFit/>
          </a:bodyPr>
          <a:lstStyle/>
          <a:p>
            <a:pPr marL="20942">
              <a:lnSpc>
                <a:spcPct val="120000"/>
              </a:lnSpc>
            </a:pPr>
            <a:r>
              <a:rPr lang="en-US" sz="11873" b="1" dirty="0">
                <a:ln w="28575">
                  <a:solidFill>
                    <a:srgbClr val="FF1F33"/>
                  </a:solidFill>
                  <a:prstDash val="solid"/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11873" spc="247" dirty="0">
              <a:ln w="28575">
                <a:solidFill>
                  <a:srgbClr val="FF1F33"/>
                </a:solidFill>
                <a:prstDash val="solid"/>
              </a:ln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B75000FB-B3E5-5210-2566-E7FB6BDDF088}"/>
              </a:ext>
            </a:extLst>
          </p:cNvPr>
          <p:cNvCxnSpPr>
            <a:cxnSpLocks/>
          </p:cNvCxnSpPr>
          <p:nvPr/>
        </p:nvCxnSpPr>
        <p:spPr>
          <a:xfrm flipV="1">
            <a:off x="2127250" y="5258261"/>
            <a:ext cx="5038834" cy="39878"/>
          </a:xfrm>
          <a:prstGeom prst="line">
            <a:avLst/>
          </a:prstGeom>
          <a:ln w="28575">
            <a:solidFill>
              <a:srgbClr val="B4BB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F670FDC9-29DC-1E90-52C3-D036DA75F836}"/>
              </a:ext>
            </a:extLst>
          </p:cNvPr>
          <p:cNvCxnSpPr>
            <a:cxnSpLocks/>
          </p:cNvCxnSpPr>
          <p:nvPr/>
        </p:nvCxnSpPr>
        <p:spPr>
          <a:xfrm flipV="1">
            <a:off x="2127250" y="7399671"/>
            <a:ext cx="5038834" cy="40295"/>
          </a:xfrm>
          <a:prstGeom prst="line">
            <a:avLst/>
          </a:prstGeom>
          <a:ln w="28575">
            <a:solidFill>
              <a:srgbClr val="B4BB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bject 7">
            <a:extLst>
              <a:ext uri="{FF2B5EF4-FFF2-40B4-BE49-F238E27FC236}">
                <a16:creationId xmlns:a16="http://schemas.microsoft.com/office/drawing/2014/main" id="{91DF8950-30D8-C83D-E350-F6B5A9940CF3}"/>
              </a:ext>
            </a:extLst>
          </p:cNvPr>
          <p:cNvSpPr txBox="1"/>
          <p:nvPr/>
        </p:nvSpPr>
        <p:spPr>
          <a:xfrm>
            <a:off x="845389" y="7973611"/>
            <a:ext cx="2711725" cy="2050204"/>
          </a:xfrm>
          <a:prstGeom prst="rect">
            <a:avLst/>
          </a:prstGeom>
        </p:spPr>
        <p:txBody>
          <a:bodyPr vert="horz" wrap="square" lIns="0" tIns="58637" rIns="0" bIns="0" rtlCol="0">
            <a:spAutoFit/>
          </a:bodyPr>
          <a:lstStyle/>
          <a:p>
            <a:pPr marL="20942">
              <a:lnSpc>
                <a:spcPct val="120000"/>
              </a:lnSpc>
            </a:pPr>
            <a:r>
              <a:rPr lang="en-US" sz="11873" b="1" dirty="0">
                <a:ln w="28575">
                  <a:solidFill>
                    <a:srgbClr val="FF1F33"/>
                  </a:solidFill>
                  <a:prstDash val="solid"/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11873" b="1" dirty="0">
              <a:ln w="28575">
                <a:solidFill>
                  <a:srgbClr val="FF1F33"/>
                </a:solidFill>
                <a:prstDash val="solid"/>
              </a:ln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4BBFF55A-A3B1-69A0-F844-8C60A26983DF}"/>
              </a:ext>
            </a:extLst>
          </p:cNvPr>
          <p:cNvCxnSpPr>
            <a:cxnSpLocks/>
          </p:cNvCxnSpPr>
          <p:nvPr/>
        </p:nvCxnSpPr>
        <p:spPr>
          <a:xfrm flipV="1">
            <a:off x="2166159" y="9718612"/>
            <a:ext cx="4923725" cy="7098"/>
          </a:xfrm>
          <a:prstGeom prst="line">
            <a:avLst/>
          </a:prstGeom>
          <a:ln w="28575">
            <a:solidFill>
              <a:srgbClr val="B4BB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bject 7">
            <a:extLst>
              <a:ext uri="{FF2B5EF4-FFF2-40B4-BE49-F238E27FC236}">
                <a16:creationId xmlns:a16="http://schemas.microsoft.com/office/drawing/2014/main" id="{8E4CFE72-B44F-550E-46C1-36D94C0F94A3}"/>
              </a:ext>
            </a:extLst>
          </p:cNvPr>
          <p:cNvSpPr txBox="1"/>
          <p:nvPr/>
        </p:nvSpPr>
        <p:spPr>
          <a:xfrm>
            <a:off x="10010813" y="2273735"/>
            <a:ext cx="2051579" cy="2050204"/>
          </a:xfrm>
          <a:prstGeom prst="rect">
            <a:avLst/>
          </a:prstGeom>
        </p:spPr>
        <p:txBody>
          <a:bodyPr vert="horz" wrap="square" lIns="0" tIns="58637" rIns="0" bIns="0" rtlCol="0">
            <a:spAutoFit/>
          </a:bodyPr>
          <a:lstStyle/>
          <a:p>
            <a:pPr marL="20942">
              <a:lnSpc>
                <a:spcPct val="120000"/>
              </a:lnSpc>
            </a:pPr>
            <a:r>
              <a:rPr lang="en-US" sz="11873" b="1" dirty="0">
                <a:ln w="28575">
                  <a:solidFill>
                    <a:srgbClr val="FF1F33"/>
                  </a:solidFill>
                  <a:prstDash val="solid"/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endParaRPr lang="ru-RU" sz="11873" b="1" dirty="0">
              <a:ln w="28575">
                <a:solidFill>
                  <a:srgbClr val="FF1F33"/>
                </a:solidFill>
                <a:prstDash val="solid"/>
              </a:ln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D6EC2690-59F9-45A6-1AEA-F5CC3F213665}"/>
              </a:ext>
            </a:extLst>
          </p:cNvPr>
          <p:cNvGrpSpPr/>
          <p:nvPr/>
        </p:nvGrpSpPr>
        <p:grpSpPr>
          <a:xfrm>
            <a:off x="11104579" y="7679660"/>
            <a:ext cx="9071482" cy="3641403"/>
            <a:chOff x="6721606" y="4645107"/>
            <a:chExt cx="5536604" cy="2208304"/>
          </a:xfrm>
        </p:grpSpPr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F965F2D7-E091-4249-5EC7-1EFC6ECE4608}"/>
                </a:ext>
              </a:extLst>
            </p:cNvPr>
            <p:cNvSpPr/>
            <p:nvPr/>
          </p:nvSpPr>
          <p:spPr>
            <a:xfrm>
              <a:off x="6721606" y="4645107"/>
              <a:ext cx="5536604" cy="2208304"/>
            </a:xfrm>
            <a:prstGeom prst="rect">
              <a:avLst/>
            </a:prstGeom>
            <a:solidFill>
              <a:srgbClr val="003284">
                <a:alpha val="88627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ямоугольник 1">
              <a:extLst>
                <a:ext uri="{FF2B5EF4-FFF2-40B4-BE49-F238E27FC236}">
                  <a16:creationId xmlns:a16="http://schemas.microsoft.com/office/drawing/2014/main" id="{4C0B23B4-7EBD-522F-2C85-E1E258244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751" y="5055496"/>
              <a:ext cx="5291450" cy="1779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457200" indent="-457200" eaLnBrk="1" hangingPunct="1">
                <a:buClr>
                  <a:schemeClr val="bg1"/>
                </a:buClr>
                <a:buFont typeface="Courier New" panose="02070309020205020404" pitchFamily="49" charset="0"/>
                <a:buChar char="o"/>
              </a:pPr>
              <a:r>
                <a:rPr lang="ru-RU" altLang="ru-RU" sz="2638" dirty="0">
                  <a:solidFill>
                    <a:schemeClr val="bg1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</a:rPr>
                <a:t>В редакторе формул нельзя пользоваться пробелами, программа сама расставляет их, где необходимо</a:t>
              </a:r>
            </a:p>
            <a:p>
              <a:pPr marL="457200" indent="-457200" eaLnBrk="1" hangingPunct="1">
                <a:buClr>
                  <a:schemeClr val="bg1"/>
                </a:buClr>
                <a:buFont typeface="Courier New" panose="02070309020205020404" pitchFamily="49" charset="0"/>
                <a:buChar char="o"/>
              </a:pPr>
              <a:r>
                <a:rPr lang="ru-RU" altLang="ru-RU" sz="2638" dirty="0">
                  <a:solidFill>
                    <a:schemeClr val="bg1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</a:rPr>
                <a:t>Если у вас не высвечивается </a:t>
              </a:r>
              <a:r>
                <a:rPr lang="en-US" altLang="ru-RU" sz="2638" dirty="0">
                  <a:solidFill>
                    <a:schemeClr val="bg1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</a:rPr>
                <a:t>Microsoft Equation 3.0 </a:t>
              </a:r>
              <a:r>
                <a:rPr lang="ru-RU" altLang="ru-RU" sz="2638" dirty="0">
                  <a:solidFill>
                    <a:schemeClr val="bg1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</a:rPr>
                <a:t>во вставке объекта, рассмотрите к скачиванию более старую версию </a:t>
              </a:r>
              <a:r>
                <a:rPr lang="en-US" altLang="ru-RU" sz="2638" dirty="0">
                  <a:solidFill>
                    <a:schemeClr val="bg1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</a:rPr>
                <a:t>Word.</a:t>
              </a:r>
              <a:endParaRPr lang="ru-RU" altLang="ru-RU" sz="2638" dirty="0">
                <a:solidFill>
                  <a:schemeClr val="bg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endParaRPr>
            </a:p>
            <a:p>
              <a:pPr marL="457200" indent="-457200" eaLnBrk="1" hangingPunct="1">
                <a:buClr>
                  <a:schemeClr val="bg1"/>
                </a:buClr>
                <a:buFont typeface="Courier New" panose="02070309020205020404" pitchFamily="49" charset="0"/>
                <a:buChar char="o"/>
              </a:pPr>
              <a:endParaRPr lang="ru-RU" altLang="ru-RU" sz="2638" dirty="0">
                <a:solidFill>
                  <a:schemeClr val="bg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endParaRPr>
            </a:p>
          </p:txBody>
        </p:sp>
      </p:grpSp>
      <p:sp>
        <p:nvSpPr>
          <p:cNvPr id="343" name="Rectangle 21">
            <a:extLst>
              <a:ext uri="{FF2B5EF4-FFF2-40B4-BE49-F238E27FC236}">
                <a16:creationId xmlns:a16="http://schemas.microsoft.com/office/drawing/2014/main" id="{25FC3C2C-D0A6-A65E-26C3-4035C536911E}"/>
              </a:ext>
            </a:extLst>
          </p:cNvPr>
          <p:cNvSpPr/>
          <p:nvPr/>
        </p:nvSpPr>
        <p:spPr>
          <a:xfrm>
            <a:off x="2127250" y="6294241"/>
            <a:ext cx="53040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ptos" panose="020B0004020202020204" pitchFamily="34" charset="0"/>
              </a:rPr>
              <a:t>В диалоговом окне Объект откройте вкладку Создание.</a:t>
            </a:r>
            <a:r>
              <a:rPr lang="ru-RU" sz="2800" dirty="0">
                <a:effectLst/>
              </a:rPr>
              <a:t> </a:t>
            </a:r>
            <a:endParaRPr lang="ru-RU" sz="2800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344" name="Rectangle 21">
            <a:extLst>
              <a:ext uri="{FF2B5EF4-FFF2-40B4-BE49-F238E27FC236}">
                <a16:creationId xmlns:a16="http://schemas.microsoft.com/office/drawing/2014/main" id="{73962D04-B8F5-72BB-B938-575296E722E5}"/>
              </a:ext>
            </a:extLst>
          </p:cNvPr>
          <p:cNvSpPr/>
          <p:nvPr/>
        </p:nvSpPr>
        <p:spPr>
          <a:xfrm>
            <a:off x="2127250" y="8150259"/>
            <a:ext cx="534299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ptos" panose="020B0004020202020204" pitchFamily="34" charset="0"/>
              </a:rPr>
              <a:t>В поле Тип объекта выберите значение Microsoft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ptos" panose="020B0004020202020204" pitchFamily="34" charset="0"/>
              </a:rPr>
              <a:t>Equation</a:t>
            </a:r>
            <a:r>
              <a:rPr lang="ru-RU" sz="2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ptos" panose="020B0004020202020204" pitchFamily="34" charset="0"/>
              </a:rPr>
              <a:t> 3.0 и нажмите кнопку ОК.</a:t>
            </a:r>
            <a:r>
              <a:rPr lang="ru-RU" sz="2800" dirty="0">
                <a:effectLst/>
              </a:rPr>
              <a:t> </a:t>
            </a:r>
            <a:endParaRPr lang="en-US" sz="2800" dirty="0">
              <a:effectLst/>
            </a:endParaRPr>
          </a:p>
          <a:p>
            <a:endParaRPr lang="ru-RU" sz="2800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348" name="Rectangle 21">
            <a:extLst>
              <a:ext uri="{FF2B5EF4-FFF2-40B4-BE49-F238E27FC236}">
                <a16:creationId xmlns:a16="http://schemas.microsoft.com/office/drawing/2014/main" id="{C96E06A0-7822-005A-AA2D-32D1DB4C42D6}"/>
              </a:ext>
            </a:extLst>
          </p:cNvPr>
          <p:cNvSpPr/>
          <p:nvPr/>
        </p:nvSpPr>
        <p:spPr>
          <a:xfrm>
            <a:off x="11779790" y="3119807"/>
            <a:ext cx="77210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ptos" panose="020B0004020202020204" pitchFamily="34" charset="0"/>
              </a:rPr>
              <a:t>Измените уравнение с помощью символов, шаблонов и структур на панели инструментов Формула.</a:t>
            </a:r>
            <a:r>
              <a:rPr lang="ru-RU" sz="2400" dirty="0">
                <a:effectLst/>
              </a:rPr>
              <a:t> </a:t>
            </a:r>
            <a:endParaRPr lang="en-US" sz="2400" dirty="0">
              <a:effectLst/>
            </a:endParaRPr>
          </a:p>
          <a:p>
            <a:endParaRPr lang="ru-RU" sz="2400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cxnSp>
        <p:nvCxnSpPr>
          <p:cNvPr id="353" name="Прямая соединительная линия 352">
            <a:extLst>
              <a:ext uri="{FF2B5EF4-FFF2-40B4-BE49-F238E27FC236}">
                <a16:creationId xmlns:a16="http://schemas.microsoft.com/office/drawing/2014/main" id="{EA444148-2BAE-0A5F-B339-57192F890CC2}"/>
              </a:ext>
            </a:extLst>
          </p:cNvPr>
          <p:cNvCxnSpPr>
            <a:cxnSpLocks/>
          </p:cNvCxnSpPr>
          <p:nvPr/>
        </p:nvCxnSpPr>
        <p:spPr>
          <a:xfrm>
            <a:off x="11779790" y="4127494"/>
            <a:ext cx="7416260" cy="0"/>
          </a:xfrm>
          <a:prstGeom prst="line">
            <a:avLst/>
          </a:prstGeom>
          <a:ln w="28575">
            <a:solidFill>
              <a:srgbClr val="B4BB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object 14">
            <a:extLst>
              <a:ext uri="{FF2B5EF4-FFF2-40B4-BE49-F238E27FC236}">
                <a16:creationId xmlns:a16="http://schemas.microsoft.com/office/drawing/2014/main" id="{EB8B92C3-16FE-F283-6E52-81D6BD89B683}"/>
              </a:ext>
            </a:extLst>
          </p:cNvPr>
          <p:cNvSpPr txBox="1"/>
          <p:nvPr/>
        </p:nvSpPr>
        <p:spPr>
          <a:xfrm>
            <a:off x="908050" y="879238"/>
            <a:ext cx="12836989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1D4992"/>
                </a:solidFill>
                <a:latin typeface="Arial"/>
                <a:cs typeface="Arial"/>
              </a:rPr>
              <a:t>Как пользоваться </a:t>
            </a:r>
            <a:r>
              <a:rPr lang="ru-RU" sz="3600" b="1" dirty="0" err="1">
                <a:solidFill>
                  <a:srgbClr val="1D4992"/>
                </a:solidFill>
                <a:latin typeface="Arial"/>
                <a:cs typeface="Arial"/>
              </a:rPr>
              <a:t>M</a:t>
            </a:r>
            <a:r>
              <a:rPr lang="en-US" sz="3600" b="1" dirty="0" err="1">
                <a:solidFill>
                  <a:srgbClr val="1D4992"/>
                </a:solidFill>
                <a:latin typeface="Arial"/>
                <a:cs typeface="Arial"/>
              </a:rPr>
              <a:t>icrosoft</a:t>
            </a:r>
            <a:r>
              <a:rPr lang="en-US" sz="3600" b="1" dirty="0">
                <a:solidFill>
                  <a:srgbClr val="1D4992"/>
                </a:solidFill>
                <a:latin typeface="Arial"/>
                <a:cs typeface="Arial"/>
              </a:rPr>
              <a:t> Equation?</a:t>
            </a:r>
            <a:endParaRPr lang="ru-RU" sz="3600" b="1" dirty="0">
              <a:solidFill>
                <a:srgbClr val="1D4992"/>
              </a:solidFill>
              <a:latin typeface="Arial"/>
              <a:cs typeface="Arial"/>
            </a:endParaRPr>
          </a:p>
        </p:txBody>
      </p:sp>
      <p:pic>
        <p:nvPicPr>
          <p:cNvPr id="360" name="Рисунок 359">
            <a:extLst>
              <a:ext uri="{FF2B5EF4-FFF2-40B4-BE49-F238E27FC236}">
                <a16:creationId xmlns:a16="http://schemas.microsoft.com/office/drawing/2014/main" id="{46630FCA-435E-1CF3-42E0-04A4C86F4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cxnSp>
        <p:nvCxnSpPr>
          <p:cNvPr id="361" name="Прямая соединительная линия 360">
            <a:extLst>
              <a:ext uri="{FF2B5EF4-FFF2-40B4-BE49-F238E27FC236}">
                <a16:creationId xmlns:a16="http://schemas.microsoft.com/office/drawing/2014/main" id="{0DFCCE40-6AFC-A37A-4B17-FE9E480D592C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>
            <a:extLst>
              <a:ext uri="{FF2B5EF4-FFF2-40B4-BE49-F238E27FC236}">
                <a16:creationId xmlns:a16="http://schemas.microsoft.com/office/drawing/2014/main" id="{B4FCD325-1D4E-4D16-8D9A-2E8A071CC2B7}"/>
              </a:ext>
            </a:extLst>
          </p:cNvPr>
          <p:cNvSpPr/>
          <p:nvPr/>
        </p:nvSpPr>
        <p:spPr>
          <a:xfrm>
            <a:off x="18111298" y="6757733"/>
            <a:ext cx="1646134" cy="1646134"/>
          </a:xfrm>
          <a:prstGeom prst="ellipse">
            <a:avLst/>
          </a:prstGeom>
          <a:solidFill>
            <a:schemeClr val="bg1"/>
          </a:solidFill>
          <a:ln>
            <a:solidFill>
              <a:srgbClr val="FF1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58" name="Рисунок 357" descr="Флаг контур">
            <a:extLst>
              <a:ext uri="{FF2B5EF4-FFF2-40B4-BE49-F238E27FC236}">
                <a16:creationId xmlns:a16="http://schemas.microsoft.com/office/drawing/2014/main" id="{9A31C52E-9CEC-D392-FFB4-BE2B7BE6B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95576" y="7187455"/>
            <a:ext cx="877577" cy="877577"/>
          </a:xfrm>
          <a:prstGeom prst="rect">
            <a:avLst/>
          </a:prstGeom>
        </p:spPr>
      </p:pic>
      <p:sp>
        <p:nvSpPr>
          <p:cNvPr id="41" name="object 14">
            <a:extLst>
              <a:ext uri="{FF2B5EF4-FFF2-40B4-BE49-F238E27FC236}">
                <a16:creationId xmlns:a16="http://schemas.microsoft.com/office/drawing/2014/main" id="{25567CCA-C364-4180-AEA3-0EACE480E676}"/>
              </a:ext>
            </a:extLst>
          </p:cNvPr>
          <p:cNvSpPr txBox="1"/>
          <p:nvPr/>
        </p:nvSpPr>
        <p:spPr>
          <a:xfrm>
            <a:off x="908049" y="2822963"/>
            <a:ext cx="12836989" cy="4203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2800" b="1" dirty="0">
                <a:solidFill>
                  <a:srgbClr val="1D4992"/>
                </a:solidFill>
                <a:latin typeface="Arial"/>
                <a:cs typeface="Arial"/>
              </a:rPr>
              <a:t>Краткий экскурс в четырёх шагах:</a:t>
            </a:r>
          </a:p>
        </p:txBody>
      </p:sp>
      <p:pic>
        <p:nvPicPr>
          <p:cNvPr id="3" name="Рисунок 2" descr="Изображение выглядит как текст, Шрифт, число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A19134D2-4CBE-83B0-198A-69C6520CB7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611" y="3799277"/>
            <a:ext cx="2303807" cy="1498862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151F8740-5A9E-3813-6800-8843BC9E2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165" y="4389467"/>
            <a:ext cx="7352311" cy="13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6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3A14328-4CA3-4BFC-8736-9E1F35EB5707}"/>
              </a:ext>
            </a:extLst>
          </p:cNvPr>
          <p:cNvSpPr/>
          <p:nvPr/>
        </p:nvSpPr>
        <p:spPr>
          <a:xfrm>
            <a:off x="1393281" y="2795985"/>
            <a:ext cx="5925516" cy="75437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object 14">
            <a:extLst>
              <a:ext uri="{FF2B5EF4-FFF2-40B4-BE49-F238E27FC236}">
                <a16:creationId xmlns:a16="http://schemas.microsoft.com/office/drawing/2014/main" id="{0998F06A-6D39-E690-1017-532C2D715E50}"/>
              </a:ext>
            </a:extLst>
          </p:cNvPr>
          <p:cNvSpPr txBox="1"/>
          <p:nvPr/>
        </p:nvSpPr>
        <p:spPr>
          <a:xfrm>
            <a:off x="908050" y="879238"/>
            <a:ext cx="12836989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013E99"/>
                </a:solidFill>
                <a:latin typeface="Arial"/>
                <a:cs typeface="Arial"/>
              </a:rPr>
              <a:t>Стиль и размер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A2927C-9383-6908-017B-8EA3583D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B2B9BE2-F561-B0E9-E786-DCBF85C585F2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7">
            <a:extLst>
              <a:ext uri="{FF2B5EF4-FFF2-40B4-BE49-F238E27FC236}">
                <a16:creationId xmlns:a16="http://schemas.microsoft.com/office/drawing/2014/main" id="{5844CF66-57B4-41F8-B5CB-F584F29DD721}"/>
              </a:ext>
            </a:extLst>
          </p:cNvPr>
          <p:cNvSpPr txBox="1"/>
          <p:nvPr/>
        </p:nvSpPr>
        <p:spPr>
          <a:xfrm>
            <a:off x="940028" y="2496321"/>
            <a:ext cx="851644" cy="205020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58637" rIns="0" bIns="0" rtlCol="0">
            <a:spAutoFit/>
          </a:bodyPr>
          <a:lstStyle/>
          <a:p>
            <a:pPr marL="20942">
              <a:lnSpc>
                <a:spcPct val="120000"/>
              </a:lnSpc>
            </a:pPr>
            <a:r>
              <a:rPr lang="ru-RU" sz="11873" b="1" dirty="0">
                <a:ln w="28575">
                  <a:solidFill>
                    <a:srgbClr val="FF1F33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11873" b="1" spc="247" dirty="0">
              <a:ln w="28575">
                <a:solidFill>
                  <a:srgbClr val="FF1F33"/>
                </a:solidFill>
                <a:prstDash val="solid"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E55F3DA-FE93-44B9-A723-64E7E33FAD9B}"/>
              </a:ext>
            </a:extLst>
          </p:cNvPr>
          <p:cNvSpPr/>
          <p:nvPr/>
        </p:nvSpPr>
        <p:spPr>
          <a:xfrm>
            <a:off x="9366250" y="2795985"/>
            <a:ext cx="10210800" cy="75437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FE10BA8B-07F6-4760-BD54-F4BBC7F603CC}"/>
              </a:ext>
            </a:extLst>
          </p:cNvPr>
          <p:cNvSpPr txBox="1"/>
          <p:nvPr/>
        </p:nvSpPr>
        <p:spPr>
          <a:xfrm>
            <a:off x="8751860" y="2300977"/>
            <a:ext cx="1003298" cy="205020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58637" rIns="0" bIns="0" rtlCol="0">
            <a:spAutoFit/>
          </a:bodyPr>
          <a:lstStyle/>
          <a:p>
            <a:pPr marL="20942">
              <a:lnSpc>
                <a:spcPct val="120000"/>
              </a:lnSpc>
            </a:pPr>
            <a:r>
              <a:rPr lang="ru-RU" sz="11873" b="1" dirty="0">
                <a:ln w="28575">
                  <a:solidFill>
                    <a:srgbClr val="FF1F33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11873" b="1" spc="247" dirty="0">
              <a:ln w="28575">
                <a:solidFill>
                  <a:srgbClr val="FF1F33"/>
                </a:solidFill>
                <a:prstDash val="solid"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A941E-C150-594D-71DF-B4E026B21AF2}"/>
              </a:ext>
            </a:extLst>
          </p:cNvPr>
          <p:cNvSpPr txBox="1"/>
          <p:nvPr/>
        </p:nvSpPr>
        <p:spPr>
          <a:xfrm>
            <a:off x="1754800" y="2966186"/>
            <a:ext cx="534779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Microsoft </a:t>
            </a:r>
            <a:r>
              <a:rPr lang="ru-RU" sz="2800" dirty="0" err="1"/>
              <a:t>Equation</a:t>
            </a:r>
            <a:r>
              <a:rPr lang="ru-RU" sz="2800" dirty="0"/>
              <a:t> предлагает такие шрифты, используемые в разных частях формулы: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EC1DAB-9438-0AF8-E684-F0C1CA70B8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49" t="5999" r="11491" b="10561"/>
          <a:stretch/>
        </p:blipFill>
        <p:spPr>
          <a:xfrm>
            <a:off x="2320360" y="4650845"/>
            <a:ext cx="4245612" cy="41916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06534A-F207-A210-4DE4-66A42A836527}"/>
              </a:ext>
            </a:extLst>
          </p:cNvPr>
          <p:cNvSpPr txBox="1"/>
          <p:nvPr/>
        </p:nvSpPr>
        <p:spPr>
          <a:xfrm>
            <a:off x="1645785" y="9169094"/>
            <a:ext cx="55658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Либо можно использовать свои шрифты, загруженные в Word.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0A0D51-8EFB-1BF3-F26C-B06F9ED1E6C0}"/>
              </a:ext>
            </a:extLst>
          </p:cNvPr>
          <p:cNvSpPr txBox="1"/>
          <p:nvPr/>
        </p:nvSpPr>
        <p:spPr>
          <a:xfrm>
            <a:off x="10144065" y="3044369"/>
            <a:ext cx="1021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Для разных частей формулы используются разные размеры. Вот как это выглядит в программе: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91B31D4-116D-8D4C-0B3D-AF7FB98C7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4438" y="4341338"/>
            <a:ext cx="3754424" cy="375442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FDB8C07-0BD0-E8BE-E133-61D21DC985AF}"/>
              </a:ext>
            </a:extLst>
          </p:cNvPr>
          <p:cNvSpPr txBox="1"/>
          <p:nvPr/>
        </p:nvSpPr>
        <p:spPr>
          <a:xfrm>
            <a:off x="9620852" y="8438625"/>
            <a:ext cx="994259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Существует обычный размер, крупный и мелкий индексы, крупный и мелкий символы. Как и в случае со стилем, пользователь может выбрать свои предпочтения в размере формул или оставить размеры по умолчанию.</a:t>
            </a:r>
          </a:p>
        </p:txBody>
      </p:sp>
    </p:spTree>
    <p:extLst>
      <p:ext uri="{BB962C8B-B14F-4D97-AF65-F5344CB8AC3E}">
        <p14:creationId xmlns:p14="http://schemas.microsoft.com/office/powerpoint/2010/main" val="408803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908050" y="879238"/>
            <a:ext cx="12836989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1D4992"/>
                </a:solidFill>
                <a:latin typeface="Arial"/>
                <a:cs typeface="Arial"/>
              </a:rPr>
              <a:t>Примеры формул, созданных в </a:t>
            </a:r>
            <a:r>
              <a:rPr lang="en-US" sz="3600" b="1" dirty="0">
                <a:solidFill>
                  <a:srgbClr val="1D4992"/>
                </a:solidFill>
                <a:latin typeface="Arial"/>
                <a:cs typeface="Arial"/>
              </a:rPr>
              <a:t>Microsoft Equation</a:t>
            </a:r>
            <a:r>
              <a:rPr lang="ru-RU" sz="3600" b="1" dirty="0">
                <a:solidFill>
                  <a:srgbClr val="1D4992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3859594-092C-4532-5412-EAF10688F30C}"/>
              </a:ext>
            </a:extLst>
          </p:cNvPr>
          <p:cNvSpPr/>
          <p:nvPr/>
        </p:nvSpPr>
        <p:spPr>
          <a:xfrm>
            <a:off x="0" y="3064696"/>
            <a:ext cx="6699250" cy="4113978"/>
          </a:xfrm>
          <a:prstGeom prst="rect">
            <a:avLst/>
          </a:prstGeom>
          <a:solidFill>
            <a:srgbClr val="E6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9EB3DF7-0E1F-59D3-E016-38C0B2B7C38D}"/>
              </a:ext>
            </a:extLst>
          </p:cNvPr>
          <p:cNvSpPr/>
          <p:nvPr/>
        </p:nvSpPr>
        <p:spPr>
          <a:xfrm>
            <a:off x="4283" y="7179497"/>
            <a:ext cx="6694967" cy="4113978"/>
          </a:xfrm>
          <a:prstGeom prst="rect">
            <a:avLst/>
          </a:prstGeom>
          <a:solidFill>
            <a:srgbClr val="1D4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134C634-E585-E2A8-4560-84A92E0B9A2F}"/>
              </a:ext>
            </a:extLst>
          </p:cNvPr>
          <p:cNvSpPr/>
          <p:nvPr/>
        </p:nvSpPr>
        <p:spPr>
          <a:xfrm>
            <a:off x="6699250" y="3064696"/>
            <a:ext cx="6694967" cy="4130676"/>
          </a:xfrm>
          <a:prstGeom prst="rect">
            <a:avLst/>
          </a:prstGeom>
          <a:solidFill>
            <a:srgbClr val="1D4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A3AE292-C043-C152-5F09-C658BFE6F4E5}"/>
              </a:ext>
            </a:extLst>
          </p:cNvPr>
          <p:cNvSpPr/>
          <p:nvPr/>
        </p:nvSpPr>
        <p:spPr>
          <a:xfrm>
            <a:off x="13394217" y="7195372"/>
            <a:ext cx="6694967" cy="4113978"/>
          </a:xfrm>
          <a:prstGeom prst="rect">
            <a:avLst/>
          </a:prstGeom>
          <a:solidFill>
            <a:srgbClr val="497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FC559D8-6B0F-8A14-C9C2-46505327096D}"/>
              </a:ext>
            </a:extLst>
          </p:cNvPr>
          <p:cNvSpPr/>
          <p:nvPr/>
        </p:nvSpPr>
        <p:spPr>
          <a:xfrm>
            <a:off x="6677983" y="7187435"/>
            <a:ext cx="6699250" cy="4113978"/>
          </a:xfrm>
          <a:prstGeom prst="rect">
            <a:avLst/>
          </a:prstGeom>
          <a:solidFill>
            <a:srgbClr val="E6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62DBE0-B1F2-3B24-6AE7-E0D46217ED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58" r="13320" b="91725"/>
          <a:stretch/>
        </p:blipFill>
        <p:spPr>
          <a:xfrm>
            <a:off x="-14900" y="3050676"/>
            <a:ext cx="6703518" cy="75764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F0E98E2-ACCB-92B6-DC88-D21B97A016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15023" r="-125" b="52426"/>
          <a:stretch/>
        </p:blipFill>
        <p:spPr>
          <a:xfrm>
            <a:off x="-14917" y="3801873"/>
            <a:ext cx="6677984" cy="242681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DE228A-A093-0F6C-D610-06E57AE3E3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09" t="53587" r="20649" b="37167"/>
          <a:stretch/>
        </p:blipFill>
        <p:spPr>
          <a:xfrm>
            <a:off x="-21267" y="6228691"/>
            <a:ext cx="6677984" cy="92225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A671512-500D-48A4-FCF1-332A2C12A3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128" t="29723" r="24143" b="-739"/>
          <a:stretch/>
        </p:blipFill>
        <p:spPr>
          <a:xfrm>
            <a:off x="6677982" y="7178674"/>
            <a:ext cx="6694225" cy="411397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A485840-6E38-D939-B376-C5C3FF8400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264" b="4968"/>
          <a:stretch/>
        </p:blipFill>
        <p:spPr>
          <a:xfrm>
            <a:off x="13405873" y="3411202"/>
            <a:ext cx="6683311" cy="323407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62CD85F-C2BF-153A-D781-59CCDB3C4CB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974" r="4167" b="58766"/>
          <a:stretch/>
        </p:blipFill>
        <p:spPr>
          <a:xfrm>
            <a:off x="222250" y="7788275"/>
            <a:ext cx="6063067" cy="298759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F142338-47EB-B5C3-4014-61AEC79F1EC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" t="43425" r="37771" b="38796"/>
          <a:stretch/>
        </p:blipFill>
        <p:spPr>
          <a:xfrm>
            <a:off x="13721483" y="8146883"/>
            <a:ext cx="6018425" cy="217920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4F560C1-1233-BA7E-2CB4-1F605561F99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2055" r="29167" b="8356"/>
          <a:stretch/>
        </p:blipFill>
        <p:spPr>
          <a:xfrm>
            <a:off x="7232650" y="3660028"/>
            <a:ext cx="5638800" cy="298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9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476" cy="11309350"/>
            <a:chOff x="0" y="1"/>
            <a:chExt cx="20104476" cy="1129030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667796"/>
              <a:ext cx="11475985" cy="37245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7327" y="18763"/>
              <a:ext cx="10095230" cy="11271250"/>
            </a:xfrm>
            <a:custGeom>
              <a:avLst/>
              <a:gdLst/>
              <a:ahLst/>
              <a:cxnLst/>
              <a:rect l="l" t="t" r="r" b="b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41076" y="1"/>
              <a:ext cx="11963400" cy="11290300"/>
            </a:xfrm>
            <a:custGeom>
              <a:avLst/>
              <a:gdLst/>
              <a:ahLst/>
              <a:cxnLst/>
              <a:rect l="l" t="t" r="r" b="b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37306" y="5667810"/>
              <a:ext cx="7266940" cy="3714115"/>
            </a:xfrm>
            <a:custGeom>
              <a:avLst/>
              <a:gdLst/>
              <a:ahLst/>
              <a:cxnLst/>
              <a:rect l="l" t="t" r="r" b="b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48841" y="5667806"/>
              <a:ext cx="5732145" cy="3714115"/>
            </a:xfrm>
            <a:custGeom>
              <a:avLst/>
              <a:gdLst/>
              <a:ahLst/>
              <a:cxnLst/>
              <a:rect l="l" t="t" r="r" b="b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62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13D6ACF-DAFF-108D-D8F0-881F1D3EAC91}"/>
              </a:ext>
            </a:extLst>
          </p:cNvPr>
          <p:cNvSpPr/>
          <p:nvPr/>
        </p:nvSpPr>
        <p:spPr>
          <a:xfrm>
            <a:off x="12114914" y="1463675"/>
            <a:ext cx="7995814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274BA5-B7C0-41C2-16E1-62FAFEDBC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0006" y="1985942"/>
            <a:ext cx="1964065" cy="1822511"/>
          </a:xfrm>
          <a:prstGeom prst="rect">
            <a:avLst/>
          </a:prstGeom>
        </p:spPr>
      </p:pic>
      <p:sp>
        <p:nvSpPr>
          <p:cNvPr id="14" name="object 8">
            <a:extLst>
              <a:ext uri="{FF2B5EF4-FFF2-40B4-BE49-F238E27FC236}">
                <a16:creationId xmlns:a16="http://schemas.microsoft.com/office/drawing/2014/main" id="{4FBEE4BB-17D5-4262-83BF-4DC21B0750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719" y="2668825"/>
            <a:ext cx="1212336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" marR="5080">
              <a:lnSpc>
                <a:spcPct val="100499"/>
              </a:lnSpc>
              <a:spcBef>
                <a:spcPts val="95"/>
              </a:spcBef>
            </a:pPr>
            <a:r>
              <a:rPr lang="ru-RU" sz="4400" b="0" spc="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СПАСИБО ЗА ВНИМАНИЕ!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0F3EE3D-C3B3-4550-8EDE-2DF4413DE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50" y="57308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6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C8D44663A8B0B448F8D49ED3B7273C4" ma:contentTypeVersion="8" ma:contentTypeDescription="Создание документа." ma:contentTypeScope="" ma:versionID="da1da8e9fefa72c7a260867e3f5b7ddc">
  <xsd:schema xmlns:xsd="http://www.w3.org/2001/XMLSchema" xmlns:xs="http://www.w3.org/2001/XMLSchema" xmlns:p="http://schemas.microsoft.com/office/2006/metadata/properties" xmlns:ns2="ee52b0be-089a-4697-b28b-8a2ad284917b" targetNamespace="http://schemas.microsoft.com/office/2006/metadata/properties" ma:root="true" ma:fieldsID="0753c5a3f35804de4691de2ba518f8b6" ns2:_="">
    <xsd:import namespace="ee52b0be-089a-4697-b28b-8a2ad28491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2b0be-089a-4697-b28b-8a2ad28491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364E16-51D3-474A-A476-37CAACA52F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C4F45D-88D0-4A80-A35C-44C2118FDA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52b0be-089a-4697-b28b-8a2ad28491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587C30-353B-4F3C-BCEF-1529C2BF81A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5350</TotalTime>
  <Words>377</Words>
  <Application>Microsoft Macintosh PowerPoint</Application>
  <PresentationFormat>Произвольный</PresentationFormat>
  <Paragraphs>44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Courier New</vt:lpstr>
      <vt:lpstr>DINCyr-Bold</vt:lpstr>
      <vt:lpstr>DINCyr-Regular</vt:lpstr>
      <vt:lpstr>Times New Roman</vt:lpstr>
      <vt:lpstr>Office Theme</vt:lpstr>
      <vt:lpstr>Microsoft Equation  (создание формул в MS Word)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БАЗОВЫХ ЭЛЕМЕНТОВ ФИРМЕННОГО СТИЛЯ ЮФУ С ПРИОРИТЕТНЫМ РАЗМЕЩЕНИЕМ ЛОГОТИПА УНИВЕРСИТЕТА</dc:title>
  <dc:creator>GTX</dc:creator>
  <cp:lastModifiedBy>Сухомлинова Таисия Николаевна</cp:lastModifiedBy>
  <cp:revision>81</cp:revision>
  <dcterms:created xsi:type="dcterms:W3CDTF">2023-09-03T13:34:07Z</dcterms:created>
  <dcterms:modified xsi:type="dcterms:W3CDTF">2024-03-26T03:43:42Z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2023-09-03T00:00:00Z</vt:filetime>
  </property>
  <property fmtid="{D5CDD505-2E9C-101B-9397-08002B2CF9AE}" pid="3" name="Creator">
    <vt:lpwstr>Adobe InDesign 18.5 (Windows)</vt:lpwstr>
  </property>
  <property fmtid="{D5CDD505-2E9C-101B-9397-08002B2CF9AE}" pid="4" name="LastSaved">
    <vt:filetime>2023-09-03T00:00:00Z</vt:filetime>
  </property>
  <property fmtid="{D5CDD505-2E9C-101B-9397-08002B2CF9AE}" pid="5" name="Producer">
    <vt:lpwstr>Adobe PDF Library 17.0</vt:lpwstr>
  </property>
  <property fmtid="{D5CDD505-2E9C-101B-9397-08002B2CF9AE}" pid="6" name="ContentTypeId">
    <vt:lpwstr>0x0101004C8D44663A8B0B448F8D49ED3B7273C4</vt:lpwstr>
  </property>
</Properties>
</file>