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 id="2147483696" r:id="rId3"/>
    <p:sldMasterId id="2147483708" r:id="rId4"/>
    <p:sldMasterId id="2147483756" r:id="rId5"/>
  </p:sldMasterIdLst>
  <p:notesMasterIdLst>
    <p:notesMasterId r:id="rId20"/>
  </p:notesMasterIdLst>
  <p:handoutMasterIdLst>
    <p:handoutMasterId r:id="rId21"/>
  </p:handoutMasterIdLst>
  <p:sldIdLst>
    <p:sldId id="256" r:id="rId6"/>
    <p:sldId id="258" r:id="rId7"/>
    <p:sldId id="270" r:id="rId8"/>
    <p:sldId id="283" r:id="rId9"/>
    <p:sldId id="273" r:id="rId10"/>
    <p:sldId id="266" r:id="rId11"/>
    <p:sldId id="259" r:id="rId12"/>
    <p:sldId id="277" r:id="rId13"/>
    <p:sldId id="271" r:id="rId14"/>
    <p:sldId id="272" r:id="rId15"/>
    <p:sldId id="274" r:id="rId16"/>
    <p:sldId id="281" r:id="rId17"/>
    <p:sldId id="280"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aroa Sue (CEX)" initials="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75" autoAdjust="0"/>
    <p:restoredTop sz="88277" autoAdjust="0"/>
  </p:normalViewPr>
  <p:slideViewPr>
    <p:cSldViewPr snapToGrid="0" snapToObjects="1">
      <p:cViewPr>
        <p:scale>
          <a:sx n="70" d="100"/>
          <a:sy n="70" d="100"/>
        </p:scale>
        <p:origin x="-1512" y="-216"/>
      </p:cViewPr>
      <p:guideLst>
        <p:guide orient="horz" pos="2160"/>
        <p:guide pos="2880"/>
      </p:guideLst>
    </p:cSldViewPr>
  </p:slideViewPr>
  <p:notesTextViewPr>
    <p:cViewPr>
      <p:scale>
        <a:sx n="1" d="1"/>
        <a:sy n="1" d="1"/>
      </p:scale>
      <p:origin x="0" y="0"/>
    </p:cViewPr>
  </p:notesTextViewPr>
  <p:notesViewPr>
    <p:cSldViewPr snapToGrid="0" snapToObjects="1">
      <p:cViewPr varScale="1">
        <p:scale>
          <a:sx n="60" d="100"/>
          <a:sy n="60" d="100"/>
        </p:scale>
        <p:origin x="-274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1-30T15:25:33.413"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7C3760-3609-4021-A398-FCCC8922FB8C}" type="datetimeFigureOut">
              <a:rPr lang="en-GB" smtClean="0"/>
              <a:t>26/03/2019</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350363-1060-4C0F-BF58-9A7AD72C05E9}" type="slidenum">
              <a:rPr lang="en-GB" smtClean="0"/>
              <a:t>‹#›</a:t>
            </a:fld>
            <a:endParaRPr lang="en-GB"/>
          </a:p>
        </p:txBody>
      </p:sp>
    </p:spTree>
    <p:extLst>
      <p:ext uri="{BB962C8B-B14F-4D97-AF65-F5344CB8AC3E}">
        <p14:creationId xmlns:p14="http://schemas.microsoft.com/office/powerpoint/2010/main" val="62039532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A9C7F7-C1BB-487D-9C1E-DD6057D3492E}" type="datetimeFigureOut">
              <a:rPr lang="en-GB" smtClean="0"/>
              <a:t>26/03/2019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0AAFF-E56F-450F-97CF-38318381EA51}" type="slidenum">
              <a:rPr lang="en-GB" smtClean="0"/>
              <a:t>‹#›</a:t>
            </a:fld>
            <a:endParaRPr lang="en-GB"/>
          </a:p>
        </p:txBody>
      </p:sp>
    </p:spTree>
    <p:extLst>
      <p:ext uri="{BB962C8B-B14F-4D97-AF65-F5344CB8AC3E}">
        <p14:creationId xmlns:p14="http://schemas.microsoft.com/office/powerpoint/2010/main" val="221164846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smtClean="0">
                <a:solidFill>
                  <a:prstClr val="black"/>
                </a:solidFill>
              </a:rPr>
              <a:t>revision control system, a tool to manage your source code history.</a:t>
            </a:r>
          </a:p>
          <a:p>
            <a:pPr lvl="0"/>
            <a:endParaRPr lang="en-US" sz="1200" dirty="0" smtClean="0">
              <a:solidFill>
                <a:prstClr val="black"/>
              </a:solidFill>
            </a:endParaRPr>
          </a:p>
          <a:p>
            <a:pPr lvl="0"/>
            <a:r>
              <a:rPr lang="en-US" sz="1200" dirty="0" smtClean="0">
                <a:solidFill>
                  <a:prstClr val="black"/>
                </a:solidFill>
              </a:rPr>
              <a:t>Remote</a:t>
            </a:r>
            <a:r>
              <a:rPr lang="en-US" sz="1200" baseline="0" dirty="0" smtClean="0">
                <a:solidFill>
                  <a:prstClr val="black"/>
                </a:solidFill>
              </a:rPr>
              <a:t> </a:t>
            </a:r>
            <a:r>
              <a:rPr lang="en-US" sz="1200" dirty="0" smtClean="0">
                <a:solidFill>
                  <a:prstClr val="black"/>
                </a:solidFill>
              </a:rPr>
              <a:t>hosting service for </a:t>
            </a:r>
            <a:r>
              <a:rPr lang="en-US" sz="1200" dirty="0" err="1" smtClean="0">
                <a:solidFill>
                  <a:prstClr val="black"/>
                </a:solidFill>
              </a:rPr>
              <a:t>Git</a:t>
            </a:r>
            <a:r>
              <a:rPr lang="en-US" sz="1200" dirty="0" smtClean="0">
                <a:solidFill>
                  <a:prstClr val="black"/>
                </a:solidFill>
              </a:rPr>
              <a:t> repositories. So they are not the same thing: </a:t>
            </a:r>
            <a:r>
              <a:rPr lang="en-US" sz="1200" dirty="0" err="1" smtClean="0">
                <a:solidFill>
                  <a:prstClr val="black"/>
                </a:solidFill>
              </a:rPr>
              <a:t>Git</a:t>
            </a:r>
            <a:r>
              <a:rPr lang="en-US" sz="1200" dirty="0" smtClean="0">
                <a:solidFill>
                  <a:prstClr val="black"/>
                </a:solidFill>
              </a:rPr>
              <a:t> is the tool, GitHub is the service for projects that use </a:t>
            </a:r>
            <a:r>
              <a:rPr lang="en-US" sz="1200" dirty="0" err="1" smtClean="0">
                <a:solidFill>
                  <a:prstClr val="black"/>
                </a:solidFill>
              </a:rPr>
              <a:t>Git</a:t>
            </a:r>
            <a:r>
              <a:rPr lang="en-US" sz="1200" dirty="0" smtClean="0">
                <a:solidFill>
                  <a:prstClr val="black"/>
                </a:solidFill>
              </a:rPr>
              <a:t>.</a:t>
            </a:r>
          </a:p>
          <a:p>
            <a:pPr lvl="0"/>
            <a:endParaRPr lang="en-GB" sz="1200" dirty="0" smtClean="0">
              <a:solidFill>
                <a:prstClr val="black"/>
              </a:solidFill>
            </a:endParaRPr>
          </a:p>
          <a:p>
            <a:pPr lvl="0"/>
            <a:r>
              <a:rPr lang="en-GB" sz="1200" dirty="0" smtClean="0">
                <a:solidFill>
                  <a:prstClr val="black"/>
                </a:solidFill>
              </a:rPr>
              <a:t>GUI – still need command line</a:t>
            </a:r>
          </a:p>
          <a:p>
            <a:endParaRPr lang="en-GB" dirty="0"/>
          </a:p>
        </p:txBody>
      </p:sp>
      <p:sp>
        <p:nvSpPr>
          <p:cNvPr id="4" name="Slide Number Placeholder 3"/>
          <p:cNvSpPr>
            <a:spLocks noGrp="1"/>
          </p:cNvSpPr>
          <p:nvPr>
            <p:ph type="sldNum" sz="quarter" idx="10"/>
          </p:nvPr>
        </p:nvSpPr>
        <p:spPr/>
        <p:txBody>
          <a:bodyPr/>
          <a:lstStyle/>
          <a:p>
            <a:fld id="{2D90AAFF-E56F-450F-97CF-38318381EA51}" type="slidenum">
              <a:rPr lang="en-GB" smtClean="0">
                <a:solidFill>
                  <a:prstClr val="black"/>
                </a:solidFill>
              </a:rPr>
              <a:pPr/>
              <a:t>5</a:t>
            </a:fld>
            <a:endParaRPr lang="en-GB">
              <a:solidFill>
                <a:prstClr val="black"/>
              </a:solidFill>
            </a:endParaRPr>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70343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https://www.datanyze.com/market-share/source-code-management/git-market-share</a:t>
            </a:r>
            <a:r>
              <a:rPr lang="en-GB" baseline="0" dirty="0" smtClean="0"/>
              <a:t> – graph source</a:t>
            </a:r>
          </a:p>
          <a:p>
            <a:r>
              <a:rPr lang="en-GB" baseline="0" dirty="0" smtClean="0"/>
              <a:t>Explain why we chose git and </a:t>
            </a:r>
            <a:r>
              <a:rPr lang="en-GB" baseline="0" dirty="0" err="1" smtClean="0"/>
              <a:t>github</a:t>
            </a:r>
            <a:endParaRPr lang="en-GB" baseline="0" dirty="0" smtClean="0"/>
          </a:p>
          <a:p>
            <a:r>
              <a:rPr lang="en-GB" baseline="0" dirty="0" smtClean="0"/>
              <a:t>User research</a:t>
            </a:r>
          </a:p>
          <a:p>
            <a:endParaRPr lang="en-GB" baseline="0" dirty="0" smtClean="0"/>
          </a:p>
          <a:p>
            <a:r>
              <a:rPr lang="en-GB" baseline="0" dirty="0" smtClean="0"/>
              <a:t>it’ll cost £300 a year roughly – option to get a corporate account as it’s currently used in Digital Services. We don’t know if we need to have private repositories.</a:t>
            </a:r>
          </a:p>
          <a:p>
            <a:endParaRPr lang="en-GB" baseline="0" dirty="0" smtClean="0"/>
          </a:p>
          <a:p>
            <a:r>
              <a:rPr lang="en-GB" baseline="0" dirty="0" smtClean="0"/>
              <a:t>Benefits of using Git – decent website store repos, easy for people to download install your packages, track history(and commits)</a:t>
            </a:r>
          </a:p>
          <a:p>
            <a:endParaRPr lang="en-GB" dirty="0"/>
          </a:p>
        </p:txBody>
      </p:sp>
      <p:sp>
        <p:nvSpPr>
          <p:cNvPr id="4" name="Footer Placeholder 3"/>
          <p:cNvSpPr>
            <a:spLocks noGrp="1"/>
          </p:cNvSpPr>
          <p:nvPr>
            <p:ph type="ftr" sz="quarter" idx="10"/>
          </p:nvPr>
        </p:nvSpPr>
        <p:spPr/>
        <p:txBody>
          <a:bodyPr/>
          <a:lstStyle/>
          <a:p>
            <a:endParaRPr lang="en-GB"/>
          </a:p>
        </p:txBody>
      </p:sp>
      <p:sp>
        <p:nvSpPr>
          <p:cNvPr id="5" name="Slide Number Placeholder 4"/>
          <p:cNvSpPr>
            <a:spLocks noGrp="1"/>
          </p:cNvSpPr>
          <p:nvPr>
            <p:ph type="sldNum" sz="quarter" idx="11"/>
          </p:nvPr>
        </p:nvSpPr>
        <p:spPr/>
        <p:txBody>
          <a:bodyPr/>
          <a:lstStyle/>
          <a:p>
            <a:fld id="{2D90AAFF-E56F-450F-97CF-38318381EA51}" type="slidenum">
              <a:rPr lang="en-GB" smtClean="0"/>
              <a:t>6</a:t>
            </a:fld>
            <a:endParaRPr lang="en-GB"/>
          </a:p>
        </p:txBody>
      </p:sp>
    </p:spTree>
    <p:extLst>
      <p:ext uri="{BB962C8B-B14F-4D97-AF65-F5344CB8AC3E}">
        <p14:creationId xmlns:p14="http://schemas.microsoft.com/office/powerpoint/2010/main" val="2742861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GB"/>
          </a:p>
        </p:txBody>
      </p:sp>
      <p:sp>
        <p:nvSpPr>
          <p:cNvPr id="5" name="Slide Number Placeholder 4"/>
          <p:cNvSpPr>
            <a:spLocks noGrp="1"/>
          </p:cNvSpPr>
          <p:nvPr>
            <p:ph type="sldNum" sz="quarter" idx="11"/>
          </p:nvPr>
        </p:nvSpPr>
        <p:spPr/>
        <p:txBody>
          <a:bodyPr/>
          <a:lstStyle/>
          <a:p>
            <a:fld id="{2D90AAFF-E56F-450F-97CF-38318381EA51}" type="slidenum">
              <a:rPr lang="en-GB" smtClean="0"/>
              <a:t>8</a:t>
            </a:fld>
            <a:endParaRPr lang="en-GB"/>
          </a:p>
        </p:txBody>
      </p:sp>
    </p:spTree>
    <p:extLst>
      <p:ext uri="{BB962C8B-B14F-4D97-AF65-F5344CB8AC3E}">
        <p14:creationId xmlns:p14="http://schemas.microsoft.com/office/powerpoint/2010/main" val="53713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D90AAFF-E56F-450F-97CF-38318381EA51}" type="slidenum">
              <a:rPr lang="en-GB" smtClean="0"/>
              <a:t>10</a:t>
            </a:fld>
            <a:endParaRPr lang="en-GB"/>
          </a:p>
        </p:txBody>
      </p:sp>
      <p:sp>
        <p:nvSpPr>
          <p:cNvPr id="5" name="Footer Placeholder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703433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dirty="0" smtClean="0">
                <a:solidFill>
                  <a:prstClr val="black"/>
                </a:solidFill>
              </a:rPr>
              <a:t>Local vs remote repository</a:t>
            </a:r>
          </a:p>
          <a:p>
            <a:pPr lvl="0"/>
            <a:r>
              <a:rPr lang="en-GB" sz="1200" dirty="0" smtClean="0">
                <a:solidFill>
                  <a:prstClr val="black"/>
                </a:solidFill>
              </a:rPr>
              <a:t>Master vs Branch – struggled </a:t>
            </a:r>
          </a:p>
          <a:p>
            <a:pPr lvl="0"/>
            <a:r>
              <a:rPr lang="en-GB" sz="1200" dirty="0" smtClean="0">
                <a:solidFill>
                  <a:prstClr val="black"/>
                </a:solidFill>
              </a:rPr>
              <a:t>Proxy – work WITH the councils proxy </a:t>
            </a:r>
          </a:p>
          <a:p>
            <a:pPr lvl="0"/>
            <a:r>
              <a:rPr lang="en-GB" sz="1200" dirty="0" smtClean="0">
                <a:solidFill>
                  <a:prstClr val="black"/>
                </a:solidFill>
              </a:rPr>
              <a:t>Binary vs non binary  (check)</a:t>
            </a:r>
          </a:p>
          <a:p>
            <a:pPr lvl="0"/>
            <a:r>
              <a:rPr lang="en-GB" sz="1200" dirty="0" smtClean="0">
                <a:solidFill>
                  <a:prstClr val="black"/>
                </a:solidFill>
              </a:rPr>
              <a:t>Issues </a:t>
            </a:r>
          </a:p>
          <a:p>
            <a:pPr lvl="0"/>
            <a:r>
              <a:rPr lang="en-GB" sz="1200" dirty="0" smtClean="0">
                <a:solidFill>
                  <a:prstClr val="black"/>
                </a:solidFill>
              </a:rPr>
              <a:t>Markdown – way to style text on web</a:t>
            </a:r>
          </a:p>
          <a:p>
            <a:endParaRPr lang="en-GB" dirty="0"/>
          </a:p>
        </p:txBody>
      </p:sp>
      <p:sp>
        <p:nvSpPr>
          <p:cNvPr id="4" name="Footer Placeholder 3"/>
          <p:cNvSpPr>
            <a:spLocks noGrp="1"/>
          </p:cNvSpPr>
          <p:nvPr>
            <p:ph type="ftr" sz="quarter" idx="10"/>
          </p:nvPr>
        </p:nvSpPr>
        <p:spPr/>
        <p:txBody>
          <a:bodyPr/>
          <a:lstStyle/>
          <a:p>
            <a:endParaRPr lang="en-GB"/>
          </a:p>
        </p:txBody>
      </p:sp>
      <p:sp>
        <p:nvSpPr>
          <p:cNvPr id="5" name="Slide Number Placeholder 4"/>
          <p:cNvSpPr>
            <a:spLocks noGrp="1"/>
          </p:cNvSpPr>
          <p:nvPr>
            <p:ph type="sldNum" sz="quarter" idx="11"/>
          </p:nvPr>
        </p:nvSpPr>
        <p:spPr/>
        <p:txBody>
          <a:bodyPr/>
          <a:lstStyle/>
          <a:p>
            <a:fld id="{2D90AAFF-E56F-450F-97CF-38318381EA51}" type="slidenum">
              <a:rPr lang="en-GB" smtClean="0"/>
              <a:t>11</a:t>
            </a:fld>
            <a:endParaRPr lang="en-GB"/>
          </a:p>
        </p:txBody>
      </p:sp>
    </p:spTree>
    <p:extLst>
      <p:ext uri="{BB962C8B-B14F-4D97-AF65-F5344CB8AC3E}">
        <p14:creationId xmlns:p14="http://schemas.microsoft.com/office/powerpoint/2010/main" val="16129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05883-EEFA-984A-B50A-CB75302AAF4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8A13018-1F49-F94D-80E8-C0D1B7E56AF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4AA9087-43B9-7740-93F6-7BAF42CDEC0F}"/>
              </a:ext>
            </a:extLst>
          </p:cNvPr>
          <p:cNvSpPr>
            <a:spLocks noGrp="1"/>
          </p:cNvSpPr>
          <p:nvPr>
            <p:ph type="dt" sz="half" idx="10"/>
          </p:nvPr>
        </p:nvSpPr>
        <p:spPr/>
        <p:txBody>
          <a:bodyPr/>
          <a:lstStyle/>
          <a:p>
            <a:fld id="{BF3682A2-D42C-5345-A5B5-B467F465C680}" type="datetimeFigureOut">
              <a:rPr lang="en-US" smtClean="0"/>
              <a:t>3/26/2019</a:t>
            </a:fld>
            <a:endParaRPr lang="en-US"/>
          </a:p>
        </p:txBody>
      </p:sp>
      <p:sp>
        <p:nvSpPr>
          <p:cNvPr id="5" name="Footer Placeholder 4">
            <a:extLst>
              <a:ext uri="{FF2B5EF4-FFF2-40B4-BE49-F238E27FC236}">
                <a16:creationId xmlns:a16="http://schemas.microsoft.com/office/drawing/2014/main" xmlns="" id="{8D93774B-C557-0246-8174-DE13D6CF3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BE82CFA-F0A8-8440-ABCD-C7DDDB3637EF}"/>
              </a:ext>
            </a:extLst>
          </p:cNvPr>
          <p:cNvSpPr>
            <a:spLocks noGrp="1"/>
          </p:cNvSpPr>
          <p:nvPr>
            <p:ph type="sldNum" sz="quarter" idx="12"/>
          </p:nvPr>
        </p:nvSpPr>
        <p:spPr/>
        <p:txBody>
          <a:bodyPr/>
          <a:lstStyle/>
          <a:p>
            <a:fld id="{E838C477-110A-5C43-9444-542D4C9D67CD}" type="slidenum">
              <a:rPr lang="en-US" smtClean="0"/>
              <a:t>‹#›</a:t>
            </a:fld>
            <a:endParaRPr lang="en-US"/>
          </a:p>
        </p:txBody>
      </p:sp>
    </p:spTree>
    <p:extLst>
      <p:ext uri="{BB962C8B-B14F-4D97-AF65-F5344CB8AC3E}">
        <p14:creationId xmlns:p14="http://schemas.microsoft.com/office/powerpoint/2010/main" val="928123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EE383C-9842-DB4A-BDA9-78061AFFC5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15CBDC8-4B26-CA41-B6BC-851080EE33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D70E8F4-3C6E-894C-AB27-59EC6670CEA7}"/>
              </a:ext>
            </a:extLst>
          </p:cNvPr>
          <p:cNvSpPr>
            <a:spLocks noGrp="1"/>
          </p:cNvSpPr>
          <p:nvPr>
            <p:ph type="dt" sz="half" idx="10"/>
          </p:nvPr>
        </p:nvSpPr>
        <p:spPr/>
        <p:txBody>
          <a:bodyPr/>
          <a:lstStyle/>
          <a:p>
            <a:fld id="{BF3682A2-D42C-5345-A5B5-B467F465C680}" type="datetimeFigureOut">
              <a:rPr lang="en-US" smtClean="0"/>
              <a:t>3/26/2019</a:t>
            </a:fld>
            <a:endParaRPr lang="en-US"/>
          </a:p>
        </p:txBody>
      </p:sp>
      <p:sp>
        <p:nvSpPr>
          <p:cNvPr id="5" name="Footer Placeholder 4">
            <a:extLst>
              <a:ext uri="{FF2B5EF4-FFF2-40B4-BE49-F238E27FC236}">
                <a16:creationId xmlns:a16="http://schemas.microsoft.com/office/drawing/2014/main" xmlns="" id="{6194650A-EC1A-D94B-A950-47B865D4D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4F8F50-5E6E-844E-BFB4-2B7AC592EFD8}"/>
              </a:ext>
            </a:extLst>
          </p:cNvPr>
          <p:cNvSpPr>
            <a:spLocks noGrp="1"/>
          </p:cNvSpPr>
          <p:nvPr>
            <p:ph type="sldNum" sz="quarter" idx="12"/>
          </p:nvPr>
        </p:nvSpPr>
        <p:spPr/>
        <p:txBody>
          <a:bodyPr/>
          <a:lstStyle/>
          <a:p>
            <a:fld id="{E838C477-110A-5C43-9444-542D4C9D67CD}" type="slidenum">
              <a:rPr lang="en-US" smtClean="0"/>
              <a:t>‹#›</a:t>
            </a:fld>
            <a:endParaRPr lang="en-US"/>
          </a:p>
        </p:txBody>
      </p:sp>
    </p:spTree>
    <p:extLst>
      <p:ext uri="{BB962C8B-B14F-4D97-AF65-F5344CB8AC3E}">
        <p14:creationId xmlns:p14="http://schemas.microsoft.com/office/powerpoint/2010/main" val="1319028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A463620-DEE0-974E-A83E-013A26FA2E0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2EA0F2A-5954-C24C-BB31-024009170FD3}"/>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A77834A-1A23-CD41-8949-548BA13A6647}"/>
              </a:ext>
            </a:extLst>
          </p:cNvPr>
          <p:cNvSpPr>
            <a:spLocks noGrp="1"/>
          </p:cNvSpPr>
          <p:nvPr>
            <p:ph type="dt" sz="half" idx="10"/>
          </p:nvPr>
        </p:nvSpPr>
        <p:spPr/>
        <p:txBody>
          <a:bodyPr/>
          <a:lstStyle/>
          <a:p>
            <a:fld id="{BF3682A2-D42C-5345-A5B5-B467F465C680}" type="datetimeFigureOut">
              <a:rPr lang="en-US" smtClean="0"/>
              <a:t>3/26/2019</a:t>
            </a:fld>
            <a:endParaRPr lang="en-US"/>
          </a:p>
        </p:txBody>
      </p:sp>
      <p:sp>
        <p:nvSpPr>
          <p:cNvPr id="5" name="Footer Placeholder 4">
            <a:extLst>
              <a:ext uri="{FF2B5EF4-FFF2-40B4-BE49-F238E27FC236}">
                <a16:creationId xmlns:a16="http://schemas.microsoft.com/office/drawing/2014/main" xmlns="" id="{1AE3ED0B-0CCE-604A-B643-507E15852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92B0972-F30D-B844-A5AE-119F088BF05F}"/>
              </a:ext>
            </a:extLst>
          </p:cNvPr>
          <p:cNvSpPr>
            <a:spLocks noGrp="1"/>
          </p:cNvSpPr>
          <p:nvPr>
            <p:ph type="sldNum" sz="quarter" idx="12"/>
          </p:nvPr>
        </p:nvSpPr>
        <p:spPr/>
        <p:txBody>
          <a:bodyPr/>
          <a:lstStyle/>
          <a:p>
            <a:fld id="{E838C477-110A-5C43-9444-542D4C9D67CD}" type="slidenum">
              <a:rPr lang="en-US" smtClean="0"/>
              <a:t>‹#›</a:t>
            </a:fld>
            <a:endParaRPr lang="en-US"/>
          </a:p>
        </p:txBody>
      </p:sp>
    </p:spTree>
    <p:extLst>
      <p:ext uri="{BB962C8B-B14F-4D97-AF65-F5344CB8AC3E}">
        <p14:creationId xmlns:p14="http://schemas.microsoft.com/office/powerpoint/2010/main" val="4269215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05883-EEFA-984A-B50A-CB75302AAF4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8A13018-1F49-F94D-80E8-C0D1B7E56AF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4AA9087-43B9-7740-93F6-7BAF42CDEC0F}"/>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8D93774B-C557-0246-8174-DE13D6CF3A3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4BE82CFA-F0A8-8440-ABCD-C7DDDB3637EF}"/>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2752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09AA55-D6DB-BC41-AA30-D11925D605C9}"/>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4AEEA1D6-89B3-5C49-ADBC-F7403008B337}"/>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91D8A374-DC1E-F947-80DF-625141C1656A}"/>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B949DCFA-D012-FC41-9A45-55E6C6D357A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45AA8940-B421-8547-AEB8-53281E32E9F2}"/>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10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5DC956-2F76-EE4A-963E-3CD0B7908A3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BADF64B-F786-1A4A-84BF-790C21123E86}"/>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293A62A-47C5-A04A-93DF-A0812D19EE42}"/>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E1C3BE5-3EC1-E148-9DB3-9937D8F1DC0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D0263177-9FF4-BF4C-B7FD-8D193933C8A1}"/>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0556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B7B28-14BD-464D-BC3D-A34BEDA6C9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993D9BA-8D66-A848-A6A9-83240DB23FC3}"/>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300C818-882A-1341-8EF0-C9E3DE980241}"/>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68F396F-5036-4E4C-9147-768410F47A48}"/>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E51FEC17-4CE0-104B-B2A2-D92924218321}"/>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E5245571-10ED-6848-8545-927C3E80DEEF}"/>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9562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A8DA4-0EE4-DC4A-8EEA-10A5A8CFDE4C}"/>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E6837DB-46F7-A643-99E9-1A1930539A5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1719BF7-7D08-664F-BF2E-3BA91C512F26}"/>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E1700C0-1D32-FF46-8324-8DBB79B199C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F21E4C3-F5FE-6C4A-B8D3-EF51D52E3EC9}"/>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8014A47-87B0-824B-8746-8F664FEEB0FB}"/>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FCC362DB-B258-E440-AD48-FD2DD924DF63}"/>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E50758CE-B8DB-1048-A832-3CB94726AF52}"/>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6441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2F728-BE06-6445-8942-FD63B3D2CD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B276A1F-8140-3E4E-9628-C36E9F4812CB}"/>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DAEB74C3-76B9-4744-AA51-898DDB4AE3F5}"/>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87372627-FC26-614B-9763-268355CF97D5}"/>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5196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A0998F-EE98-8D44-B5C5-DA5BAC64E05A}"/>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C8D5B829-DB6F-094A-AB5A-1A80965E7E63}"/>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9C3D25E7-B9E2-3949-A5D3-0F831C2708A2}"/>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6545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8A01D9-00C5-2447-91B6-7D0FF08238D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4CED520-5DEC-0243-86DF-C84452AF4CF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603CAFA-A227-B242-B35E-CC6F52EC49A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B5B97B0-A062-7B49-AB2C-B7F81B98177E}"/>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E2882A7B-89B5-114A-A011-A875AF40A9BC}"/>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A2318574-DD2B-9649-AF68-F5C9BB5DEB8F}"/>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997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09AA55-D6DB-BC41-AA30-D11925D605C9}"/>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4AEEA1D6-89B3-5C49-ADBC-F7403008B337}"/>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91D8A374-DC1E-F947-80DF-625141C1656A}"/>
              </a:ext>
            </a:extLst>
          </p:cNvPr>
          <p:cNvSpPr>
            <a:spLocks noGrp="1"/>
          </p:cNvSpPr>
          <p:nvPr>
            <p:ph type="dt" sz="half" idx="10"/>
          </p:nvPr>
        </p:nvSpPr>
        <p:spPr/>
        <p:txBody>
          <a:bodyPr/>
          <a:lstStyle/>
          <a:p>
            <a:fld id="{BF3682A2-D42C-5345-A5B5-B467F465C680}" type="datetimeFigureOut">
              <a:rPr lang="en-US" smtClean="0"/>
              <a:t>3/26/2019</a:t>
            </a:fld>
            <a:endParaRPr lang="en-US"/>
          </a:p>
        </p:txBody>
      </p:sp>
      <p:sp>
        <p:nvSpPr>
          <p:cNvPr id="5" name="Footer Placeholder 4">
            <a:extLst>
              <a:ext uri="{FF2B5EF4-FFF2-40B4-BE49-F238E27FC236}">
                <a16:creationId xmlns:a16="http://schemas.microsoft.com/office/drawing/2014/main" xmlns="" id="{B949DCFA-D012-FC41-9A45-55E6C6D35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5AA8940-B421-8547-AEB8-53281E32E9F2}"/>
              </a:ext>
            </a:extLst>
          </p:cNvPr>
          <p:cNvSpPr>
            <a:spLocks noGrp="1"/>
          </p:cNvSpPr>
          <p:nvPr>
            <p:ph type="sldNum" sz="quarter" idx="12"/>
          </p:nvPr>
        </p:nvSpPr>
        <p:spPr/>
        <p:txBody>
          <a:bodyPr/>
          <a:lstStyle/>
          <a:p>
            <a:fld id="{E838C477-110A-5C43-9444-542D4C9D67CD}" type="slidenum">
              <a:rPr lang="en-US" smtClean="0"/>
              <a:t>‹#›</a:t>
            </a:fld>
            <a:endParaRPr lang="en-US"/>
          </a:p>
        </p:txBody>
      </p:sp>
    </p:spTree>
    <p:extLst>
      <p:ext uri="{BB962C8B-B14F-4D97-AF65-F5344CB8AC3E}">
        <p14:creationId xmlns:p14="http://schemas.microsoft.com/office/powerpoint/2010/main" val="8831280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E86DD-83D6-6145-9B72-7FAB28CD5CB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73540B3-CBA5-5D43-9F52-0106DDB84BC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616FE3B-A674-8A49-9EA2-56D4AE43680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377E630-0E39-984B-AE6B-ADD2D3E88AC8}"/>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5F89F8B7-28DC-AF44-85DB-0B232911239D}"/>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F9C0AF20-FDE1-9A4E-8DFE-2E46B446C132}"/>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928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EE383C-9842-DB4A-BDA9-78061AFFC5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15CBDC8-4B26-CA41-B6BC-851080EE33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D70E8F4-3C6E-894C-AB27-59EC6670CEA7}"/>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6194650A-EC1A-D94B-A950-47B865D4DD3D}"/>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DA4F8F50-5E6E-844E-BFB4-2B7AC592EFD8}"/>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07833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A463620-DEE0-974E-A83E-013A26FA2E0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2EA0F2A-5954-C24C-BB31-024009170FD3}"/>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A77834A-1A23-CD41-8949-548BA13A6647}"/>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1AE3ED0B-0CCE-604A-B643-507E158521E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292B0972-F30D-B844-A5AE-119F088BF05F}"/>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59060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05883-EEFA-984A-B50A-CB75302AAF4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8A13018-1F49-F94D-80E8-C0D1B7E56AF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4AA9087-43B9-7740-93F6-7BAF42CDEC0F}"/>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8D93774B-C557-0246-8174-DE13D6CF3A3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4BE82CFA-F0A8-8440-ABCD-C7DDDB3637EF}"/>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52402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09AA55-D6DB-BC41-AA30-D11925D605C9}"/>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4AEEA1D6-89B3-5C49-ADBC-F7403008B337}"/>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91D8A374-DC1E-F947-80DF-625141C1656A}"/>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B949DCFA-D012-FC41-9A45-55E6C6D357A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45AA8940-B421-8547-AEB8-53281E32E9F2}"/>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28663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5DC956-2F76-EE4A-963E-3CD0B7908A3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BADF64B-F786-1A4A-84BF-790C21123E86}"/>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293A62A-47C5-A04A-93DF-A0812D19EE42}"/>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E1C3BE5-3EC1-E148-9DB3-9937D8F1DC0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D0263177-9FF4-BF4C-B7FD-8D193933C8A1}"/>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66041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B7B28-14BD-464D-BC3D-A34BEDA6C9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993D9BA-8D66-A848-A6A9-83240DB23FC3}"/>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300C818-882A-1341-8EF0-C9E3DE980241}"/>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68F396F-5036-4E4C-9147-768410F47A48}"/>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E51FEC17-4CE0-104B-B2A2-D92924218321}"/>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E5245571-10ED-6848-8545-927C3E80DEEF}"/>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2630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A8DA4-0EE4-DC4A-8EEA-10A5A8CFDE4C}"/>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E6837DB-46F7-A643-99E9-1A1930539A5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1719BF7-7D08-664F-BF2E-3BA91C512F26}"/>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E1700C0-1D32-FF46-8324-8DBB79B199C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F21E4C3-F5FE-6C4A-B8D3-EF51D52E3EC9}"/>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8014A47-87B0-824B-8746-8F664FEEB0FB}"/>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FCC362DB-B258-E440-AD48-FD2DD924DF63}"/>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E50758CE-B8DB-1048-A832-3CB94726AF52}"/>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2168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2F728-BE06-6445-8942-FD63B3D2CD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B276A1F-8140-3E4E-9628-C36E9F4812CB}"/>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DAEB74C3-76B9-4744-AA51-898DDB4AE3F5}"/>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87372627-FC26-614B-9763-268355CF97D5}"/>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19172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A0998F-EE98-8D44-B5C5-DA5BAC64E05A}"/>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C8D5B829-DB6F-094A-AB5A-1A80965E7E63}"/>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9C3D25E7-B9E2-3949-A5D3-0F831C2708A2}"/>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666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5DC956-2F76-EE4A-963E-3CD0B7908A3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BADF64B-F786-1A4A-84BF-790C21123E86}"/>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293A62A-47C5-A04A-93DF-A0812D19EE42}"/>
              </a:ext>
            </a:extLst>
          </p:cNvPr>
          <p:cNvSpPr>
            <a:spLocks noGrp="1"/>
          </p:cNvSpPr>
          <p:nvPr>
            <p:ph type="dt" sz="half" idx="10"/>
          </p:nvPr>
        </p:nvSpPr>
        <p:spPr/>
        <p:txBody>
          <a:bodyPr/>
          <a:lstStyle/>
          <a:p>
            <a:fld id="{BF3682A2-D42C-5345-A5B5-B467F465C680}" type="datetimeFigureOut">
              <a:rPr lang="en-US" smtClean="0"/>
              <a:t>3/26/2019</a:t>
            </a:fld>
            <a:endParaRPr lang="en-US"/>
          </a:p>
        </p:txBody>
      </p:sp>
      <p:sp>
        <p:nvSpPr>
          <p:cNvPr id="5" name="Footer Placeholder 4">
            <a:extLst>
              <a:ext uri="{FF2B5EF4-FFF2-40B4-BE49-F238E27FC236}">
                <a16:creationId xmlns:a16="http://schemas.microsoft.com/office/drawing/2014/main" xmlns="" id="{CE1C3BE5-3EC1-E148-9DB3-9937D8F1D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263177-9FF4-BF4C-B7FD-8D193933C8A1}"/>
              </a:ext>
            </a:extLst>
          </p:cNvPr>
          <p:cNvSpPr>
            <a:spLocks noGrp="1"/>
          </p:cNvSpPr>
          <p:nvPr>
            <p:ph type="sldNum" sz="quarter" idx="12"/>
          </p:nvPr>
        </p:nvSpPr>
        <p:spPr/>
        <p:txBody>
          <a:bodyPr/>
          <a:lstStyle/>
          <a:p>
            <a:fld id="{E838C477-110A-5C43-9444-542D4C9D67CD}" type="slidenum">
              <a:rPr lang="en-US" smtClean="0"/>
              <a:t>‹#›</a:t>
            </a:fld>
            <a:endParaRPr lang="en-US"/>
          </a:p>
        </p:txBody>
      </p:sp>
    </p:spTree>
    <p:extLst>
      <p:ext uri="{BB962C8B-B14F-4D97-AF65-F5344CB8AC3E}">
        <p14:creationId xmlns:p14="http://schemas.microsoft.com/office/powerpoint/2010/main" val="17739785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8A01D9-00C5-2447-91B6-7D0FF08238D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4CED520-5DEC-0243-86DF-C84452AF4CF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603CAFA-A227-B242-B35E-CC6F52EC49A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B5B97B0-A062-7B49-AB2C-B7F81B98177E}"/>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E2882A7B-89B5-114A-A011-A875AF40A9BC}"/>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A2318574-DD2B-9649-AF68-F5C9BB5DEB8F}"/>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722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E86DD-83D6-6145-9B72-7FAB28CD5CB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73540B3-CBA5-5D43-9F52-0106DDB84BC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616FE3B-A674-8A49-9EA2-56D4AE43680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377E630-0E39-984B-AE6B-ADD2D3E88AC8}"/>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5F89F8B7-28DC-AF44-85DB-0B232911239D}"/>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F9C0AF20-FDE1-9A4E-8DFE-2E46B446C132}"/>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0643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EE383C-9842-DB4A-BDA9-78061AFFC5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15CBDC8-4B26-CA41-B6BC-851080EE33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D70E8F4-3C6E-894C-AB27-59EC6670CEA7}"/>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6194650A-EC1A-D94B-A950-47B865D4DD3D}"/>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DA4F8F50-5E6E-844E-BFB4-2B7AC592EFD8}"/>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76728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A463620-DEE0-974E-A83E-013A26FA2E0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2EA0F2A-5954-C24C-BB31-024009170FD3}"/>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A77834A-1A23-CD41-8949-548BA13A6647}"/>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1AE3ED0B-0CCE-604A-B643-507E158521E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292B0972-F30D-B844-A5AE-119F088BF05F}"/>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45360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05883-EEFA-984A-B50A-CB75302AAF4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8A13018-1F49-F94D-80E8-C0D1B7E56AF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4AA9087-43B9-7740-93F6-7BAF42CDEC0F}"/>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8D93774B-C557-0246-8174-DE13D6CF3A3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4BE82CFA-F0A8-8440-ABCD-C7DDDB3637EF}"/>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44854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09AA55-D6DB-BC41-AA30-D11925D605C9}"/>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4AEEA1D6-89B3-5C49-ADBC-F7403008B337}"/>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91D8A374-DC1E-F947-80DF-625141C1656A}"/>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B949DCFA-D012-FC41-9A45-55E6C6D357A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45AA8940-B421-8547-AEB8-53281E32E9F2}"/>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17946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5DC956-2F76-EE4A-963E-3CD0B7908A3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BADF64B-F786-1A4A-84BF-790C21123E86}"/>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293A62A-47C5-A04A-93DF-A0812D19EE42}"/>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E1C3BE5-3EC1-E148-9DB3-9937D8F1DC0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D0263177-9FF4-BF4C-B7FD-8D193933C8A1}"/>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82893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B7B28-14BD-464D-BC3D-A34BEDA6C9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993D9BA-8D66-A848-A6A9-83240DB23FC3}"/>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300C818-882A-1341-8EF0-C9E3DE980241}"/>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68F396F-5036-4E4C-9147-768410F47A48}"/>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E51FEC17-4CE0-104B-B2A2-D92924218321}"/>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E5245571-10ED-6848-8545-927C3E80DEEF}"/>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08772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A8DA4-0EE4-DC4A-8EEA-10A5A8CFDE4C}"/>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E6837DB-46F7-A643-99E9-1A1930539A5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1719BF7-7D08-664F-BF2E-3BA91C512F26}"/>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E1700C0-1D32-FF46-8324-8DBB79B199C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F21E4C3-F5FE-6C4A-B8D3-EF51D52E3EC9}"/>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8014A47-87B0-824B-8746-8F664FEEB0FB}"/>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FCC362DB-B258-E440-AD48-FD2DD924DF63}"/>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E50758CE-B8DB-1048-A832-3CB94726AF52}"/>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10530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2F728-BE06-6445-8942-FD63B3D2CD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B276A1F-8140-3E4E-9628-C36E9F4812CB}"/>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DAEB74C3-76B9-4744-AA51-898DDB4AE3F5}"/>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87372627-FC26-614B-9763-268355CF97D5}"/>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052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B7B28-14BD-464D-BC3D-A34BEDA6C9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993D9BA-8D66-A848-A6A9-83240DB23FC3}"/>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300C818-882A-1341-8EF0-C9E3DE980241}"/>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68F396F-5036-4E4C-9147-768410F47A48}"/>
              </a:ext>
            </a:extLst>
          </p:cNvPr>
          <p:cNvSpPr>
            <a:spLocks noGrp="1"/>
          </p:cNvSpPr>
          <p:nvPr>
            <p:ph type="dt" sz="half" idx="10"/>
          </p:nvPr>
        </p:nvSpPr>
        <p:spPr/>
        <p:txBody>
          <a:bodyPr/>
          <a:lstStyle/>
          <a:p>
            <a:fld id="{BF3682A2-D42C-5345-A5B5-B467F465C680}" type="datetimeFigureOut">
              <a:rPr lang="en-US" smtClean="0"/>
              <a:t>3/26/2019</a:t>
            </a:fld>
            <a:endParaRPr lang="en-US"/>
          </a:p>
        </p:txBody>
      </p:sp>
      <p:sp>
        <p:nvSpPr>
          <p:cNvPr id="6" name="Footer Placeholder 5">
            <a:extLst>
              <a:ext uri="{FF2B5EF4-FFF2-40B4-BE49-F238E27FC236}">
                <a16:creationId xmlns:a16="http://schemas.microsoft.com/office/drawing/2014/main" xmlns="" id="{E51FEC17-4CE0-104B-B2A2-D92924218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5245571-10ED-6848-8545-927C3E80DEEF}"/>
              </a:ext>
            </a:extLst>
          </p:cNvPr>
          <p:cNvSpPr>
            <a:spLocks noGrp="1"/>
          </p:cNvSpPr>
          <p:nvPr>
            <p:ph type="sldNum" sz="quarter" idx="12"/>
          </p:nvPr>
        </p:nvSpPr>
        <p:spPr/>
        <p:txBody>
          <a:bodyPr/>
          <a:lstStyle/>
          <a:p>
            <a:fld id="{E838C477-110A-5C43-9444-542D4C9D67CD}" type="slidenum">
              <a:rPr lang="en-US" smtClean="0"/>
              <a:t>‹#›</a:t>
            </a:fld>
            <a:endParaRPr lang="en-US"/>
          </a:p>
        </p:txBody>
      </p:sp>
    </p:spTree>
    <p:extLst>
      <p:ext uri="{BB962C8B-B14F-4D97-AF65-F5344CB8AC3E}">
        <p14:creationId xmlns:p14="http://schemas.microsoft.com/office/powerpoint/2010/main" val="14220608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A0998F-EE98-8D44-B5C5-DA5BAC64E05A}"/>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C8D5B829-DB6F-094A-AB5A-1A80965E7E63}"/>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9C3D25E7-B9E2-3949-A5D3-0F831C2708A2}"/>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1822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8A01D9-00C5-2447-91B6-7D0FF08238D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4CED520-5DEC-0243-86DF-C84452AF4CF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603CAFA-A227-B242-B35E-CC6F52EC49A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B5B97B0-A062-7B49-AB2C-B7F81B98177E}"/>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E2882A7B-89B5-114A-A011-A875AF40A9BC}"/>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A2318574-DD2B-9649-AF68-F5C9BB5DEB8F}"/>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48806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E86DD-83D6-6145-9B72-7FAB28CD5CB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73540B3-CBA5-5D43-9F52-0106DDB84BC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616FE3B-A674-8A49-9EA2-56D4AE43680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377E630-0E39-984B-AE6B-ADD2D3E88AC8}"/>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5F89F8B7-28DC-AF44-85DB-0B232911239D}"/>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F9C0AF20-FDE1-9A4E-8DFE-2E46B446C132}"/>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16669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EE383C-9842-DB4A-BDA9-78061AFFC5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15CBDC8-4B26-CA41-B6BC-851080EE33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D70E8F4-3C6E-894C-AB27-59EC6670CEA7}"/>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6194650A-EC1A-D94B-A950-47B865D4DD3D}"/>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DA4F8F50-5E6E-844E-BFB4-2B7AC592EFD8}"/>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78264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A463620-DEE0-974E-A83E-013A26FA2E0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2EA0F2A-5954-C24C-BB31-024009170FD3}"/>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A77834A-1A23-CD41-8949-548BA13A6647}"/>
              </a:ext>
            </a:extLst>
          </p:cNvPr>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1AE3ED0B-0CCE-604A-B643-507E158521E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292B0972-F30D-B844-A5AE-119F088BF05F}"/>
              </a:ext>
            </a:extLst>
          </p:cNvPr>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12816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A8DA4-0EE4-DC4A-8EEA-10A5A8CFDE4C}"/>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E6837DB-46F7-A643-99E9-1A1930539A5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1719BF7-7D08-664F-BF2E-3BA91C512F26}"/>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E1700C0-1D32-FF46-8324-8DBB79B199C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F21E4C3-F5FE-6C4A-B8D3-EF51D52E3EC9}"/>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8014A47-87B0-824B-8746-8F664FEEB0FB}"/>
              </a:ext>
            </a:extLst>
          </p:cNvPr>
          <p:cNvSpPr>
            <a:spLocks noGrp="1"/>
          </p:cNvSpPr>
          <p:nvPr>
            <p:ph type="dt" sz="half" idx="10"/>
          </p:nvPr>
        </p:nvSpPr>
        <p:spPr/>
        <p:txBody>
          <a:bodyPr/>
          <a:lstStyle/>
          <a:p>
            <a:fld id="{BF3682A2-D42C-5345-A5B5-B467F465C680}" type="datetimeFigureOut">
              <a:rPr lang="en-US" smtClean="0"/>
              <a:t>3/26/2019</a:t>
            </a:fld>
            <a:endParaRPr lang="en-US"/>
          </a:p>
        </p:txBody>
      </p:sp>
      <p:sp>
        <p:nvSpPr>
          <p:cNvPr id="8" name="Footer Placeholder 7">
            <a:extLst>
              <a:ext uri="{FF2B5EF4-FFF2-40B4-BE49-F238E27FC236}">
                <a16:creationId xmlns:a16="http://schemas.microsoft.com/office/drawing/2014/main" xmlns="" id="{FCC362DB-B258-E440-AD48-FD2DD924DF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50758CE-B8DB-1048-A832-3CB94726AF52}"/>
              </a:ext>
            </a:extLst>
          </p:cNvPr>
          <p:cNvSpPr>
            <a:spLocks noGrp="1"/>
          </p:cNvSpPr>
          <p:nvPr>
            <p:ph type="sldNum" sz="quarter" idx="12"/>
          </p:nvPr>
        </p:nvSpPr>
        <p:spPr/>
        <p:txBody>
          <a:bodyPr/>
          <a:lstStyle/>
          <a:p>
            <a:fld id="{E838C477-110A-5C43-9444-542D4C9D67CD}" type="slidenum">
              <a:rPr lang="en-US" smtClean="0"/>
              <a:t>‹#›</a:t>
            </a:fld>
            <a:endParaRPr lang="en-US"/>
          </a:p>
        </p:txBody>
      </p:sp>
    </p:spTree>
    <p:extLst>
      <p:ext uri="{BB962C8B-B14F-4D97-AF65-F5344CB8AC3E}">
        <p14:creationId xmlns:p14="http://schemas.microsoft.com/office/powerpoint/2010/main" val="13099014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2F728-BE06-6445-8942-FD63B3D2CD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B276A1F-8140-3E4E-9628-C36E9F4812CB}"/>
              </a:ext>
            </a:extLst>
          </p:cNvPr>
          <p:cNvSpPr>
            <a:spLocks noGrp="1"/>
          </p:cNvSpPr>
          <p:nvPr>
            <p:ph type="dt" sz="half" idx="10"/>
          </p:nvPr>
        </p:nvSpPr>
        <p:spPr/>
        <p:txBody>
          <a:bodyPr/>
          <a:lstStyle/>
          <a:p>
            <a:fld id="{BF3682A2-D42C-5345-A5B5-B467F465C680}" type="datetimeFigureOut">
              <a:rPr lang="en-US" smtClean="0"/>
              <a:t>3/26/2019</a:t>
            </a:fld>
            <a:endParaRPr lang="en-US"/>
          </a:p>
        </p:txBody>
      </p:sp>
      <p:sp>
        <p:nvSpPr>
          <p:cNvPr id="4" name="Footer Placeholder 3">
            <a:extLst>
              <a:ext uri="{FF2B5EF4-FFF2-40B4-BE49-F238E27FC236}">
                <a16:creationId xmlns:a16="http://schemas.microsoft.com/office/drawing/2014/main" xmlns="" id="{DAEB74C3-76B9-4744-AA51-898DDB4AE3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7372627-FC26-614B-9763-268355CF97D5}"/>
              </a:ext>
            </a:extLst>
          </p:cNvPr>
          <p:cNvSpPr>
            <a:spLocks noGrp="1"/>
          </p:cNvSpPr>
          <p:nvPr>
            <p:ph type="sldNum" sz="quarter" idx="12"/>
          </p:nvPr>
        </p:nvSpPr>
        <p:spPr/>
        <p:txBody>
          <a:bodyPr/>
          <a:lstStyle/>
          <a:p>
            <a:fld id="{E838C477-110A-5C43-9444-542D4C9D67CD}" type="slidenum">
              <a:rPr lang="en-US" smtClean="0"/>
              <a:t>‹#›</a:t>
            </a:fld>
            <a:endParaRPr lang="en-US"/>
          </a:p>
        </p:txBody>
      </p:sp>
    </p:spTree>
    <p:extLst>
      <p:ext uri="{BB962C8B-B14F-4D97-AF65-F5344CB8AC3E}">
        <p14:creationId xmlns:p14="http://schemas.microsoft.com/office/powerpoint/2010/main" val="256062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A0998F-EE98-8D44-B5C5-DA5BAC64E05A}"/>
              </a:ext>
            </a:extLst>
          </p:cNvPr>
          <p:cNvSpPr>
            <a:spLocks noGrp="1"/>
          </p:cNvSpPr>
          <p:nvPr>
            <p:ph type="dt" sz="half" idx="10"/>
          </p:nvPr>
        </p:nvSpPr>
        <p:spPr/>
        <p:txBody>
          <a:bodyPr/>
          <a:lstStyle/>
          <a:p>
            <a:fld id="{BF3682A2-D42C-5345-A5B5-B467F465C680}" type="datetimeFigureOut">
              <a:rPr lang="en-US" smtClean="0"/>
              <a:t>3/26/2019</a:t>
            </a:fld>
            <a:endParaRPr lang="en-US"/>
          </a:p>
        </p:txBody>
      </p:sp>
      <p:sp>
        <p:nvSpPr>
          <p:cNvPr id="3" name="Footer Placeholder 2">
            <a:extLst>
              <a:ext uri="{FF2B5EF4-FFF2-40B4-BE49-F238E27FC236}">
                <a16:creationId xmlns:a16="http://schemas.microsoft.com/office/drawing/2014/main" xmlns="" id="{C8D5B829-DB6F-094A-AB5A-1A80965E7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C3D25E7-B9E2-3949-A5D3-0F831C2708A2}"/>
              </a:ext>
            </a:extLst>
          </p:cNvPr>
          <p:cNvSpPr>
            <a:spLocks noGrp="1"/>
          </p:cNvSpPr>
          <p:nvPr>
            <p:ph type="sldNum" sz="quarter" idx="12"/>
          </p:nvPr>
        </p:nvSpPr>
        <p:spPr/>
        <p:txBody>
          <a:bodyPr/>
          <a:lstStyle/>
          <a:p>
            <a:fld id="{E838C477-110A-5C43-9444-542D4C9D67CD}" type="slidenum">
              <a:rPr lang="en-US" smtClean="0"/>
              <a:t>‹#›</a:t>
            </a:fld>
            <a:endParaRPr lang="en-US"/>
          </a:p>
        </p:txBody>
      </p:sp>
    </p:spTree>
    <p:extLst>
      <p:ext uri="{BB962C8B-B14F-4D97-AF65-F5344CB8AC3E}">
        <p14:creationId xmlns:p14="http://schemas.microsoft.com/office/powerpoint/2010/main" val="228865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8A01D9-00C5-2447-91B6-7D0FF08238D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4CED520-5DEC-0243-86DF-C84452AF4CF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603CAFA-A227-B242-B35E-CC6F52EC49A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B5B97B0-A062-7B49-AB2C-B7F81B98177E}"/>
              </a:ext>
            </a:extLst>
          </p:cNvPr>
          <p:cNvSpPr>
            <a:spLocks noGrp="1"/>
          </p:cNvSpPr>
          <p:nvPr>
            <p:ph type="dt" sz="half" idx="10"/>
          </p:nvPr>
        </p:nvSpPr>
        <p:spPr/>
        <p:txBody>
          <a:bodyPr/>
          <a:lstStyle/>
          <a:p>
            <a:fld id="{BF3682A2-D42C-5345-A5B5-B467F465C680}" type="datetimeFigureOut">
              <a:rPr lang="en-US" smtClean="0"/>
              <a:t>3/26/2019</a:t>
            </a:fld>
            <a:endParaRPr lang="en-US"/>
          </a:p>
        </p:txBody>
      </p:sp>
      <p:sp>
        <p:nvSpPr>
          <p:cNvPr id="6" name="Footer Placeholder 5">
            <a:extLst>
              <a:ext uri="{FF2B5EF4-FFF2-40B4-BE49-F238E27FC236}">
                <a16:creationId xmlns:a16="http://schemas.microsoft.com/office/drawing/2014/main" xmlns="" id="{E2882A7B-89B5-114A-A011-A875AF40A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2318574-DD2B-9649-AF68-F5C9BB5DEB8F}"/>
              </a:ext>
            </a:extLst>
          </p:cNvPr>
          <p:cNvSpPr>
            <a:spLocks noGrp="1"/>
          </p:cNvSpPr>
          <p:nvPr>
            <p:ph type="sldNum" sz="quarter" idx="12"/>
          </p:nvPr>
        </p:nvSpPr>
        <p:spPr/>
        <p:txBody>
          <a:bodyPr/>
          <a:lstStyle/>
          <a:p>
            <a:fld id="{E838C477-110A-5C43-9444-542D4C9D67CD}" type="slidenum">
              <a:rPr lang="en-US" smtClean="0"/>
              <a:t>‹#›</a:t>
            </a:fld>
            <a:endParaRPr lang="en-US"/>
          </a:p>
        </p:txBody>
      </p:sp>
    </p:spTree>
    <p:extLst>
      <p:ext uri="{BB962C8B-B14F-4D97-AF65-F5344CB8AC3E}">
        <p14:creationId xmlns:p14="http://schemas.microsoft.com/office/powerpoint/2010/main" val="29307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E86DD-83D6-6145-9B72-7FAB28CD5CB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73540B3-CBA5-5D43-9F52-0106DDB84BC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616FE3B-A674-8A49-9EA2-56D4AE43680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377E630-0E39-984B-AE6B-ADD2D3E88AC8}"/>
              </a:ext>
            </a:extLst>
          </p:cNvPr>
          <p:cNvSpPr>
            <a:spLocks noGrp="1"/>
          </p:cNvSpPr>
          <p:nvPr>
            <p:ph type="dt" sz="half" idx="10"/>
          </p:nvPr>
        </p:nvSpPr>
        <p:spPr/>
        <p:txBody>
          <a:bodyPr/>
          <a:lstStyle/>
          <a:p>
            <a:fld id="{BF3682A2-D42C-5345-A5B5-B467F465C680}" type="datetimeFigureOut">
              <a:rPr lang="en-US" smtClean="0"/>
              <a:t>3/26/2019</a:t>
            </a:fld>
            <a:endParaRPr lang="en-US"/>
          </a:p>
        </p:txBody>
      </p:sp>
      <p:sp>
        <p:nvSpPr>
          <p:cNvPr id="6" name="Footer Placeholder 5">
            <a:extLst>
              <a:ext uri="{FF2B5EF4-FFF2-40B4-BE49-F238E27FC236}">
                <a16:creationId xmlns:a16="http://schemas.microsoft.com/office/drawing/2014/main" xmlns="" id="{5F89F8B7-28DC-AF44-85DB-0B2329112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9C0AF20-FDE1-9A4E-8DFE-2E46B446C132}"/>
              </a:ext>
            </a:extLst>
          </p:cNvPr>
          <p:cNvSpPr>
            <a:spLocks noGrp="1"/>
          </p:cNvSpPr>
          <p:nvPr>
            <p:ph type="sldNum" sz="quarter" idx="12"/>
          </p:nvPr>
        </p:nvSpPr>
        <p:spPr/>
        <p:txBody>
          <a:bodyPr/>
          <a:lstStyle/>
          <a:p>
            <a:fld id="{E838C477-110A-5C43-9444-542D4C9D67CD}" type="slidenum">
              <a:rPr lang="en-US" smtClean="0"/>
              <a:t>‹#›</a:t>
            </a:fld>
            <a:endParaRPr lang="en-US"/>
          </a:p>
        </p:txBody>
      </p:sp>
    </p:spTree>
    <p:extLst>
      <p:ext uri="{BB962C8B-B14F-4D97-AF65-F5344CB8AC3E}">
        <p14:creationId xmlns:p14="http://schemas.microsoft.com/office/powerpoint/2010/main" val="4201638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D741213-47F7-0648-895D-66628C130B60}"/>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239899A-B3A8-7C4B-9E2B-4221E8BD79A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CFAE07C-EBD1-5846-A9B5-C7711A997D7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682A2-D42C-5345-A5B5-B467F465C680}" type="datetimeFigureOut">
              <a:rPr lang="en-US" smtClean="0"/>
              <a:t>3/26/2019</a:t>
            </a:fld>
            <a:endParaRPr lang="en-US"/>
          </a:p>
        </p:txBody>
      </p:sp>
      <p:sp>
        <p:nvSpPr>
          <p:cNvPr id="5" name="Footer Placeholder 4">
            <a:extLst>
              <a:ext uri="{FF2B5EF4-FFF2-40B4-BE49-F238E27FC236}">
                <a16:creationId xmlns:a16="http://schemas.microsoft.com/office/drawing/2014/main" xmlns="" id="{E3220104-641E-BA46-A022-473E5C86C42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3EFE710-BE0A-A048-A74E-4A585829CFA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8C477-110A-5C43-9444-542D4C9D67CD}" type="slidenum">
              <a:rPr lang="en-US" smtClean="0"/>
              <a:t>‹#›</a:t>
            </a:fld>
            <a:endParaRPr lang="en-US"/>
          </a:p>
        </p:txBody>
      </p:sp>
    </p:spTree>
    <p:extLst>
      <p:ext uri="{BB962C8B-B14F-4D97-AF65-F5344CB8AC3E}">
        <p14:creationId xmlns:p14="http://schemas.microsoft.com/office/powerpoint/2010/main" val="2631601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D741213-47F7-0648-895D-66628C130B60}"/>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239899A-B3A8-7C4B-9E2B-4221E8BD79A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CFAE07C-EBD1-5846-A9B5-C7711A997D7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3220104-641E-BA46-A022-473E5C86C42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D3EFE710-BE0A-A048-A74E-4A585829CFA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13700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D741213-47F7-0648-895D-66628C130B60}"/>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239899A-B3A8-7C4B-9E2B-4221E8BD79A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CFAE07C-EBD1-5846-A9B5-C7711A997D7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3220104-641E-BA46-A022-473E5C86C42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D3EFE710-BE0A-A048-A74E-4A585829CFA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86642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D741213-47F7-0648-895D-66628C130B60}"/>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239899A-B3A8-7C4B-9E2B-4221E8BD79A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CFAE07C-EBD1-5846-A9B5-C7711A997D7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682A2-D42C-5345-A5B5-B467F465C680}" type="datetimeFigureOut">
              <a:rPr lang="en-US" smtClean="0">
                <a:solidFill>
                  <a:prstClr val="black">
                    <a:tint val="75000"/>
                  </a:prstClr>
                </a:solidFill>
              </a:rPr>
              <a:pPr/>
              <a:t>3/26/2019</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E3220104-641E-BA46-A022-473E5C86C42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D3EFE710-BE0A-A048-A74E-4A585829CFA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8C477-110A-5C43-9444-542D4C9D67C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69919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F3682A2-D42C-5345-A5B5-B467F465C680}" type="datetimeFigureOut">
              <a:rPr lang="en-US" smtClean="0"/>
              <a:t>3/26/2019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E838C477-110A-5C43-9444-542D4C9D67CD}"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oogle.co.uk/url?sa=i&amp;rct=j&amp;q=&amp;esrc=s&amp;source=images&amp;cd=&amp;ved=&amp;url=https://nothinginbiology.org/2015/10/30/the-complicated-legacy-of-the-mad-scientist/&amp;psig=AOvVaw3SuNA9xYBMwuSU0XGyHo4A&amp;ust=1549712747217681"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hyperlink" Target="https://help.github.com/articles/entering-a-data-protection-agreement-with-github-for-gdpr-compliance/" TargetMode="External"/><Relationship Id="rId3" Type="http://schemas.openxmlformats.org/officeDocument/2006/relationships/hyperlink" Target="https://guides.github.com/introduction/flow/" TargetMode="External"/><Relationship Id="rId7" Type="http://schemas.openxmlformats.org/officeDocument/2006/relationships/hyperlink" Target="https://help.github.com/articles/github-corporate-terms-of-service/" TargetMode="External"/><Relationship Id="rId2" Type="http://schemas.openxmlformats.org/officeDocument/2006/relationships/hyperlink" Target="https://www.youtube.com/watch?v=Loav1kbA640&amp;feature=youtu.be&amp;fbclid=IwAR0dMGVDO9Cfzye6BjINKHTjN0KYzs0fZ6iz9tq0BS09BKGOC_y9FUA2ITw" TargetMode="External"/><Relationship Id="rId1" Type="http://schemas.openxmlformats.org/officeDocument/2006/relationships/slideLayout" Target="../slideLayouts/slideLayout46.xml"/><Relationship Id="rId6" Type="http://schemas.openxmlformats.org/officeDocument/2006/relationships/hyperlink" Target="https://help.github.com/articles/keeping-your-account-and-data-secure/" TargetMode="External"/><Relationship Id="rId5" Type="http://schemas.openxmlformats.org/officeDocument/2006/relationships/hyperlink" Target="https://biz30.timedoctor.com/git-mecurial-and-cvs-comparison-of-svn-software" TargetMode="External"/><Relationship Id="rId4" Type="http://schemas.openxmlformats.org/officeDocument/2006/relationships/hyperlink" Target="http://guides.beanstalkapp.com/version-control/intro-to-version-contro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C0CB9F-4FB9-5043-AF32-DC5F29196401}"/>
              </a:ext>
            </a:extLst>
          </p:cNvPr>
          <p:cNvSpPr>
            <a:spLocks noGrp="1"/>
          </p:cNvSpPr>
          <p:nvPr>
            <p:ph type="ctrTitle"/>
          </p:nvPr>
        </p:nvSpPr>
        <p:spPr/>
        <p:txBody>
          <a:bodyPr/>
          <a:lstStyle/>
          <a:p>
            <a:r>
              <a:rPr lang="en-US" b="1" dirty="0" smtClean="0">
                <a:solidFill>
                  <a:srgbClr val="7030A0"/>
                </a:solidFill>
              </a:rPr>
              <a:t>Version Control</a:t>
            </a:r>
            <a:endParaRPr lang="en-US" b="1" dirty="0">
              <a:solidFill>
                <a:srgbClr val="7030A0"/>
              </a:solidFill>
            </a:endParaRPr>
          </a:p>
        </p:txBody>
      </p:sp>
      <p:sp>
        <p:nvSpPr>
          <p:cNvPr id="3" name="Subtitle 2">
            <a:extLst>
              <a:ext uri="{FF2B5EF4-FFF2-40B4-BE49-F238E27FC236}">
                <a16:creationId xmlns:a16="http://schemas.microsoft.com/office/drawing/2014/main" xmlns="" id="{631728A3-8F86-4045-A2BA-AE411059A22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90197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78548"/>
            <a:ext cx="7886700" cy="4351338"/>
          </a:xfrm>
        </p:spPr>
        <p:txBody>
          <a:bodyPr>
            <a:normAutofit/>
          </a:bodyPr>
          <a:lstStyle/>
          <a:p>
            <a:pPr marL="0" indent="0">
              <a:buNone/>
            </a:pPr>
            <a:r>
              <a:rPr lang="en-GB" dirty="0" smtClean="0"/>
              <a:t>Diffing</a:t>
            </a:r>
          </a:p>
          <a:p>
            <a:pPr marL="0" indent="0">
              <a:buNone/>
            </a:pPr>
            <a:r>
              <a:rPr lang="en-GB" sz="1800" dirty="0"/>
              <a:t>- By viewing a diff, you can compare two files or even a set of files to see what lines of code changed, when it changed and who changed it.</a:t>
            </a:r>
          </a:p>
          <a:p>
            <a:pPr marL="0" indent="0">
              <a:buNone/>
            </a:pPr>
            <a:r>
              <a:rPr lang="en-GB" dirty="0" smtClean="0"/>
              <a:t>Branching</a:t>
            </a:r>
          </a:p>
          <a:p>
            <a:pPr marL="0" indent="0">
              <a:buNone/>
            </a:pPr>
            <a:r>
              <a:rPr lang="en-GB" sz="1600" dirty="0"/>
              <a:t>- </a:t>
            </a:r>
            <a:r>
              <a:rPr lang="en-GB" sz="1800" dirty="0"/>
              <a:t>A branch allows you to create a copy (or snapshot) of the repository that you can modify in parallel without altering the main set. You can continue to commit new changes to the branch as you work, while others commit to the trunk or master without the changes affecting each other. </a:t>
            </a:r>
          </a:p>
          <a:p>
            <a:pPr marL="0" indent="0">
              <a:buNone/>
            </a:pPr>
            <a:r>
              <a:rPr lang="en-GB" dirty="0"/>
              <a:t>Merging </a:t>
            </a:r>
            <a:endParaRPr lang="en-GB" dirty="0" smtClean="0"/>
          </a:p>
          <a:p>
            <a:pPr marL="0" indent="0">
              <a:buNone/>
            </a:pPr>
            <a:r>
              <a:rPr lang="en-GB" sz="1800" dirty="0"/>
              <a:t>- By merging the branch with the trunk or master (or even another branch), your version control tool will attempt to seamlessly merge each file and line of code automatically. Once a branch is merged it then updates the trunk or master with the latest files.</a:t>
            </a:r>
          </a:p>
        </p:txBody>
      </p:sp>
      <p:sp>
        <p:nvSpPr>
          <p:cNvPr id="2" name="Title 1"/>
          <p:cNvSpPr>
            <a:spLocks noGrp="1"/>
          </p:cNvSpPr>
          <p:nvPr>
            <p:ph type="title"/>
          </p:nvPr>
        </p:nvSpPr>
        <p:spPr>
          <a:xfrm>
            <a:off x="117662" y="365125"/>
            <a:ext cx="8515350" cy="1325563"/>
          </a:xfrm>
        </p:spPr>
        <p:txBody>
          <a:bodyPr/>
          <a:lstStyle/>
          <a:p>
            <a:r>
              <a:rPr lang="en-GB" dirty="0" smtClean="0"/>
              <a:t>Basic Concepts in version control</a:t>
            </a:r>
            <a:endParaRPr lang="en-GB" dirty="0"/>
          </a:p>
        </p:txBody>
      </p:sp>
    </p:spTree>
    <p:extLst>
      <p:ext uri="{BB962C8B-B14F-4D97-AF65-F5344CB8AC3E}">
        <p14:creationId xmlns:p14="http://schemas.microsoft.com/office/powerpoint/2010/main" val="2683838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Process</a:t>
            </a:r>
            <a:endParaRPr lang="en-GB"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6142" y="1297455"/>
            <a:ext cx="7207624" cy="4602863"/>
          </a:xfrm>
        </p:spPr>
      </p:pic>
    </p:spTree>
    <p:extLst>
      <p:ext uri="{BB962C8B-B14F-4D97-AF65-F5344CB8AC3E}">
        <p14:creationId xmlns:p14="http://schemas.microsoft.com/office/powerpoint/2010/main" val="2803490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Giving it a Go</a:t>
            </a:r>
            <a:endParaRPr lang="en-GB" dirty="0"/>
          </a:p>
        </p:txBody>
      </p:sp>
      <p:sp>
        <p:nvSpPr>
          <p:cNvPr id="3" name="Content Placeholder 2"/>
          <p:cNvSpPr>
            <a:spLocks noGrp="1"/>
          </p:cNvSpPr>
          <p:nvPr>
            <p:ph idx="1"/>
          </p:nvPr>
        </p:nvSpPr>
        <p:spPr/>
        <p:txBody>
          <a:bodyPr/>
          <a:lstStyle/>
          <a:p>
            <a:r>
              <a:rPr lang="en-GB" dirty="0" smtClean="0"/>
              <a:t>Create local repository</a:t>
            </a:r>
          </a:p>
          <a:p>
            <a:r>
              <a:rPr lang="en-GB" dirty="0" smtClean="0"/>
              <a:t>Add files </a:t>
            </a:r>
          </a:p>
          <a:p>
            <a:r>
              <a:rPr lang="en-GB" dirty="0" smtClean="0"/>
              <a:t>Commit </a:t>
            </a:r>
          </a:p>
          <a:p>
            <a:r>
              <a:rPr lang="en-GB" dirty="0" smtClean="0"/>
              <a:t>Checking status </a:t>
            </a:r>
            <a:endParaRPr lang="en-GB" dirty="0"/>
          </a:p>
        </p:txBody>
      </p:sp>
      <p:sp>
        <p:nvSpPr>
          <p:cNvPr id="4" name="AutoShape 2" descr="Image result for mad scientist">
            <a:hlinkClick r:id="rId2"/>
          </p:cNvPr>
          <p:cNvSpPr>
            <a:spLocks noChangeAspect="1" noChangeArrowheads="1"/>
          </p:cNvSpPr>
          <p:nvPr/>
        </p:nvSpPr>
        <p:spPr bwMode="auto">
          <a:xfrm>
            <a:off x="134938" y="-822325"/>
            <a:ext cx="367665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740" y="3043450"/>
            <a:ext cx="4567610" cy="2124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240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9865" t="7471"/>
          <a:stretch/>
        </p:blipFill>
        <p:spPr bwMode="auto">
          <a:xfrm rot="656293">
            <a:off x="356640" y="4736453"/>
            <a:ext cx="2263248" cy="1463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0" y="941691"/>
            <a:ext cx="9419594" cy="1200329"/>
          </a:xfrm>
          <a:prstGeom prst="rect">
            <a:avLst/>
          </a:prstGeom>
          <a:noFill/>
        </p:spPr>
        <p:txBody>
          <a:bodyPr wrap="square" lIns="91440" tIns="45720" rIns="91440" bIns="45720">
            <a:spAutoFit/>
          </a:bodyPr>
          <a:lstStyle/>
          <a:p>
            <a:pPr algn="ctr"/>
            <a:r>
              <a:rPr lang="en-GB" sz="72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What do you think? </a:t>
            </a:r>
            <a:endParaRPr lang="en-GB" sz="72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855" y="2707163"/>
            <a:ext cx="3479147" cy="2315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86826">
            <a:off x="6277387" y="2539833"/>
            <a:ext cx="2691458" cy="1507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4312" t="10495" r="29359"/>
          <a:stretch/>
        </p:blipFill>
        <p:spPr bwMode="auto">
          <a:xfrm>
            <a:off x="6299282" y="4812151"/>
            <a:ext cx="1323833" cy="143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732" y="2221453"/>
            <a:ext cx="1328737"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9334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1600" dirty="0">
                <a:hlinkClick r:id="rId2"/>
              </a:rPr>
              <a:t>https://</a:t>
            </a:r>
            <a:r>
              <a:rPr lang="en-GB" sz="1600" dirty="0" smtClean="0">
                <a:hlinkClick r:id="rId2"/>
              </a:rPr>
              <a:t>www.youtube.com/watch?v=Loav1kbA640&amp;feature=youtu.be&amp;fbclid=IwAR0dMGVDO9Cfzye6BjINKHTjN0KYzs0fZ6iz9tq0BS09BKGOC_y9FUA2ITw</a:t>
            </a:r>
            <a:r>
              <a:rPr lang="en-GB" sz="1600" dirty="0" smtClean="0"/>
              <a:t> </a:t>
            </a:r>
          </a:p>
          <a:p>
            <a:r>
              <a:rPr lang="en-GB" sz="1600" dirty="0">
                <a:hlinkClick r:id="rId3"/>
              </a:rPr>
              <a:t>https://guides.github.com/introduction/flow</a:t>
            </a:r>
            <a:r>
              <a:rPr lang="en-GB" sz="1600" dirty="0" smtClean="0">
                <a:hlinkClick r:id="rId3"/>
              </a:rPr>
              <a:t>/</a:t>
            </a:r>
            <a:r>
              <a:rPr lang="en-GB" sz="1600" dirty="0" smtClean="0"/>
              <a:t> </a:t>
            </a:r>
          </a:p>
          <a:p>
            <a:r>
              <a:rPr lang="en-GB" sz="1600" dirty="0">
                <a:hlinkClick r:id="rId4"/>
              </a:rPr>
              <a:t>http://</a:t>
            </a:r>
            <a:r>
              <a:rPr lang="en-GB" sz="1600" dirty="0" smtClean="0">
                <a:hlinkClick r:id="rId4"/>
              </a:rPr>
              <a:t>guides.beanstalkapp.com/version-control/intro-to-version-control.html</a:t>
            </a:r>
            <a:r>
              <a:rPr lang="en-GB" sz="1600" dirty="0" smtClean="0"/>
              <a:t> </a:t>
            </a:r>
          </a:p>
          <a:p>
            <a:r>
              <a:rPr lang="en-GB" sz="1600" dirty="0">
                <a:hlinkClick r:id="rId2"/>
              </a:rPr>
              <a:t>https://www.youtube.com/watch?v=Loav1kbA640&amp;feature=youtu.be&amp;fbclid=IwAR0dMGVDO9Cfzye6BjINKHTjN0KYzs0fZ6iz9tq0BS09BKGOC_y9FUA2ITw</a:t>
            </a:r>
            <a:r>
              <a:rPr lang="en-GB" sz="1600" dirty="0"/>
              <a:t> </a:t>
            </a:r>
          </a:p>
          <a:p>
            <a:r>
              <a:rPr lang="en-GB" sz="1600" dirty="0">
                <a:hlinkClick r:id="rId3"/>
              </a:rPr>
              <a:t>https://guides.github.com/introduction/flow/</a:t>
            </a:r>
            <a:r>
              <a:rPr lang="en-GB" sz="1600" dirty="0"/>
              <a:t> </a:t>
            </a:r>
            <a:endParaRPr lang="en-GB" sz="1600" dirty="0" smtClean="0"/>
          </a:p>
          <a:p>
            <a:r>
              <a:rPr lang="en-GB" sz="1600" dirty="0">
                <a:hlinkClick r:id="rId5"/>
              </a:rPr>
              <a:t>https://</a:t>
            </a:r>
            <a:r>
              <a:rPr lang="en-GB" sz="1600" dirty="0" smtClean="0">
                <a:hlinkClick r:id="rId5"/>
              </a:rPr>
              <a:t>biz30.timedoctor.com/git-mecurial-and-cvs-comparison-of-svn-software</a:t>
            </a:r>
            <a:r>
              <a:rPr lang="en-GB" sz="1600" dirty="0" smtClean="0"/>
              <a:t> </a:t>
            </a:r>
          </a:p>
          <a:p>
            <a:r>
              <a:rPr lang="en-GB" sz="1600" dirty="0">
                <a:hlinkClick r:id="rId6"/>
              </a:rPr>
              <a:t>https://help.github.com/articles/keeping-your-account-and-data-secure/</a:t>
            </a:r>
            <a:r>
              <a:rPr lang="en-GB" sz="1600" dirty="0"/>
              <a:t> </a:t>
            </a:r>
          </a:p>
          <a:p>
            <a:r>
              <a:rPr lang="en-GB" sz="1600" dirty="0">
                <a:hlinkClick r:id="rId7"/>
              </a:rPr>
              <a:t>https://help.github.com/articles/github-corporate-terms-of-service/</a:t>
            </a:r>
            <a:r>
              <a:rPr lang="en-GB" sz="1600" dirty="0"/>
              <a:t> </a:t>
            </a:r>
          </a:p>
          <a:p>
            <a:r>
              <a:rPr lang="en-GB" sz="1600" dirty="0">
                <a:hlinkClick r:id="rId8"/>
              </a:rPr>
              <a:t>https://help.github.com/articles/entering-a-data-protection-agreement-with-github-for-gdpr-compliance/</a:t>
            </a:r>
            <a:r>
              <a:rPr lang="en-GB" sz="1600" dirty="0"/>
              <a:t> </a:t>
            </a:r>
          </a:p>
          <a:p>
            <a:endParaRPr lang="en-GB" sz="900" dirty="0"/>
          </a:p>
          <a:p>
            <a:endParaRPr lang="en-GB" sz="900" dirty="0"/>
          </a:p>
        </p:txBody>
      </p:sp>
      <p:sp>
        <p:nvSpPr>
          <p:cNvPr id="2" name="Title 1"/>
          <p:cNvSpPr>
            <a:spLocks noGrp="1"/>
          </p:cNvSpPr>
          <p:nvPr>
            <p:ph type="title"/>
          </p:nvPr>
        </p:nvSpPr>
        <p:spPr/>
        <p:txBody>
          <a:bodyPr/>
          <a:lstStyle/>
          <a:p>
            <a:r>
              <a:rPr lang="en-GB" dirty="0" smtClean="0"/>
              <a:t>Resources</a:t>
            </a:r>
            <a:endParaRPr lang="en-GB" dirty="0"/>
          </a:p>
        </p:txBody>
      </p:sp>
    </p:spTree>
    <p:extLst>
      <p:ext uri="{BB962C8B-B14F-4D97-AF65-F5344CB8AC3E}">
        <p14:creationId xmlns:p14="http://schemas.microsoft.com/office/powerpoint/2010/main" val="943509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Version control?</a:t>
            </a:r>
            <a:endParaRPr lang="en-GB" dirty="0"/>
          </a:p>
        </p:txBody>
      </p:sp>
      <p:sp>
        <p:nvSpPr>
          <p:cNvPr id="4" name="TextBox 3"/>
          <p:cNvSpPr txBox="1"/>
          <p:nvPr/>
        </p:nvSpPr>
        <p:spPr>
          <a:xfrm>
            <a:off x="268941" y="1452282"/>
            <a:ext cx="8588188" cy="2308324"/>
          </a:xfrm>
          <a:prstGeom prst="rect">
            <a:avLst/>
          </a:prstGeom>
          <a:noFill/>
        </p:spPr>
        <p:txBody>
          <a:bodyPr wrap="square" rtlCol="0">
            <a:spAutoFit/>
          </a:bodyPr>
          <a:lstStyle/>
          <a:p>
            <a:endParaRPr lang="en-GB" sz="2400" b="1" dirty="0" smtClean="0"/>
          </a:p>
          <a:p>
            <a:endParaRPr lang="en-GB" sz="2400" b="1" dirty="0"/>
          </a:p>
          <a:p>
            <a:r>
              <a:rPr lang="en-GB" sz="2400" b="1" dirty="0" smtClean="0"/>
              <a:t>Version </a:t>
            </a:r>
            <a:r>
              <a:rPr lang="en-GB" sz="2400" b="1" dirty="0" smtClean="0"/>
              <a:t>control</a:t>
            </a:r>
            <a:r>
              <a:rPr lang="en-GB" sz="2400" b="1" dirty="0"/>
              <a:t>: </a:t>
            </a:r>
            <a:endParaRPr lang="en-GB" sz="2400" b="1" dirty="0" smtClean="0"/>
          </a:p>
          <a:p>
            <a:r>
              <a:rPr lang="en-GB" dirty="0" smtClean="0"/>
              <a:t>Version </a:t>
            </a:r>
            <a:r>
              <a:rPr lang="en-GB" dirty="0"/>
              <a:t>control enables multiple people to simultaneously work on a single project. Each person edits his or her own copy of the files and chooses when to share those changes with the rest of the team. Thus, temporary or partial edits by one person do not interfere with another person's work.</a:t>
            </a:r>
          </a:p>
        </p:txBody>
      </p:sp>
      <p:sp>
        <p:nvSpPr>
          <p:cNvPr id="6" name="TextBox 5"/>
          <p:cNvSpPr txBox="1"/>
          <p:nvPr/>
        </p:nvSpPr>
        <p:spPr>
          <a:xfrm>
            <a:off x="268940" y="3350551"/>
            <a:ext cx="7888941" cy="830997"/>
          </a:xfrm>
          <a:prstGeom prst="rect">
            <a:avLst/>
          </a:prstGeom>
          <a:noFill/>
        </p:spPr>
        <p:txBody>
          <a:bodyPr wrap="square" rtlCol="0">
            <a:spAutoFit/>
          </a:bodyPr>
          <a:lstStyle/>
          <a:p>
            <a:endParaRPr lang="en-GB" sz="2400" b="1" dirty="0" smtClean="0"/>
          </a:p>
          <a:p>
            <a:r>
              <a:rPr lang="en-GB" sz="2400" b="1" dirty="0" smtClean="0"/>
              <a:t>What are the benefits of using version control? </a:t>
            </a:r>
            <a:endParaRPr lang="en-GB" sz="2400" b="1" dirty="0"/>
          </a:p>
        </p:txBody>
      </p:sp>
      <p:sp>
        <p:nvSpPr>
          <p:cNvPr id="10" name="TextBox 9"/>
          <p:cNvSpPr txBox="1"/>
          <p:nvPr/>
        </p:nvSpPr>
        <p:spPr>
          <a:xfrm>
            <a:off x="268940" y="3818964"/>
            <a:ext cx="8462682" cy="3139321"/>
          </a:xfrm>
          <a:prstGeom prst="rect">
            <a:avLst/>
          </a:prstGeom>
          <a:noFill/>
        </p:spPr>
        <p:txBody>
          <a:bodyPr wrap="square" rtlCol="0">
            <a:spAutoFit/>
          </a:bodyPr>
          <a:lstStyle/>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Troubleshooting </a:t>
            </a:r>
            <a:r>
              <a:rPr lang="en-GB" dirty="0" smtClean="0"/>
              <a:t>issues; revert back to earlier versions to track changes and compare differences. </a:t>
            </a:r>
          </a:p>
          <a:p>
            <a:pPr marL="285750" indent="-285750">
              <a:buFont typeface="Arial" panose="020B0604020202020204" pitchFamily="34" charset="0"/>
              <a:buChar char="•"/>
            </a:pPr>
            <a:r>
              <a:rPr lang="en-GB" dirty="0" smtClean="0"/>
              <a:t>Allow </a:t>
            </a:r>
            <a:r>
              <a:rPr lang="en-GB" dirty="0"/>
              <a:t>you to compare files, identify differences, and merge the changes if needed prior to committing any code</a:t>
            </a:r>
            <a:r>
              <a:rPr lang="en-GB" dirty="0" smtClean="0"/>
              <a:t>.</a:t>
            </a:r>
          </a:p>
          <a:p>
            <a:pPr marL="285750" indent="-285750">
              <a:buFont typeface="Arial" panose="020B0604020202020204" pitchFamily="34" charset="0"/>
              <a:buChar char="•"/>
            </a:pPr>
            <a:r>
              <a:rPr lang="en-GB" dirty="0" smtClean="0"/>
              <a:t>When </a:t>
            </a:r>
            <a:r>
              <a:rPr lang="en-GB" dirty="0"/>
              <a:t>new developers join the team, they can easily download the current version of the application to their local environment using the version control system and are able to keep track of the version they’re currently running. </a:t>
            </a: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8187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Version Control</a:t>
            </a:r>
            <a:endParaRPr lang="en-GB" dirty="0"/>
          </a:p>
        </p:txBody>
      </p:sp>
      <p:sp>
        <p:nvSpPr>
          <p:cNvPr id="4" name="TextBox 3"/>
          <p:cNvSpPr txBox="1"/>
          <p:nvPr/>
        </p:nvSpPr>
        <p:spPr>
          <a:xfrm>
            <a:off x="179293" y="1758813"/>
            <a:ext cx="4329954" cy="369332"/>
          </a:xfrm>
          <a:prstGeom prst="rect">
            <a:avLst/>
          </a:prstGeom>
          <a:noFill/>
        </p:spPr>
        <p:txBody>
          <a:bodyPr wrap="square" rtlCol="0">
            <a:spAutoFit/>
          </a:bodyPr>
          <a:lstStyle/>
          <a:p>
            <a:r>
              <a:rPr lang="en-GB" dirty="0" smtClean="0"/>
              <a:t>Centralised Version Control system</a:t>
            </a:r>
            <a:endParaRPr lang="en-GB" dirty="0"/>
          </a:p>
        </p:txBody>
      </p:sp>
      <p:sp>
        <p:nvSpPr>
          <p:cNvPr id="5" name="TextBox 4"/>
          <p:cNvSpPr txBox="1"/>
          <p:nvPr/>
        </p:nvSpPr>
        <p:spPr>
          <a:xfrm>
            <a:off x="4751294" y="1764136"/>
            <a:ext cx="4276165" cy="369332"/>
          </a:xfrm>
          <a:prstGeom prst="rect">
            <a:avLst/>
          </a:prstGeom>
          <a:noFill/>
        </p:spPr>
        <p:txBody>
          <a:bodyPr wrap="square" rtlCol="0">
            <a:spAutoFit/>
          </a:bodyPr>
          <a:lstStyle/>
          <a:p>
            <a:r>
              <a:rPr lang="en-GB" dirty="0" smtClean="0"/>
              <a:t>Distributed Version Control system </a:t>
            </a:r>
            <a:endParaRPr lang="en-GB" dirty="0"/>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6796"/>
          <a:stretch/>
        </p:blipFill>
        <p:spPr bwMode="auto">
          <a:xfrm>
            <a:off x="183775" y="2496109"/>
            <a:ext cx="8650943" cy="3142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1679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949" y="15501"/>
            <a:ext cx="7886700" cy="1325563"/>
          </a:xfrm>
        </p:spPr>
        <p:txBody>
          <a:bodyPr/>
          <a:lstStyle/>
          <a:p>
            <a:r>
              <a:rPr lang="en-GB" dirty="0" smtClean="0"/>
              <a:t>Comparison </a:t>
            </a:r>
            <a:endParaRPr lang="en-GB" dirty="0"/>
          </a:p>
        </p:txBody>
      </p:sp>
      <p:grpSp>
        <p:nvGrpSpPr>
          <p:cNvPr id="6" name="Group 5"/>
          <p:cNvGrpSpPr/>
          <p:nvPr/>
        </p:nvGrpSpPr>
        <p:grpSpPr>
          <a:xfrm>
            <a:off x="376798" y="1161015"/>
            <a:ext cx="1520079" cy="840021"/>
            <a:chOff x="403413" y="1690688"/>
            <a:chExt cx="1272988" cy="756677"/>
          </a:xfrm>
          <a:solidFill>
            <a:srgbClr val="FFC000"/>
          </a:solidFill>
        </p:grpSpPr>
        <p:sp>
          <p:nvSpPr>
            <p:cNvPr id="4" name="Rounded Rectangle 3"/>
            <p:cNvSpPr/>
            <p:nvPr/>
          </p:nvSpPr>
          <p:spPr>
            <a:xfrm>
              <a:off x="403413" y="1690688"/>
              <a:ext cx="1272988" cy="756677"/>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802342" y="1884360"/>
              <a:ext cx="874059" cy="369332"/>
            </a:xfrm>
            <a:prstGeom prst="rect">
              <a:avLst/>
            </a:prstGeom>
            <a:grpFill/>
          </p:spPr>
          <p:txBody>
            <a:bodyPr wrap="square" rtlCol="0">
              <a:spAutoFit/>
            </a:bodyPr>
            <a:lstStyle/>
            <a:p>
              <a:r>
                <a:rPr lang="en-GB" dirty="0" smtClean="0"/>
                <a:t>GIT</a:t>
              </a:r>
              <a:endParaRPr lang="en-GB" dirty="0"/>
            </a:p>
          </p:txBody>
        </p:sp>
      </p:grpSp>
      <p:grpSp>
        <p:nvGrpSpPr>
          <p:cNvPr id="9" name="Group 8"/>
          <p:cNvGrpSpPr/>
          <p:nvPr/>
        </p:nvGrpSpPr>
        <p:grpSpPr>
          <a:xfrm>
            <a:off x="3288092" y="1109090"/>
            <a:ext cx="1810870" cy="923364"/>
            <a:chOff x="2904565" y="1775012"/>
            <a:chExt cx="1810870" cy="923364"/>
          </a:xfrm>
          <a:solidFill>
            <a:srgbClr val="92D050"/>
          </a:solidFill>
        </p:grpSpPr>
        <p:sp>
          <p:nvSpPr>
            <p:cNvPr id="7" name="Rounded Rectangle 6"/>
            <p:cNvSpPr/>
            <p:nvPr/>
          </p:nvSpPr>
          <p:spPr>
            <a:xfrm>
              <a:off x="2904565" y="1775012"/>
              <a:ext cx="1810870" cy="92336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3218330" y="2060103"/>
              <a:ext cx="1416424" cy="369332"/>
            </a:xfrm>
            <a:prstGeom prst="rect">
              <a:avLst/>
            </a:prstGeom>
            <a:grpFill/>
          </p:spPr>
          <p:txBody>
            <a:bodyPr wrap="square" rtlCol="0">
              <a:spAutoFit/>
            </a:bodyPr>
            <a:lstStyle/>
            <a:p>
              <a:r>
                <a:rPr lang="en-GB" dirty="0" smtClean="0"/>
                <a:t>Mercurial</a:t>
              </a:r>
              <a:endParaRPr lang="en-GB" dirty="0"/>
            </a:p>
          </p:txBody>
        </p:sp>
      </p:grpSp>
      <p:grpSp>
        <p:nvGrpSpPr>
          <p:cNvPr id="14" name="Group 13"/>
          <p:cNvGrpSpPr/>
          <p:nvPr/>
        </p:nvGrpSpPr>
        <p:grpSpPr>
          <a:xfrm>
            <a:off x="6373909" y="1119343"/>
            <a:ext cx="1810870" cy="923364"/>
            <a:chOff x="5989544" y="1661035"/>
            <a:chExt cx="1810870" cy="923364"/>
          </a:xfrm>
        </p:grpSpPr>
        <p:sp>
          <p:nvSpPr>
            <p:cNvPr id="11" name="Rounded Rectangle 10"/>
            <p:cNvSpPr/>
            <p:nvPr/>
          </p:nvSpPr>
          <p:spPr>
            <a:xfrm>
              <a:off x="5989544" y="1661035"/>
              <a:ext cx="1810870" cy="92336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6213661" y="1789299"/>
              <a:ext cx="1586753" cy="646331"/>
            </a:xfrm>
            <a:prstGeom prst="rect">
              <a:avLst/>
            </a:prstGeom>
            <a:noFill/>
          </p:spPr>
          <p:txBody>
            <a:bodyPr wrap="square" rtlCol="0">
              <a:spAutoFit/>
            </a:bodyPr>
            <a:lstStyle/>
            <a:p>
              <a:r>
                <a:rPr lang="en-GB" dirty="0" smtClean="0"/>
                <a:t>Apache Subversion</a:t>
              </a:r>
              <a:endParaRPr lang="en-GB" dirty="0"/>
            </a:p>
          </p:txBody>
        </p:sp>
      </p:grpSp>
      <p:sp>
        <p:nvSpPr>
          <p:cNvPr id="15" name="TextBox 14"/>
          <p:cNvSpPr txBox="1"/>
          <p:nvPr/>
        </p:nvSpPr>
        <p:spPr>
          <a:xfrm>
            <a:off x="126066" y="2180930"/>
            <a:ext cx="2959475" cy="5940088"/>
          </a:xfrm>
          <a:prstGeom prst="rect">
            <a:avLst/>
          </a:prstGeom>
          <a:noFill/>
        </p:spPr>
        <p:txBody>
          <a:bodyPr wrap="square" rtlCol="0">
            <a:spAutoFit/>
          </a:bodyPr>
          <a:lstStyle/>
          <a:p>
            <a:r>
              <a:rPr lang="en-GB" sz="1600" b="1" dirty="0" smtClean="0"/>
              <a:t>Pros: </a:t>
            </a:r>
          </a:p>
          <a:p>
            <a:pPr>
              <a:buFont typeface="Arial"/>
              <a:buChar char="•"/>
            </a:pPr>
            <a:r>
              <a:rPr lang="en-GB" sz="1600" dirty="0"/>
              <a:t>Great for those who hate CVS/SVN</a:t>
            </a:r>
          </a:p>
          <a:p>
            <a:pPr>
              <a:buFont typeface="Arial"/>
              <a:buChar char="•"/>
            </a:pPr>
            <a:r>
              <a:rPr lang="en-GB" sz="1600" dirty="0"/>
              <a:t>Dramatic increase in operation </a:t>
            </a:r>
            <a:r>
              <a:rPr lang="en-GB" sz="1600" dirty="0" smtClean="0"/>
              <a:t>speed</a:t>
            </a:r>
            <a:endParaRPr lang="en-GB" sz="1600" dirty="0"/>
          </a:p>
          <a:p>
            <a:pPr>
              <a:buFont typeface="Arial"/>
              <a:buChar char="•"/>
            </a:pPr>
            <a:r>
              <a:rPr lang="en-GB" sz="1600" dirty="0"/>
              <a:t>Full history tree available offline</a:t>
            </a:r>
          </a:p>
          <a:p>
            <a:pPr>
              <a:buFont typeface="Arial"/>
              <a:buChar char="•"/>
            </a:pPr>
            <a:r>
              <a:rPr lang="en-GB" sz="1600" dirty="0"/>
              <a:t>Distributed, peer-to-peer </a:t>
            </a:r>
            <a:r>
              <a:rPr lang="en-GB" sz="1600" dirty="0" smtClean="0"/>
              <a:t>model</a:t>
            </a:r>
          </a:p>
          <a:p>
            <a:endParaRPr lang="en-GB" sz="1600" dirty="0"/>
          </a:p>
          <a:p>
            <a:r>
              <a:rPr lang="en-GB" sz="1600" b="1" dirty="0"/>
              <a:t>Cons:</a:t>
            </a:r>
          </a:p>
          <a:p>
            <a:pPr>
              <a:buFont typeface="Arial"/>
              <a:buChar char="•"/>
            </a:pPr>
            <a:r>
              <a:rPr lang="en-GB" sz="1600" dirty="0"/>
              <a:t>Learning curve for those used to SVN</a:t>
            </a:r>
          </a:p>
          <a:p>
            <a:pPr>
              <a:buFont typeface="Arial"/>
              <a:buChar char="•"/>
            </a:pPr>
            <a:r>
              <a:rPr lang="en-GB" sz="1600" dirty="0"/>
              <a:t>Not optimal for single developers</a:t>
            </a:r>
          </a:p>
          <a:p>
            <a:pPr>
              <a:buFont typeface="Arial"/>
              <a:buChar char="•"/>
            </a:pPr>
            <a:r>
              <a:rPr lang="en-GB" sz="1600" dirty="0"/>
              <a:t>Limited Windows support compared to Linux</a:t>
            </a:r>
          </a:p>
          <a:p>
            <a:endParaRPr lang="en-GB" dirty="0"/>
          </a:p>
          <a:p>
            <a:endParaRPr lang="en-GB" dirty="0" smtClean="0"/>
          </a:p>
          <a:p>
            <a:endParaRPr lang="en-GB" dirty="0"/>
          </a:p>
          <a:p>
            <a:endParaRPr lang="en-GB" dirty="0" smtClean="0"/>
          </a:p>
          <a:p>
            <a:endParaRPr lang="en-GB" dirty="0"/>
          </a:p>
          <a:p>
            <a:endParaRPr lang="en-GB" dirty="0"/>
          </a:p>
        </p:txBody>
      </p:sp>
      <p:sp>
        <p:nvSpPr>
          <p:cNvPr id="16" name="Rectangle 15"/>
          <p:cNvSpPr/>
          <p:nvPr/>
        </p:nvSpPr>
        <p:spPr>
          <a:xfrm>
            <a:off x="2994214" y="2204717"/>
            <a:ext cx="3684494" cy="2554545"/>
          </a:xfrm>
          <a:prstGeom prst="rect">
            <a:avLst/>
          </a:prstGeom>
        </p:spPr>
        <p:txBody>
          <a:bodyPr wrap="square">
            <a:spAutoFit/>
          </a:bodyPr>
          <a:lstStyle/>
          <a:p>
            <a:r>
              <a:rPr lang="en-GB" sz="1600" b="1" dirty="0"/>
              <a:t>Pros:</a:t>
            </a:r>
          </a:p>
          <a:p>
            <a:pPr>
              <a:buFont typeface="Arial"/>
              <a:buChar char="•"/>
            </a:pPr>
            <a:r>
              <a:rPr lang="en-GB" sz="1600" dirty="0"/>
              <a:t>Easier to learn than Git</a:t>
            </a:r>
          </a:p>
          <a:p>
            <a:pPr>
              <a:buFont typeface="Arial"/>
              <a:buChar char="•"/>
            </a:pPr>
            <a:r>
              <a:rPr lang="en-GB" sz="1600" dirty="0"/>
              <a:t>Better documentation</a:t>
            </a:r>
          </a:p>
          <a:p>
            <a:pPr>
              <a:buFont typeface="Arial"/>
              <a:buChar char="•"/>
            </a:pPr>
            <a:r>
              <a:rPr lang="en-GB" sz="1600" dirty="0"/>
              <a:t>Distributed </a:t>
            </a:r>
            <a:r>
              <a:rPr lang="en-GB" sz="1600" dirty="0" smtClean="0"/>
              <a:t>model</a:t>
            </a:r>
          </a:p>
          <a:p>
            <a:endParaRPr lang="en-GB" sz="1600" dirty="0"/>
          </a:p>
          <a:p>
            <a:r>
              <a:rPr lang="en-GB" sz="1600" b="1" dirty="0"/>
              <a:t>Cons:</a:t>
            </a:r>
          </a:p>
          <a:p>
            <a:pPr>
              <a:buFont typeface="Arial"/>
              <a:buChar char="•"/>
            </a:pPr>
            <a:r>
              <a:rPr lang="en-GB" sz="1600" dirty="0"/>
              <a:t>No merging of two parents</a:t>
            </a:r>
          </a:p>
          <a:p>
            <a:pPr>
              <a:buFont typeface="Arial"/>
              <a:buChar char="•"/>
            </a:pPr>
            <a:r>
              <a:rPr lang="en-GB" sz="1600" dirty="0"/>
              <a:t>Extension-based rather than </a:t>
            </a:r>
            <a:r>
              <a:rPr lang="en-GB" sz="1600" dirty="0" smtClean="0"/>
              <a:t>scriptability.</a:t>
            </a:r>
            <a:endParaRPr lang="en-GB" sz="1600" dirty="0"/>
          </a:p>
          <a:p>
            <a:pPr>
              <a:buFont typeface="Arial"/>
              <a:buChar char="•"/>
            </a:pPr>
            <a:r>
              <a:rPr lang="en-GB" sz="1600" dirty="0"/>
              <a:t>Less out of the box power</a:t>
            </a:r>
          </a:p>
        </p:txBody>
      </p:sp>
      <p:sp>
        <p:nvSpPr>
          <p:cNvPr id="18" name="Rectangle 17"/>
          <p:cNvSpPr/>
          <p:nvPr/>
        </p:nvSpPr>
        <p:spPr>
          <a:xfrm>
            <a:off x="5798210" y="2180930"/>
            <a:ext cx="4572000" cy="3046988"/>
          </a:xfrm>
          <a:prstGeom prst="rect">
            <a:avLst/>
          </a:prstGeom>
        </p:spPr>
        <p:txBody>
          <a:bodyPr>
            <a:spAutoFit/>
          </a:bodyPr>
          <a:lstStyle/>
          <a:p>
            <a:r>
              <a:rPr lang="en-GB" sz="1600" b="1" dirty="0"/>
              <a:t>Pros:</a:t>
            </a:r>
          </a:p>
          <a:p>
            <a:r>
              <a:rPr lang="en-GB" sz="1600" dirty="0"/>
              <a:t>Newer system based on CVS</a:t>
            </a:r>
          </a:p>
          <a:p>
            <a:r>
              <a:rPr lang="en-GB" sz="1600" dirty="0"/>
              <a:t>Includes atomic operations</a:t>
            </a:r>
          </a:p>
          <a:p>
            <a:r>
              <a:rPr lang="en-GB" sz="1600" dirty="0"/>
              <a:t>Cheaper branch operations</a:t>
            </a:r>
          </a:p>
          <a:p>
            <a:r>
              <a:rPr lang="en-GB" sz="1600" dirty="0"/>
              <a:t>Wide variety of plug-ins for IDEs</a:t>
            </a:r>
          </a:p>
          <a:p>
            <a:r>
              <a:rPr lang="en-GB" sz="1600" dirty="0"/>
              <a:t>Does not use peer-to-peer model</a:t>
            </a:r>
          </a:p>
          <a:p>
            <a:r>
              <a:rPr lang="en-GB" sz="1600" b="1" dirty="0"/>
              <a:t>Cons:</a:t>
            </a:r>
          </a:p>
          <a:p>
            <a:r>
              <a:rPr lang="en-GB" sz="1600" dirty="0"/>
              <a:t>Still contains bugs relating to </a:t>
            </a:r>
            <a:endParaRPr lang="en-GB" sz="1600" dirty="0" smtClean="0"/>
          </a:p>
          <a:p>
            <a:r>
              <a:rPr lang="en-GB" sz="1600" dirty="0" smtClean="0"/>
              <a:t>renaming </a:t>
            </a:r>
            <a:r>
              <a:rPr lang="en-GB" sz="1600" dirty="0"/>
              <a:t>files and directories</a:t>
            </a:r>
          </a:p>
          <a:p>
            <a:r>
              <a:rPr lang="en-GB" sz="1600" dirty="0"/>
              <a:t>Insufficient repository management </a:t>
            </a:r>
            <a:endParaRPr lang="en-GB" sz="1600" dirty="0" smtClean="0"/>
          </a:p>
          <a:p>
            <a:r>
              <a:rPr lang="en-GB" sz="1600" dirty="0" smtClean="0"/>
              <a:t>commands</a:t>
            </a:r>
            <a:endParaRPr lang="en-GB" sz="1600" dirty="0"/>
          </a:p>
          <a:p>
            <a:r>
              <a:rPr lang="en-GB" sz="1600" dirty="0"/>
              <a:t>Slower comparative speed</a:t>
            </a:r>
          </a:p>
        </p:txBody>
      </p:sp>
    </p:spTree>
    <p:extLst>
      <p:ext uri="{BB962C8B-B14F-4D97-AF65-F5344CB8AC3E}">
        <p14:creationId xmlns:p14="http://schemas.microsoft.com/office/powerpoint/2010/main" val="2875583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Version Control Architecture</a:t>
            </a:r>
            <a:endParaRPr lang="en-GB" dirty="0"/>
          </a:p>
        </p:txBody>
      </p:sp>
      <p:pic>
        <p:nvPicPr>
          <p:cNvPr id="2050" name="Picture 2" descr="G:\CEX\Corp Res\Strategic Transformation\Work in Progress\Sue and Rebecca\Version Control Architecture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821" y="1473958"/>
            <a:ext cx="6482687" cy="4862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34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80539" y="2674938"/>
            <a:ext cx="3190859" cy="3451225"/>
          </a:xfrm>
        </p:spPr>
      </p:pic>
      <p:sp>
        <p:nvSpPr>
          <p:cNvPr id="2" name="Title 1"/>
          <p:cNvSpPr>
            <a:spLocks noGrp="1"/>
          </p:cNvSpPr>
          <p:nvPr>
            <p:ph type="title"/>
          </p:nvPr>
        </p:nvSpPr>
        <p:spPr>
          <a:xfrm>
            <a:off x="628650" y="334465"/>
            <a:ext cx="7886700" cy="1325563"/>
          </a:xfrm>
        </p:spPr>
        <p:txBody>
          <a:bodyPr/>
          <a:lstStyle/>
          <a:p>
            <a:r>
              <a:rPr lang="en-GB" dirty="0" smtClean="0">
                <a:latin typeface="Meiryo" panose="020B0604030504040204" pitchFamily="34" charset="-128"/>
                <a:ea typeface="Meiryo" panose="020B0604030504040204" pitchFamily="34" charset="-128"/>
                <a:cs typeface="Meiryo" panose="020B0604030504040204" pitchFamily="34" charset="-128"/>
              </a:rPr>
              <a:t>What are our options?</a:t>
            </a:r>
            <a:endParaRPr lang="en-GB" dirty="0">
              <a:latin typeface="Meiryo" panose="020B0604030504040204" pitchFamily="34" charset="-128"/>
              <a:ea typeface="Meiryo" panose="020B0604030504040204" pitchFamily="34" charset="-128"/>
              <a:cs typeface="Meiryo" panose="020B0604030504040204" pitchFamily="34" charset="-128"/>
            </a:endParaRPr>
          </a:p>
        </p:txBody>
      </p:sp>
      <p:graphicFrame>
        <p:nvGraphicFramePr>
          <p:cNvPr id="8" name="Table 7"/>
          <p:cNvGraphicFramePr>
            <a:graphicFrameLocks noGrp="1"/>
          </p:cNvGraphicFramePr>
          <p:nvPr>
            <p:extLst>
              <p:ext uri="{D42A27DB-BD31-4B8C-83A1-F6EECF244321}">
                <p14:modId xmlns:p14="http://schemas.microsoft.com/office/powerpoint/2010/main" val="230129705"/>
              </p:ext>
            </p:extLst>
          </p:nvPr>
        </p:nvGraphicFramePr>
        <p:xfrm>
          <a:off x="394447" y="4204447"/>
          <a:ext cx="5002305" cy="1828202"/>
        </p:xfrm>
        <a:graphic>
          <a:graphicData uri="http://schemas.openxmlformats.org/drawingml/2006/table">
            <a:tbl>
              <a:tblPr firstRow="1" bandRow="1">
                <a:tableStyleId>{93296810-A885-4BE3-A3E7-6D5BEEA58F35}</a:tableStyleId>
              </a:tblPr>
              <a:tblGrid>
                <a:gridCol w="1667435"/>
                <a:gridCol w="1667435"/>
                <a:gridCol w="1667435"/>
              </a:tblGrid>
              <a:tr h="274021">
                <a:tc>
                  <a:txBody>
                    <a:bodyPr/>
                    <a:lstStyle/>
                    <a:p>
                      <a:r>
                        <a:rPr lang="en-GB" dirty="0" err="1" smtClean="0"/>
                        <a:t>Github</a:t>
                      </a:r>
                      <a:endParaRPr lang="en-GB" dirty="0">
                        <a:latin typeface="Meiryo" panose="020B0604030504040204" pitchFamily="34" charset="-128"/>
                        <a:ea typeface="Meiryo" panose="020B0604030504040204" pitchFamily="34" charset="-128"/>
                        <a:cs typeface="Meiryo" panose="020B0604030504040204" pitchFamily="34" charset="-128"/>
                      </a:endParaRPr>
                    </a:p>
                  </a:txBody>
                  <a:tcPr/>
                </a:tc>
                <a:tc>
                  <a:txBody>
                    <a:bodyPr/>
                    <a:lstStyle/>
                    <a:p>
                      <a:r>
                        <a:rPr lang="en-GB" dirty="0" err="1" smtClean="0"/>
                        <a:t>Gitlab</a:t>
                      </a:r>
                      <a:endParaRPr lang="en-GB" dirty="0">
                        <a:latin typeface="Meiryo" panose="020B0604030504040204" pitchFamily="34" charset="-128"/>
                        <a:ea typeface="Meiryo" panose="020B0604030504040204" pitchFamily="34" charset="-128"/>
                        <a:cs typeface="Meiryo" panose="020B0604030504040204" pitchFamily="34" charset="-128"/>
                      </a:endParaRPr>
                    </a:p>
                  </a:txBody>
                  <a:tcPr/>
                </a:tc>
                <a:tc>
                  <a:txBody>
                    <a:bodyPr/>
                    <a:lstStyle/>
                    <a:p>
                      <a:r>
                        <a:rPr lang="en-GB" dirty="0" err="1" smtClean="0"/>
                        <a:t>Bitbucket</a:t>
                      </a:r>
                      <a:endParaRPr lang="en-GB" dirty="0">
                        <a:latin typeface="Meiryo" panose="020B0604030504040204" pitchFamily="34" charset="-128"/>
                        <a:ea typeface="Meiryo" panose="020B0604030504040204" pitchFamily="34" charset="-128"/>
                        <a:cs typeface="Meiryo" panose="020B0604030504040204" pitchFamily="34" charset="-128"/>
                      </a:endParaRPr>
                    </a:p>
                  </a:txBody>
                  <a:tcPr/>
                </a:tc>
              </a:tr>
              <a:tr h="274021">
                <a:tc>
                  <a:txBody>
                    <a:bodyPr/>
                    <a:lstStyle/>
                    <a:p>
                      <a:r>
                        <a:rPr lang="en-GB" sz="1000" dirty="0" smtClean="0"/>
                        <a:t>$25 a</a:t>
                      </a:r>
                      <a:r>
                        <a:rPr lang="en-GB" sz="1000" baseline="0" dirty="0" smtClean="0"/>
                        <a:t> month for 5 users then an additional </a:t>
                      </a:r>
                      <a:r>
                        <a:rPr lang="en-GB" sz="1000" dirty="0" smtClean="0"/>
                        <a:t>$9</a:t>
                      </a:r>
                      <a:r>
                        <a:rPr lang="en-GB" sz="1000" baseline="0" dirty="0" smtClean="0"/>
                        <a:t> (per user/per month) </a:t>
                      </a:r>
                      <a:endParaRPr lang="en-GB" sz="1000" dirty="0">
                        <a:latin typeface="Meiryo" panose="020B0604030504040204" pitchFamily="34" charset="-128"/>
                        <a:ea typeface="Meiryo" panose="020B0604030504040204" pitchFamily="34" charset="-128"/>
                        <a:cs typeface="Meiryo" panose="020B0604030504040204" pitchFamily="34" charset="-128"/>
                      </a:endParaRPr>
                    </a:p>
                  </a:txBody>
                  <a:tcPr/>
                </a:tc>
                <a:tc>
                  <a:txBody>
                    <a:bodyPr/>
                    <a:lstStyle/>
                    <a:p>
                      <a:r>
                        <a:rPr lang="en-GB" sz="1000" dirty="0" smtClean="0">
                          <a:latin typeface="Meiryo" panose="020B0604030504040204" pitchFamily="34" charset="-128"/>
                          <a:ea typeface="Meiryo" panose="020B0604030504040204" pitchFamily="34" charset="-128"/>
                          <a:cs typeface="Meiryo" panose="020B0604030504040204" pitchFamily="34" charset="-128"/>
                        </a:rPr>
                        <a:t>$4-99</a:t>
                      </a:r>
                      <a:r>
                        <a:rPr lang="en-GB" sz="1000" baseline="0" dirty="0" smtClean="0">
                          <a:latin typeface="Meiryo" panose="020B0604030504040204" pitchFamily="34" charset="-128"/>
                          <a:ea typeface="Meiryo" panose="020B0604030504040204" pitchFamily="34" charset="-128"/>
                          <a:cs typeface="Meiryo" panose="020B0604030504040204" pitchFamily="34" charset="-128"/>
                        </a:rPr>
                        <a:t> per user/per month</a:t>
                      </a:r>
                      <a:endParaRPr lang="en-GB" sz="1000" dirty="0">
                        <a:latin typeface="Meiryo" panose="020B0604030504040204" pitchFamily="34" charset="-128"/>
                        <a:ea typeface="Meiryo" panose="020B0604030504040204" pitchFamily="34" charset="-128"/>
                        <a:cs typeface="Meiryo" panose="020B0604030504040204" pitchFamily="34" charset="-128"/>
                      </a:endParaRPr>
                    </a:p>
                  </a:txBody>
                  <a:tcPr/>
                </a:tc>
                <a:tc>
                  <a:txBody>
                    <a:bodyPr/>
                    <a:lstStyle/>
                    <a:p>
                      <a:r>
                        <a:rPr lang="en-GB" sz="1000" dirty="0" smtClean="0">
                          <a:latin typeface="Meiryo" panose="020B0604030504040204" pitchFamily="34" charset="-128"/>
                          <a:ea typeface="Meiryo" panose="020B0604030504040204" pitchFamily="34" charset="-128"/>
                          <a:cs typeface="Meiryo" panose="020B0604030504040204" pitchFamily="34" charset="-128"/>
                        </a:rPr>
                        <a:t>$2</a:t>
                      </a:r>
                      <a:r>
                        <a:rPr lang="en-GB" sz="1000" baseline="0" dirty="0" smtClean="0">
                          <a:latin typeface="Meiryo" panose="020B0604030504040204" pitchFamily="34" charset="-128"/>
                          <a:ea typeface="Meiryo" panose="020B0604030504040204" pitchFamily="34" charset="-128"/>
                          <a:cs typeface="Meiryo" panose="020B0604030504040204" pitchFamily="34" charset="-128"/>
                        </a:rPr>
                        <a:t> or $5 a month per a user, alternatively free for up to 5 users</a:t>
                      </a:r>
                      <a:endParaRPr lang="en-GB" sz="1000" dirty="0">
                        <a:latin typeface="Meiryo" panose="020B0604030504040204" pitchFamily="34" charset="-128"/>
                        <a:ea typeface="Meiryo" panose="020B0604030504040204" pitchFamily="34" charset="-128"/>
                        <a:cs typeface="Meiryo" panose="020B0604030504040204" pitchFamily="34" charset="-128"/>
                      </a:endParaRPr>
                    </a:p>
                  </a:txBody>
                  <a:tcPr/>
                </a:tc>
              </a:tr>
              <a:tr h="274021">
                <a:tc>
                  <a:txBody>
                    <a:bodyPr/>
                    <a:lstStyle/>
                    <a:p>
                      <a:endParaRPr lang="en-GB" sz="1000" dirty="0">
                        <a:latin typeface="Meiryo" panose="020B0604030504040204" pitchFamily="34" charset="-128"/>
                        <a:ea typeface="Meiryo" panose="020B0604030504040204" pitchFamily="34" charset="-128"/>
                        <a:cs typeface="Meiryo" panose="020B0604030504040204" pitchFamily="34" charset="-128"/>
                      </a:endParaRPr>
                    </a:p>
                  </a:txBody>
                  <a:tcPr/>
                </a:tc>
                <a:tc>
                  <a:txBody>
                    <a:bodyPr/>
                    <a:lstStyle/>
                    <a:p>
                      <a:endParaRPr lang="en-GB" sz="1000">
                        <a:latin typeface="Meiryo" panose="020B0604030504040204" pitchFamily="34" charset="-128"/>
                        <a:ea typeface="Meiryo" panose="020B0604030504040204" pitchFamily="34" charset="-128"/>
                        <a:cs typeface="Meiryo" panose="020B0604030504040204" pitchFamily="34" charset="-128"/>
                      </a:endParaRPr>
                    </a:p>
                  </a:txBody>
                  <a:tcPr/>
                </a:tc>
                <a:tc>
                  <a:txBody>
                    <a:bodyPr/>
                    <a:lstStyle/>
                    <a:p>
                      <a:r>
                        <a:rPr lang="en-GB" sz="1000" dirty="0" smtClean="0"/>
                        <a:t>Trello</a:t>
                      </a:r>
                      <a:endParaRPr lang="en-GB" sz="1000" dirty="0">
                        <a:latin typeface="Meiryo" panose="020B0604030504040204" pitchFamily="34" charset="-128"/>
                        <a:ea typeface="Meiryo" panose="020B0604030504040204" pitchFamily="34" charset="-128"/>
                        <a:cs typeface="Meiryo" panose="020B0604030504040204" pitchFamily="34" charset="-128"/>
                      </a:endParaRPr>
                    </a:p>
                  </a:txBody>
                  <a:tcPr/>
                </a:tc>
              </a:tr>
              <a:tr h="274021">
                <a:tc>
                  <a:txBody>
                    <a:bodyPr/>
                    <a:lstStyle/>
                    <a:p>
                      <a:endParaRPr lang="en-GB" sz="1000" dirty="0">
                        <a:latin typeface="Meiryo" panose="020B0604030504040204" pitchFamily="34" charset="-128"/>
                        <a:ea typeface="Meiryo" panose="020B0604030504040204" pitchFamily="34" charset="-128"/>
                        <a:cs typeface="Meiryo" panose="020B0604030504040204" pitchFamily="34" charset="-128"/>
                      </a:endParaRPr>
                    </a:p>
                  </a:txBody>
                  <a:tcPr/>
                </a:tc>
                <a:tc>
                  <a:txBody>
                    <a:bodyPr/>
                    <a:lstStyle/>
                    <a:p>
                      <a:endParaRPr lang="en-GB" sz="1000">
                        <a:latin typeface="Meiryo" panose="020B0604030504040204" pitchFamily="34" charset="-128"/>
                        <a:ea typeface="Meiryo" panose="020B0604030504040204" pitchFamily="34" charset="-128"/>
                        <a:cs typeface="Meiryo" panose="020B0604030504040204" pitchFamily="34" charset="-128"/>
                      </a:endParaRPr>
                    </a:p>
                  </a:txBody>
                  <a:tcPr/>
                </a:tc>
                <a:tc>
                  <a:txBody>
                    <a:bodyPr/>
                    <a:lstStyle/>
                    <a:p>
                      <a:r>
                        <a:rPr lang="en-GB" sz="1000" dirty="0" smtClean="0"/>
                        <a:t>Mercurial or Git</a:t>
                      </a:r>
                      <a:endParaRPr lang="en-GB" sz="1000" dirty="0">
                        <a:latin typeface="Meiryo" panose="020B0604030504040204" pitchFamily="34" charset="-128"/>
                        <a:ea typeface="Meiryo" panose="020B0604030504040204" pitchFamily="34" charset="-128"/>
                        <a:cs typeface="Meiryo" panose="020B0604030504040204" pitchFamily="34" charset="-128"/>
                      </a:endParaRPr>
                    </a:p>
                  </a:txBody>
                  <a:tcPr/>
                </a:tc>
              </a:tr>
              <a:tr h="274021">
                <a:tc>
                  <a:txBody>
                    <a:bodyPr/>
                    <a:lstStyle/>
                    <a:p>
                      <a:endParaRPr lang="en-GB" dirty="0"/>
                    </a:p>
                  </a:txBody>
                  <a:tcPr/>
                </a:tc>
                <a:tc>
                  <a:txBody>
                    <a:bodyPr/>
                    <a:lstStyle/>
                    <a:p>
                      <a:endParaRPr lang="en-GB"/>
                    </a:p>
                  </a:txBody>
                  <a:tcPr/>
                </a:tc>
                <a:tc>
                  <a:txBody>
                    <a:bodyPr/>
                    <a:lstStyle/>
                    <a:p>
                      <a:endParaRPr lang="en-GB" dirty="0"/>
                    </a:p>
                  </a:txBody>
                  <a:tcPr/>
                </a:tc>
              </a:tr>
            </a:tbl>
          </a:graphicData>
        </a:graphic>
      </p:graphicFrame>
      <p:pic>
        <p:nvPicPr>
          <p:cNvPr id="1026" name="Picture 2" descr="G:\CEX\Corp Res\Strategic Transformation\Work in Progress\Sue and Rebecca\Git\Market share grap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1485972"/>
            <a:ext cx="4625900" cy="246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012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165" y="39191"/>
            <a:ext cx="8515350" cy="1325563"/>
          </a:xfrm>
        </p:spPr>
        <p:txBody>
          <a:bodyPr/>
          <a:lstStyle/>
          <a:p>
            <a:r>
              <a:rPr lang="en-GB" dirty="0" smtClean="0"/>
              <a:t>Best practice in Version </a:t>
            </a:r>
            <a:r>
              <a:rPr lang="en-GB" dirty="0"/>
              <a:t>C</a:t>
            </a:r>
            <a:r>
              <a:rPr lang="en-GB" dirty="0" smtClean="0"/>
              <a:t>ontrol</a:t>
            </a:r>
            <a:endParaRPr lang="en-GB" dirty="0"/>
          </a:p>
        </p:txBody>
      </p:sp>
      <p:grpSp>
        <p:nvGrpSpPr>
          <p:cNvPr id="20" name="Group 19"/>
          <p:cNvGrpSpPr/>
          <p:nvPr/>
        </p:nvGrpSpPr>
        <p:grpSpPr>
          <a:xfrm>
            <a:off x="1976520" y="2834249"/>
            <a:ext cx="2251367" cy="1156447"/>
            <a:chOff x="2019027" y="1677802"/>
            <a:chExt cx="2357718" cy="1156447"/>
          </a:xfrm>
        </p:grpSpPr>
        <p:sp>
          <p:nvSpPr>
            <p:cNvPr id="4" name="Rounded Rectangle 3"/>
            <p:cNvSpPr/>
            <p:nvPr/>
          </p:nvSpPr>
          <p:spPr>
            <a:xfrm>
              <a:off x="2019027" y="1677802"/>
              <a:ext cx="2268070" cy="115644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 name="TextBox 4"/>
            <p:cNvSpPr txBox="1"/>
            <p:nvPr/>
          </p:nvSpPr>
          <p:spPr>
            <a:xfrm>
              <a:off x="2019027" y="1932859"/>
              <a:ext cx="2357718" cy="646331"/>
            </a:xfrm>
            <a:prstGeom prst="rect">
              <a:avLst/>
            </a:prstGeom>
            <a:noFill/>
          </p:spPr>
          <p:txBody>
            <a:bodyPr wrap="square" rtlCol="0">
              <a:spAutoFit/>
            </a:bodyPr>
            <a:lstStyle/>
            <a:p>
              <a:pPr algn="ctr"/>
              <a:r>
                <a:rPr lang="en-GB" dirty="0" smtClean="0"/>
                <a:t>Commit early and often</a:t>
              </a:r>
            </a:p>
          </p:txBody>
        </p:sp>
      </p:grpSp>
      <p:grpSp>
        <p:nvGrpSpPr>
          <p:cNvPr id="18" name="Group 17"/>
          <p:cNvGrpSpPr/>
          <p:nvPr/>
        </p:nvGrpSpPr>
        <p:grpSpPr>
          <a:xfrm>
            <a:off x="628650" y="1364754"/>
            <a:ext cx="2024903" cy="1165225"/>
            <a:chOff x="3466306" y="1542458"/>
            <a:chExt cx="2279650" cy="1165225"/>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306" y="1542458"/>
              <a:ext cx="227965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550024" y="1837765"/>
              <a:ext cx="2043952" cy="646331"/>
            </a:xfrm>
            <a:prstGeom prst="rect">
              <a:avLst/>
            </a:prstGeom>
            <a:noFill/>
          </p:spPr>
          <p:txBody>
            <a:bodyPr wrap="square" rtlCol="0">
              <a:spAutoFit/>
            </a:bodyPr>
            <a:lstStyle/>
            <a:p>
              <a:pPr algn="ctr"/>
              <a:r>
                <a:rPr lang="en-GB" dirty="0" smtClean="0"/>
                <a:t>Document everything</a:t>
              </a:r>
              <a:endParaRPr lang="en-GB" dirty="0"/>
            </a:p>
          </p:txBody>
        </p:sp>
      </p:grpSp>
      <p:grpSp>
        <p:nvGrpSpPr>
          <p:cNvPr id="17" name="Group 16"/>
          <p:cNvGrpSpPr/>
          <p:nvPr/>
        </p:nvGrpSpPr>
        <p:grpSpPr>
          <a:xfrm>
            <a:off x="4746643" y="2869235"/>
            <a:ext cx="2183421" cy="1156447"/>
            <a:chOff x="6540173" y="1542458"/>
            <a:chExt cx="2268070" cy="1156447"/>
          </a:xfrm>
        </p:grpSpPr>
        <p:sp>
          <p:nvSpPr>
            <p:cNvPr id="8" name="Rounded Rectangle 7"/>
            <p:cNvSpPr/>
            <p:nvPr/>
          </p:nvSpPr>
          <p:spPr>
            <a:xfrm>
              <a:off x="6540173" y="1542458"/>
              <a:ext cx="2268070" cy="115644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 name="TextBox 6"/>
            <p:cNvSpPr txBox="1"/>
            <p:nvPr/>
          </p:nvSpPr>
          <p:spPr>
            <a:xfrm>
              <a:off x="6706019" y="1801906"/>
              <a:ext cx="1936377" cy="646331"/>
            </a:xfrm>
            <a:prstGeom prst="rect">
              <a:avLst/>
            </a:prstGeom>
            <a:noFill/>
          </p:spPr>
          <p:txBody>
            <a:bodyPr wrap="square" rtlCol="0">
              <a:spAutoFit/>
            </a:bodyPr>
            <a:lstStyle/>
            <a:p>
              <a:pPr algn="ctr"/>
              <a:r>
                <a:rPr lang="en-GB" dirty="0" smtClean="0"/>
                <a:t>Test before you commit </a:t>
              </a:r>
              <a:endParaRPr lang="en-GB" dirty="0"/>
            </a:p>
          </p:txBody>
        </p:sp>
      </p:grpSp>
      <p:grpSp>
        <p:nvGrpSpPr>
          <p:cNvPr id="9" name="Group 8"/>
          <p:cNvGrpSpPr/>
          <p:nvPr/>
        </p:nvGrpSpPr>
        <p:grpSpPr>
          <a:xfrm>
            <a:off x="326165" y="4462766"/>
            <a:ext cx="2339788" cy="2106706"/>
            <a:chOff x="349624" y="3048000"/>
            <a:chExt cx="2339788" cy="2106706"/>
          </a:xfrm>
        </p:grpSpPr>
        <p:sp>
          <p:nvSpPr>
            <p:cNvPr id="11" name="Rounded Rectangle 10"/>
            <p:cNvSpPr/>
            <p:nvPr/>
          </p:nvSpPr>
          <p:spPr>
            <a:xfrm>
              <a:off x="349624" y="3048000"/>
              <a:ext cx="2339788" cy="21067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3" name="TextBox 12"/>
            <p:cNvSpPr txBox="1"/>
            <p:nvPr/>
          </p:nvSpPr>
          <p:spPr>
            <a:xfrm>
              <a:off x="587189" y="3355591"/>
              <a:ext cx="1882588" cy="1477328"/>
            </a:xfrm>
            <a:prstGeom prst="rect">
              <a:avLst/>
            </a:prstGeom>
            <a:noFill/>
          </p:spPr>
          <p:txBody>
            <a:bodyPr wrap="square" rtlCol="0">
              <a:spAutoFit/>
            </a:bodyPr>
            <a:lstStyle/>
            <a:p>
              <a:pPr algn="ctr"/>
              <a:r>
                <a:rPr lang="en-GB" dirty="0" smtClean="0"/>
                <a:t>Write a good commit message with a  short summary of changes </a:t>
              </a:r>
              <a:endParaRPr lang="en-GB" dirty="0"/>
            </a:p>
          </p:txBody>
        </p:sp>
      </p:grpSp>
      <p:grpSp>
        <p:nvGrpSpPr>
          <p:cNvPr id="10" name="Group 9"/>
          <p:cNvGrpSpPr/>
          <p:nvPr/>
        </p:nvGrpSpPr>
        <p:grpSpPr>
          <a:xfrm>
            <a:off x="3413029" y="4453334"/>
            <a:ext cx="2347913" cy="2116138"/>
            <a:chOff x="3432175" y="3000091"/>
            <a:chExt cx="2347913" cy="2116138"/>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175" y="3000091"/>
              <a:ext cx="2347913"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586816" y="3457995"/>
              <a:ext cx="2090084" cy="1200329"/>
            </a:xfrm>
            <a:prstGeom prst="rect">
              <a:avLst/>
            </a:prstGeom>
            <a:noFill/>
          </p:spPr>
          <p:txBody>
            <a:bodyPr wrap="square" rtlCol="0">
              <a:spAutoFit/>
            </a:bodyPr>
            <a:lstStyle/>
            <a:p>
              <a:pPr algn="ctr"/>
              <a:r>
                <a:rPr lang="en-GB" dirty="0" smtClean="0"/>
                <a:t>Comply to agreed conventions and workflow and be a team player</a:t>
              </a:r>
              <a:endParaRPr lang="en-GB" dirty="0"/>
            </a:p>
          </p:txBody>
        </p:sp>
      </p:grpSp>
      <p:grpSp>
        <p:nvGrpSpPr>
          <p:cNvPr id="3" name="Group 2"/>
          <p:cNvGrpSpPr/>
          <p:nvPr/>
        </p:nvGrpSpPr>
        <p:grpSpPr>
          <a:xfrm>
            <a:off x="6235700" y="1508718"/>
            <a:ext cx="2279650" cy="1165225"/>
            <a:chOff x="373903" y="5449695"/>
            <a:chExt cx="2279650" cy="1165225"/>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03" y="5449695"/>
              <a:ext cx="227965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28650" y="5709143"/>
              <a:ext cx="1882588" cy="646331"/>
            </a:xfrm>
            <a:prstGeom prst="rect">
              <a:avLst/>
            </a:prstGeom>
            <a:noFill/>
          </p:spPr>
          <p:txBody>
            <a:bodyPr wrap="square" rtlCol="0">
              <a:spAutoFit/>
            </a:bodyPr>
            <a:lstStyle/>
            <a:p>
              <a:pPr algn="ctr"/>
              <a:r>
                <a:rPr lang="en-GB" dirty="0" smtClean="0"/>
                <a:t>Don’t commit half - done work </a:t>
              </a:r>
              <a:endParaRPr lang="en-GB" dirty="0"/>
            </a:p>
          </p:txBody>
        </p:sp>
      </p:grpSp>
      <p:grpSp>
        <p:nvGrpSpPr>
          <p:cNvPr id="12" name="Group 11"/>
          <p:cNvGrpSpPr/>
          <p:nvPr/>
        </p:nvGrpSpPr>
        <p:grpSpPr>
          <a:xfrm>
            <a:off x="6409674" y="4453333"/>
            <a:ext cx="2347913" cy="2116138"/>
            <a:chOff x="6500251" y="2987571"/>
            <a:chExt cx="2347913" cy="2116138"/>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251" y="2987571"/>
              <a:ext cx="2347913"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6858001" y="3355591"/>
              <a:ext cx="1657350" cy="1226223"/>
            </a:xfrm>
            <a:prstGeom prst="rect">
              <a:avLst/>
            </a:prstGeom>
            <a:noFill/>
          </p:spPr>
          <p:txBody>
            <a:bodyPr wrap="square" rtlCol="0">
              <a:spAutoFit/>
            </a:bodyPr>
            <a:lstStyle/>
            <a:p>
              <a:pPr algn="ctr"/>
              <a:r>
                <a:rPr lang="en-GB" dirty="0" smtClean="0"/>
                <a:t>Version control is not a back up system</a:t>
              </a:r>
              <a:endParaRPr lang="en-GB" dirty="0"/>
            </a:p>
          </p:txBody>
        </p:sp>
      </p:grpSp>
    </p:spTree>
    <p:extLst>
      <p:ext uri="{BB962C8B-B14F-4D97-AF65-F5344CB8AC3E}">
        <p14:creationId xmlns:p14="http://schemas.microsoft.com/office/powerpoint/2010/main" val="2472944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117" y="3258066"/>
            <a:ext cx="7886700" cy="4351338"/>
          </a:xfrm>
        </p:spPr>
        <p:txBody>
          <a:bodyPr>
            <a:normAutofit/>
          </a:bodyPr>
          <a:lstStyle/>
          <a:p>
            <a:endParaRPr lang="en-GB" sz="1800" dirty="0" smtClean="0"/>
          </a:p>
          <a:p>
            <a:r>
              <a:rPr lang="en-GB" sz="1800" dirty="0" smtClean="0"/>
              <a:t>Security </a:t>
            </a:r>
            <a:r>
              <a:rPr lang="en-GB" sz="1800" dirty="0" smtClean="0"/>
              <a:t>– Does the code contain sensitive information?</a:t>
            </a:r>
          </a:p>
          <a:p>
            <a:r>
              <a:rPr lang="en-GB" sz="1800" dirty="0" smtClean="0"/>
              <a:t>Cloud storage – How do we ensure the safety of the data storage? </a:t>
            </a:r>
          </a:p>
          <a:p>
            <a:r>
              <a:rPr lang="en-GB" sz="1800" dirty="0" smtClean="0"/>
              <a:t>Account safety – Establish council accounts  - Ensure password strength</a:t>
            </a:r>
          </a:p>
          <a:p>
            <a:r>
              <a:rPr lang="en-GB" sz="1800" dirty="0" smtClean="0"/>
              <a:t>Hacking – How do we keep accounts as secure as possible? </a:t>
            </a:r>
            <a:endParaRPr lang="en-GB" sz="1800" dirty="0"/>
          </a:p>
          <a:p>
            <a:r>
              <a:rPr lang="en-GB" sz="1800" dirty="0" smtClean="0"/>
              <a:t>Malicious code – can people access and alter the code? </a:t>
            </a:r>
          </a:p>
          <a:p>
            <a:r>
              <a:rPr lang="en-GB" sz="1800" dirty="0" smtClean="0"/>
              <a:t>Documentation – are the correct procedures in place? </a:t>
            </a:r>
          </a:p>
          <a:p>
            <a:r>
              <a:rPr lang="en-GB" sz="1800" dirty="0" smtClean="0"/>
              <a:t>Open Source – Is the code open source or private? </a:t>
            </a:r>
          </a:p>
          <a:p>
            <a:endParaRPr lang="en-GB" sz="1400" dirty="0" smtClean="0"/>
          </a:p>
        </p:txBody>
      </p:sp>
      <p:sp>
        <p:nvSpPr>
          <p:cNvPr id="2" name="Title 1"/>
          <p:cNvSpPr>
            <a:spLocks noGrp="1"/>
          </p:cNvSpPr>
          <p:nvPr>
            <p:ph type="title"/>
          </p:nvPr>
        </p:nvSpPr>
        <p:spPr/>
        <p:txBody>
          <a:bodyPr/>
          <a:lstStyle/>
          <a:p>
            <a:r>
              <a:rPr lang="en-GB" dirty="0" smtClean="0"/>
              <a:t>Information Governance</a:t>
            </a:r>
            <a:endParaRPr lang="en-GB" dirty="0"/>
          </a:p>
        </p:txBody>
      </p:sp>
      <p:sp>
        <p:nvSpPr>
          <p:cNvPr id="4" name="TextBox 3"/>
          <p:cNvSpPr txBox="1"/>
          <p:nvPr/>
        </p:nvSpPr>
        <p:spPr>
          <a:xfrm>
            <a:off x="224117" y="2716012"/>
            <a:ext cx="8355106" cy="830997"/>
          </a:xfrm>
          <a:prstGeom prst="rect">
            <a:avLst/>
          </a:prstGeom>
          <a:noFill/>
        </p:spPr>
        <p:txBody>
          <a:bodyPr wrap="square" rtlCol="0">
            <a:spAutoFit/>
          </a:bodyPr>
          <a:lstStyle/>
          <a:p>
            <a:endParaRPr lang="en-GB" sz="2400" dirty="0" smtClean="0"/>
          </a:p>
          <a:p>
            <a:r>
              <a:rPr lang="en-GB" sz="2400" dirty="0" smtClean="0"/>
              <a:t>Things </a:t>
            </a:r>
            <a:r>
              <a:rPr lang="en-GB" sz="2400" dirty="0" smtClean="0"/>
              <a:t>to consider:</a:t>
            </a:r>
            <a:endParaRPr lang="en-GB" sz="2400" dirty="0"/>
          </a:p>
        </p:txBody>
      </p:sp>
      <p:sp>
        <p:nvSpPr>
          <p:cNvPr id="5" name="TextBox 4"/>
          <p:cNvSpPr txBox="1"/>
          <p:nvPr/>
        </p:nvSpPr>
        <p:spPr>
          <a:xfrm>
            <a:off x="224117" y="1506022"/>
            <a:ext cx="7886700" cy="1384995"/>
          </a:xfrm>
          <a:prstGeom prst="rect">
            <a:avLst/>
          </a:prstGeom>
          <a:noFill/>
        </p:spPr>
        <p:txBody>
          <a:bodyPr wrap="square" rtlCol="0">
            <a:spAutoFit/>
          </a:bodyPr>
          <a:lstStyle/>
          <a:p>
            <a:endParaRPr lang="en-GB" sz="2400" dirty="0" smtClean="0"/>
          </a:p>
          <a:p>
            <a:r>
              <a:rPr lang="en-GB" sz="2400" dirty="0" smtClean="0"/>
              <a:t>What </a:t>
            </a:r>
            <a:r>
              <a:rPr lang="en-GB" sz="2400" dirty="0" smtClean="0"/>
              <a:t>we know:</a:t>
            </a:r>
          </a:p>
          <a:p>
            <a:pPr marL="342900" indent="-342900">
              <a:buFont typeface="Wingdings" panose="05000000000000000000" pitchFamily="2" charset="2"/>
              <a:buChar char="ü"/>
            </a:pPr>
            <a:r>
              <a:rPr lang="en-GB" dirty="0" smtClean="0"/>
              <a:t>It is safe for commercial use. </a:t>
            </a:r>
          </a:p>
          <a:p>
            <a:pPr marL="342900" indent="-342900">
              <a:buFont typeface="Wingdings" panose="05000000000000000000" pitchFamily="2" charset="2"/>
              <a:buChar char="ü"/>
            </a:pPr>
            <a:r>
              <a:rPr lang="en-GB" dirty="0" smtClean="0"/>
              <a:t>It is already used within the council. </a:t>
            </a:r>
            <a:endParaRPr lang="en-GB" dirty="0"/>
          </a:p>
        </p:txBody>
      </p:sp>
    </p:spTree>
    <p:extLst>
      <p:ext uri="{BB962C8B-B14F-4D97-AF65-F5344CB8AC3E}">
        <p14:creationId xmlns:p14="http://schemas.microsoft.com/office/powerpoint/2010/main" val="3062058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7037"/>
            <a:ext cx="7886700" cy="4524330"/>
          </a:xfrm>
        </p:spPr>
        <p:txBody>
          <a:bodyPr>
            <a:normAutofit fontScale="85000" lnSpcReduction="20000"/>
          </a:bodyPr>
          <a:lstStyle/>
          <a:p>
            <a:pPr marL="0" indent="0">
              <a:buNone/>
            </a:pPr>
            <a:endParaRPr lang="en-GB" sz="3000" dirty="0" smtClean="0"/>
          </a:p>
          <a:p>
            <a:pPr marL="0" indent="0">
              <a:buNone/>
            </a:pPr>
            <a:endParaRPr lang="en-GB" sz="3000" dirty="0"/>
          </a:p>
          <a:p>
            <a:pPr marL="0" indent="0">
              <a:buNone/>
            </a:pPr>
            <a:r>
              <a:rPr lang="en-GB" sz="3000" dirty="0" smtClean="0"/>
              <a:t>Tracking </a:t>
            </a:r>
            <a:r>
              <a:rPr lang="en-GB" sz="3000" dirty="0" smtClean="0"/>
              <a:t>changes</a:t>
            </a:r>
          </a:p>
          <a:p>
            <a:pPr marL="0" indent="0">
              <a:buNone/>
            </a:pPr>
            <a:r>
              <a:rPr lang="en-GB" sz="2100" dirty="0"/>
              <a:t>- As you make changes, it will track each change behind the scenes. The process will be transparent to you until you are ready to commit those changes.</a:t>
            </a:r>
            <a:endParaRPr lang="en-GB" sz="2100" dirty="0" smtClean="0"/>
          </a:p>
          <a:p>
            <a:pPr marL="0" indent="0">
              <a:buNone/>
            </a:pPr>
            <a:endParaRPr lang="en-GB" sz="2400" dirty="0" smtClean="0"/>
          </a:p>
          <a:p>
            <a:pPr marL="0" indent="0">
              <a:buNone/>
            </a:pPr>
            <a:r>
              <a:rPr lang="en-GB" sz="3000" dirty="0" smtClean="0"/>
              <a:t>Committing</a:t>
            </a:r>
            <a:r>
              <a:rPr lang="en-GB" sz="2400" dirty="0" smtClean="0"/>
              <a:t> </a:t>
            </a:r>
          </a:p>
          <a:p>
            <a:pPr marL="0" indent="0">
              <a:buNone/>
            </a:pPr>
            <a:r>
              <a:rPr lang="en-GB" sz="2100" dirty="0"/>
              <a:t>- </a:t>
            </a:r>
            <a:r>
              <a:rPr lang="en-GB" sz="2100" dirty="0" smtClean="0"/>
              <a:t>The </a:t>
            </a:r>
            <a:r>
              <a:rPr lang="en-GB" sz="2100" dirty="0"/>
              <a:t>version control system will wait for you to submit your changes as a single collection of actions. In version control, this collection of actions is known as a commit.</a:t>
            </a:r>
            <a:endParaRPr lang="en-GB" sz="2100" dirty="0" smtClean="0"/>
          </a:p>
          <a:p>
            <a:pPr marL="0" indent="0">
              <a:buNone/>
            </a:pPr>
            <a:endParaRPr lang="en-GB" sz="2400" dirty="0" smtClean="0"/>
          </a:p>
          <a:p>
            <a:pPr marL="0" indent="0">
              <a:buNone/>
            </a:pPr>
            <a:r>
              <a:rPr lang="en-GB" sz="3000" dirty="0" smtClean="0"/>
              <a:t>Conflicts</a:t>
            </a:r>
          </a:p>
          <a:p>
            <a:pPr marL="0" indent="0">
              <a:buNone/>
            </a:pPr>
            <a:r>
              <a:rPr lang="en-GB" sz="2100" dirty="0"/>
              <a:t>- Conflicts occur when two or more people change the same file(s) at the same </a:t>
            </a:r>
            <a:r>
              <a:rPr lang="en-GB" sz="2100" dirty="0" smtClean="0"/>
              <a:t>time. The </a:t>
            </a:r>
            <a:r>
              <a:rPr lang="en-GB" sz="2100" dirty="0"/>
              <a:t>version control system does not allow people to overwrite each other’s changes blindly, but highlights conflicts so that they can be resolved.</a:t>
            </a:r>
          </a:p>
          <a:p>
            <a:pPr marL="0" indent="0">
              <a:buNone/>
            </a:pPr>
            <a:endParaRPr lang="en-GB" sz="2400" dirty="0" smtClean="0"/>
          </a:p>
        </p:txBody>
      </p:sp>
      <p:sp>
        <p:nvSpPr>
          <p:cNvPr id="2" name="Title 1"/>
          <p:cNvSpPr>
            <a:spLocks noGrp="1"/>
          </p:cNvSpPr>
          <p:nvPr>
            <p:ph type="title"/>
          </p:nvPr>
        </p:nvSpPr>
        <p:spPr>
          <a:xfrm>
            <a:off x="556932" y="212725"/>
            <a:ext cx="7886700" cy="1325563"/>
          </a:xfrm>
        </p:spPr>
        <p:txBody>
          <a:bodyPr>
            <a:normAutofit/>
          </a:bodyPr>
          <a:lstStyle/>
          <a:p>
            <a:r>
              <a:rPr lang="en-GB" sz="4000" dirty="0" smtClean="0"/>
              <a:t>Basic Concepts in Version Control</a:t>
            </a:r>
            <a:endParaRPr lang="en-GB" sz="4000" dirty="0"/>
          </a:p>
        </p:txBody>
      </p:sp>
    </p:spTree>
    <p:extLst>
      <p:ext uri="{BB962C8B-B14F-4D97-AF65-F5344CB8AC3E}">
        <p14:creationId xmlns:p14="http://schemas.microsoft.com/office/powerpoint/2010/main" val="2602037520"/>
      </p:ext>
    </p:extLst>
  </p:cSld>
  <p:clrMapOvr>
    <a:masterClrMapping/>
  </p:clrMapOvr>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2451</TotalTime>
  <Words>960</Words>
  <Application>Microsoft Office PowerPoint</Application>
  <PresentationFormat>On-screen Show (4:3)</PresentationFormat>
  <Paragraphs>146</Paragraphs>
  <Slides>14</Slides>
  <Notes>5</Notes>
  <HiddenSlides>0</HiddenSlides>
  <MMClips>0</MMClips>
  <ScaleCrop>false</ScaleCrop>
  <HeadingPairs>
    <vt:vector size="4" baseType="variant">
      <vt:variant>
        <vt:lpstr>Theme</vt:lpstr>
      </vt:variant>
      <vt:variant>
        <vt:i4>5</vt:i4>
      </vt:variant>
      <vt:variant>
        <vt:lpstr>Slide Titles</vt:lpstr>
      </vt:variant>
      <vt:variant>
        <vt:i4>14</vt:i4>
      </vt:variant>
    </vt:vector>
  </HeadingPairs>
  <TitlesOfParts>
    <vt:vector size="19" baseType="lpstr">
      <vt:lpstr>Custom Design</vt:lpstr>
      <vt:lpstr>1_Custom Design</vt:lpstr>
      <vt:lpstr>2_Custom Design</vt:lpstr>
      <vt:lpstr>3_Custom Design</vt:lpstr>
      <vt:lpstr>Waveform</vt:lpstr>
      <vt:lpstr>Version Control</vt:lpstr>
      <vt:lpstr>What is Version control?</vt:lpstr>
      <vt:lpstr>Types of Version Control</vt:lpstr>
      <vt:lpstr>Comparison </vt:lpstr>
      <vt:lpstr>Version Control Architecture</vt:lpstr>
      <vt:lpstr>What are our options?</vt:lpstr>
      <vt:lpstr>Best practice in Version Control</vt:lpstr>
      <vt:lpstr>Information Governance</vt:lpstr>
      <vt:lpstr>Basic Concepts in Version Control</vt:lpstr>
      <vt:lpstr>Basic Concepts in version control</vt:lpstr>
      <vt:lpstr>Git Process</vt:lpstr>
      <vt:lpstr>Giving it a Go</vt:lpstr>
      <vt:lpstr>PowerPoint Presentation</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Sue Maroroa</cp:lastModifiedBy>
  <cp:revision>88</cp:revision>
  <dcterms:created xsi:type="dcterms:W3CDTF">2018-08-20T08:49:35Z</dcterms:created>
  <dcterms:modified xsi:type="dcterms:W3CDTF">2019-03-26T10:42:18Z</dcterms:modified>
</cp:coreProperties>
</file>