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7" r:id="rId2"/>
    <p:sldId id="269" r:id="rId3"/>
    <p:sldId id="270" r:id="rId4"/>
    <p:sldId id="283" r:id="rId5"/>
    <p:sldId id="26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000000"/>
    <a:srgbClr val="313E48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14/09/2020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436693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9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75" r:id="rId7"/>
    <p:sldLayoutId id="2147483680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1.jpe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CM0 Biomécanique :</a:t>
            </a:r>
            <a:br>
              <a:rPr lang="fr-FR" sz="5400" dirty="0" smtClean="0"/>
            </a:br>
            <a:r>
              <a:rPr lang="fr-FR" sz="4800" i="1" dirty="0" smtClean="0"/>
              <a:t>Généralités et bases mathématiques</a:t>
            </a:r>
            <a:endParaRPr lang="fr-FR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8116144" cy="746185"/>
          </a:xfrm>
        </p:spPr>
        <p:txBody>
          <a:bodyPr>
            <a:normAutofit/>
          </a:bodyPr>
          <a:lstStyle/>
          <a:p>
            <a:r>
              <a:rPr lang="en-US" dirty="0" err="1" smtClean="0"/>
              <a:t>Année</a:t>
            </a:r>
            <a:r>
              <a:rPr lang="en-US" dirty="0" smtClean="0"/>
              <a:t> </a:t>
            </a:r>
            <a:r>
              <a:rPr lang="en-US" dirty="0" err="1" smtClean="0"/>
              <a:t>universitaire</a:t>
            </a:r>
            <a:r>
              <a:rPr lang="en-US" dirty="0" smtClean="0"/>
              <a:t> 2020-2021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endParaRPr lang="en-US" sz="2400" baseline="30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Contact :</a:t>
            </a:r>
          </a:p>
          <a:p>
            <a:r>
              <a:rPr lang="en-US" dirty="0" err="1" smtClean="0"/>
              <a:t>Université</a:t>
            </a:r>
            <a:r>
              <a:rPr lang="en-US" dirty="0" smtClean="0"/>
              <a:t> </a:t>
            </a:r>
            <a:r>
              <a:rPr lang="en-US" dirty="0"/>
              <a:t>Paris-</a:t>
            </a:r>
            <a:r>
              <a:rPr lang="en-US" dirty="0" err="1"/>
              <a:t>Saclay</a:t>
            </a:r>
            <a:r>
              <a:rPr lang="en-US" dirty="0"/>
              <a:t>, CIAMS, 91405 </a:t>
            </a:r>
            <a:r>
              <a:rPr lang="en-US" dirty="0" err="1"/>
              <a:t>Orsay</a:t>
            </a:r>
            <a:r>
              <a:rPr lang="en-US" dirty="0"/>
              <a:t>, </a:t>
            </a:r>
            <a:r>
              <a:rPr lang="en-US" dirty="0" smtClean="0"/>
              <a:t>France. </a:t>
            </a:r>
            <a:r>
              <a:rPr lang="fr-FR" dirty="0" smtClean="0"/>
              <a:t>dorian.verdel@universite-paris-saclay.fr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I.2. Triangles rectangles et trigonométrie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838200"/>
                <a:ext cx="6488608" cy="6146800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Trigonométrie :</a:t>
                </a:r>
              </a:p>
              <a:p>
                <a:pPr lvl="1"/>
                <a:r>
                  <a:rPr lang="fr-FR" dirty="0" smtClean="0"/>
                  <a:t>Nécessaire à l’analyse du mouvement</a:t>
                </a:r>
              </a:p>
              <a:p>
                <a:pPr lvl="1"/>
                <a:r>
                  <a:rPr lang="fr-FR" dirty="0" smtClean="0"/>
                  <a:t>Angles </a:t>
                </a:r>
                <a:r>
                  <a:rPr lang="fr-FR" dirty="0" err="1" smtClean="0"/>
                  <a:t>inter-articulaires</a:t>
                </a:r>
                <a:endParaRPr lang="fr-FR" dirty="0" smtClean="0"/>
              </a:p>
              <a:p>
                <a:r>
                  <a:rPr lang="fr-FR" dirty="0" smtClean="0"/>
                  <a:t>Triangle rectangle:</a:t>
                </a:r>
                <a:endParaRPr lang="fr-FR" dirty="0"/>
              </a:p>
              <a:p>
                <a:pPr lvl="1"/>
                <a:r>
                  <a:rPr lang="fr-FR" dirty="0" smtClean="0"/>
                  <a:t>Triangle avec 1 angle droit</a:t>
                </a:r>
              </a:p>
              <a:p>
                <a:pPr lvl="1"/>
                <a:r>
                  <a:rPr lang="fr-FR" dirty="0" smtClean="0"/>
                  <a:t>Côté le plus long : </a:t>
                </a:r>
                <a:r>
                  <a:rPr lang="fr-FR" b="1" dirty="0" smtClean="0"/>
                  <a:t>Hypoténuse</a:t>
                </a:r>
                <a:endParaRPr lang="fr-FR" dirty="0" smtClean="0"/>
              </a:p>
              <a:p>
                <a:r>
                  <a:rPr lang="fr-FR" dirty="0" smtClean="0"/>
                  <a:t>Fonctions trigonométriques: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𝐵𝐶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𝐵𝐶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fr-F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𝐴𝐶</m:t>
                        </m:r>
                      </m:num>
                      <m:den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𝐴𝐵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Mnémotechnique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𝐶𝐴𝐻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𝑆𝑂𝐻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𝑇𝑂𝐴</m:t>
                    </m:r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838200"/>
                <a:ext cx="6488608" cy="6146800"/>
              </a:xfrm>
              <a:blipFill>
                <a:blip r:embed="rId3"/>
                <a:stretch>
                  <a:fillRect l="-1690" t="-17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>
            <a:off x="8470900" y="4089400"/>
            <a:ext cx="3035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8470900" y="2476500"/>
            <a:ext cx="0" cy="1612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470900" y="2463800"/>
            <a:ext cx="3035300" cy="162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470900" y="3860800"/>
            <a:ext cx="203200" cy="2286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090070" y="3962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A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586452" y="397197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39270" y="217609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>
            <a:off x="10752429" y="3565571"/>
            <a:ext cx="914400" cy="914400"/>
          </a:xfrm>
          <a:prstGeom prst="arc">
            <a:avLst>
              <a:gd name="adj1" fmla="val 10344321"/>
              <a:gd name="adj2" fmla="val 1308943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0355322" y="3627735"/>
                <a:ext cx="451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322" y="3627735"/>
                <a:ext cx="45179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4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I.2. Triangles rectangles et trigonométrie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556793"/>
            <a:ext cx="6217246" cy="1224508"/>
          </a:xfrm>
        </p:spPr>
        <p:txBody>
          <a:bodyPr>
            <a:normAutofit/>
          </a:bodyPr>
          <a:lstStyle/>
          <a:p>
            <a:r>
              <a:rPr lang="fr-FR" dirty="0" smtClean="0"/>
              <a:t>Application: Calculer tous les angles</a:t>
            </a:r>
            <a:endParaRPr lang="fr-FR" b="1" dirty="0" smtClean="0"/>
          </a:p>
        </p:txBody>
      </p:sp>
      <p:cxnSp>
        <p:nvCxnSpPr>
          <p:cNvPr id="7" name="Connecteur droit 6"/>
          <p:cNvCxnSpPr/>
          <p:nvPr/>
        </p:nvCxnSpPr>
        <p:spPr>
          <a:xfrm>
            <a:off x="4876800" y="5753100"/>
            <a:ext cx="62584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4876800" y="2311400"/>
            <a:ext cx="0" cy="3441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4876800" y="4127500"/>
            <a:ext cx="3035300" cy="1625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76800" y="5524500"/>
            <a:ext cx="203200" cy="2286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495970" y="56261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A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762298" y="572579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4445170" y="383979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C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0" name="Arc 19"/>
          <p:cNvSpPr/>
          <p:nvPr/>
        </p:nvSpPr>
        <p:spPr>
          <a:xfrm>
            <a:off x="7158329" y="5229271"/>
            <a:ext cx="914400" cy="914400"/>
          </a:xfrm>
          <a:prstGeom prst="arc">
            <a:avLst>
              <a:gd name="adj1" fmla="val 10344321"/>
              <a:gd name="adj2" fmla="val 1308943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6796217" y="5334361"/>
                <a:ext cx="451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17" y="5334361"/>
                <a:ext cx="45179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7"/>
          <p:cNvCxnSpPr/>
          <p:nvPr/>
        </p:nvCxnSpPr>
        <p:spPr>
          <a:xfrm flipH="1" flipV="1">
            <a:off x="4876799" y="2325479"/>
            <a:ext cx="3035302" cy="3427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460296" y="207244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D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6840638" y="4815076"/>
                <a:ext cx="56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38" y="4815076"/>
                <a:ext cx="567399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>
            <a:off x="7338253" y="5240146"/>
            <a:ext cx="914400" cy="914400"/>
          </a:xfrm>
          <a:prstGeom prst="arc">
            <a:avLst>
              <a:gd name="adj1" fmla="val 10344321"/>
              <a:gd name="adj2" fmla="val 1416583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7905750" y="4257667"/>
            <a:ext cx="1982887" cy="15010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7737712" y="5395874"/>
            <a:ext cx="216693" cy="1640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7954405" y="5395874"/>
            <a:ext cx="160899" cy="203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4885820" y="2325479"/>
            <a:ext cx="5002817" cy="19321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8767596" y="4103516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96" y="4103516"/>
                <a:ext cx="574516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9407724" y="3839797"/>
            <a:ext cx="914400" cy="914400"/>
          </a:xfrm>
          <a:prstGeom prst="arc">
            <a:avLst>
              <a:gd name="adj1" fmla="val 8889257"/>
              <a:gd name="adj2" fmla="val 125544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42"/>
          <p:cNvCxnSpPr/>
          <p:nvPr/>
        </p:nvCxnSpPr>
        <p:spPr>
          <a:xfrm>
            <a:off x="9888637" y="4257667"/>
            <a:ext cx="1246629" cy="14954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9668233" y="4403975"/>
            <a:ext cx="160899" cy="2039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9828499" y="4443851"/>
            <a:ext cx="216693" cy="16403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9852933" y="38438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E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1181097" y="5617978"/>
            <a:ext cx="340304" cy="46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F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0228112" y="5210471"/>
                <a:ext cx="567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112" y="5210471"/>
                <a:ext cx="567335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8540467" y="5259995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467" y="5259995"/>
                <a:ext cx="574516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665005" y="2771877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005" y="2771877"/>
                <a:ext cx="574516" cy="461665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4889239" y="2921482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239" y="2921482"/>
                <a:ext cx="574516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5003356" y="4569274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356" y="4569274"/>
                <a:ext cx="574516" cy="461665"/>
              </a:xfrm>
              <a:prstGeom prst="rect">
                <a:avLst/>
              </a:prstGeom>
              <a:blipFill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/>
          <p:cNvSpPr/>
          <p:nvPr/>
        </p:nvSpPr>
        <p:spPr>
          <a:xfrm>
            <a:off x="10716263" y="5338826"/>
            <a:ext cx="914400" cy="914400"/>
          </a:xfrm>
          <a:prstGeom prst="arc">
            <a:avLst>
              <a:gd name="adj1" fmla="val 11116195"/>
              <a:gd name="adj2" fmla="val 13930833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Arc 58"/>
          <p:cNvSpPr/>
          <p:nvPr/>
        </p:nvSpPr>
        <p:spPr>
          <a:xfrm>
            <a:off x="7553902" y="5213525"/>
            <a:ext cx="914400" cy="914400"/>
          </a:xfrm>
          <a:prstGeom prst="arc">
            <a:avLst>
              <a:gd name="adj1" fmla="val 19287193"/>
              <a:gd name="adj2" fmla="val 63489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c 59"/>
          <p:cNvSpPr/>
          <p:nvPr/>
        </p:nvSpPr>
        <p:spPr>
          <a:xfrm>
            <a:off x="4367254" y="3650531"/>
            <a:ext cx="914400" cy="914400"/>
          </a:xfrm>
          <a:prstGeom prst="arc">
            <a:avLst>
              <a:gd name="adj1" fmla="val 1600106"/>
              <a:gd name="adj2" fmla="val 502961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c 60"/>
          <p:cNvSpPr/>
          <p:nvPr/>
        </p:nvSpPr>
        <p:spPr>
          <a:xfrm>
            <a:off x="4428620" y="1906873"/>
            <a:ext cx="914400" cy="914400"/>
          </a:xfrm>
          <a:prstGeom prst="arc">
            <a:avLst>
              <a:gd name="adj1" fmla="val 2726209"/>
              <a:gd name="adj2" fmla="val 561261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rc 61"/>
          <p:cNvSpPr/>
          <p:nvPr/>
        </p:nvSpPr>
        <p:spPr>
          <a:xfrm>
            <a:off x="4666240" y="2089458"/>
            <a:ext cx="914400" cy="914400"/>
          </a:xfrm>
          <a:prstGeom prst="arc">
            <a:avLst>
              <a:gd name="adj1" fmla="val 113844"/>
              <a:gd name="adj2" fmla="val 317622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5072312" y="3721196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312" y="3721196"/>
                <a:ext cx="574516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/>
          <p:cNvSpPr/>
          <p:nvPr/>
        </p:nvSpPr>
        <p:spPr>
          <a:xfrm>
            <a:off x="4227424" y="3723915"/>
            <a:ext cx="914400" cy="914400"/>
          </a:xfrm>
          <a:prstGeom prst="arc">
            <a:avLst>
              <a:gd name="adj1" fmla="val 17622387"/>
              <a:gd name="adj2" fmla="val 79235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/>
          <p:cNvSpPr txBox="1"/>
          <p:nvPr/>
        </p:nvSpPr>
        <p:spPr>
          <a:xfrm>
            <a:off x="6101817" y="57664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4450746" y="46992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3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385174" y="29090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4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7497220" y="289433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15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6502323" y="3718802"/>
                <a:ext cx="811568" cy="503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74</m:t>
                          </m:r>
                        </m:e>
                      </m:rad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323" y="3718802"/>
                <a:ext cx="811568" cy="5038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784980" y="1962384"/>
                <a:ext cx="4188307" cy="4743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FF0000"/>
                    </a:solidFill>
                  </a:rPr>
                  <a:t>Correction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30,96°</m:t>
                      </m:r>
                    </m:oMath>
                  </m:oMathPara>
                </a14:m>
                <a:endParaRPr lang="fr-FR" sz="200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54,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6°</m:t>
                      </m:r>
                    </m:oMath>
                  </m:oMathPara>
                </a14:m>
                <a:endParaRPr lang="fr-FR" sz="200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fr-FR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74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func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=34,99°</m:t>
                      </m:r>
                    </m:oMath>
                  </m:oMathPara>
                </a14:m>
                <a:endParaRPr lang="fr-FR" sz="200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180−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90+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=35,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4°</m:t>
                      </m:r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180−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90+</m:t>
                          </m:r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=59,04°</m:t>
                      </m:r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fr-FR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fr-FR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74</m:t>
                                  </m:r>
                                </m:e>
                              </m:rad>
                            </m:den>
                          </m:f>
                        </m:e>
                      </m:func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=35,54°</m:t>
                      </m:r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180−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90+</m:t>
                          </m:r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=55,01°</m:t>
                      </m:r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fr-F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180−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=120,96°</m:t>
                      </m:r>
                    </m:oMath>
                  </m:oMathPara>
                </a14:m>
                <a:endParaRPr lang="fr-FR" sz="2000" b="0" dirty="0" smtClean="0">
                  <a:solidFill>
                    <a:srgbClr val="FF0000"/>
                  </a:solidFill>
                </a:endParaRP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80" y="1962384"/>
                <a:ext cx="4188307" cy="4743927"/>
              </a:xfrm>
              <a:prstGeom prst="rect">
                <a:avLst/>
              </a:prstGeom>
              <a:blipFill>
                <a:blip r:embed="rId13"/>
                <a:stretch>
                  <a:fillRect l="-2329" t="-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26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Bases du calcul</a:t>
            </a:r>
            <a:br>
              <a:rPr lang="fr-FR" dirty="0" smtClean="0"/>
            </a:br>
            <a:r>
              <a:rPr lang="fr-FR" dirty="0" smtClean="0"/>
              <a:t>vectoriel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84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II.1. Définitions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Définition d’un vecteur :</a:t>
                </a:r>
              </a:p>
              <a:p>
                <a:pPr lvl="1"/>
                <a:r>
                  <a:rPr lang="fr-FR" dirty="0" smtClean="0"/>
                  <a:t>Ensemble de </a:t>
                </a:r>
                <a:r>
                  <a:rPr lang="fr-FR" dirty="0" err="1" smtClean="0"/>
                  <a:t>bi-points</a:t>
                </a:r>
                <a:r>
                  <a:rPr lang="fr-FR" dirty="0" smtClean="0"/>
                  <a:t> équipollents</a:t>
                </a:r>
              </a:p>
              <a:p>
                <a:pPr lvl="1"/>
                <a:r>
                  <a:rPr lang="fr-FR" dirty="0" smtClean="0"/>
                  <a:t>Notation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Norme 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)²+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)²</m:t>
                          </m:r>
                        </m:e>
                      </m:rad>
                    </m:oMath>
                  </m:oMathPara>
                </a14:m>
                <a:endParaRPr lang="fr-FR" dirty="0" smtClean="0"/>
              </a:p>
              <a:p>
                <a:r>
                  <a:rPr lang="fr-FR" dirty="0" smtClean="0"/>
                  <a:t>Décomposition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𝐴𝑋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𝑋𝐵</m:t>
                        </m:r>
                      </m:e>
                    </m:acc>
                  </m:oMath>
                </a14:m>
                <a:endParaRPr lang="fr-FR" dirty="0" smtClean="0"/>
              </a:p>
              <a:p>
                <a:pPr lvl="1"/>
                <a:r>
                  <a:rPr lang="fr-FR" dirty="0" smtClean="0"/>
                  <a:t>Pour un point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fr-FR" dirty="0" smtClean="0"/>
                  <a:t> quelconque</a:t>
                </a:r>
                <a:endParaRPr lang="fr-FR" dirty="0"/>
              </a:p>
              <a:p>
                <a:r>
                  <a:rPr lang="fr-FR" dirty="0" smtClean="0"/>
                  <a:t>Décomposition suivant un repère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  <a:blipFill>
                <a:blip r:embed="rId3"/>
                <a:stretch>
                  <a:fillRect l="-1826" t="-2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6816513" y="5065952"/>
            <a:ext cx="433543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6827444" y="1297480"/>
            <a:ext cx="0" cy="37880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6393616" y="4977825"/>
                <a:ext cx="485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616" y="4977825"/>
                <a:ext cx="4855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1083640" y="5009548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3640" y="5009548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t="-17105" r="-32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6374084" y="987334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84" y="987334"/>
                <a:ext cx="442429" cy="461665"/>
              </a:xfrm>
              <a:prstGeom prst="rect">
                <a:avLst/>
              </a:prstGeom>
              <a:blipFill>
                <a:blip r:embed="rId6"/>
                <a:stretch>
                  <a:fillRect t="-17105" r="-34722" b="-11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 flipV="1">
            <a:off x="7767085" y="1814925"/>
            <a:ext cx="3537769" cy="189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377235" y="366196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A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331144" y="15840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</a:t>
            </a:r>
            <a:endParaRPr lang="fr-FR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8789307" y="2308532"/>
                <a:ext cx="675441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307" y="2308532"/>
                <a:ext cx="675441" cy="5088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7767085" y="3706026"/>
            <a:ext cx="2240515" cy="231377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22" idx="1"/>
          </p:cNvCxnSpPr>
          <p:nvPr/>
        </p:nvCxnSpPr>
        <p:spPr>
          <a:xfrm flipV="1">
            <a:off x="10007600" y="1814925"/>
            <a:ext cx="1323544" cy="419335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9812675" y="60082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X</a:t>
            </a:r>
            <a:endParaRPr lang="fr-FR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8037076" y="4557095"/>
                <a:ext cx="675441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𝐴𝑋</m:t>
                          </m:r>
                        </m:e>
                      </m:acc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076" y="4557095"/>
                <a:ext cx="675441" cy="508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0444947" y="4387710"/>
                <a:ext cx="678647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𝑋𝐵</m:t>
                          </m:r>
                        </m:e>
                      </m:acc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947" y="4387710"/>
                <a:ext cx="678647" cy="5064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/>
          <p:cNvCxnSpPr/>
          <p:nvPr/>
        </p:nvCxnSpPr>
        <p:spPr>
          <a:xfrm>
            <a:off x="7767085" y="3706026"/>
            <a:ext cx="35377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11304854" y="1930400"/>
            <a:ext cx="0" cy="1775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1151952" y="3553124"/>
            <a:ext cx="152902" cy="15290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Arc 43"/>
          <p:cNvSpPr/>
          <p:nvPr/>
        </p:nvSpPr>
        <p:spPr>
          <a:xfrm>
            <a:off x="7580061" y="3237435"/>
            <a:ext cx="914400" cy="914400"/>
          </a:xfrm>
          <a:prstGeom prst="arc">
            <a:avLst>
              <a:gd name="adj1" fmla="val 190321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8519701" y="3254174"/>
                <a:ext cx="451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701" y="3254174"/>
                <a:ext cx="45179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/>
          <p:cNvSpPr txBox="1"/>
          <p:nvPr/>
        </p:nvSpPr>
        <p:spPr>
          <a:xfrm>
            <a:off x="11336339" y="366196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C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17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9" grpId="0" animBg="1"/>
      <p:bldP spid="44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II.2. Applications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10857408" cy="616346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Décomposez les vecteurs dans le repère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10857408" cy="616346"/>
              </a:xfrm>
              <a:blipFill>
                <a:blip r:embed="rId2"/>
                <a:stretch>
                  <a:fillRect l="-1011" t="-16832" b="-49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/>
          <p:cNvCxnSpPr/>
          <p:nvPr/>
        </p:nvCxnSpPr>
        <p:spPr>
          <a:xfrm>
            <a:off x="2173697" y="5052915"/>
            <a:ext cx="433543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2184628" y="2349961"/>
            <a:ext cx="0" cy="270988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157316" y="4598178"/>
                <a:ext cx="485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16" y="4598178"/>
                <a:ext cx="4855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6440824" y="4983811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24" y="4983811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 t="-17333" r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692646" y="1927402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646" y="1927402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t="-17105" r="-34722"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 flipV="1">
            <a:off x="3426500" y="2298383"/>
            <a:ext cx="3537769" cy="189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036650" y="419418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A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990559" y="206755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3426500" y="2839361"/>
            <a:ext cx="0" cy="1350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2969298" y="3651879"/>
            <a:ext cx="914400" cy="914400"/>
          </a:xfrm>
          <a:prstGeom prst="arc">
            <a:avLst>
              <a:gd name="adj1" fmla="val 16173188"/>
              <a:gd name="adj2" fmla="val 204591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550733" y="3201580"/>
                <a:ext cx="56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33" y="3201580"/>
                <a:ext cx="567399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836357" y="3348885"/>
                <a:ext cx="1571007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acc>
                        </m:e>
                      </m:d>
                      <m:r>
                        <a:rPr lang="fr-F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357" y="3348885"/>
                <a:ext cx="1571007" cy="5384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/>
          <p:cNvCxnSpPr/>
          <p:nvPr/>
        </p:nvCxnSpPr>
        <p:spPr>
          <a:xfrm flipH="1" flipV="1">
            <a:off x="816966" y="2428173"/>
            <a:ext cx="1365894" cy="26120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13971" y="196650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C</a:t>
            </a:r>
            <a:endParaRPr lang="fr-FR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56423" y="3860134"/>
                <a:ext cx="1571456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𝑂𝐶</m:t>
                              </m:r>
                            </m:e>
                          </m:acc>
                        </m:e>
                      </m:d>
                      <m:r>
                        <a:rPr lang="fr-F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3" y="3860134"/>
                <a:ext cx="1571456" cy="5384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/>
          <p:cNvSpPr/>
          <p:nvPr/>
        </p:nvSpPr>
        <p:spPr>
          <a:xfrm>
            <a:off x="1707865" y="4172490"/>
            <a:ext cx="914400" cy="914400"/>
          </a:xfrm>
          <a:prstGeom prst="arc">
            <a:avLst>
              <a:gd name="adj1" fmla="val 13034186"/>
              <a:gd name="adj2" fmla="val 16270279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1641975" y="3607316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75" y="3607316"/>
                <a:ext cx="574516" cy="46166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/>
          <p:cNvCxnSpPr/>
          <p:nvPr/>
        </p:nvCxnSpPr>
        <p:spPr>
          <a:xfrm flipV="1">
            <a:off x="7791196" y="2455272"/>
            <a:ext cx="3537769" cy="189110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7401346" y="435107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B0F0"/>
                </a:solidFill>
              </a:rPr>
              <a:t>D</a:t>
            </a:r>
            <a:endParaRPr lang="fr-FR" sz="2400" dirty="0">
              <a:solidFill>
                <a:srgbClr val="00B0F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1355255" y="222443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B0F0"/>
                </a:solidFill>
              </a:rPr>
              <a:t>E</a:t>
            </a:r>
            <a:endParaRPr lang="fr-FR" sz="2400" dirty="0">
              <a:solidFill>
                <a:srgbClr val="00B0F0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7646735" y="3731158"/>
            <a:ext cx="914400" cy="914400"/>
          </a:xfrm>
          <a:prstGeom prst="arc">
            <a:avLst>
              <a:gd name="adj1" fmla="val 19836070"/>
              <a:gd name="adj2" fmla="val 1252715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8748257" y="3803468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257" y="3803468"/>
                <a:ext cx="57451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434432" y="2518562"/>
                <a:ext cx="1582806" cy="536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𝐷𝐸</m:t>
                              </m:r>
                            </m:e>
                          </m:acc>
                        </m:e>
                      </m:d>
                      <m:r>
                        <a:rPr lang="fr-FR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432" y="2518562"/>
                <a:ext cx="1582806" cy="5360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7958750" y="4763982"/>
                <a:ext cx="1422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=52°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750" y="4763982"/>
                <a:ext cx="1422825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7955190" y="5235555"/>
                <a:ext cx="1429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=22°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190" y="5235555"/>
                <a:ext cx="1429943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/>
          <p:cNvCxnSpPr/>
          <p:nvPr/>
        </p:nvCxnSpPr>
        <p:spPr>
          <a:xfrm>
            <a:off x="7791194" y="4346373"/>
            <a:ext cx="1768886" cy="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7958750" y="5640234"/>
                <a:ext cx="1422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=38°</m:t>
                      </m:r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750" y="5640234"/>
                <a:ext cx="1422825" cy="461665"/>
              </a:xfrm>
              <a:prstGeom prst="rect">
                <a:avLst/>
              </a:prstGeom>
              <a:blipFill>
                <a:blip r:embed="rId1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/>
          <p:cNvCxnSpPr/>
          <p:nvPr/>
        </p:nvCxnSpPr>
        <p:spPr>
          <a:xfrm>
            <a:off x="2182860" y="5059844"/>
            <a:ext cx="4158674" cy="75318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>
            <a:off x="3224963" y="4757443"/>
            <a:ext cx="914400" cy="914400"/>
          </a:xfrm>
          <a:prstGeom prst="arc">
            <a:avLst>
              <a:gd name="adj1" fmla="val 20302548"/>
              <a:gd name="adj2" fmla="val 1553601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6501154" y="562957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4"/>
                </a:solidFill>
              </a:rPr>
              <a:t>F</a:t>
            </a:r>
            <a:endParaRPr lang="fr-FR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538316" y="5045987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16" y="5045987"/>
                <a:ext cx="574516" cy="461665"/>
              </a:xfrm>
              <a:prstGeom prst="rect">
                <a:avLst/>
              </a:prstGeom>
              <a:blipFill>
                <a:blip r:embed="rId1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236064" y="5500579"/>
                <a:ext cx="1571456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sz="24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𝑂𝐹</m:t>
                              </m:r>
                            </m:e>
                          </m:acc>
                        </m:e>
                      </m:d>
                      <m:r>
                        <a:rPr lang="fr-FR" sz="2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064" y="5500579"/>
                <a:ext cx="1571456" cy="53848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/>
          <p:cNvCxnSpPr/>
          <p:nvPr/>
        </p:nvCxnSpPr>
        <p:spPr>
          <a:xfrm>
            <a:off x="2182860" y="4532558"/>
            <a:ext cx="0" cy="1719076"/>
          </a:xfrm>
          <a:prstGeom prst="line">
            <a:avLst/>
          </a:prstGeom>
          <a:ln w="19050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359275" y="5052915"/>
            <a:ext cx="2423669" cy="0"/>
          </a:xfrm>
          <a:prstGeom prst="line">
            <a:avLst/>
          </a:prstGeom>
          <a:ln w="19050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219165" y="5052915"/>
            <a:ext cx="1961928" cy="1054153"/>
          </a:xfrm>
          <a:prstGeom prst="straightConnector1">
            <a:avLst/>
          </a:prstGeom>
          <a:ln w="19050">
            <a:solidFill>
              <a:srgbClr val="5C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>
            <a:off x="1179487" y="4760415"/>
            <a:ext cx="914400" cy="914400"/>
          </a:xfrm>
          <a:prstGeom prst="arc">
            <a:avLst>
              <a:gd name="adj1" fmla="val 8395695"/>
              <a:gd name="adj2" fmla="val 12269630"/>
            </a:avLst>
          </a:prstGeom>
          <a:ln>
            <a:solidFill>
              <a:srgbClr val="5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613956" y="5045987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6" y="5045987"/>
                <a:ext cx="574516" cy="461665"/>
              </a:xfrm>
              <a:prstGeom prst="rect">
                <a:avLst/>
              </a:prstGeom>
              <a:blipFill>
                <a:blip r:embed="rId1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645035" y="5792068"/>
                <a:ext cx="1571456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fr-FR" sz="2400" i="1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fr-FR" sz="2400" i="1" smtClean="0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400" b="0" i="1" smtClean="0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  <m:t>𝑂𝐺</m:t>
                              </m:r>
                            </m:e>
                          </m:acc>
                        </m:e>
                      </m:d>
                      <m:r>
                        <a:rPr lang="fr-FR" sz="2400" b="0" i="1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35" y="5792068"/>
                <a:ext cx="1571456" cy="53848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/>
          <p:cNvSpPr txBox="1"/>
          <p:nvPr/>
        </p:nvSpPr>
        <p:spPr>
          <a:xfrm>
            <a:off x="-29686" y="564425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5C5C5C"/>
                </a:solidFill>
              </a:rPr>
              <a:t>G</a:t>
            </a:r>
            <a:endParaRPr lang="fr-FR" sz="2400" dirty="0">
              <a:solidFill>
                <a:srgbClr val="5C5C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9423547" y="4763981"/>
                <a:ext cx="14227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=24°</m:t>
                      </m:r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547" y="4763981"/>
                <a:ext cx="1422762" cy="461665"/>
              </a:xfrm>
              <a:prstGeom prst="rect">
                <a:avLst/>
              </a:prstGeom>
              <a:blipFill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9420539" y="5239574"/>
                <a:ext cx="1429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=32°</m:t>
                      </m:r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539" y="5239574"/>
                <a:ext cx="1429943" cy="461665"/>
              </a:xfrm>
              <a:prstGeom prst="rect">
                <a:avLst/>
              </a:prstGeom>
              <a:blipFill>
                <a:blip r:embed="rId2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8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48" grpId="0" animBg="1"/>
      <p:bldP spid="55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-85600" y="2654015"/>
                <a:ext cx="3736706" cy="1599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𝑂𝐶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fr-FR" sz="2000" b="0" i="1" dirty="0" smtClean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 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𝑂𝐶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𝑂𝐶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600" y="2654015"/>
                <a:ext cx="3736706" cy="1599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II.3. Correction</a:t>
            </a:r>
            <a:endParaRPr lang="fr-FR" dirty="0">
              <a:solidFill>
                <a:srgbClr val="313E48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605497" y="4500294"/>
            <a:ext cx="5617497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V="1">
            <a:off x="2616428" y="972010"/>
            <a:ext cx="0" cy="353521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2589116" y="4045557"/>
                <a:ext cx="485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116" y="4045557"/>
                <a:ext cx="48551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8001779" y="4531489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779" y="4531489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 t="-17105" r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847272" y="741178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72" y="741178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t="-17333" r="-34247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 flipV="1">
            <a:off x="3858300" y="1745762"/>
            <a:ext cx="3537769" cy="1891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3468450" y="364156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A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422359" y="151492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FF0000"/>
                </a:solidFill>
              </a:rPr>
              <a:t>B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3401098" y="3099258"/>
            <a:ext cx="914400" cy="914400"/>
          </a:xfrm>
          <a:prstGeom prst="arc">
            <a:avLst>
              <a:gd name="adj1" fmla="val 16173188"/>
              <a:gd name="adj2" fmla="val 204591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3982533" y="2648959"/>
                <a:ext cx="56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33" y="2648959"/>
                <a:ext cx="567399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324926" y="3034748"/>
                <a:ext cx="3348994" cy="90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fr-F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FR" sz="2000" dirty="0">
                                      <a:solidFill>
                                        <a:srgbClr val="FF0000"/>
                                      </a:solidFill>
                                    </a:rPr>
                                    <m:t> </m:t>
                                  </m:r>
                                </m:e>
                              </m:fun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FR" sz="2000" dirty="0">
                                      <a:solidFill>
                                        <a:srgbClr val="FF0000"/>
                                      </a:solidFill>
                                    </a:rPr>
                                    <m:t> </m:t>
                                  </m:r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926" y="3034748"/>
                <a:ext cx="3348994" cy="9078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avec flèche 34"/>
          <p:cNvCxnSpPr/>
          <p:nvPr/>
        </p:nvCxnSpPr>
        <p:spPr>
          <a:xfrm flipH="1" flipV="1">
            <a:off x="1248766" y="1875552"/>
            <a:ext cx="1365894" cy="26120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845771" y="141388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2"/>
                </a:solidFill>
              </a:rPr>
              <a:t>C</a:t>
            </a:r>
            <a:endParaRPr lang="fr-FR" sz="2400" dirty="0">
              <a:solidFill>
                <a:schemeClr val="accent2"/>
              </a:solidFill>
            </a:endParaRPr>
          </a:p>
        </p:txBody>
      </p:sp>
      <p:sp>
        <p:nvSpPr>
          <p:cNvPr id="40" name="Arc 39"/>
          <p:cNvSpPr/>
          <p:nvPr/>
        </p:nvSpPr>
        <p:spPr>
          <a:xfrm>
            <a:off x="2139665" y="3619869"/>
            <a:ext cx="914400" cy="914400"/>
          </a:xfrm>
          <a:prstGeom prst="arc">
            <a:avLst>
              <a:gd name="adj1" fmla="val 13163149"/>
              <a:gd name="adj2" fmla="val 16270279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073775" y="3054695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75" y="3054695"/>
                <a:ext cx="574516" cy="461665"/>
              </a:xfrm>
              <a:prstGeom prst="rect">
                <a:avLst/>
              </a:prstGeom>
              <a:blipFill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/>
          <p:cNvCxnSpPr/>
          <p:nvPr/>
        </p:nvCxnSpPr>
        <p:spPr>
          <a:xfrm flipV="1">
            <a:off x="8222996" y="1902651"/>
            <a:ext cx="3537769" cy="189110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7833146" y="379845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B0F0"/>
                </a:solidFill>
              </a:rPr>
              <a:t>D</a:t>
            </a:r>
            <a:endParaRPr lang="fr-FR" sz="2400" dirty="0">
              <a:solidFill>
                <a:srgbClr val="00B0F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11787055" y="167181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00B0F0"/>
                </a:solidFill>
              </a:rPr>
              <a:t>E</a:t>
            </a:r>
            <a:endParaRPr lang="fr-FR" sz="2400" dirty="0">
              <a:solidFill>
                <a:srgbClr val="00B0F0"/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8078535" y="3178537"/>
            <a:ext cx="914400" cy="914400"/>
          </a:xfrm>
          <a:prstGeom prst="arc">
            <a:avLst>
              <a:gd name="adj1" fmla="val 19836070"/>
              <a:gd name="adj2" fmla="val 1252715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9180057" y="3250847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057" y="3250847"/>
                <a:ext cx="574516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8444208" y="982255"/>
                <a:ext cx="3462936" cy="9047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𝐷𝐸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𝐷𝐸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𝐷𝐸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 i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fr-FR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208" y="982255"/>
                <a:ext cx="3462936" cy="9047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8937405" y="5255607"/>
                <a:ext cx="1422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=52°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405" y="5255607"/>
                <a:ext cx="1422825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8933845" y="5727180"/>
                <a:ext cx="1429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=22°</m:t>
                      </m:r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45" y="5727180"/>
                <a:ext cx="1429943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8937405" y="6131859"/>
                <a:ext cx="1422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=38°</m:t>
                      </m:r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405" y="6131859"/>
                <a:ext cx="142282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/>
          <p:cNvCxnSpPr/>
          <p:nvPr/>
        </p:nvCxnSpPr>
        <p:spPr>
          <a:xfrm>
            <a:off x="2614660" y="4507223"/>
            <a:ext cx="4158674" cy="75318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/>
          <p:cNvSpPr/>
          <p:nvPr/>
        </p:nvSpPr>
        <p:spPr>
          <a:xfrm>
            <a:off x="3656763" y="4204822"/>
            <a:ext cx="914400" cy="914400"/>
          </a:xfrm>
          <a:prstGeom prst="arc">
            <a:avLst>
              <a:gd name="adj1" fmla="val 20302548"/>
              <a:gd name="adj2" fmla="val 1553601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6750753" y="511456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4"/>
                </a:solidFill>
              </a:rPr>
              <a:t>F</a:t>
            </a:r>
            <a:endParaRPr lang="fr-FR" sz="24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4665008" y="4429110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008" y="4429110"/>
                <a:ext cx="574516" cy="461665"/>
              </a:xfrm>
              <a:prstGeom prst="rect">
                <a:avLst/>
              </a:prstGeom>
              <a:blipFill>
                <a:blip r:embed="rId1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4266232" y="5541036"/>
                <a:ext cx="3596433" cy="90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𝑂𝐹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20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𝑂𝐹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𝑂𝐹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232" y="5541036"/>
                <a:ext cx="3596433" cy="9078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/>
          <p:cNvCxnSpPr/>
          <p:nvPr/>
        </p:nvCxnSpPr>
        <p:spPr>
          <a:xfrm>
            <a:off x="2614660" y="3979937"/>
            <a:ext cx="0" cy="1719076"/>
          </a:xfrm>
          <a:prstGeom prst="line">
            <a:avLst/>
          </a:prstGeom>
          <a:ln w="19050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791075" y="4500294"/>
            <a:ext cx="2423669" cy="0"/>
          </a:xfrm>
          <a:prstGeom prst="line">
            <a:avLst/>
          </a:prstGeom>
          <a:ln w="19050">
            <a:solidFill>
              <a:srgbClr val="0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650965" y="4500294"/>
            <a:ext cx="1961928" cy="1054153"/>
          </a:xfrm>
          <a:prstGeom prst="straightConnector1">
            <a:avLst/>
          </a:prstGeom>
          <a:ln w="19050">
            <a:solidFill>
              <a:srgbClr val="5C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>
            <a:off x="1611286" y="4217502"/>
            <a:ext cx="914400" cy="914400"/>
          </a:xfrm>
          <a:prstGeom prst="arc">
            <a:avLst>
              <a:gd name="adj1" fmla="val 8395695"/>
              <a:gd name="adj2" fmla="val 12269630"/>
            </a:avLst>
          </a:prstGeom>
          <a:ln>
            <a:solidFill>
              <a:srgbClr val="5C5C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1060600" y="4548823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00" y="4548823"/>
                <a:ext cx="574516" cy="461665"/>
              </a:xfrm>
              <a:prstGeom prst="rect">
                <a:avLst/>
              </a:prstGeom>
              <a:blipFill>
                <a:blip r:embed="rId1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/>
          <p:cNvSpPr txBox="1"/>
          <p:nvPr/>
        </p:nvSpPr>
        <p:spPr>
          <a:xfrm>
            <a:off x="113094" y="546443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rgbClr val="5C5C5C"/>
                </a:solidFill>
              </a:rPr>
              <a:t>G</a:t>
            </a:r>
            <a:endParaRPr lang="fr-FR" sz="2400" dirty="0">
              <a:solidFill>
                <a:srgbClr val="5C5C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0402202" y="5255606"/>
                <a:ext cx="14227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=24°</m:t>
                      </m:r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202" y="5255606"/>
                <a:ext cx="1422762" cy="461665"/>
              </a:xfrm>
              <a:prstGeom prst="rect">
                <a:avLst/>
              </a:prstGeom>
              <a:blipFill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10399194" y="5731199"/>
                <a:ext cx="1429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sz="2400" b="0" i="1" dirty="0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=32°</m:t>
                      </m:r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194" y="5731199"/>
                <a:ext cx="1429943" cy="461665"/>
              </a:xfrm>
              <a:prstGeom prst="rect">
                <a:avLst/>
              </a:prstGeom>
              <a:blipFill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3858298" y="1745761"/>
            <a:ext cx="0" cy="1874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858298" y="1745761"/>
            <a:ext cx="3537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58298" y="1745760"/>
            <a:ext cx="255665" cy="255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3383360" y="2320098"/>
                <a:ext cx="4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360" y="2320098"/>
                <a:ext cx="448648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5319513" y="1239792"/>
                <a:ext cx="4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13" y="1239792"/>
                <a:ext cx="448648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/>
          <p:cNvCxnSpPr/>
          <p:nvPr/>
        </p:nvCxnSpPr>
        <p:spPr>
          <a:xfrm>
            <a:off x="8222994" y="3788031"/>
            <a:ext cx="353777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V="1">
            <a:off x="11760765" y="1874769"/>
            <a:ext cx="0" cy="192368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1505100" y="3527123"/>
            <a:ext cx="255665" cy="25566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10027719" y="3743157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719" y="3743157"/>
                <a:ext cx="583750" cy="461665"/>
              </a:xfrm>
              <a:prstGeom prst="rect">
                <a:avLst/>
              </a:prstGeom>
              <a:blipFill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11754145" y="2637593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4145" y="2637593"/>
                <a:ext cx="583750" cy="461665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avec flèche 26"/>
          <p:cNvCxnSpPr/>
          <p:nvPr/>
        </p:nvCxnSpPr>
        <p:spPr>
          <a:xfrm flipH="1">
            <a:off x="1248767" y="1874769"/>
            <a:ext cx="136412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348531" y="1884547"/>
            <a:ext cx="255665" cy="255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2612893" y="1872710"/>
            <a:ext cx="0" cy="262758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1651619" y="1363173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19" y="1363173"/>
                <a:ext cx="583750" cy="461665"/>
              </a:xfrm>
              <a:prstGeom prst="rect">
                <a:avLst/>
              </a:prstGeom>
              <a:blipFill>
                <a:blip r:embed="rId2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2560147" y="2687884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147" y="2687884"/>
                <a:ext cx="583750" cy="461665"/>
              </a:xfrm>
              <a:prstGeom prst="rect">
                <a:avLst/>
              </a:prstGeom>
              <a:blipFill>
                <a:blip r:embed="rId2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>
            <a:off x="6773334" y="4482338"/>
            <a:ext cx="0" cy="7732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2605497" y="4493366"/>
            <a:ext cx="4167837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4933189" y="3960517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189" y="3960517"/>
                <a:ext cx="583750" cy="461665"/>
              </a:xfrm>
              <a:prstGeom prst="rect">
                <a:avLst/>
              </a:prstGeom>
              <a:blipFill>
                <a:blip r:embed="rId2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6803806" y="4596363"/>
                <a:ext cx="5691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06" y="4596363"/>
                <a:ext cx="569195" cy="461665"/>
              </a:xfrm>
              <a:prstGeom prst="rect">
                <a:avLst/>
              </a:prstGeom>
              <a:blipFill>
                <a:blip r:embed="rId2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/>
          <p:cNvSpPr/>
          <p:nvPr/>
        </p:nvSpPr>
        <p:spPr>
          <a:xfrm>
            <a:off x="6509478" y="4494859"/>
            <a:ext cx="255665" cy="255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 droit avec flèche 80"/>
          <p:cNvCxnSpPr/>
          <p:nvPr/>
        </p:nvCxnSpPr>
        <p:spPr>
          <a:xfrm flipH="1">
            <a:off x="650965" y="4493366"/>
            <a:ext cx="1954532" cy="0"/>
          </a:xfrm>
          <a:prstGeom prst="straightConnector1">
            <a:avLst/>
          </a:prstGeom>
          <a:ln>
            <a:solidFill>
              <a:srgbClr val="5C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650965" y="4482338"/>
            <a:ext cx="0" cy="1061081"/>
          </a:xfrm>
          <a:prstGeom prst="straightConnector1">
            <a:avLst/>
          </a:prstGeom>
          <a:ln>
            <a:solidFill>
              <a:srgbClr val="5C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1162099" y="4023659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99" y="4023659"/>
                <a:ext cx="583750" cy="461665"/>
              </a:xfrm>
              <a:prstGeom prst="rect">
                <a:avLst/>
              </a:prstGeom>
              <a:blipFill>
                <a:blip r:embed="rId2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108016" y="4720304"/>
                <a:ext cx="5837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6" y="4720304"/>
                <a:ext cx="583750" cy="461665"/>
              </a:xfrm>
              <a:prstGeom prst="rect">
                <a:avLst/>
              </a:prstGeom>
              <a:blipFill>
                <a:blip r:embed="rId2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/>
              <p:cNvSpPr txBox="1"/>
              <p:nvPr/>
            </p:nvSpPr>
            <p:spPr>
              <a:xfrm>
                <a:off x="39928" y="5632235"/>
                <a:ext cx="3645485" cy="90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000" i="1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fr-FR" sz="2000" b="0" i="1" smtClean="0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i="1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000" b="0" i="1" smtClean="0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sz="2000" i="1">
                          <a:solidFill>
                            <a:srgbClr val="5C5C5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solidFill>
                                <a:srgbClr val="5C5C5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fr-FR" sz="2000" i="1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0" i="1" smtClean="0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𝑂𝐺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r>
                                <a:rPr lang="fr-FR" sz="2000" b="0" i="1" smtClean="0">
                                  <a:solidFill>
                                    <a:srgbClr val="5C5C5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2000" b="0" i="1" smtClean="0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𝑂𝐺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lang="fr-FR" sz="2000" i="1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FR" sz="2000">
                                      <a:solidFill>
                                        <a:srgbClr val="5C5C5C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fr-FR" sz="2000" b="0" i="1" smtClean="0">
                                          <a:solidFill>
                                            <a:srgbClr val="5C5C5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fr-FR" sz="2000" dirty="0">
                  <a:solidFill>
                    <a:srgbClr val="5C5C5C"/>
                  </a:solidFill>
                </a:endParaRPr>
              </a:p>
            </p:txBody>
          </p:sp>
        </mc:Choice>
        <mc:Fallback xmlns=""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" y="5632235"/>
                <a:ext cx="3645485" cy="90781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eur droit 89"/>
          <p:cNvCxnSpPr/>
          <p:nvPr/>
        </p:nvCxnSpPr>
        <p:spPr>
          <a:xfrm flipV="1">
            <a:off x="3858298" y="2682815"/>
            <a:ext cx="0" cy="93705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46068" y="4482883"/>
            <a:ext cx="255665" cy="255665"/>
          </a:xfrm>
          <a:prstGeom prst="rect">
            <a:avLst/>
          </a:prstGeom>
          <a:noFill/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3" name="Connecteur droit 92"/>
          <p:cNvCxnSpPr/>
          <p:nvPr/>
        </p:nvCxnSpPr>
        <p:spPr>
          <a:xfrm>
            <a:off x="8222994" y="3782788"/>
            <a:ext cx="1385030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1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28" grpId="0" animBg="1"/>
      <p:bldP spid="37" grpId="0"/>
      <p:bldP spid="40" grpId="0" animBg="1"/>
      <p:bldP spid="41" grpId="0"/>
      <p:bldP spid="43" grpId="0"/>
      <p:bldP spid="46" grpId="0"/>
      <p:bldP spid="48" grpId="0" animBg="1"/>
      <p:bldP spid="49" grpId="0"/>
      <p:bldP spid="50" grpId="0"/>
      <p:bldP spid="55" grpId="0" animBg="1"/>
      <p:bldP spid="56" grpId="0"/>
      <p:bldP spid="57" grpId="0"/>
      <p:bldP spid="58" grpId="0"/>
      <p:bldP spid="64" grpId="0" animBg="1"/>
      <p:bldP spid="65" grpId="0"/>
      <p:bldP spid="67" grpId="0"/>
      <p:bldP spid="24" grpId="0" animBg="1"/>
      <p:bldP spid="59" grpId="0"/>
      <p:bldP spid="62" grpId="0"/>
      <p:bldP spid="71" grpId="0" animBg="1"/>
      <p:bldP spid="72" grpId="0"/>
      <p:bldP spid="73" grpId="0"/>
      <p:bldP spid="74" grpId="0" animBg="1"/>
      <p:bldP spid="75" grpId="0"/>
      <p:bldP spid="76" grpId="0"/>
      <p:bldP spid="77" grpId="0"/>
      <p:bldP spid="78" grpId="0"/>
      <p:bldP spid="79" grpId="0" animBg="1"/>
      <p:bldP spid="86" grpId="0"/>
      <p:bldP spid="87" grpId="0"/>
      <p:bldP spid="88" grpId="0"/>
      <p:bldP spid="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37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556792"/>
            <a:ext cx="10945216" cy="5140161"/>
          </a:xfrm>
          <a:noFill/>
        </p:spPr>
        <p:txBody>
          <a:bodyPr/>
          <a:lstStyle/>
          <a:p>
            <a:r>
              <a:rPr lang="fr-FR" dirty="0" smtClean="0"/>
              <a:t>Horaires :</a:t>
            </a:r>
          </a:p>
          <a:p>
            <a:pPr lvl="1"/>
            <a:r>
              <a:rPr lang="fr-FR" dirty="0" smtClean="0"/>
              <a:t>13,5 heures de CM</a:t>
            </a:r>
          </a:p>
          <a:p>
            <a:pPr lvl="1"/>
            <a:r>
              <a:rPr lang="fr-FR" dirty="0" smtClean="0"/>
              <a:t>13,5 heures de TD</a:t>
            </a:r>
          </a:p>
          <a:p>
            <a:r>
              <a:rPr lang="fr-FR" dirty="0" smtClean="0"/>
              <a:t>Alternance CM/TD</a:t>
            </a:r>
          </a:p>
          <a:p>
            <a:r>
              <a:rPr lang="fr-FR" dirty="0" smtClean="0"/>
              <a:t>CM en avance d’une semaine</a:t>
            </a:r>
          </a:p>
          <a:p>
            <a:r>
              <a:rPr lang="fr-FR" dirty="0" smtClean="0"/>
              <a:t>Contraintes COVID-19</a:t>
            </a:r>
          </a:p>
          <a:p>
            <a:pPr lvl="1"/>
            <a:r>
              <a:rPr lang="fr-FR" dirty="0" smtClean="0"/>
              <a:t>CM hybride synchrone</a:t>
            </a:r>
          </a:p>
          <a:p>
            <a:pPr lvl="1"/>
            <a:r>
              <a:rPr lang="fr-FR" dirty="0" smtClean="0"/>
              <a:t>TD hybride </a:t>
            </a:r>
            <a:r>
              <a:rPr lang="fr-FR" dirty="0" smtClean="0"/>
              <a:t>asynchrone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Aide numérique</a:t>
            </a:r>
          </a:p>
          <a:p>
            <a:pPr lvl="1" algn="ctr"/>
            <a:r>
              <a:rPr lang="fr-FR" dirty="0">
                <a:solidFill>
                  <a:srgbClr val="FF0000"/>
                </a:solidFill>
              </a:rPr>
              <a:t>a</a:t>
            </a:r>
            <a:r>
              <a:rPr lang="fr-FR" dirty="0" smtClean="0">
                <a:solidFill>
                  <a:srgbClr val="FF0000"/>
                </a:solidFill>
              </a:rPr>
              <a:t>ides.etudiant@universite-paris-saclay.fr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Déroulement du module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 txBox="1">
            <a:spLocks/>
          </p:cNvSpPr>
          <p:nvPr/>
        </p:nvSpPr>
        <p:spPr>
          <a:xfrm>
            <a:off x="6096000" y="1556793"/>
            <a:ext cx="5472608" cy="440646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Modalités d’évaluation</a:t>
            </a:r>
          </a:p>
          <a:p>
            <a:pPr lvl="1"/>
            <a:r>
              <a:rPr lang="fr-FR" dirty="0" smtClean="0"/>
              <a:t>30% : Contrôle continu (CC)</a:t>
            </a:r>
          </a:p>
          <a:p>
            <a:pPr lvl="1"/>
            <a:r>
              <a:rPr lang="fr-FR" dirty="0" smtClean="0"/>
              <a:t>70% : Partiel final (1h20)</a:t>
            </a:r>
          </a:p>
          <a:p>
            <a:r>
              <a:rPr lang="fr-FR" dirty="0" smtClean="0"/>
              <a:t>CC :</a:t>
            </a:r>
          </a:p>
          <a:p>
            <a:pPr lvl="1"/>
            <a:r>
              <a:rPr lang="fr-FR" dirty="0" smtClean="0"/>
              <a:t>1 CC sur table (S5)</a:t>
            </a:r>
          </a:p>
          <a:p>
            <a:pPr lvl="1"/>
            <a:r>
              <a:rPr lang="fr-FR" dirty="0" smtClean="0"/>
              <a:t>1 note de dossier transversal BAP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949696" y="1150102"/>
            <a:ext cx="0" cy="4107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833872" y="1150102"/>
            <a:ext cx="0" cy="4107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0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2" y="1637331"/>
            <a:ext cx="4264327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Objectifs de formation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31778"/>
            <a:ext cx="3665393" cy="2354422"/>
          </a:xfrm>
        </p:spPr>
        <p:txBody>
          <a:bodyPr/>
          <a:lstStyle/>
          <a:p>
            <a:r>
              <a:rPr lang="fr-FR" dirty="0" smtClean="0"/>
              <a:t>Mathématiques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Calculs vectoriels</a:t>
            </a:r>
          </a:p>
          <a:p>
            <a:pPr lvl="1"/>
            <a:r>
              <a:rPr lang="fr-FR" dirty="0" smtClean="0"/>
              <a:t>Dérivation basique</a:t>
            </a:r>
          </a:p>
          <a:p>
            <a:pPr lvl="1"/>
            <a:r>
              <a:rPr lang="fr-FR" dirty="0" smtClean="0"/>
              <a:t>Intégration basique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 txBox="1">
            <a:spLocks/>
          </p:cNvSpPr>
          <p:nvPr/>
        </p:nvSpPr>
        <p:spPr>
          <a:xfrm>
            <a:off x="4291584" y="1531778"/>
            <a:ext cx="3694852" cy="235442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Statique :</a:t>
            </a:r>
          </a:p>
          <a:p>
            <a:endParaRPr lang="fr-FR" dirty="0"/>
          </a:p>
          <a:p>
            <a:pPr lvl="1"/>
            <a:r>
              <a:rPr lang="fr-FR" dirty="0" smtClean="0"/>
              <a:t>Résolution 2D</a:t>
            </a:r>
          </a:p>
          <a:p>
            <a:pPr lvl="1"/>
            <a:r>
              <a:rPr lang="fr-FR" dirty="0" smtClean="0"/>
              <a:t>Calculs de moments</a:t>
            </a:r>
          </a:p>
          <a:p>
            <a:pPr lvl="1"/>
            <a:r>
              <a:rPr lang="fr-FR" dirty="0" smtClean="0"/>
              <a:t>Méthodologie</a:t>
            </a:r>
          </a:p>
          <a:p>
            <a:pPr lvl="1"/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4050792" y="1272022"/>
            <a:ext cx="0" cy="2614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3934968" y="1272022"/>
            <a:ext cx="0" cy="2614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 txBox="1">
            <a:spLocks/>
          </p:cNvSpPr>
          <p:nvPr/>
        </p:nvSpPr>
        <p:spPr>
          <a:xfrm>
            <a:off x="8308340" y="1531778"/>
            <a:ext cx="3964438" cy="235442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Cinématique :</a:t>
            </a:r>
          </a:p>
          <a:p>
            <a:endParaRPr lang="fr-FR" dirty="0"/>
          </a:p>
          <a:p>
            <a:pPr lvl="1"/>
            <a:r>
              <a:rPr lang="fr-FR" dirty="0" smtClean="0"/>
              <a:t>Calculs de trajectoires</a:t>
            </a:r>
          </a:p>
          <a:p>
            <a:pPr lvl="1"/>
            <a:r>
              <a:rPr lang="fr-FR" dirty="0" smtClean="0"/>
              <a:t>Lien avec la dynamique</a:t>
            </a:r>
            <a:endParaRPr lang="fr-FR" dirty="0"/>
          </a:p>
        </p:txBody>
      </p:sp>
      <p:cxnSp>
        <p:nvCxnSpPr>
          <p:cNvPr id="15" name="Connecteur droit 14"/>
          <p:cNvCxnSpPr/>
          <p:nvPr/>
        </p:nvCxnSpPr>
        <p:spPr>
          <a:xfrm>
            <a:off x="8192516" y="1272022"/>
            <a:ext cx="0" cy="2614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8076692" y="1272022"/>
            <a:ext cx="0" cy="26141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04800" y="3975100"/>
            <a:ext cx="11506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04800" y="4102100"/>
            <a:ext cx="11506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 txBox="1">
            <a:spLocks/>
          </p:cNvSpPr>
          <p:nvPr/>
        </p:nvSpPr>
        <p:spPr>
          <a:xfrm>
            <a:off x="4291584" y="4229100"/>
            <a:ext cx="3694852" cy="235442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Anthropométrie :</a:t>
            </a:r>
          </a:p>
          <a:p>
            <a:endParaRPr lang="fr-FR" dirty="0"/>
          </a:p>
          <a:p>
            <a:pPr lvl="1"/>
            <a:r>
              <a:rPr lang="fr-FR" dirty="0" smtClean="0"/>
              <a:t>Notion de centre de gravité</a:t>
            </a:r>
          </a:p>
          <a:p>
            <a:pPr lvl="1"/>
            <a:r>
              <a:rPr lang="fr-FR" dirty="0" smtClean="0"/>
              <a:t>Calculs avec tables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47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2" y="1637331"/>
            <a:ext cx="4264327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Programme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907605"/>
            <a:ext cx="9650908" cy="5725702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Chapitre 1: Anthropométrie</a:t>
            </a:r>
          </a:p>
          <a:p>
            <a:pPr lvl="1"/>
            <a:r>
              <a:rPr lang="fr-FR" dirty="0" smtClean="0"/>
              <a:t>CM0 : Repères et vecteurs</a:t>
            </a:r>
          </a:p>
          <a:p>
            <a:pPr lvl="1"/>
            <a:r>
              <a:rPr lang="fr-FR" dirty="0" smtClean="0"/>
              <a:t>CM1 : Anthropométrie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Chapitre 2: Cinématique</a:t>
            </a:r>
          </a:p>
          <a:p>
            <a:pPr lvl="1"/>
            <a:r>
              <a:rPr lang="fr-FR" dirty="0" smtClean="0"/>
              <a:t>CM2 : Dérivation et intégration</a:t>
            </a:r>
          </a:p>
          <a:p>
            <a:pPr lvl="1"/>
            <a:r>
              <a:rPr lang="fr-FR" dirty="0" smtClean="0"/>
              <a:t>CM3 : Bases de la cinématique</a:t>
            </a:r>
          </a:p>
          <a:p>
            <a:pPr lvl="1"/>
            <a:r>
              <a:rPr lang="fr-FR" dirty="0" smtClean="0"/>
              <a:t>CM4 : MUA et cinématique 2D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Chapitre 3 : Statique / Dynamique</a:t>
            </a:r>
          </a:p>
          <a:p>
            <a:pPr lvl="1"/>
            <a:r>
              <a:rPr lang="fr-FR" dirty="0" smtClean="0"/>
              <a:t>CM5 : Statique en translation</a:t>
            </a:r>
          </a:p>
          <a:p>
            <a:pPr lvl="1"/>
            <a:r>
              <a:rPr lang="fr-FR" dirty="0" smtClean="0"/>
              <a:t>CM6 : Statique complète</a:t>
            </a:r>
          </a:p>
          <a:p>
            <a:pPr lvl="1"/>
            <a:r>
              <a:rPr lang="fr-FR" dirty="0" smtClean="0"/>
              <a:t>CM7 : Principe Fondamental de la Dynamique et chute libre</a:t>
            </a:r>
          </a:p>
          <a:p>
            <a:pPr lvl="1"/>
            <a:r>
              <a:rPr lang="fr-FR" dirty="0" smtClean="0"/>
              <a:t>CM8 : Révision pour partiel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96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I. Bases sur les repères</a:t>
            </a:r>
            <a:br>
              <a:rPr lang="fr-FR" dirty="0" smtClean="0"/>
            </a:br>
            <a:r>
              <a:rPr lang="fr-FR" dirty="0" smtClean="0"/>
              <a:t>et la trigonométrie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I.1. Bases et repères de l’espace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497" y="1125531"/>
                <a:ext cx="7085507" cy="5262569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Utilité :</a:t>
                </a:r>
              </a:p>
              <a:p>
                <a:pPr lvl="1"/>
                <a:r>
                  <a:rPr lang="fr-FR" dirty="0" smtClean="0"/>
                  <a:t>Nécessaires à l’analyse de tout mouvement</a:t>
                </a:r>
              </a:p>
              <a:p>
                <a:pPr lvl="1"/>
                <a:r>
                  <a:rPr lang="fr-FR" dirty="0" smtClean="0"/>
                  <a:t>Servent de référentiel d’observation</a:t>
                </a:r>
              </a:p>
              <a:p>
                <a:pPr lvl="1"/>
                <a:endParaRPr lang="fr-FR" dirty="0" smtClean="0"/>
              </a:p>
              <a:p>
                <a:r>
                  <a:rPr lang="fr-FR" dirty="0" smtClean="0"/>
                  <a:t>Définition d’une base orthonormée: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dirty="0" smtClean="0"/>
                  <a:t> vecteurs orthogonaux de norme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dirty="0" smtClean="0"/>
                  <a:t> : Dimension de l’espace</a:t>
                </a:r>
              </a:p>
              <a:p>
                <a:pPr marL="0" indent="0">
                  <a:buNone/>
                </a:pPr>
                <a:endParaRPr lang="fr-FR" dirty="0" smtClean="0"/>
              </a:p>
              <a:p>
                <a:r>
                  <a:rPr lang="fr-FR" dirty="0" smtClean="0"/>
                  <a:t>Définition d’un repère:</a:t>
                </a:r>
              </a:p>
              <a:p>
                <a:pPr lvl="1"/>
                <a:r>
                  <a:rPr lang="fr-FR" dirty="0" smtClean="0"/>
                  <a:t>1 point (origine)</a:t>
                </a:r>
              </a:p>
              <a:p>
                <a:pPr lvl="1"/>
                <a:r>
                  <a:rPr lang="fr-FR" dirty="0" smtClean="0"/>
                  <a:t>1 base orthonormée de l’espace</a:t>
                </a:r>
              </a:p>
              <a:p>
                <a:pPr lvl="1"/>
                <a:r>
                  <a:rPr lang="fr-FR" dirty="0" smtClean="0"/>
                  <a:t>Notation 3D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497" y="1125531"/>
                <a:ext cx="7085507" cy="5262569"/>
              </a:xfrm>
              <a:blipFill>
                <a:blip r:embed="rId3"/>
                <a:stretch>
                  <a:fillRect l="-1548" t="-2086" b="-5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/>
          <p:cNvCxnSpPr/>
          <p:nvPr/>
        </p:nvCxnSpPr>
        <p:spPr>
          <a:xfrm>
            <a:off x="8871046" y="2798740"/>
            <a:ext cx="237471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8871046" y="614149"/>
            <a:ext cx="0" cy="2184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 txBox="1">
            <a:spLocks/>
          </p:cNvSpPr>
          <p:nvPr/>
        </p:nvSpPr>
        <p:spPr>
          <a:xfrm>
            <a:off x="8871046" y="2890271"/>
            <a:ext cx="3223002" cy="42213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i="1" dirty="0" smtClean="0"/>
              <a:t>Exemple de base 2D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71046" y="2579427"/>
            <a:ext cx="204715" cy="219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9735403" y="5063709"/>
            <a:ext cx="17378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9735403" y="3450049"/>
            <a:ext cx="0" cy="1613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9098507" y="5063709"/>
            <a:ext cx="636896" cy="63689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 txBox="1">
            <a:spLocks/>
          </p:cNvSpPr>
          <p:nvPr/>
        </p:nvSpPr>
        <p:spPr>
          <a:xfrm>
            <a:off x="8871046" y="5744824"/>
            <a:ext cx="3223002" cy="42213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i="1" dirty="0" smtClean="0"/>
              <a:t>Exemple de repère </a:t>
            </a:r>
            <a:r>
              <a:rPr lang="fr-FR" sz="2000" i="1" dirty="0"/>
              <a:t>3</a:t>
            </a:r>
            <a:r>
              <a:rPr lang="fr-FR" sz="2000" i="1" dirty="0" smtClean="0"/>
              <a:t>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9321421" y="48449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</a:rPr>
              <a:t>O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I.1. Bases et repères de l’espace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Position d’un point:</a:t>
                </a:r>
              </a:p>
              <a:p>
                <a:pPr lvl="1"/>
                <a:r>
                  <a:rPr lang="fr-FR" dirty="0" smtClean="0"/>
                  <a:t>Dans un REPERE</a:t>
                </a:r>
              </a:p>
              <a:p>
                <a:pPr lvl="1"/>
                <a:r>
                  <a:rPr lang="fr-FR" dirty="0" smtClean="0"/>
                  <a:t>Coordonnées cartésiennes</a:t>
                </a:r>
              </a:p>
              <a:p>
                <a:pPr lvl="1"/>
                <a:r>
                  <a:rPr lang="fr-FR" dirty="0" smtClean="0"/>
                  <a:t>Notation 2D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𝕽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  <a:blipFill>
                <a:blip r:embed="rId3"/>
                <a:stretch>
                  <a:fillRect l="-1826" t="-2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>
            <a:off x="6823882" y="5016397"/>
            <a:ext cx="433543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6823882" y="1228298"/>
            <a:ext cx="0" cy="37880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 txBox="1">
            <a:spLocks/>
          </p:cNvSpPr>
          <p:nvPr/>
        </p:nvSpPr>
        <p:spPr>
          <a:xfrm>
            <a:off x="6823883" y="5402719"/>
            <a:ext cx="4517407" cy="42213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i="1" dirty="0" smtClean="0"/>
              <a:t>Position d’un point dans un repère 2D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409636" y="49577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</a:rPr>
              <a:t>O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157648" y="21426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x</a:t>
            </a:r>
            <a:endParaRPr lang="fr-FR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9496202" y="1881089"/>
                <a:ext cx="13583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202" y="1881089"/>
                <a:ext cx="13583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>
            <a:off x="9326925" y="2545686"/>
            <a:ext cx="0" cy="241203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8" idx="1"/>
          </p:cNvCxnSpPr>
          <p:nvPr/>
        </p:nvCxnSpPr>
        <p:spPr>
          <a:xfrm flipH="1" flipV="1">
            <a:off x="6946710" y="2373531"/>
            <a:ext cx="2210938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7828798" y="1881089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798" y="1881089"/>
                <a:ext cx="4932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9326925" y="3448955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925" y="3448955"/>
                <a:ext cx="4932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1120075" y="4865386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075" y="4865386"/>
                <a:ext cx="442429" cy="461665"/>
              </a:xfrm>
              <a:prstGeom prst="rect">
                <a:avLst/>
              </a:prstGeom>
              <a:blipFill>
                <a:blip r:embed="rId7"/>
                <a:stretch>
                  <a:fillRect t="-17105" r="-32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6370522" y="918152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522" y="918152"/>
                <a:ext cx="442429" cy="461665"/>
              </a:xfrm>
              <a:prstGeom prst="rect">
                <a:avLst/>
              </a:prstGeom>
              <a:blipFill>
                <a:blip r:embed="rId8"/>
                <a:stretch>
                  <a:fillRect t="-17333" r="-34247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91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I.1. Bases et repères de l’espace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Changement de repère</a:t>
                </a:r>
              </a:p>
              <a:p>
                <a:pPr lvl="1"/>
                <a:r>
                  <a:rPr lang="fr-FR" dirty="0" smtClean="0"/>
                  <a:t>Translation uniquement</a:t>
                </a:r>
              </a:p>
              <a:p>
                <a:pPr lvl="1"/>
                <a:r>
                  <a:rPr lang="fr-FR" b="0" dirty="0" smtClean="0"/>
                  <a:t>Calcul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2"/>
                <a:ext cx="6009420" cy="4830359"/>
              </a:xfrm>
              <a:blipFill>
                <a:blip r:embed="rId3"/>
                <a:stretch>
                  <a:fillRect l="-1826" t="-2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>
            <a:off x="6499013" y="5398537"/>
            <a:ext cx="433543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6509944" y="1630065"/>
            <a:ext cx="0" cy="378809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5B949DE-4768-7144-9464-E25DC45F3FAF}"/>
              </a:ext>
            </a:extLst>
          </p:cNvPr>
          <p:cNvSpPr txBox="1">
            <a:spLocks/>
          </p:cNvSpPr>
          <p:nvPr/>
        </p:nvSpPr>
        <p:spPr>
          <a:xfrm>
            <a:off x="6849120" y="5764524"/>
            <a:ext cx="4517407" cy="422132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i="1" dirty="0" smtClean="0"/>
              <a:t>Changement de repère d’un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076116" y="5310410"/>
                <a:ext cx="485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116" y="5310410"/>
                <a:ext cx="4855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10766140" y="5342133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140" y="5342133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t="-17105" r="-32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6056584" y="1319919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84" y="1319919"/>
                <a:ext cx="442429" cy="461665"/>
              </a:xfrm>
              <a:prstGeom prst="rect">
                <a:avLst/>
              </a:prstGeom>
              <a:blipFill>
                <a:blip r:embed="rId6"/>
                <a:stretch>
                  <a:fillRect t="-17333" r="-3472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/>
          <p:cNvCxnSpPr/>
          <p:nvPr/>
        </p:nvCxnSpPr>
        <p:spPr>
          <a:xfrm>
            <a:off x="8237992" y="4205155"/>
            <a:ext cx="3324512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8237992" y="1069847"/>
            <a:ext cx="0" cy="31353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7823746" y="4146477"/>
                <a:ext cx="599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746" y="4146477"/>
                <a:ext cx="599972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10571758" y="133145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x</a:t>
            </a:r>
            <a:endParaRPr lang="fr-FR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0910312" y="1069847"/>
                <a:ext cx="949811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312" y="1069847"/>
                <a:ext cx="949811" cy="5602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/>
          <p:cNvCxnSpPr/>
          <p:nvPr/>
        </p:nvCxnSpPr>
        <p:spPr>
          <a:xfrm>
            <a:off x="10741035" y="1734444"/>
            <a:ext cx="0" cy="241203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3" idx="1"/>
          </p:cNvCxnSpPr>
          <p:nvPr/>
        </p:nvCxnSpPr>
        <p:spPr>
          <a:xfrm flipH="1" flipV="1">
            <a:off x="8360820" y="1562289"/>
            <a:ext cx="2210938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9242908" y="1069847"/>
                <a:ext cx="6433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08" y="1069847"/>
                <a:ext cx="64331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0741035" y="2637713"/>
                <a:ext cx="625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035" y="2637713"/>
                <a:ext cx="62549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11411146" y="4205155"/>
                <a:ext cx="565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146" y="4205155"/>
                <a:ext cx="565604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7672388" y="759194"/>
                <a:ext cx="565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388" y="759194"/>
                <a:ext cx="565604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 flipH="1">
            <a:off x="6588932" y="3300429"/>
            <a:ext cx="156209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7119289" y="2791407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289" y="2791407"/>
                <a:ext cx="49321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necteur droit avec flèche 37"/>
          <p:cNvCxnSpPr/>
          <p:nvPr/>
        </p:nvCxnSpPr>
        <p:spPr>
          <a:xfrm>
            <a:off x="9259077" y="4234922"/>
            <a:ext cx="0" cy="1120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9269140" y="4482979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140" y="4482979"/>
                <a:ext cx="49321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0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3" y="179104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I.1. Bases et repères de l’espace</a:t>
            </a:r>
            <a:endParaRPr lang="fr-FR" dirty="0">
              <a:solidFill>
                <a:srgbClr val="313E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556793"/>
                <a:ext cx="4572751" cy="1080920"/>
              </a:xfrm>
            </p:spPr>
            <p:txBody>
              <a:bodyPr>
                <a:normAutofit/>
              </a:bodyPr>
              <a:lstStyle/>
              <a:p>
                <a:r>
                  <a:rPr lang="fr-FR" dirty="0" smtClean="0"/>
                  <a:t>Application</a:t>
                </a:r>
              </a:p>
              <a:p>
                <a:pPr lvl="1"/>
                <a:r>
                  <a:rPr lang="fr-FR" b="0" dirty="0" smtClean="0"/>
                  <a:t>Calculer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5B949DE-4768-7144-9464-E25DC45F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556793"/>
                <a:ext cx="4572751" cy="1080920"/>
              </a:xfrm>
              <a:blipFill>
                <a:blip r:embed="rId3"/>
                <a:stretch>
                  <a:fillRect l="-2400" t="-95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/>
          <p:cNvCxnSpPr/>
          <p:nvPr/>
        </p:nvCxnSpPr>
        <p:spPr>
          <a:xfrm>
            <a:off x="3120813" y="5629937"/>
            <a:ext cx="2225887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3131744" y="3673100"/>
            <a:ext cx="0" cy="197646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697916" y="5541810"/>
                <a:ext cx="485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16" y="5541810"/>
                <a:ext cx="4855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5269529" y="5629937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29" y="5629937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 t="-17333" r="-32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2741005" y="3288434"/>
                <a:ext cx="442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05" y="3288434"/>
                <a:ext cx="442429" cy="461665"/>
              </a:xfrm>
              <a:prstGeom prst="rect">
                <a:avLst/>
              </a:prstGeom>
              <a:blipFill>
                <a:blip r:embed="rId6"/>
                <a:stretch>
                  <a:fillRect t="-17105" r="-34722"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/>
          <p:cNvCxnSpPr/>
          <p:nvPr/>
        </p:nvCxnSpPr>
        <p:spPr>
          <a:xfrm>
            <a:off x="2174367" y="4596009"/>
            <a:ext cx="192315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2170059" y="2625013"/>
            <a:ext cx="0" cy="19709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645607" y="4470498"/>
                <a:ext cx="599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07" y="4470498"/>
                <a:ext cx="599972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9872029" y="57877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accent1"/>
                </a:solidFill>
              </a:rPr>
              <a:t>x</a:t>
            </a:r>
            <a:endParaRPr lang="fr-FR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9465487" y="6048987"/>
                <a:ext cx="949811" cy="562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8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487" y="6048987"/>
                <a:ext cx="949811" cy="562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/>
          <p:cNvCxnSpPr/>
          <p:nvPr/>
        </p:nvCxnSpPr>
        <p:spPr>
          <a:xfrm flipH="1" flipV="1">
            <a:off x="6986465" y="6033425"/>
            <a:ext cx="3022526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141845" y="4481921"/>
                <a:ext cx="565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845" y="4481921"/>
                <a:ext cx="565604" cy="461665"/>
              </a:xfrm>
              <a:prstGeom prst="rect">
                <a:avLst/>
              </a:prstGeom>
              <a:blipFill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1555575" y="2394180"/>
                <a:ext cx="5656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75" y="2394180"/>
                <a:ext cx="565604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/>
          <p:cNvCxnSpPr/>
          <p:nvPr/>
        </p:nvCxnSpPr>
        <p:spPr>
          <a:xfrm flipH="1">
            <a:off x="2266827" y="4130375"/>
            <a:ext cx="812796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3599533" y="4634109"/>
            <a:ext cx="0" cy="9331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3604308" y="4804254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308" y="4804254"/>
                <a:ext cx="49321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/>
          <p:cNvCxnSpPr/>
          <p:nvPr/>
        </p:nvCxnSpPr>
        <p:spPr>
          <a:xfrm flipH="1">
            <a:off x="2213709" y="2894865"/>
            <a:ext cx="5926991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2235351" y="3592611"/>
                <a:ext cx="750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351" y="3592611"/>
                <a:ext cx="75052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4801941" y="2332625"/>
                <a:ext cx="681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941" y="2332625"/>
                <a:ext cx="6815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/>
          <p:cNvCxnSpPr/>
          <p:nvPr/>
        </p:nvCxnSpPr>
        <p:spPr>
          <a:xfrm flipV="1">
            <a:off x="8189859" y="1883967"/>
            <a:ext cx="0" cy="19709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599533" y="3854221"/>
            <a:ext cx="4541167" cy="0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/>
          <p:nvPr/>
        </p:nvCxnSpPr>
        <p:spPr>
          <a:xfrm>
            <a:off x="3869047" y="3867663"/>
            <a:ext cx="0" cy="7020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3869047" y="3939074"/>
                <a:ext cx="493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047" y="3939074"/>
                <a:ext cx="49321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>
            <a:off x="8189859" y="3854221"/>
            <a:ext cx="192315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9857864" y="3853480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864" y="3853480"/>
                <a:ext cx="572721" cy="461665"/>
              </a:xfrm>
              <a:prstGeom prst="rect">
                <a:avLst/>
              </a:prstGeom>
              <a:blipFill>
                <a:blip r:embed="rId1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7639641" y="1528913"/>
                <a:ext cx="574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41" y="1528913"/>
                <a:ext cx="574452" cy="461665"/>
              </a:xfrm>
              <a:prstGeom prst="rect">
                <a:avLst/>
              </a:prstGeom>
              <a:blipFill>
                <a:blip r:embed="rId1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eur droit avec flèche 48"/>
          <p:cNvCxnSpPr/>
          <p:nvPr/>
        </p:nvCxnSpPr>
        <p:spPr>
          <a:xfrm flipV="1">
            <a:off x="6932559" y="3233174"/>
            <a:ext cx="0" cy="19709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 flipH="1">
            <a:off x="6957960" y="3592611"/>
            <a:ext cx="1208140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7150044" y="3004149"/>
                <a:ext cx="750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044" y="3004149"/>
                <a:ext cx="75052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/>
          <p:cNvCxnSpPr/>
          <p:nvPr/>
        </p:nvCxnSpPr>
        <p:spPr>
          <a:xfrm>
            <a:off x="7394744" y="3908647"/>
            <a:ext cx="0" cy="119201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7320022" y="4191413"/>
                <a:ext cx="750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22" y="4191413"/>
                <a:ext cx="75052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/>
          <p:nvPr/>
        </p:nvCxnSpPr>
        <p:spPr>
          <a:xfrm>
            <a:off x="6932559" y="5204170"/>
            <a:ext cx="192315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6331322" y="3037028"/>
                <a:ext cx="574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322" y="3037028"/>
                <a:ext cx="574452" cy="461665"/>
              </a:xfrm>
              <a:prstGeom prst="rect">
                <a:avLst/>
              </a:prstGeom>
              <a:blipFill>
                <a:blip r:embed="rId1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8561683" y="5249486"/>
                <a:ext cx="5727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683" y="5249486"/>
                <a:ext cx="572721" cy="461665"/>
              </a:xfrm>
              <a:prstGeom prst="rect">
                <a:avLst/>
              </a:prstGeom>
              <a:blipFill>
                <a:blip r:embed="rId2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8020583" y="3820915"/>
                <a:ext cx="607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583" y="3820915"/>
                <a:ext cx="607089" cy="461665"/>
              </a:xfrm>
              <a:prstGeom prst="rect">
                <a:avLst/>
              </a:prstGeom>
              <a:blipFill>
                <a:blip r:embed="rId2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6359500" y="5212286"/>
                <a:ext cx="607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500" y="5212286"/>
                <a:ext cx="607089" cy="461665"/>
              </a:xfrm>
              <a:prstGeom prst="rect">
                <a:avLst/>
              </a:prstGeom>
              <a:blipFill>
                <a:blip r:embed="rId2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/>
          <p:cNvCxnSpPr/>
          <p:nvPr/>
        </p:nvCxnSpPr>
        <p:spPr>
          <a:xfrm>
            <a:off x="6930918" y="5247873"/>
            <a:ext cx="0" cy="1038627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8156929" y="6056781"/>
                <a:ext cx="4828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929" y="6056781"/>
                <a:ext cx="482824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64"/>
          <p:cNvCxnSpPr/>
          <p:nvPr/>
        </p:nvCxnSpPr>
        <p:spPr>
          <a:xfrm flipH="1">
            <a:off x="8945358" y="5212286"/>
            <a:ext cx="1265225" cy="0"/>
          </a:xfrm>
          <a:prstGeom prst="line">
            <a:avLst/>
          </a:prstGeom>
          <a:ln w="1905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10033258" y="5247873"/>
            <a:ext cx="0" cy="74597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/>
              <p:cNvSpPr txBox="1"/>
              <p:nvPr/>
            </p:nvSpPr>
            <p:spPr>
              <a:xfrm>
                <a:off x="10033258" y="5352364"/>
                <a:ext cx="7505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fr-FR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258" y="5352364"/>
                <a:ext cx="75052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9134404" y="179104"/>
                <a:ext cx="2676596" cy="2346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/>
                  <a:t>Correction: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5,−2</m:t>
                        </m:r>
                      </m:e>
                    </m:d>
                  </m:oMath>
                </a14:m>
                <a:endParaRPr lang="fr-FR" sz="2400" b="0" dirty="0" smtClean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fr-FR" sz="2400" dirty="0" smtClean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fr-FR" sz="2400" dirty="0" smtClean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FR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,−2</m:t>
                        </m:r>
                      </m:e>
                    </m:d>
                  </m:oMath>
                </a14:m>
                <a:endParaRPr lang="fr-FR" sz="2400" dirty="0" smtClean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404" y="179104"/>
                <a:ext cx="2676596" cy="2346412"/>
              </a:xfrm>
              <a:prstGeom prst="rect">
                <a:avLst/>
              </a:prstGeom>
              <a:blipFill>
                <a:blip r:embed="rId25"/>
                <a:stretch>
                  <a:fillRect l="-3409" t="-1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91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478</Words>
  <Application>Microsoft Office PowerPoint</Application>
  <PresentationFormat>Grand écran</PresentationFormat>
  <Paragraphs>270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Cambria Math</vt:lpstr>
      <vt:lpstr>Open Sans</vt:lpstr>
      <vt:lpstr>1_UPSACLAY</vt:lpstr>
      <vt:lpstr>CM0 Biomécanique : Généralités et bases mathématiques</vt:lpstr>
      <vt:lpstr>Déroulement du module</vt:lpstr>
      <vt:lpstr>Objectifs de formation</vt:lpstr>
      <vt:lpstr>Programme</vt:lpstr>
      <vt:lpstr>I. Bases sur les repères et la trigonométrie</vt:lpstr>
      <vt:lpstr>I.1. Bases et repères de l’espace</vt:lpstr>
      <vt:lpstr>I.1. Bases et repères de l’espace</vt:lpstr>
      <vt:lpstr>I.1. Bases et repères de l’espace</vt:lpstr>
      <vt:lpstr>I.1. Bases et repères de l’espace</vt:lpstr>
      <vt:lpstr>I.2. Triangles rectangles et trigonométrie</vt:lpstr>
      <vt:lpstr>I.2. Triangles rectangles et trigonométrie</vt:lpstr>
      <vt:lpstr>II. Bases du calcul vectoriel</vt:lpstr>
      <vt:lpstr>II.1. Définitions</vt:lpstr>
      <vt:lpstr>II.2. Applications</vt:lpstr>
      <vt:lpstr>II.3. Correction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88</cp:revision>
  <dcterms:created xsi:type="dcterms:W3CDTF">2020-02-07T10:36:28Z</dcterms:created>
  <dcterms:modified xsi:type="dcterms:W3CDTF">2020-09-14T13:04:48Z</dcterms:modified>
</cp:coreProperties>
</file>