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7" r:id="rId2"/>
    <p:sldId id="283" r:id="rId3"/>
    <p:sldId id="268" r:id="rId4"/>
    <p:sldId id="271" r:id="rId5"/>
    <p:sldId id="272" r:id="rId6"/>
    <p:sldId id="273" r:id="rId7"/>
    <p:sldId id="270" r:id="rId8"/>
    <p:sldId id="274" r:id="rId9"/>
    <p:sldId id="275" r:id="rId10"/>
    <p:sldId id="276" r:id="rId11"/>
    <p:sldId id="277" r:id="rId12"/>
    <p:sldId id="284" r:id="rId13"/>
    <p:sldId id="285" r:id="rId14"/>
    <p:sldId id="286" r:id="rId15"/>
    <p:sldId id="287" r:id="rId16"/>
    <p:sldId id="279" r:id="rId17"/>
    <p:sldId id="278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CM2 : Biomécanique</a:t>
            </a:r>
            <a:br>
              <a:rPr lang="fr-FR" sz="5400" dirty="0" smtClean="0"/>
            </a:br>
            <a:r>
              <a:rPr lang="fr-FR" sz="4800" i="1" dirty="0" smtClean="0"/>
              <a:t>Rappels sur dérivation et intégration</a:t>
            </a:r>
            <a:endParaRPr lang="fr-FR" sz="54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Propriétés basiques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17900" y="5962888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23" y="756509"/>
            <a:ext cx="6037519" cy="52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Démonstrations trois premières dérivées usuelles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Fonctions composées: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+8)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 – Dérivée usuelle 1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Première dérivée usuelle :</a:t>
                </a:r>
                <a:r>
                  <a:rPr lang="fr-FR" dirty="0" smtClean="0"/>
                  <a:t>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Démonstration:</a:t>
                </a:r>
              </a:p>
              <a:p>
                <a:pPr lvl="1"/>
                <a:r>
                  <a:rPr lang="fr-FR" dirty="0" smtClean="0"/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une fonction qui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associe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Sa dérivée est définie par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fr-FR" dirty="0" smtClean="0"/>
                  <a:t> 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Ce qui donne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 – Dérivée usuelle 2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882808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Première dérivée usuelle :</a:t>
                </a:r>
                <a:r>
                  <a:rPr lang="fr-FR" dirty="0" smtClean="0"/>
                  <a:t>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fr-FR" dirty="0" smtClean="0"/>
                  <a:t> alors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Démonstration:</a:t>
                </a:r>
              </a:p>
              <a:p>
                <a:pPr lvl="1"/>
                <a:r>
                  <a:rPr lang="fr-FR" dirty="0" smtClean="0"/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une fonction qui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associe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Sa dérivée est définie par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fr-FR" dirty="0" smtClean="0"/>
                  <a:t> 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Ce qui donne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dirty="0" smtClean="0">
                  <a:solidFill>
                    <a:srgbClr val="313E48"/>
                  </a:solidFill>
                </a:endParaRPr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smtClean="0">
                    <a:solidFill>
                      <a:srgbClr val="FF0000"/>
                    </a:solidFill>
                  </a:rPr>
                  <a:t>D’où on tire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882808" cy="4366930"/>
              </a:xfrm>
              <a:blipFill>
                <a:blip r:embed="rId3"/>
                <a:stretch>
                  <a:fillRect l="-1008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6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9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11263808" cy="5301207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b="1" u="sng" dirty="0" smtClean="0"/>
                  <a:t>Première dérivée usuelle :</a:t>
                </a:r>
                <a:r>
                  <a:rPr lang="fr-FR" dirty="0" smtClean="0"/>
                  <a:t>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fr-FR" dirty="0" smtClean="0"/>
                  <a:t> alors</a:t>
                </a:r>
              </a:p>
              <a:p>
                <a:endParaRPr lang="fr-F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b="1" u="sng" dirty="0" smtClean="0"/>
                  <a:t>Démonstration:</a:t>
                </a:r>
              </a:p>
              <a:p>
                <a:pPr lvl="1"/>
                <a:r>
                  <a:rPr lang="fr-FR" dirty="0" smtClean="0"/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une fonction qui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associe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Sa dérivée est définie par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fr-FR" dirty="0" smtClean="0"/>
                  <a:t> 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Ce qui donne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i="1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i="1" smtClean="0">
                                <a:solidFill>
                                  <a:srgbClr val="313E4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dirty="0" smtClean="0">
                  <a:solidFill>
                    <a:srgbClr val="313E48"/>
                  </a:solidFill>
                </a:endParaRPr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smtClean="0">
                    <a:solidFill>
                      <a:srgbClr val="FF0000"/>
                    </a:solidFill>
                  </a:rPr>
                  <a:t>D’où on tire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11263808" cy="5301207"/>
              </a:xfrm>
              <a:blipFill>
                <a:blip r:embed="rId2"/>
                <a:stretch>
                  <a:fillRect l="-974" t="-19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 – Dérivée usuelle 3</a:t>
            </a:r>
            <a:endParaRPr lang="fr-FR" dirty="0">
              <a:solidFill>
                <a:srgbClr val="313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 – Fonctions composées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Démonstrations trois premières dérivées usuelles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Fonctions composées: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+8)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6601417" y="2316291"/>
                <a:ext cx="4000500" cy="431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+8)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:endParaRPr lang="fr-FR" sz="2400" b="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17" y="2316291"/>
                <a:ext cx="4000500" cy="4317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Bases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</p:spPr>
            <p:txBody>
              <a:bodyPr/>
              <a:lstStyle/>
              <a:p>
                <a:r>
                  <a:rPr lang="fr-FR" b="1" u="sng" dirty="0" smtClean="0"/>
                  <a:t>Intégrale :</a:t>
                </a:r>
              </a:p>
              <a:p>
                <a:pPr lvl="1"/>
                <a:r>
                  <a:rPr lang="fr-FR" dirty="0" smtClean="0"/>
                  <a:t>Opération « inverse » de la dérivée</a:t>
                </a:r>
                <a:endParaRPr lang="fr-FR" dirty="0"/>
              </a:p>
              <a:p>
                <a:pPr lvl="1"/>
                <a:r>
                  <a:rPr lang="fr-FR" dirty="0" smtClean="0"/>
                  <a:t>L’intégrale d’une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sur 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fr-FR" dirty="0" smtClean="0"/>
                  <a:t> se note: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r>
                  <a:rPr lang="fr-FR" b="1" u="sng" dirty="0" smtClean="0"/>
                  <a:t>Représentation graphique 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  <a:blipFill>
                <a:blip r:embed="rId3"/>
                <a:stretch>
                  <a:fillRect l="-1039" t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28" y="3390546"/>
            <a:ext cx="4431295" cy="3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Intégration numérique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0565307" cy="678407"/>
          </a:xfrm>
        </p:spPr>
        <p:txBody>
          <a:bodyPr/>
          <a:lstStyle/>
          <a:p>
            <a:r>
              <a:rPr lang="fr-FR" b="1" u="sng" dirty="0" smtClean="0"/>
              <a:t>Représentation graphique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28122"/>
            <a:ext cx="4963288" cy="34851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93" y="2428122"/>
            <a:ext cx="3897808" cy="3514343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6038736" y="3726174"/>
            <a:ext cx="11811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1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Primitives usuelles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35042" y="4238919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" y="836712"/>
            <a:ext cx="11959974" cy="34022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43126" y="4946805"/>
                <a:ext cx="117186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u="sng" dirty="0" smtClean="0"/>
                  <a:t>Applications:</a:t>
                </a:r>
                <a:r>
                  <a:rPr lang="fr-FR" sz="2800" dirty="0" smtClean="0"/>
                  <a:t> Calculer les primitives en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0 (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fr-FR" sz="2800" dirty="0" smtClean="0"/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8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6" y="4946805"/>
                <a:ext cx="11718674" cy="1384995"/>
              </a:xfrm>
              <a:prstGeom prst="rect">
                <a:avLst/>
              </a:prstGeom>
              <a:blipFill>
                <a:blip r:embed="rId3"/>
                <a:stretch>
                  <a:fillRect l="-1040" t="-4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Introduction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0565307" cy="5076514"/>
          </a:xfrm>
        </p:spPr>
        <p:txBody>
          <a:bodyPr/>
          <a:lstStyle/>
          <a:p>
            <a:r>
              <a:rPr lang="fr-FR" b="1" dirty="0" smtClean="0"/>
              <a:t>Dérivation :</a:t>
            </a:r>
          </a:p>
          <a:p>
            <a:pPr lvl="1"/>
            <a:r>
              <a:rPr lang="fr-FR" dirty="0" smtClean="0"/>
              <a:t>Opération mathématiques analysant le taux de variation</a:t>
            </a:r>
          </a:p>
          <a:p>
            <a:pPr lvl="1"/>
            <a:r>
              <a:rPr lang="fr-FR" dirty="0" smtClean="0"/>
              <a:t>Nécessaire dans </a:t>
            </a:r>
            <a:r>
              <a:rPr lang="fr-FR" b="1" dirty="0" smtClean="0"/>
              <a:t>absolument tous</a:t>
            </a:r>
            <a:r>
              <a:rPr lang="fr-FR" dirty="0" smtClean="0"/>
              <a:t> les domaines scientifiques</a:t>
            </a:r>
          </a:p>
          <a:p>
            <a:pPr lvl="1"/>
            <a:r>
              <a:rPr lang="fr-FR" dirty="0" smtClean="0"/>
              <a:t>Base de l’analyse du mouvement et de la cinématique</a:t>
            </a:r>
          </a:p>
          <a:p>
            <a:pPr lvl="1"/>
            <a:endParaRPr lang="fr-FR" dirty="0"/>
          </a:p>
          <a:p>
            <a:r>
              <a:rPr lang="fr-FR" b="1" dirty="0" smtClean="0"/>
              <a:t>Intégration :</a:t>
            </a:r>
          </a:p>
          <a:p>
            <a:pPr lvl="1"/>
            <a:r>
              <a:rPr lang="fr-FR" dirty="0" smtClean="0"/>
              <a:t>Opération « inverse » de la dérivation</a:t>
            </a:r>
          </a:p>
          <a:p>
            <a:pPr lvl="1"/>
            <a:r>
              <a:rPr lang="fr-FR" dirty="0"/>
              <a:t>Nécessaire dans </a:t>
            </a:r>
            <a:r>
              <a:rPr lang="fr-FR" b="1" dirty="0"/>
              <a:t>absolument tous</a:t>
            </a:r>
            <a:r>
              <a:rPr lang="fr-FR" dirty="0"/>
              <a:t> les domaines scientifiques</a:t>
            </a:r>
          </a:p>
          <a:p>
            <a:pPr lvl="1"/>
            <a:r>
              <a:rPr lang="fr-FR" dirty="0" smtClean="0"/>
              <a:t>Opération nécessaire pour obtenir une trajectoire depuis les équations de Newton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1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Nombre dérivé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</p:spPr>
            <p:txBody>
              <a:bodyPr/>
              <a:lstStyle/>
              <a:p>
                <a:r>
                  <a:rPr lang="fr-FR" b="1" u="sng" dirty="0" smtClean="0"/>
                  <a:t>Taux d’accroissement :</a:t>
                </a:r>
              </a:p>
              <a:p>
                <a:pPr lvl="1"/>
                <a:r>
                  <a:rPr lang="fr-FR" dirty="0" smtClean="0"/>
                  <a:t>Soit</a:t>
                </a:r>
                <a:r>
                  <a:rPr lang="fr-FR" i="1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une </a:t>
                </a:r>
                <a:r>
                  <a:rPr lang="fr-FR" dirty="0"/>
                  <a:t>fonction définie sur un intervalle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 et soient 2 réels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​​</a:t>
                </a:r>
                <a:r>
                  <a:rPr lang="fr-FR" dirty="0"/>
                  <a:t> et</a:t>
                </a:r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dirty="0"/>
                  <a:t> tels que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  <a:p>
                <a:pPr lvl="1"/>
                <a:r>
                  <a:rPr lang="fr-FR" dirty="0"/>
                  <a:t>Le </a:t>
                </a:r>
                <a:r>
                  <a:rPr lang="fr-FR" b="1" dirty="0"/>
                  <a:t>taux </a:t>
                </a:r>
                <a:r>
                  <a:rPr lang="fr-FR" b="1" dirty="0" smtClean="0"/>
                  <a:t>d'accroissement</a:t>
                </a:r>
                <a:r>
                  <a:rPr lang="fr-FR" dirty="0"/>
                  <a:t> de </a:t>
                </a:r>
                <a:r>
                  <a:rPr lang="fr-FR" dirty="0" smtClean="0"/>
                  <a:t>la fonction</a:t>
                </a:r>
                <a:r>
                  <a:rPr lang="fr-FR" dirty="0"/>
                  <a:t>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/>
                  <a:t> est le nombre </a:t>
                </a:r>
                <a:r>
                  <a:rPr lang="fr-FR" dirty="0" smtClean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r>
                  <a:rPr lang="fr-FR" b="1" u="sng" dirty="0" smtClean="0"/>
                  <a:t>Dérivabilité :</a:t>
                </a:r>
              </a:p>
              <a:p>
                <a:pPr lvl="1"/>
                <a:r>
                  <a:rPr lang="fr-FR" dirty="0" smtClean="0"/>
                  <a:t>Une fonction réelle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est dérivable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si et seulement si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fr-FR" dirty="0" smtClean="0"/>
                  <a:t>. On appelle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 smtClean="0"/>
                  <a:t> le nombre dérivé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smtClean="0"/>
                  <a:t>Ce nombre est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  <a:blipFill>
                <a:blip r:embed="rId3"/>
                <a:stretch>
                  <a:fillRect l="-1039" t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Interprétation graphique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5409107" cy="4366930"/>
              </a:xfrm>
            </p:spPr>
            <p:txBody>
              <a:bodyPr/>
              <a:lstStyle/>
              <a:p>
                <a:r>
                  <a:rPr lang="fr-FR" dirty="0" smtClean="0"/>
                  <a:t>Le nombre dérivé est le coefficient directeur de la tangente à la courbe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L’équation de la tangente à la courbe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est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5409107" cy="4366930"/>
              </a:xfrm>
              <a:blipFill>
                <a:blip r:embed="rId3"/>
                <a:stretch>
                  <a:fillRect l="-2027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4" y="522209"/>
            <a:ext cx="6328908" cy="5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Nombres dérivés :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 ;1 ;3 ;10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−8 , 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 ;1 ;3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dirty="0" smtClean="0"/>
              </a:p>
              <a:p>
                <a:pPr marL="457200" lvl="1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Tangentes: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>
                        <a:latin typeface="Cambria Math" panose="02040503050406030204" pitchFamily="18" charset="0"/>
                      </a:rPr>
                      <m:t>0 ;1 ;3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−8 , 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 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1" u="sng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7353300" y="1968500"/>
                <a:ext cx="4673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fr-FR" sz="2400" dirty="0">
                          <a:solidFill>
                            <a:srgbClr val="FF0000"/>
                          </a:solidFill>
                        </a:rPr>
                        <m:t>0 ; 2 ; 6 </m:t>
                      </m:r>
                      <m:r>
                        <m:rPr>
                          <m:nor/>
                        </m:rPr>
                        <a:rPr lang="fr-FR" sz="2400" b="0" i="0" dirty="0" smtClean="0">
                          <a:solidFill>
                            <a:srgbClr val="FF0000"/>
                          </a:solidFill>
                        </a:rPr>
                        <m:t>;</m:t>
                      </m:r>
                      <m:r>
                        <m:rPr>
                          <m:nor/>
                        </m:rPr>
                        <a:rPr lang="fr-FR" sz="2400" dirty="0">
                          <a:solidFill>
                            <a:srgbClr val="FF0000"/>
                          </a:solidFill>
                        </a:rPr>
                        <m:t> 20</m:t>
                      </m:r>
                    </m:oMath>
                  </m:oMathPara>
                </a14:m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:5 ;11 ;23</m:t>
                      </m:r>
                    </m:oMath>
                  </m:oMathPara>
                </a14:m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1968500"/>
                <a:ext cx="4673600" cy="1200329"/>
              </a:xfrm>
              <a:prstGeom prst="rect">
                <a:avLst/>
              </a:prstGeom>
              <a:blipFill>
                <a:blip r:embed="rId4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278147" y="4208204"/>
                <a:ext cx="5582297" cy="104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;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;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 ;</m:t>
                      </m:r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47" y="4208204"/>
                <a:ext cx="5582297" cy="1045223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Fonction dérivée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3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Fonction dérivée:</a:t>
                </a:r>
              </a:p>
              <a:p>
                <a:pPr lvl="1"/>
                <a:r>
                  <a:rPr lang="fr-FR" dirty="0" smtClean="0"/>
                  <a:t>Soit</a:t>
                </a:r>
                <a:r>
                  <a:rPr lang="fr-FR" i="1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une </a:t>
                </a:r>
                <a:r>
                  <a:rPr lang="fr-FR" dirty="0"/>
                  <a:t>fonction définie sur un intervalle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. On dit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est dérivable si et seulement si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𝑒𝑥𝑖𝑠𝑡𝑒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smtClean="0"/>
                  <a:t>La fonction qui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 associe le nombre dérivé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s’appelle la </a:t>
                </a:r>
                <a:r>
                  <a:rPr lang="fr-FR" b="1" dirty="0" smtClean="0"/>
                  <a:t>fonction dérivée </a:t>
                </a:r>
                <a:r>
                  <a:rPr lang="fr-FR" dirty="0" smtClean="0"/>
                  <a:t>et se note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smtClean="0"/>
                  <a:t>On la note:</a:t>
                </a:r>
                <a:endParaRPr lang="fr-F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𝕽</m:t>
                      </m:r>
                    </m:oMath>
                  </m:oMathPara>
                </a14:m>
                <a:endParaRPr lang="fr-FR" sz="2800" b="0" dirty="0" smtClean="0"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fr-FR" sz="2800" b="0" dirty="0" smtClean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unc>
                      <m:funcPr>
                        <m:ctrlP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fr-FR" sz="2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2"/>
                <a:stretch>
                  <a:fillRect l="-1039" t="-2371" r="-1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7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Dérivées usuelles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8" y="836712"/>
            <a:ext cx="7823593" cy="5284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17900" y="5962888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256</Words>
  <Application>Microsoft Office PowerPoint</Application>
  <PresentationFormat>Grand écran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Cambria Math</vt:lpstr>
      <vt:lpstr>Open Sans</vt:lpstr>
      <vt:lpstr>1_UPSACLAY</vt:lpstr>
      <vt:lpstr>CM2 : Biomécanique Rappels sur dérivation et intégration</vt:lpstr>
      <vt:lpstr>Introduction</vt:lpstr>
      <vt:lpstr>I. Nombre dérivé</vt:lpstr>
      <vt:lpstr>Définitions</vt:lpstr>
      <vt:lpstr>Interprétation graphique</vt:lpstr>
      <vt:lpstr>Applications</vt:lpstr>
      <vt:lpstr>II. Fonction dérivée</vt:lpstr>
      <vt:lpstr>Définition</vt:lpstr>
      <vt:lpstr>Dérivées usuelles</vt:lpstr>
      <vt:lpstr>Propriétés basiques</vt:lpstr>
      <vt:lpstr>Applications</vt:lpstr>
      <vt:lpstr>Applications – Dérivée usuelle 1</vt:lpstr>
      <vt:lpstr>Applications – Dérivée usuelle 2</vt:lpstr>
      <vt:lpstr>Applications – Dérivée usuelle 3</vt:lpstr>
      <vt:lpstr>Applications – Fonctions composées</vt:lpstr>
      <vt:lpstr>III. Bases d’intégration</vt:lpstr>
      <vt:lpstr>Définitions</vt:lpstr>
      <vt:lpstr>Intégration numérique</vt:lpstr>
      <vt:lpstr>Primitives usuelles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75</cp:revision>
  <dcterms:created xsi:type="dcterms:W3CDTF">2020-02-07T10:36:28Z</dcterms:created>
  <dcterms:modified xsi:type="dcterms:W3CDTF">2020-09-24T10:57:30Z</dcterms:modified>
</cp:coreProperties>
</file>