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7" r:id="rId2"/>
    <p:sldId id="269" r:id="rId3"/>
    <p:sldId id="268" r:id="rId4"/>
    <p:sldId id="271" r:id="rId5"/>
    <p:sldId id="272" r:id="rId6"/>
    <p:sldId id="273" r:id="rId7"/>
    <p:sldId id="276" r:id="rId8"/>
    <p:sldId id="274" r:id="rId9"/>
    <p:sldId id="275" r:id="rId10"/>
    <p:sldId id="277" r:id="rId11"/>
    <p:sldId id="278" r:id="rId12"/>
    <p:sldId id="279" r:id="rId13"/>
    <p:sldId id="280" r:id="rId14"/>
    <p:sldId id="270" r:id="rId15"/>
    <p:sldId id="281" r:id="rId16"/>
    <p:sldId id="282" r:id="rId17"/>
    <p:sldId id="283" r:id="rId18"/>
    <p:sldId id="284" r:id="rId19"/>
    <p:sldId id="286" r:id="rId20"/>
    <p:sldId id="28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48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6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1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9.png"/><Relationship Id="rId5" Type="http://schemas.openxmlformats.org/officeDocument/2006/relationships/tags" Target="../tags/tag23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22.xml"/><Relationship Id="rId9" Type="http://schemas.openxmlformats.org/officeDocument/2006/relationships/image" Target="../media/image19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25.png"/><Relationship Id="rId3" Type="http://schemas.openxmlformats.org/officeDocument/2006/relationships/tags" Target="../tags/tag28.xml"/><Relationship Id="rId21" Type="http://schemas.openxmlformats.org/officeDocument/2006/relationships/image" Target="../media/image16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image" Target="../media/image24.png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image" Target="../media/image15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23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image" Target="../media/image20.png"/><Relationship Id="rId28" Type="http://schemas.openxmlformats.org/officeDocument/2006/relationships/image" Target="../media/image27.png"/><Relationship Id="rId10" Type="http://schemas.openxmlformats.org/officeDocument/2006/relationships/tags" Target="../tags/tag35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22.png"/><Relationship Id="rId27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11.png"/><Relationship Id="rId3" Type="http://schemas.openxmlformats.org/officeDocument/2006/relationships/tags" Target="../tags/tag4.xml"/><Relationship Id="rId21" Type="http://schemas.openxmlformats.org/officeDocument/2006/relationships/image" Target="../media/image14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0.png"/><Relationship Id="rId2" Type="http://schemas.openxmlformats.org/officeDocument/2006/relationships/tags" Target="../tags/tag3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1.xml"/><Relationship Id="rId19" Type="http://schemas.openxmlformats.org/officeDocument/2006/relationships/image" Target="../media/image12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.jpe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.jpeg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0" Type="http://schemas.openxmlformats.org/officeDocument/2006/relationships/image" Target="../media/image10.png"/><Relationship Id="rId4" Type="http://schemas.openxmlformats.org/officeDocument/2006/relationships/tags" Target="../tags/tag1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CM3 : Biomécanique</a:t>
            </a:r>
            <a:br>
              <a:rPr lang="fr-FR" sz="5400" dirty="0" smtClean="0"/>
            </a:br>
            <a:r>
              <a:rPr lang="fr-FR" sz="4800" i="1" dirty="0" smtClean="0"/>
              <a:t>Cinématique en translation (1D)</a:t>
            </a:r>
            <a:endParaRPr lang="fr-FR" sz="4800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7" y="5529529"/>
            <a:ext cx="8116144" cy="746185"/>
          </a:xfrm>
        </p:spPr>
        <p:txBody>
          <a:bodyPr>
            <a:normAutofit/>
          </a:bodyPr>
          <a:lstStyle/>
          <a:p>
            <a:r>
              <a:rPr lang="fr-FR" dirty="0" smtClean="0"/>
              <a:t>Année universitaire 2020-2021</a:t>
            </a:r>
            <a:endParaRPr lang="fr-F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Bastien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Berret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Contact :</a:t>
            </a:r>
          </a:p>
          <a:p>
            <a:r>
              <a:rPr lang="fr-FR" dirty="0" smtClean="0"/>
              <a:t>Université Paris-Saclay, CIAMS, 91405 Orsay, France. dorian.verdel@universite-paris-saclay.fr</a:t>
            </a:r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moyenne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3" y="1556793"/>
                <a:ext cx="10177132" cy="4366930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Distance parcourue par rapport à la durée du parcours</a:t>
                </a:r>
              </a:p>
              <a:p>
                <a:r>
                  <a:rPr lang="fr-FR" dirty="0" smtClean="0"/>
                  <a:t>Variation de position pour un temps donné</a:t>
                </a:r>
              </a:p>
              <a:p>
                <a:r>
                  <a:rPr lang="fr-FR" dirty="0" smtClean="0"/>
                  <a:t>Formule: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 smtClean="0"/>
              </a:p>
              <a:p>
                <a:pPr marL="0" indent="0" algn="ctr">
                  <a:buNone/>
                </a:pPr>
                <a:endParaRPr lang="fr-FR" dirty="0"/>
              </a:p>
              <a:p>
                <a:r>
                  <a:rPr lang="fr-FR" i="1" u="sng" dirty="0" smtClean="0">
                    <a:solidFill>
                      <a:srgbClr val="313E48"/>
                    </a:solidFill>
                  </a:rPr>
                  <a:t>Application :</a:t>
                </a:r>
                <a:r>
                  <a:rPr lang="fr-FR" dirty="0" smtClean="0">
                    <a:solidFill>
                      <a:srgbClr val="313E48"/>
                    </a:solidFill>
                  </a:rPr>
                  <a:t> Vitesse moyenne d’un coureur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100 </m:t>
                    </m:r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 smtClean="0">
                    <a:solidFill>
                      <a:srgbClr val="313E48"/>
                    </a:solidFill>
                  </a:rPr>
                  <a:t> terminant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9.91 </m:t>
                    </m:r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 smtClean="0">
                    <a:solidFill>
                      <a:srgbClr val="313E48"/>
                    </a:solidFill>
                  </a:rPr>
                  <a:t>. Vitesse d’</a:t>
                </a:r>
                <a:r>
                  <a:rPr lang="fr-FR" dirty="0" err="1" smtClean="0">
                    <a:solidFill>
                      <a:srgbClr val="313E48"/>
                    </a:solidFill>
                  </a:rPr>
                  <a:t>Usain</a:t>
                </a:r>
                <a:r>
                  <a:rPr lang="fr-FR" dirty="0" smtClean="0">
                    <a:solidFill>
                      <a:srgbClr val="313E48"/>
                    </a:solidFill>
                  </a:rPr>
                  <a:t> </a:t>
                </a:r>
                <a:r>
                  <a:rPr lang="fr-FR" dirty="0" err="1">
                    <a:solidFill>
                      <a:srgbClr val="313E48"/>
                    </a:solidFill>
                  </a:rPr>
                  <a:t>B</a:t>
                </a:r>
                <a:r>
                  <a:rPr lang="fr-FR" dirty="0" err="1" smtClean="0">
                    <a:solidFill>
                      <a:srgbClr val="313E48"/>
                    </a:solidFill>
                  </a:rPr>
                  <a:t>olt</a:t>
                </a:r>
                <a:r>
                  <a:rPr lang="fr-FR" dirty="0" smtClean="0">
                    <a:solidFill>
                      <a:srgbClr val="313E48"/>
                    </a:solidFill>
                  </a:rPr>
                  <a:t> sur le record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9.58</m:t>
                    </m:r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i="1" u="sng" dirty="0">
                  <a:solidFill>
                    <a:srgbClr val="313E48"/>
                  </a:solidFill>
                </a:endParaRPr>
              </a:p>
              <a:p>
                <a:r>
                  <a:rPr lang="fr-FR" i="1" u="sng" dirty="0" smtClean="0">
                    <a:solidFill>
                      <a:srgbClr val="313E48"/>
                    </a:solidFill>
                  </a:rPr>
                  <a:t>Réponse </a:t>
                </a:r>
                <a:r>
                  <a:rPr lang="fr-FR" i="1" u="sng" dirty="0" smtClean="0">
                    <a:solidFill>
                      <a:srgbClr val="313E48"/>
                    </a:solidFill>
                  </a:rPr>
                  <a:t>:</a:t>
                </a:r>
                <a:r>
                  <a:rPr lang="fr-FR" dirty="0" smtClean="0">
                    <a:solidFill>
                      <a:srgbClr val="313E4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10.09 </m:t>
                    </m:r>
                    <m:f>
                      <m:fPr>
                        <m:type m:val="skw"/>
                        <m:ctrlP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fr-FR" i="1" dirty="0" smtClean="0">
                    <a:solidFill>
                      <a:srgbClr val="313E48"/>
                    </a:solidFill>
                  </a:rPr>
                  <a:t> </a:t>
                </a:r>
                <a:r>
                  <a:rPr lang="fr-FR" dirty="0" smtClean="0">
                    <a:solidFill>
                      <a:srgbClr val="313E48"/>
                    </a:solidFill>
                  </a:rPr>
                  <a:t>; </a:t>
                </a:r>
                <a:r>
                  <a:rPr lang="fr-FR" dirty="0" err="1" smtClean="0">
                    <a:solidFill>
                      <a:srgbClr val="313E48"/>
                    </a:solidFill>
                  </a:rPr>
                  <a:t>Bolt</a:t>
                </a:r>
                <a:r>
                  <a:rPr lang="fr-FR" dirty="0" smtClean="0">
                    <a:solidFill>
                      <a:srgbClr val="313E48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10.44 </m:t>
                    </m:r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>
                  <a:solidFill>
                    <a:srgbClr val="313E48"/>
                  </a:solidFill>
                </a:endParaRPr>
              </a:p>
            </p:txBody>
          </p:sp>
        </mc:Choice>
        <mc:Fallback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3" y="1556793"/>
                <a:ext cx="10177132" cy="4366930"/>
              </a:xfrm>
              <a:blipFill>
                <a:blip r:embed="rId3"/>
                <a:stretch>
                  <a:fillRect l="-1078" t="-2371" b="-9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49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instantanée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1" y="1314788"/>
                <a:ext cx="10177132" cy="4894807"/>
              </a:xfrm>
            </p:spPr>
            <p:txBody>
              <a:bodyPr/>
              <a:lstStyle/>
              <a:p>
                <a:r>
                  <a:rPr lang="fr-FR" dirty="0" smtClean="0"/>
                  <a:t>Se calcule à un instant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Variation de position pour un temps infiniment court</a:t>
                </a:r>
              </a:p>
              <a:p>
                <a:r>
                  <a:rPr lang="fr-FR" dirty="0" smtClean="0"/>
                  <a:t>Dérivée de la position instantanée</a:t>
                </a:r>
              </a:p>
              <a:p>
                <a:r>
                  <a:rPr lang="fr-FR" dirty="0" smtClean="0"/>
                  <a:t>Formule: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dirty="0" smtClean="0">
                    <a:solidFill>
                      <a:srgbClr val="313E48"/>
                    </a:solidFill>
                  </a:rPr>
                  <a:t>Représentation graphique:</a:t>
                </a:r>
                <a:endParaRPr lang="fr-FR" dirty="0">
                  <a:solidFill>
                    <a:srgbClr val="313E48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1" y="1314788"/>
                <a:ext cx="10177132" cy="4894807"/>
              </a:xfrm>
              <a:blipFill>
                <a:blip r:embed="rId9"/>
                <a:stretch>
                  <a:fillRect l="-1078" t="-2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74" y="4083145"/>
            <a:ext cx="646560" cy="408675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5852151" y="4582125"/>
            <a:ext cx="4160320" cy="2105546"/>
            <a:chOff x="2376635" y="4734867"/>
            <a:chExt cx="4160320" cy="2105546"/>
          </a:xfrm>
        </p:grpSpPr>
        <p:grpSp>
          <p:nvGrpSpPr>
            <p:cNvPr id="7" name="Groupe 6"/>
            <p:cNvGrpSpPr/>
            <p:nvPr/>
          </p:nvGrpSpPr>
          <p:grpSpPr>
            <a:xfrm>
              <a:off x="2657761" y="4872345"/>
              <a:ext cx="3583485" cy="1517212"/>
              <a:chOff x="2010551" y="1988840"/>
              <a:chExt cx="3583485" cy="1517212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2010551" y="1988840"/>
                <a:ext cx="0" cy="15121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>
                <a:off x="2010551" y="3506052"/>
                <a:ext cx="358348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Image 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635" y="4734867"/>
              <a:ext cx="218334" cy="195523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461" y="6438862"/>
              <a:ext cx="247576" cy="258224"/>
            </a:xfrm>
            <a:prstGeom prst="rect">
              <a:avLst/>
            </a:prstGeom>
          </p:spPr>
        </p:pic>
        <p:sp>
          <p:nvSpPr>
            <p:cNvPr id="10" name="Ellipse 9"/>
            <p:cNvSpPr/>
            <p:nvPr/>
          </p:nvSpPr>
          <p:spPr>
            <a:xfrm>
              <a:off x="3525064" y="5312669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eur droit 10"/>
            <p:cNvCxnSpPr>
              <a:stCxn id="10" idx="4"/>
            </p:cNvCxnSpPr>
            <p:nvPr/>
          </p:nvCxnSpPr>
          <p:spPr>
            <a:xfrm>
              <a:off x="3561068" y="5384677"/>
              <a:ext cx="0" cy="100488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endCxn id="10" idx="2"/>
            </p:cNvCxnSpPr>
            <p:nvPr/>
          </p:nvCxnSpPr>
          <p:spPr>
            <a:xfrm>
              <a:off x="2657761" y="5348673"/>
              <a:ext cx="86730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orme libre 12"/>
            <p:cNvSpPr/>
            <p:nvPr/>
          </p:nvSpPr>
          <p:spPr>
            <a:xfrm>
              <a:off x="2662387" y="5160716"/>
              <a:ext cx="3024336" cy="1236426"/>
            </a:xfrm>
            <a:custGeom>
              <a:avLst/>
              <a:gdLst>
                <a:gd name="connsiteX0" fmla="*/ 0 w 3781425"/>
                <a:gd name="connsiteY0" fmla="*/ 933450 h 933450"/>
                <a:gd name="connsiteX1" fmla="*/ 819150 w 3781425"/>
                <a:gd name="connsiteY1" fmla="*/ 85725 h 933450"/>
                <a:gd name="connsiteX2" fmla="*/ 2562225 w 3781425"/>
                <a:gd name="connsiteY2" fmla="*/ 676275 h 933450"/>
                <a:gd name="connsiteX3" fmla="*/ 3781425 w 3781425"/>
                <a:gd name="connsiteY3" fmla="*/ 0 h 933450"/>
                <a:gd name="connsiteX4" fmla="*/ 3781425 w 3781425"/>
                <a:gd name="connsiteY4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933450">
                  <a:moveTo>
                    <a:pt x="0" y="933450"/>
                  </a:moveTo>
                  <a:cubicBezTo>
                    <a:pt x="196056" y="531019"/>
                    <a:pt x="392112" y="128588"/>
                    <a:pt x="819150" y="85725"/>
                  </a:cubicBezTo>
                  <a:cubicBezTo>
                    <a:pt x="1246188" y="42862"/>
                    <a:pt x="2068512" y="690563"/>
                    <a:pt x="2562225" y="676275"/>
                  </a:cubicBezTo>
                  <a:cubicBezTo>
                    <a:pt x="3055938" y="661987"/>
                    <a:pt x="3781425" y="0"/>
                    <a:pt x="3781425" y="0"/>
                  </a:cubicBezTo>
                  <a:lnTo>
                    <a:pt x="378142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958" y="4972159"/>
              <a:ext cx="568856" cy="35956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163" y="6340371"/>
              <a:ext cx="159792" cy="331276"/>
            </a:xfrm>
            <a:prstGeom prst="rect">
              <a:avLst/>
            </a:prstGeom>
          </p:spPr>
        </p:pic>
        <p:cxnSp>
          <p:nvCxnSpPr>
            <p:cNvPr id="16" name="Connecteur droit 15"/>
            <p:cNvCxnSpPr/>
            <p:nvPr/>
          </p:nvCxnSpPr>
          <p:spPr>
            <a:xfrm flipV="1">
              <a:off x="3561068" y="6388451"/>
              <a:ext cx="0" cy="94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4397034" y="6393214"/>
              <a:ext cx="0" cy="94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5270763" y="6397045"/>
              <a:ext cx="0" cy="94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3403813" y="643658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+mn-lt"/>
                </a:rPr>
                <a:t>1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39779" y="644030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+mn-lt"/>
                </a:rPr>
                <a:t>2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113508" y="643554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+mn-lt"/>
                </a:rPr>
                <a:t>3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 flipH="1" flipV="1">
              <a:off x="2657761" y="5813277"/>
              <a:ext cx="54" cy="57283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 2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00" y="5979678"/>
              <a:ext cx="114300" cy="240030"/>
            </a:xfrm>
            <a:prstGeom prst="rect">
              <a:avLst/>
            </a:prstGeom>
          </p:spPr>
        </p:pic>
        <p:cxnSp>
          <p:nvCxnSpPr>
            <p:cNvPr id="24" name="Connecteur droit avec flèche 23"/>
            <p:cNvCxnSpPr/>
            <p:nvPr/>
          </p:nvCxnSpPr>
          <p:spPr>
            <a:xfrm>
              <a:off x="3573768" y="5331719"/>
              <a:ext cx="717359" cy="43528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 2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220" y="5489028"/>
              <a:ext cx="529826" cy="346325"/>
            </a:xfrm>
            <a:prstGeom prst="rect">
              <a:avLst/>
            </a:prstGeom>
          </p:spPr>
        </p:pic>
        <p:cxnSp>
          <p:nvCxnSpPr>
            <p:cNvPr id="27" name="Connecteur droit avec flèche 26"/>
            <p:cNvCxnSpPr/>
            <p:nvPr/>
          </p:nvCxnSpPr>
          <p:spPr>
            <a:xfrm>
              <a:off x="4684465" y="6059663"/>
              <a:ext cx="90280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50"/>
            <p:cNvCxnSpPr/>
            <p:nvPr/>
          </p:nvCxnSpPr>
          <p:spPr>
            <a:xfrm rot="5400000" flipH="1" flipV="1">
              <a:off x="5382857" y="4854838"/>
              <a:ext cx="714380" cy="50006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4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Accélération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1" y="1314788"/>
                <a:ext cx="10177132" cy="4894807"/>
              </a:xfrm>
            </p:spPr>
            <p:txBody>
              <a:bodyPr/>
              <a:lstStyle/>
              <a:p>
                <a:r>
                  <a:rPr lang="fr-FR" dirty="0" smtClean="0"/>
                  <a:t>Variation de vitesse par unité de temps</a:t>
                </a:r>
              </a:p>
              <a:p>
                <a:r>
                  <a:rPr lang="fr-FR" dirty="0" smtClean="0"/>
                  <a:t>Accélération instantanée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dirty="0" smtClean="0"/>
                  <a:t> Accélération moyenne</a:t>
                </a:r>
              </a:p>
              <a:p>
                <a:r>
                  <a:rPr lang="fr-FR" dirty="0" smtClean="0"/>
                  <a:t>Dérivée de la vitesse instantanée</a:t>
                </a:r>
              </a:p>
              <a:p>
                <a:r>
                  <a:rPr lang="fr-FR" dirty="0" smtClean="0"/>
                  <a:t>Formule: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 smtClean="0"/>
              </a:p>
              <a:p>
                <a:pPr marL="0" indent="0" algn="ctr">
                  <a:buNone/>
                </a:pPr>
                <a:endParaRPr lang="fr-FR" dirty="0"/>
              </a:p>
              <a:p>
                <a:r>
                  <a:rPr lang="fr-FR" dirty="0" smtClean="0"/>
                  <a:t>Grandeur très communément utilisée (Principe Fondamental de la Dynamique)</a:t>
                </a:r>
                <a:endParaRPr lang="fr-FR" dirty="0"/>
              </a:p>
            </p:txBody>
          </p:sp>
        </mc:Choice>
        <mc:Fallback xmlns="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1" y="1314788"/>
                <a:ext cx="10177132" cy="4894807"/>
              </a:xfrm>
              <a:blipFill>
                <a:blip r:embed="rId2"/>
                <a:stretch>
                  <a:fillRect l="-1078" t="-2242" r="-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5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Equations horaires</a:t>
            </a:r>
            <a:endParaRPr lang="fr-FR" dirty="0">
              <a:solidFill>
                <a:srgbClr val="313E48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62" y="1698945"/>
            <a:ext cx="722939" cy="456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39" y="3913229"/>
            <a:ext cx="146927" cy="3046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5" y="4980770"/>
            <a:ext cx="515650" cy="33542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61" y="1689378"/>
            <a:ext cx="713704" cy="4665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00" y="3913228"/>
            <a:ext cx="146927" cy="30460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43" y="3900528"/>
            <a:ext cx="146927" cy="30460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54" y="4818492"/>
            <a:ext cx="802327" cy="4026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73" y="4923464"/>
            <a:ext cx="764277" cy="40529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21" y="1602193"/>
            <a:ext cx="727418" cy="47781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71" y="4808317"/>
            <a:ext cx="806459" cy="39876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80" y="4999177"/>
            <a:ext cx="777717" cy="406270"/>
          </a:xfrm>
          <a:prstGeom prst="rect">
            <a:avLst/>
          </a:prstGeom>
        </p:spPr>
      </p:pic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200413" y="2218984"/>
            <a:ext cx="1665762" cy="1476374"/>
            <a:chOff x="748" y="3109"/>
            <a:chExt cx="1444" cy="820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04497" y="1081471"/>
            <a:ext cx="9896025" cy="53479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>
                <a:solidFill>
                  <a:srgbClr val="C00000"/>
                </a:solidFill>
              </a:rPr>
              <a:t>Graphiquement sur 1 axe</a:t>
            </a:r>
          </a:p>
          <a:p>
            <a:endParaRPr lang="fr-FR" altLang="en-US" b="1" dirty="0">
              <a:solidFill>
                <a:srgbClr val="C00000"/>
              </a:solidFill>
            </a:endParaRPr>
          </a:p>
          <a:p>
            <a:endParaRPr lang="fr-FR" altLang="en-US" b="1" dirty="0" smtClean="0">
              <a:solidFill>
                <a:srgbClr val="C00000"/>
              </a:solidFill>
            </a:endParaRPr>
          </a:p>
          <a:p>
            <a:endParaRPr lang="fr-FR" altLang="en-US" sz="2800" b="1" dirty="0">
              <a:solidFill>
                <a:srgbClr val="C00000"/>
              </a:solidFill>
            </a:endParaRPr>
          </a:p>
          <a:p>
            <a:endParaRPr lang="fr-FR" alt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altLang="en-US" sz="2000" b="1" dirty="0" smtClean="0">
              <a:solidFill>
                <a:srgbClr val="C00000"/>
              </a:solidFill>
            </a:endParaRPr>
          </a:p>
          <a:p>
            <a:r>
              <a:rPr lang="fr-FR" altLang="en-US" b="1" dirty="0" smtClean="0">
                <a:solidFill>
                  <a:srgbClr val="C00000"/>
                </a:solidFill>
              </a:rPr>
              <a:t>Dans un plan : il faut deux fois plus de graphes ! </a:t>
            </a:r>
            <a:endParaRPr lang="fr-FR" altLang="en-US" b="1" u="sng" dirty="0" smtClean="0">
              <a:solidFill>
                <a:srgbClr val="C00000"/>
              </a:solidFill>
            </a:endParaRPr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4565965" y="2190505"/>
            <a:ext cx="1665762" cy="1476374"/>
            <a:chOff x="748" y="3109"/>
            <a:chExt cx="1444" cy="820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7366198" y="2197188"/>
            <a:ext cx="1665762" cy="1476374"/>
            <a:chOff x="748" y="3109"/>
            <a:chExt cx="1444" cy="820"/>
          </a:xfrm>
        </p:grpSpPr>
        <p:sp>
          <p:nvSpPr>
            <p:cNvPr id="24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1578803" y="5358071"/>
            <a:ext cx="699620" cy="634189"/>
            <a:chOff x="748" y="3109"/>
            <a:chExt cx="1444" cy="820"/>
          </a:xfrm>
        </p:grpSpPr>
        <p:sp>
          <p:nvSpPr>
            <p:cNvPr id="28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201540" y="2585905"/>
            <a:ext cx="1326829" cy="1109453"/>
            <a:chOff x="1494754" y="2924944"/>
            <a:chExt cx="1326829" cy="1109453"/>
          </a:xfrm>
        </p:grpSpPr>
        <p:cxnSp>
          <p:nvCxnSpPr>
            <p:cNvPr id="31" name="Connecteur droit 30"/>
            <p:cNvCxnSpPr/>
            <p:nvPr/>
          </p:nvCxnSpPr>
          <p:spPr>
            <a:xfrm flipV="1">
              <a:off x="1494754" y="4028046"/>
              <a:ext cx="284809" cy="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763688" y="2924944"/>
              <a:ext cx="661218" cy="110945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2402681" y="2937644"/>
              <a:ext cx="418902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33"/>
          <p:cNvCxnSpPr/>
          <p:nvPr/>
        </p:nvCxnSpPr>
        <p:spPr>
          <a:xfrm>
            <a:off x="4568067" y="3671323"/>
            <a:ext cx="28077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848840" y="2723238"/>
            <a:ext cx="789986" cy="668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638826" y="3666879"/>
            <a:ext cx="28077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848840" y="2729921"/>
            <a:ext cx="0" cy="94364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645095" y="2723238"/>
            <a:ext cx="0" cy="94364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7376965" y="3650676"/>
            <a:ext cx="143021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66" y="5430155"/>
            <a:ext cx="146927" cy="304605"/>
          </a:xfrm>
          <a:prstGeom prst="rect">
            <a:avLst/>
          </a:prstGeom>
        </p:spPr>
      </p:pic>
      <p:grpSp>
        <p:nvGrpSpPr>
          <p:cNvPr id="41" name="Group 6"/>
          <p:cNvGrpSpPr>
            <a:grpSpLocks/>
          </p:cNvGrpSpPr>
          <p:nvPr/>
        </p:nvGrpSpPr>
        <p:grpSpPr bwMode="auto">
          <a:xfrm>
            <a:off x="2655605" y="5100571"/>
            <a:ext cx="699620" cy="634189"/>
            <a:chOff x="748" y="3109"/>
            <a:chExt cx="1444" cy="820"/>
          </a:xfrm>
        </p:grpSpPr>
        <p:sp>
          <p:nvSpPr>
            <p:cNvPr id="42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4" name="Image 4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39" y="4833297"/>
            <a:ext cx="536797" cy="33929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8" y="5675165"/>
            <a:ext cx="146927" cy="304605"/>
          </a:xfrm>
          <a:prstGeom prst="rect">
            <a:avLst/>
          </a:prstGeom>
        </p:spPr>
      </p:pic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4768197" y="5345581"/>
            <a:ext cx="699620" cy="634189"/>
            <a:chOff x="748" y="3109"/>
            <a:chExt cx="1444" cy="820"/>
          </a:xfrm>
        </p:grpSpPr>
        <p:sp>
          <p:nvSpPr>
            <p:cNvPr id="47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9" name="Image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96" y="5383985"/>
            <a:ext cx="146927" cy="304605"/>
          </a:xfrm>
          <a:prstGeom prst="rect">
            <a:avLst/>
          </a:prstGeom>
        </p:spPr>
      </p:pic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960635" y="5054401"/>
            <a:ext cx="699620" cy="634189"/>
            <a:chOff x="748" y="3109"/>
            <a:chExt cx="1444" cy="820"/>
          </a:xfrm>
        </p:grpSpPr>
        <p:sp>
          <p:nvSpPr>
            <p:cNvPr id="51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7759148" y="5409775"/>
            <a:ext cx="699620" cy="634189"/>
            <a:chOff x="748" y="3109"/>
            <a:chExt cx="1444" cy="820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57" y="5427175"/>
            <a:ext cx="146927" cy="304605"/>
          </a:xfrm>
          <a:prstGeom prst="rect">
            <a:avLst/>
          </a:prstGeom>
        </p:spPr>
      </p:pic>
      <p:grpSp>
        <p:nvGrpSpPr>
          <p:cNvPr id="57" name="Group 6"/>
          <p:cNvGrpSpPr>
            <a:grpSpLocks/>
          </p:cNvGrpSpPr>
          <p:nvPr/>
        </p:nvGrpSpPr>
        <p:grpSpPr bwMode="auto">
          <a:xfrm>
            <a:off x="8943296" y="5097591"/>
            <a:ext cx="699620" cy="634189"/>
            <a:chOff x="748" y="3109"/>
            <a:chExt cx="1444" cy="820"/>
          </a:xfrm>
        </p:grpSpPr>
        <p:sp>
          <p:nvSpPr>
            <p:cNvPr id="58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0" name="Image 5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41" y="5716353"/>
            <a:ext cx="146927" cy="30460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08" y="5739359"/>
            <a:ext cx="146927" cy="3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III. Mouvement rectiligne uniforme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1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623392" y="1347886"/>
                <a:ext cx="9955708" cy="424147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>
                    <a:solidFill>
                      <a:srgbClr val="C00000"/>
                    </a:solidFill>
                  </a:rPr>
                  <a:t>Mouvement rectiligne uniforme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Mouvement en ligne droite </a:t>
                </a:r>
                <a:r>
                  <a:rPr lang="fr-FR" altLang="en-US" b="1" u="sng" dirty="0" smtClean="0"/>
                  <a:t>à vitesse constante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Vitesse moyenne = vitesse instantanée </a:t>
                </a:r>
                <a14:m>
                  <m:oMath xmlns:m="http://schemas.openxmlformats.org/officeDocument/2006/math">
                    <m:r>
                      <a:rPr lang="fr-F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Vecteur </a:t>
                </a:r>
                <a:r>
                  <a:rPr lang="fr-FR" altLang="en-US" dirty="0"/>
                  <a:t>vitesse du CM </a:t>
                </a:r>
                <a:r>
                  <a:rPr lang="fr-FR" altLang="en-US" dirty="0" smtClean="0"/>
                  <a:t>constant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𝑐𝑠𝑡𝑒</m:t>
                        </m:r>
                      </m:e>
                    </m:acc>
                  </m:oMath>
                </a14:m>
                <a:endParaRPr lang="fr-FR" altLang="en-US" b="0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Accélération nulle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Somme des forces extérieures qui s’exercent sur le corps nulle *</a:t>
                </a:r>
                <a:endParaRPr lang="fr-FR" alt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fr-FR" alt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347886"/>
                <a:ext cx="9955708" cy="4241478"/>
              </a:xfrm>
              <a:prstGeom prst="rect">
                <a:avLst/>
              </a:prstGeom>
              <a:blipFill>
                <a:blip r:embed="rId2"/>
                <a:stretch>
                  <a:fillRect l="-1408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Etude de cas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392" y="1347886"/>
            <a:ext cx="9955708" cy="42414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>
                <a:solidFill>
                  <a:srgbClr val="313E48"/>
                </a:solidFill>
              </a:rPr>
              <a:t>Supposons les mesures suivantes en marche :</a:t>
            </a:r>
            <a:endParaRPr lang="fr-FR" altLang="en-US" dirty="0">
              <a:solidFill>
                <a:srgbClr val="313E48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alt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alt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57027"/>
              </p:ext>
            </p:extLst>
          </p:nvPr>
        </p:nvGraphicFramePr>
        <p:xfrm>
          <a:off x="2099670" y="2131992"/>
          <a:ext cx="4038600" cy="4215765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Temps 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 parcourue chaque seconde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00" y="2133897"/>
            <a:ext cx="34480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Etude de cas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392" y="1347886"/>
            <a:ext cx="9955708" cy="42414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>
                <a:solidFill>
                  <a:srgbClr val="313E48"/>
                </a:solidFill>
              </a:rPr>
              <a:t>Représentation horaire :</a:t>
            </a:r>
            <a:endParaRPr lang="fr-FR" altLang="en-US" dirty="0">
              <a:solidFill>
                <a:srgbClr val="313E48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alt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alt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946504"/>
              </p:ext>
            </p:extLst>
          </p:nvPr>
        </p:nvGraphicFramePr>
        <p:xfrm>
          <a:off x="7196732" y="2017558"/>
          <a:ext cx="4017368" cy="40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SPW 7.0 Graph" r:id="rId3" imgW="4794199" imgH="4874666" progId="">
                  <p:embed/>
                </p:oleObj>
              </mc:Choice>
              <mc:Fallback>
                <p:oleObj name="SPW 7.0 Graph" r:id="rId3" imgW="4794199" imgH="4874666" progId="">
                  <p:embed/>
                  <p:pic>
                    <p:nvPicPr>
                      <p:cNvPr id="6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732" y="2017558"/>
                        <a:ext cx="4017368" cy="40829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800849"/>
              </p:ext>
            </p:extLst>
          </p:nvPr>
        </p:nvGraphicFramePr>
        <p:xfrm>
          <a:off x="2050057" y="2117502"/>
          <a:ext cx="4038600" cy="4215765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Temps 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 parcourue chaque seconde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7639645" y="2964619"/>
            <a:ext cx="2680744" cy="2688243"/>
            <a:chOff x="3473" y="1180"/>
            <a:chExt cx="1430" cy="1434"/>
          </a:xfrm>
        </p:grpSpPr>
        <p:sp>
          <p:nvSpPr>
            <p:cNvPr id="10" name="AutoShape 64"/>
            <p:cNvSpPr>
              <a:spLocks noChangeArrowheads="1"/>
            </p:cNvSpPr>
            <p:nvPr/>
          </p:nvSpPr>
          <p:spPr bwMode="auto">
            <a:xfrm flipH="1">
              <a:off x="3473" y="2478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5"/>
            <p:cNvSpPr>
              <a:spLocks noChangeArrowheads="1"/>
            </p:cNvSpPr>
            <p:nvPr/>
          </p:nvSpPr>
          <p:spPr bwMode="auto">
            <a:xfrm flipH="1">
              <a:off x="3809" y="2151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66"/>
            <p:cNvSpPr>
              <a:spLocks noChangeArrowheads="1"/>
            </p:cNvSpPr>
            <p:nvPr/>
          </p:nvSpPr>
          <p:spPr bwMode="auto">
            <a:xfrm flipH="1">
              <a:off x="4120" y="1827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67"/>
            <p:cNvSpPr>
              <a:spLocks noChangeArrowheads="1"/>
            </p:cNvSpPr>
            <p:nvPr/>
          </p:nvSpPr>
          <p:spPr bwMode="auto">
            <a:xfrm flipH="1">
              <a:off x="4426" y="1510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68"/>
            <p:cNvSpPr>
              <a:spLocks noChangeArrowheads="1"/>
            </p:cNvSpPr>
            <p:nvPr/>
          </p:nvSpPr>
          <p:spPr bwMode="auto">
            <a:xfrm flipH="1">
              <a:off x="4767" y="1180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Line 70"/>
          <p:cNvSpPr>
            <a:spLocks noChangeShapeType="1"/>
          </p:cNvSpPr>
          <p:nvPr/>
        </p:nvSpPr>
        <p:spPr bwMode="auto">
          <a:xfrm flipV="1">
            <a:off x="7777757" y="4912262"/>
            <a:ext cx="596138" cy="596138"/>
          </a:xfrm>
          <a:prstGeom prst="line">
            <a:avLst/>
          </a:prstGeom>
          <a:noFill/>
          <a:ln w="28575">
            <a:solidFill>
              <a:srgbClr val="3333F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1"/>
          <p:cNvSpPr>
            <a:spLocks noChangeShapeType="1"/>
          </p:cNvSpPr>
          <p:nvPr/>
        </p:nvSpPr>
        <p:spPr bwMode="auto">
          <a:xfrm flipV="1">
            <a:off x="8282582" y="4409024"/>
            <a:ext cx="596138" cy="596138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V="1">
            <a:off x="8785820" y="3904199"/>
            <a:ext cx="596138" cy="5961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73"/>
          <p:cNvSpPr>
            <a:spLocks noChangeShapeType="1"/>
          </p:cNvSpPr>
          <p:nvPr/>
        </p:nvSpPr>
        <p:spPr bwMode="auto">
          <a:xfrm flipV="1">
            <a:off x="9290645" y="3400962"/>
            <a:ext cx="596138" cy="596138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Equations horaires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623392" y="1347886"/>
                <a:ext cx="9955708" cy="424147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>
                    <a:solidFill>
                      <a:srgbClr val="C00000"/>
                    </a:solidFill>
                  </a:rPr>
                  <a:t>Position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Fonction affine de coefficient directeur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fr-FR" altLang="en-US" b="1" u="sng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Formule 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𝑎𝑣𝑒𝑐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altLang="en-US" dirty="0" smtClean="0"/>
              </a:p>
              <a:p>
                <a:pPr marL="457200" lvl="1" indent="0" algn="ctr">
                  <a:buNone/>
                </a:pPr>
                <a:endParaRPr lang="fr-FR" altLang="en-US" dirty="0"/>
              </a:p>
              <a:p>
                <a:r>
                  <a:rPr lang="fr-FR" altLang="en-US" b="1" dirty="0" smtClean="0">
                    <a:solidFill>
                      <a:srgbClr val="C00000"/>
                    </a:solidFill>
                  </a:rPr>
                  <a:t>Vitesse et accélération 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>
                    <a:solidFill>
                      <a:srgbClr val="313E48"/>
                    </a:solidFill>
                  </a:rPr>
                  <a:t>Vitesse :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fr-FR" altLang="en-US" dirty="0" smtClean="0">
                  <a:solidFill>
                    <a:srgbClr val="313E48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>
                    <a:solidFill>
                      <a:srgbClr val="313E48"/>
                    </a:solidFill>
                  </a:rPr>
                  <a:t>Accélération :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altLang="en-US" dirty="0">
                  <a:solidFill>
                    <a:srgbClr val="313E48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fr-FR" alt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347886"/>
                <a:ext cx="9955708" cy="4241478"/>
              </a:xfrm>
              <a:prstGeom prst="rect">
                <a:avLst/>
              </a:prstGeom>
              <a:blipFill>
                <a:blip r:embed="rId2"/>
                <a:stretch>
                  <a:fillRect l="-1408" t="-1868" b="-21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8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Combien de temps un cycliste en MRU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25 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met-il à faire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500 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 smtClean="0"/>
                  <a:t> ? </a:t>
                </a:r>
              </a:p>
              <a:p>
                <a:r>
                  <a:rPr lang="fr-FR" dirty="0" smtClean="0"/>
                  <a:t>Réponse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  <m:func>
                      <m:func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func>
                    <m:r>
                      <a:rPr lang="fr-F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Combien de temps faut-il à un de ses concurrents, ayant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 smtClean="0"/>
                  <a:t> de retard et roulant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dirty="0" smtClean="0"/>
                  <a:t> pour le rattraper?</a:t>
                </a:r>
              </a:p>
              <a:p>
                <a:r>
                  <a:rPr lang="fr-FR" dirty="0" smtClean="0"/>
                  <a:t>Réponse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Le concurrent arrivera-t-il à rattraper le premier sachant que celui-ci est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fr-FR" dirty="0" smtClean="0"/>
                  <a:t> de l’arrivée? Où se croisent-ils?</a:t>
                </a:r>
              </a:p>
              <a:p>
                <a:r>
                  <a:rPr lang="fr-FR" dirty="0" smtClean="0"/>
                  <a:t>Réponse : Oui,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 smtClean="0"/>
                  <a:t> de l’arrivée.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8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1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Introduction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77393"/>
            <a:ext cx="11238408" cy="1986507"/>
          </a:xfrm>
          <a:noFill/>
        </p:spPr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Cinématique:</a:t>
            </a:r>
            <a:r>
              <a:rPr lang="fr-FR" dirty="0" smtClean="0">
                <a:solidFill>
                  <a:srgbClr val="FF0000"/>
                </a:solidFill>
              </a:rPr>
              <a:t> Etude des positions, vitesses et accélérations d’un système ou d’un ensemble de systèmes</a:t>
            </a:r>
          </a:p>
          <a:p>
            <a:r>
              <a:rPr lang="fr-FR" u="sng" dirty="0" err="1" smtClean="0">
                <a:solidFill>
                  <a:srgbClr val="FF0000"/>
                </a:solidFill>
              </a:rPr>
              <a:t>Trajectogr</a:t>
            </a:r>
            <a:r>
              <a:rPr lang="fr-FR" u="sng" dirty="0" smtClean="0">
                <a:solidFill>
                  <a:srgbClr val="FF0000"/>
                </a:solidFill>
              </a:rPr>
              <a:t>	</a:t>
            </a:r>
            <a:r>
              <a:rPr lang="fr-FR" u="sng" dirty="0" err="1" smtClean="0">
                <a:solidFill>
                  <a:srgbClr val="FF0000"/>
                </a:solidFill>
              </a:rPr>
              <a:t>aphie</a:t>
            </a:r>
            <a:r>
              <a:rPr lang="fr-FR" u="sng" dirty="0" smtClean="0">
                <a:solidFill>
                  <a:srgbClr val="FF0000"/>
                </a:solidFill>
              </a:rPr>
              <a:t>:</a:t>
            </a:r>
            <a:r>
              <a:rPr lang="fr-FR" dirty="0" smtClean="0">
                <a:solidFill>
                  <a:srgbClr val="FF0000"/>
                </a:solidFill>
              </a:rPr>
              <a:t> Etude des trajectoires suivies par un corps en mouvement</a:t>
            </a:r>
            <a:endParaRPr lang="fr-FR" u="sng" dirty="0" smtClean="0">
              <a:solidFill>
                <a:srgbClr val="FF0000"/>
              </a:solidFill>
            </a:endParaRPr>
          </a:p>
          <a:p>
            <a:pPr lvl="1"/>
            <a:endParaRPr lang="fr-F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20" y="3093138"/>
            <a:ext cx="6928959" cy="249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623392" y="5754799"/>
            <a:ext cx="11238408" cy="16659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>
                <a:solidFill>
                  <a:srgbClr val="313E48"/>
                </a:solidFill>
              </a:rPr>
              <a:t>Balistique:</a:t>
            </a:r>
            <a:r>
              <a:rPr lang="fr-FR" dirty="0" smtClean="0">
                <a:solidFill>
                  <a:srgbClr val="313E48"/>
                </a:solidFill>
              </a:rPr>
              <a:t> Cas particulier, étude du mouvement des projectiles</a:t>
            </a:r>
          </a:p>
        </p:txBody>
      </p:sp>
    </p:spTree>
    <p:extLst>
      <p:ext uri="{BB962C8B-B14F-4D97-AF65-F5344CB8AC3E}">
        <p14:creationId xmlns:p14="http://schemas.microsoft.com/office/powerpoint/2010/main" val="9933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Trajectographie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Trajectographie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u="sng" dirty="0" smtClean="0"/>
                  <a:t>Objectifs :</a:t>
                </a:r>
              </a:p>
              <a:p>
                <a:pPr lvl="1"/>
                <a:r>
                  <a:rPr lang="fr-FR" dirty="0" smtClean="0"/>
                  <a:t>Analyse du mouvement des segments humains</a:t>
                </a:r>
              </a:p>
              <a:p>
                <a:pPr lvl="1"/>
                <a:r>
                  <a:rPr lang="fr-FR" dirty="0" smtClean="0"/>
                  <a:t>En STAPS :</a:t>
                </a:r>
              </a:p>
              <a:p>
                <a:pPr lvl="2"/>
                <a:r>
                  <a:rPr lang="fr-FR" dirty="0" smtClean="0"/>
                  <a:t>Définir des critères de performance spécifiques</a:t>
                </a:r>
              </a:p>
              <a:p>
                <a:pPr lvl="2"/>
                <a:r>
                  <a:rPr lang="fr-FR" dirty="0" smtClean="0"/>
                  <a:t>Optimiser la performance</a:t>
                </a:r>
              </a:p>
              <a:p>
                <a:r>
                  <a:rPr lang="fr-FR" u="sng" dirty="0" smtClean="0"/>
                  <a:t>Obtention de données :</a:t>
                </a:r>
              </a:p>
              <a:p>
                <a:pPr lvl="1"/>
                <a:r>
                  <a:rPr lang="fr-FR" dirty="0" smtClean="0"/>
                  <a:t>Mesure directe du mouvement (Caméras, </a:t>
                </a:r>
                <a:r>
                  <a:rPr lang="fr-FR" dirty="0" err="1" smtClean="0"/>
                  <a:t>MotionCapture</a:t>
                </a:r>
                <a:r>
                  <a:rPr lang="fr-FR" dirty="0" smtClean="0"/>
                  <a:t>, …)</a:t>
                </a:r>
              </a:p>
              <a:p>
                <a:pPr lvl="1"/>
                <a:r>
                  <a:rPr lang="fr-FR" dirty="0" smtClean="0"/>
                  <a:t>Données issues de la modélisation physique. Par exemple via 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8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3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des mouvements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86" y="1317912"/>
            <a:ext cx="87129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Classeme</a:t>
            </a:r>
            <a:r>
              <a:rPr lang="fr-FR" sz="2800" dirty="0" smtClean="0"/>
              <a:t>nt par complexité</a:t>
            </a:r>
            <a:r>
              <a:rPr lang="fr-FR" sz="2800" dirty="0" smtClean="0">
                <a:latin typeface="+mn-lt"/>
              </a:rPr>
              <a:t>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Mouvement rectiligne uniforme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Mouvement uniformément accéléré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400" dirty="0" smtClean="0">
                <a:latin typeface="+mn-lt"/>
              </a:rPr>
              <a:t>Mouvement circulaire* (</a:t>
            </a:r>
            <a:r>
              <a:rPr lang="fr-FR" sz="2400" i="1" dirty="0" smtClean="0">
                <a:latin typeface="+mn-lt"/>
              </a:rPr>
              <a:t>ex : tourniquet</a:t>
            </a:r>
            <a:r>
              <a:rPr lang="fr-FR" sz="2400" dirty="0" smtClean="0">
                <a:latin typeface="+mn-lt"/>
              </a:rPr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400" dirty="0" smtClean="0">
                <a:latin typeface="+mn-lt"/>
              </a:rPr>
              <a:t>Mouvement curviligne* (</a:t>
            </a:r>
            <a:r>
              <a:rPr lang="fr-FR" sz="2400" i="1" dirty="0" smtClean="0">
                <a:latin typeface="+mn-lt"/>
              </a:rPr>
              <a:t>ex : slalom géant</a:t>
            </a:r>
            <a:r>
              <a:rPr lang="fr-FR" sz="2400" dirty="0" smtClean="0">
                <a:latin typeface="+mn-lt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86" y="3905338"/>
            <a:ext cx="87129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Espaces d’étude: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Un axe (noté x)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Dans un plan (2 axes, notés x et y)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400" dirty="0" smtClean="0">
                <a:latin typeface="+mn-lt"/>
              </a:rPr>
              <a:t>Dans l’espace (3 axes, notés </a:t>
            </a:r>
            <a:r>
              <a:rPr lang="fr-FR" sz="2400" b="1" dirty="0" smtClean="0">
                <a:latin typeface="+mn-lt"/>
              </a:rPr>
              <a:t>x, y </a:t>
            </a:r>
            <a:r>
              <a:rPr lang="fr-FR" sz="2400" dirty="0" smtClean="0">
                <a:latin typeface="+mn-lt"/>
              </a:rPr>
              <a:t>et</a:t>
            </a:r>
            <a:r>
              <a:rPr lang="fr-FR" sz="2400" b="1" dirty="0" smtClean="0">
                <a:latin typeface="+mn-lt"/>
              </a:rPr>
              <a:t> z</a:t>
            </a:r>
            <a:r>
              <a:rPr lang="fr-FR" sz="2400" dirty="0" smtClean="0">
                <a:latin typeface="+mn-lt"/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223856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de l’espace en plans</a:t>
            </a:r>
            <a:endParaRPr lang="fr-FR" dirty="0">
              <a:solidFill>
                <a:srgbClr val="313E48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586940" y="1208107"/>
            <a:ext cx="8250034" cy="4675657"/>
            <a:chOff x="220608" y="1093777"/>
            <a:chExt cx="8100478" cy="5259398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571472" y="3143248"/>
              <a:ext cx="2400300" cy="682625"/>
              <a:chOff x="295" y="2523"/>
              <a:chExt cx="1512" cy="430"/>
            </a:xfrm>
          </p:grpSpPr>
          <p:sp>
            <p:nvSpPr>
              <p:cNvPr id="45" name="AutoShape 24"/>
              <p:cNvSpPr>
                <a:spLocks noChangeArrowheads="1"/>
              </p:cNvSpPr>
              <p:nvPr/>
            </p:nvSpPr>
            <p:spPr bwMode="auto">
              <a:xfrm>
                <a:off x="295" y="2568"/>
                <a:ext cx="1512" cy="360"/>
              </a:xfrm>
              <a:prstGeom prst="parallelogram">
                <a:avLst>
                  <a:gd name="adj" fmla="val 10500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703" y="2840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 flipV="1">
                <a:off x="709" y="2588"/>
                <a:ext cx="255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8" name="Text Box 28"/>
              <p:cNvSpPr txBox="1">
                <a:spLocks noChangeArrowheads="1"/>
              </p:cNvSpPr>
              <p:nvPr/>
            </p:nvSpPr>
            <p:spPr bwMode="auto">
              <a:xfrm>
                <a:off x="1262" y="2741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X</a:t>
                </a:r>
              </a:p>
            </p:txBody>
          </p:sp>
          <p:sp>
            <p:nvSpPr>
              <p:cNvPr id="49" name="Text Box 29"/>
              <p:cNvSpPr txBox="1">
                <a:spLocks noChangeArrowheads="1"/>
              </p:cNvSpPr>
              <p:nvPr/>
            </p:nvSpPr>
            <p:spPr bwMode="auto">
              <a:xfrm>
                <a:off x="703" y="2523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Y</a:t>
                </a:r>
              </a:p>
            </p:txBody>
          </p:sp>
        </p:grpSp>
        <p:sp>
          <p:nvSpPr>
            <p:cNvPr id="10" name="AutoShape 21"/>
            <p:cNvSpPr>
              <a:spLocks noChangeArrowheads="1"/>
            </p:cNvSpPr>
            <p:nvPr/>
          </p:nvSpPr>
          <p:spPr bwMode="auto">
            <a:xfrm>
              <a:off x="3571868" y="1857364"/>
              <a:ext cx="2224087" cy="531813"/>
            </a:xfrm>
            <a:prstGeom prst="parallelogram">
              <a:avLst>
                <a:gd name="adj" fmla="val 104552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4319580" y="1093777"/>
              <a:ext cx="563563" cy="2224087"/>
              <a:chOff x="2540" y="618"/>
              <a:chExt cx="355" cy="1401"/>
            </a:xfrm>
            <a:solidFill>
              <a:schemeClr val="accent1">
                <a:alpha val="21000"/>
              </a:schemeClr>
            </a:solidFill>
          </p:grpSpPr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 flipV="1">
                <a:off x="2540" y="1100"/>
                <a:ext cx="353" cy="3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4" name="AutoShape 34"/>
              <p:cNvSpPr>
                <a:spLocks noChangeArrowheads="1"/>
              </p:cNvSpPr>
              <p:nvPr/>
            </p:nvSpPr>
            <p:spPr bwMode="auto">
              <a:xfrm rot="16200000" flipV="1">
                <a:off x="2019" y="1144"/>
                <a:ext cx="1401" cy="350"/>
              </a:xfrm>
              <a:prstGeom prst="parallelogram">
                <a:avLst>
                  <a:gd name="adj" fmla="val 100071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7105650" y="3436938"/>
              <a:ext cx="431800" cy="431800"/>
            </a:xfrm>
            <a:prstGeom prst="line">
              <a:avLst/>
            </a:prstGeom>
            <a:solidFill>
              <a:schemeClr val="accent1">
                <a:alpha val="21000"/>
              </a:schemeClr>
            </a:solidFill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7105650" y="3076575"/>
              <a:ext cx="0" cy="792163"/>
            </a:xfrm>
            <a:prstGeom prst="line">
              <a:avLst/>
            </a:prstGeom>
            <a:solidFill>
              <a:schemeClr val="accent1">
                <a:alpha val="21000"/>
              </a:schemeClr>
            </a:solidFill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6962775" y="1781175"/>
              <a:ext cx="777875" cy="2943225"/>
              <a:chOff x="4386" y="1122"/>
              <a:chExt cx="490" cy="1854"/>
            </a:xfrm>
            <a:solidFill>
              <a:schemeClr val="accent1">
                <a:alpha val="21000"/>
              </a:schemeClr>
            </a:solidFill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 rot="16200000" flipV="1">
                <a:off x="3691" y="1817"/>
                <a:ext cx="1854" cy="463"/>
              </a:xfrm>
              <a:prstGeom prst="parallelogram">
                <a:avLst>
                  <a:gd name="adj" fmla="val 100108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4675" y="1999"/>
                <a:ext cx="201" cy="21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 dirty="0"/>
                  <a:t>X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4431" y="1802"/>
                <a:ext cx="201" cy="21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Y</a:t>
                </a:r>
              </a:p>
            </p:txBody>
          </p:sp>
        </p:grpSp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1071538" y="5072074"/>
              <a:ext cx="2447925" cy="1268412"/>
              <a:chOff x="794" y="3249"/>
              <a:chExt cx="1542" cy="799"/>
            </a:xfrm>
          </p:grpSpPr>
          <p:sp>
            <p:nvSpPr>
              <p:cNvPr id="34" name="Rectangle 38"/>
              <p:cNvSpPr>
                <a:spLocks noChangeArrowheads="1"/>
              </p:cNvSpPr>
              <p:nvPr/>
            </p:nvSpPr>
            <p:spPr bwMode="auto">
              <a:xfrm>
                <a:off x="794" y="3249"/>
                <a:ext cx="1542" cy="79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35" name="Group 43"/>
              <p:cNvGrpSpPr>
                <a:grpSpLocks/>
              </p:cNvGrpSpPr>
              <p:nvPr/>
            </p:nvGrpSpPr>
            <p:grpSpPr bwMode="auto">
              <a:xfrm>
                <a:off x="1157" y="3430"/>
                <a:ext cx="459" cy="454"/>
                <a:chOff x="612" y="3430"/>
                <a:chExt cx="459" cy="454"/>
              </a:xfrm>
            </p:grpSpPr>
            <p:sp>
              <p:nvSpPr>
                <p:cNvPr id="3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612" y="3430"/>
                  <a:ext cx="0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" name="Line 4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844" y="3654"/>
                  <a:ext cx="0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6" name="Text Box 47"/>
              <p:cNvSpPr txBox="1">
                <a:spLocks noChangeArrowheads="1"/>
              </p:cNvSpPr>
              <p:nvPr/>
            </p:nvSpPr>
            <p:spPr bwMode="auto">
              <a:xfrm>
                <a:off x="930" y="3249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Y</a:t>
                </a:r>
              </a:p>
            </p:txBody>
          </p:sp>
          <p:sp>
            <p:nvSpPr>
              <p:cNvPr id="37" name="Text Box 49"/>
              <p:cNvSpPr txBox="1">
                <a:spLocks noChangeArrowheads="1"/>
              </p:cNvSpPr>
              <p:nvPr/>
            </p:nvSpPr>
            <p:spPr bwMode="auto">
              <a:xfrm>
                <a:off x="1656" y="374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X</a:t>
                </a:r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5724525" y="5084763"/>
              <a:ext cx="2447925" cy="1268412"/>
              <a:chOff x="3606" y="3203"/>
              <a:chExt cx="1542" cy="799"/>
            </a:xfrm>
            <a:solidFill>
              <a:schemeClr val="accent1">
                <a:alpha val="21000"/>
              </a:schemeClr>
            </a:solidFill>
          </p:grpSpPr>
          <p:sp>
            <p:nvSpPr>
              <p:cNvPr id="28" name="Rectangle 40"/>
              <p:cNvSpPr>
                <a:spLocks noChangeArrowheads="1"/>
              </p:cNvSpPr>
              <p:nvPr/>
            </p:nvSpPr>
            <p:spPr bwMode="auto">
              <a:xfrm>
                <a:off x="3606" y="3203"/>
                <a:ext cx="1542" cy="7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9" name="Group 44"/>
              <p:cNvGrpSpPr>
                <a:grpSpLocks/>
              </p:cNvGrpSpPr>
              <p:nvPr/>
            </p:nvGrpSpPr>
            <p:grpSpPr bwMode="auto">
              <a:xfrm>
                <a:off x="4241" y="3385"/>
                <a:ext cx="459" cy="454"/>
                <a:chOff x="612" y="3430"/>
                <a:chExt cx="459" cy="454"/>
              </a:xfrm>
              <a:grpFill/>
            </p:grpSpPr>
            <p:sp>
              <p:nvSpPr>
                <p:cNvPr id="3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12" y="3430"/>
                  <a:ext cx="0" cy="454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3" name="Line 46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844" y="3654"/>
                  <a:ext cx="0" cy="454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3249"/>
                <a:ext cx="201" cy="21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 dirty="0"/>
                  <a:t>Y</a:t>
                </a:r>
              </a:p>
            </p:txBody>
          </p:sp>
          <p:sp>
            <p:nvSpPr>
              <p:cNvPr id="31" name="Text Box 50"/>
              <p:cNvSpPr txBox="1">
                <a:spLocks noChangeArrowheads="1"/>
              </p:cNvSpPr>
              <p:nvPr/>
            </p:nvSpPr>
            <p:spPr bwMode="auto">
              <a:xfrm>
                <a:off x="4694" y="3748"/>
                <a:ext cx="201" cy="21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X</a:t>
                </a:r>
              </a:p>
            </p:txBody>
          </p:sp>
        </p:grpSp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220608" y="4492774"/>
              <a:ext cx="34263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2400" dirty="0">
                  <a:latin typeface="+mn-lt"/>
                </a:rPr>
                <a:t>Représentation graphique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5869258" y="3051692"/>
              <a:ext cx="0" cy="5664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9" name="Imag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936" y="3149585"/>
              <a:ext cx="219051" cy="351635"/>
            </a:xfrm>
            <a:prstGeom prst="rect">
              <a:avLst/>
            </a:prstGeom>
          </p:spPr>
        </p:pic>
        <p:sp>
          <p:nvSpPr>
            <p:cNvPr id="20" name="TextBox 37"/>
            <p:cNvSpPr txBox="1"/>
            <p:nvPr/>
          </p:nvSpPr>
          <p:spPr>
            <a:xfrm>
              <a:off x="1063873" y="2630283"/>
              <a:ext cx="2009675" cy="519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latin typeface="+mn-lt"/>
                </a:rPr>
                <a:t>Plan horizontal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6643702" y="1285860"/>
              <a:ext cx="1677384" cy="519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latin typeface="+mn-lt"/>
                </a:rPr>
                <a:t>Plan vertical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22" name="Oval 41"/>
            <p:cNvSpPr/>
            <p:nvPr/>
          </p:nvSpPr>
          <p:spPr>
            <a:xfrm>
              <a:off x="2071670" y="5572140"/>
              <a:ext cx="71438" cy="71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42"/>
            <p:cNvSpPr/>
            <p:nvPr/>
          </p:nvSpPr>
          <p:spPr>
            <a:xfrm>
              <a:off x="1785918" y="3429000"/>
              <a:ext cx="71438" cy="71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val 43"/>
            <p:cNvSpPr/>
            <p:nvPr/>
          </p:nvSpPr>
          <p:spPr>
            <a:xfrm>
              <a:off x="4929190" y="2000240"/>
              <a:ext cx="71438" cy="71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44"/>
            <p:cNvSpPr/>
            <p:nvPr/>
          </p:nvSpPr>
          <p:spPr>
            <a:xfrm>
              <a:off x="4643438" y="157161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45"/>
            <p:cNvSpPr/>
            <p:nvPr/>
          </p:nvSpPr>
          <p:spPr>
            <a:xfrm>
              <a:off x="7358082" y="3071810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46"/>
            <p:cNvSpPr/>
            <p:nvPr/>
          </p:nvSpPr>
          <p:spPr>
            <a:xfrm>
              <a:off x="7215206" y="542926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6758508" y="2637206"/>
            <a:ext cx="792088" cy="1033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/>
          <p:cNvSpPr txBox="1"/>
          <p:nvPr/>
        </p:nvSpPr>
        <p:spPr>
          <a:xfrm>
            <a:off x="6380994" y="3689723"/>
            <a:ext cx="15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  <a:latin typeface="+mn-lt"/>
              </a:rPr>
              <a:t>Acc</a:t>
            </a:r>
            <a:r>
              <a:rPr lang="fr-FR" b="1" dirty="0" smtClean="0">
                <a:solidFill>
                  <a:srgbClr val="FF0000"/>
                </a:solidFill>
                <a:latin typeface="+mn-lt"/>
              </a:rPr>
              <a:t>. gravitaire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1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Cinématique (1D)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3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Position instantanée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9068" y="1216738"/>
            <a:ext cx="11196531" cy="7729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>
                <a:solidFill>
                  <a:srgbClr val="C00000"/>
                </a:solidFill>
              </a:rPr>
              <a:t>La position </a:t>
            </a:r>
            <a:r>
              <a:rPr lang="fr-FR" altLang="en-US" dirty="0" smtClean="0"/>
              <a:t>(à un instant </a:t>
            </a:r>
            <a:r>
              <a:rPr lang="fr-FR" altLang="en-US" b="1" i="1" dirty="0" smtClean="0"/>
              <a:t>t</a:t>
            </a:r>
            <a:r>
              <a:rPr lang="fr-FR" altLang="en-US" dirty="0" smtClean="0"/>
              <a:t>)</a:t>
            </a:r>
          </a:p>
          <a:p>
            <a:endParaRPr lang="fr-FR" altLang="en-US" dirty="0"/>
          </a:p>
          <a:p>
            <a:endParaRPr lang="fr-FR" altLang="en-US" dirty="0" smtClean="0"/>
          </a:p>
          <a:p>
            <a:endParaRPr lang="fr-FR" altLang="en-US" dirty="0"/>
          </a:p>
          <a:p>
            <a:pPr marL="0" indent="0">
              <a:buNone/>
            </a:pPr>
            <a:endParaRPr lang="fr-FR" altLang="en-US" sz="1200" dirty="0" smtClean="0"/>
          </a:p>
          <a:p>
            <a:pPr marL="0" indent="0">
              <a:buNone/>
            </a:pPr>
            <a:endParaRPr lang="fr-FR" altLang="en-US" dirty="0" smtClean="0"/>
          </a:p>
          <a:p>
            <a:r>
              <a:rPr lang="fr-FR" altLang="en-US" dirty="0" smtClean="0"/>
              <a:t>Exemple : position de </a:t>
            </a:r>
            <a:r>
              <a:rPr lang="fr-FR" altLang="en-US" b="1" i="1" dirty="0" smtClean="0"/>
              <a:t>P</a:t>
            </a:r>
            <a:r>
              <a:rPr lang="fr-FR" altLang="en-US" dirty="0" smtClean="0"/>
              <a:t> à l’instant </a:t>
            </a:r>
            <a:r>
              <a:rPr lang="fr-FR" altLang="en-US" b="1" i="1" dirty="0" smtClean="0"/>
              <a:t>t=1</a:t>
            </a:r>
            <a:endParaRPr lang="fr-FR" altLang="en-US" dirty="0" smtClean="0"/>
          </a:p>
        </p:txBody>
      </p:sp>
      <p:grpSp>
        <p:nvGrpSpPr>
          <p:cNvPr id="10" name="Groupe 9"/>
          <p:cNvGrpSpPr/>
          <p:nvPr/>
        </p:nvGrpSpPr>
        <p:grpSpPr>
          <a:xfrm>
            <a:off x="6041019" y="2533433"/>
            <a:ext cx="1616961" cy="1517212"/>
            <a:chOff x="2010551" y="1988840"/>
            <a:chExt cx="1616961" cy="1517212"/>
          </a:xfrm>
        </p:grpSpPr>
        <p:cxnSp>
          <p:nvCxnSpPr>
            <p:cNvPr id="11" name="Connecteur droit avec flèche 10"/>
            <p:cNvCxnSpPr/>
            <p:nvPr/>
          </p:nvCxnSpPr>
          <p:spPr>
            <a:xfrm flipV="1">
              <a:off x="2010551" y="1988840"/>
              <a:ext cx="0" cy="1512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2010551" y="3506052"/>
              <a:ext cx="16169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90" y="2268362"/>
            <a:ext cx="231800" cy="3164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88" y="4050645"/>
            <a:ext cx="218334" cy="19552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9" y="4062250"/>
            <a:ext cx="247576" cy="258224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6908322" y="297375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16"/>
          <p:cNvCxnSpPr>
            <a:stCxn id="16" idx="4"/>
          </p:cNvCxnSpPr>
          <p:nvPr/>
        </p:nvCxnSpPr>
        <p:spPr>
          <a:xfrm>
            <a:off x="6944326" y="3045765"/>
            <a:ext cx="0" cy="10048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16" idx="2"/>
          </p:cNvCxnSpPr>
          <p:nvPr/>
        </p:nvCxnSpPr>
        <p:spPr>
          <a:xfrm>
            <a:off x="6041019" y="3009761"/>
            <a:ext cx="86730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688405" y="2507594"/>
            <a:ext cx="2190766" cy="571504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/>
        </p:nvCxnSpPr>
        <p:spPr>
          <a:xfrm>
            <a:off x="6041019" y="4050645"/>
            <a:ext cx="471259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6041019" y="3477813"/>
            <a:ext cx="54" cy="5728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01" y="3477813"/>
            <a:ext cx="139065" cy="28956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70" y="4101388"/>
            <a:ext cx="114300" cy="240030"/>
          </a:xfrm>
          <a:prstGeom prst="rect">
            <a:avLst/>
          </a:prstGeom>
        </p:spPr>
      </p:pic>
      <p:pic>
        <p:nvPicPr>
          <p:cNvPr id="24" name="Picture 36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883588" y="5199448"/>
            <a:ext cx="2014290" cy="1049793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1569052" y="2524337"/>
            <a:ext cx="1616961" cy="1517212"/>
            <a:chOff x="2010551" y="1988840"/>
            <a:chExt cx="1616961" cy="1517212"/>
          </a:xfrm>
        </p:grpSpPr>
        <p:cxnSp>
          <p:nvCxnSpPr>
            <p:cNvPr id="26" name="Connecteur droit avec flèche 25"/>
            <p:cNvCxnSpPr/>
            <p:nvPr/>
          </p:nvCxnSpPr>
          <p:spPr>
            <a:xfrm flipV="1">
              <a:off x="2010551" y="1988840"/>
              <a:ext cx="0" cy="1512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2010551" y="3506052"/>
              <a:ext cx="16169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Imag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2" y="4053154"/>
            <a:ext cx="247576" cy="258224"/>
          </a:xfrm>
          <a:prstGeom prst="rect">
            <a:avLst/>
          </a:prstGeom>
        </p:spPr>
      </p:pic>
      <p:sp>
        <p:nvSpPr>
          <p:cNvPr id="29" name="Ellipse 28"/>
          <p:cNvSpPr/>
          <p:nvPr/>
        </p:nvSpPr>
        <p:spPr>
          <a:xfrm>
            <a:off x="2436355" y="296466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/>
          <p:cNvCxnSpPr>
            <a:stCxn id="29" idx="4"/>
          </p:cNvCxnSpPr>
          <p:nvPr/>
        </p:nvCxnSpPr>
        <p:spPr>
          <a:xfrm>
            <a:off x="2472359" y="3036669"/>
            <a:ext cx="0" cy="10048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29" idx="2"/>
          </p:cNvCxnSpPr>
          <p:nvPr/>
        </p:nvCxnSpPr>
        <p:spPr>
          <a:xfrm>
            <a:off x="1569052" y="3000665"/>
            <a:ext cx="86730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27" y="2582116"/>
            <a:ext cx="568856" cy="359560"/>
          </a:xfrm>
          <a:prstGeom prst="rect">
            <a:avLst/>
          </a:prstGeom>
        </p:spPr>
      </p:pic>
      <p:cxnSp>
        <p:nvCxnSpPr>
          <p:cNvPr id="33" name="Connecteur droit avec flèche 32"/>
          <p:cNvCxnSpPr/>
          <p:nvPr/>
        </p:nvCxnSpPr>
        <p:spPr>
          <a:xfrm flipH="1" flipV="1">
            <a:off x="1569052" y="3468717"/>
            <a:ext cx="54" cy="5728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40" y="3590463"/>
            <a:ext cx="114300" cy="24003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3" y="2328814"/>
            <a:ext cx="218334" cy="19552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84" y="3980102"/>
            <a:ext cx="159792" cy="331276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600905" y="1765568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>
                <a:latin typeface="+mn-lt"/>
              </a:rPr>
              <a:t>Sur un axe</a:t>
            </a:r>
            <a:endParaRPr lang="en-US" sz="2800" u="sng" dirty="0">
              <a:latin typeface="+mn-lt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041315" y="1765568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>
                <a:latin typeface="+mn-lt"/>
              </a:rPr>
              <a:t>Dans un plan</a:t>
            </a:r>
            <a:endParaRPr lang="en-US" sz="2800" u="sng" dirty="0">
              <a:latin typeface="+mn-lt"/>
            </a:endParaRPr>
          </a:p>
        </p:txBody>
      </p:sp>
      <p:cxnSp>
        <p:nvCxnSpPr>
          <p:cNvPr id="40" name="Straight Arrow Connector 41"/>
          <p:cNvCxnSpPr/>
          <p:nvPr/>
        </p:nvCxnSpPr>
        <p:spPr>
          <a:xfrm rot="5400000" flipH="1" flipV="1">
            <a:off x="5981973" y="3103309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8"/>
          <p:cNvSpPr txBox="1"/>
          <p:nvPr/>
        </p:nvSpPr>
        <p:spPr>
          <a:xfrm>
            <a:off x="1273894" y="28388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2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TextBox 40"/>
          <p:cNvSpPr txBox="1"/>
          <p:nvPr/>
        </p:nvSpPr>
        <p:spPr>
          <a:xfrm>
            <a:off x="2256564" y="405326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1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36388" y="28388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2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596" y="405326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2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31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Déplacement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3"/>
              <p:cNvSpPr txBox="1">
                <a:spLocks noChangeArrowheads="1"/>
              </p:cNvSpPr>
              <p:nvPr/>
            </p:nvSpPr>
            <p:spPr>
              <a:xfrm>
                <a:off x="902278" y="1258886"/>
                <a:ext cx="8723474" cy="77290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>
                    <a:solidFill>
                      <a:srgbClr val="C00000"/>
                    </a:solidFill>
                  </a:rPr>
                  <a:t>Le déplacement</a:t>
                </a:r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Ensemble des positions successives occupées par un point à chaque instant.</a:t>
                </a:r>
                <a:br>
                  <a:rPr lang="fr-FR" altLang="en-US" dirty="0" smtClean="0"/>
                </a:br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altLang="en-US" dirty="0" smtClean="0"/>
                  <a:t>Exemple :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altLang="en-US" dirty="0" smtClean="0"/>
                  <a:t> et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fr-FR" altLang="en-US" dirty="0" smtClean="0"/>
                  <a:t> </a:t>
                </a:r>
                <a:r>
                  <a:rPr lang="fr-FR" altLang="en-US" dirty="0" smtClean="0"/>
                  <a:t>et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(2)≈1</m:t>
                    </m:r>
                  </m:oMath>
                </a14:m>
                <a:endParaRPr lang="fr-FR" altLang="en-US" dirty="0"/>
              </a:p>
              <a:p>
                <a:endParaRPr lang="fr-FR" altLang="en-US" dirty="0" smtClean="0"/>
              </a:p>
              <a:p>
                <a:endParaRPr lang="fr-FR" altLang="en-US" dirty="0"/>
              </a:p>
              <a:p>
                <a:endParaRPr lang="fr-FR" altLang="en-US" dirty="0" smtClean="0"/>
              </a:p>
            </p:txBody>
          </p:sp>
        </mc:Choice>
        <mc:Fallback>
          <p:sp>
            <p:nvSpPr>
              <p:cNvPr id="4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8" y="1258886"/>
                <a:ext cx="8723474" cy="772904"/>
              </a:xfrm>
              <a:prstGeom prst="rect">
                <a:avLst/>
              </a:prstGeom>
              <a:blipFill>
                <a:blip r:embed="rId8"/>
                <a:stretch>
                  <a:fillRect l="-1607" t="-10317" b="-58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4304257" y="3250752"/>
            <a:ext cx="3583485" cy="1517212"/>
            <a:chOff x="2010551" y="1988840"/>
            <a:chExt cx="3583485" cy="1517212"/>
          </a:xfrm>
        </p:grpSpPr>
        <p:cxnSp>
          <p:nvCxnSpPr>
            <p:cNvPr id="47" name="Connecteur droit avec flèche 46"/>
            <p:cNvCxnSpPr/>
            <p:nvPr/>
          </p:nvCxnSpPr>
          <p:spPr>
            <a:xfrm flipV="1">
              <a:off x="2010551" y="1988840"/>
              <a:ext cx="0" cy="1512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10551" y="3506052"/>
              <a:ext cx="35834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Image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71" y="3055227"/>
            <a:ext cx="218334" cy="19552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57" y="4817269"/>
            <a:ext cx="247576" cy="258224"/>
          </a:xfrm>
          <a:prstGeom prst="rect">
            <a:avLst/>
          </a:prstGeom>
        </p:spPr>
      </p:pic>
      <p:sp>
        <p:nvSpPr>
          <p:cNvPr id="51" name="Ellipse 50"/>
          <p:cNvSpPr/>
          <p:nvPr/>
        </p:nvSpPr>
        <p:spPr>
          <a:xfrm>
            <a:off x="5171560" y="369107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eur droit 51"/>
          <p:cNvCxnSpPr>
            <a:stCxn id="51" idx="4"/>
          </p:cNvCxnSpPr>
          <p:nvPr/>
        </p:nvCxnSpPr>
        <p:spPr>
          <a:xfrm>
            <a:off x="5207564" y="3763084"/>
            <a:ext cx="0" cy="10048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51" idx="2"/>
          </p:cNvCxnSpPr>
          <p:nvPr/>
        </p:nvCxnSpPr>
        <p:spPr>
          <a:xfrm>
            <a:off x="4304257" y="3727080"/>
            <a:ext cx="86730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orme libre 53"/>
          <p:cNvSpPr/>
          <p:nvPr/>
        </p:nvSpPr>
        <p:spPr>
          <a:xfrm>
            <a:off x="4302533" y="3524837"/>
            <a:ext cx="3024336" cy="1236426"/>
          </a:xfrm>
          <a:custGeom>
            <a:avLst/>
            <a:gdLst>
              <a:gd name="connsiteX0" fmla="*/ 0 w 3781425"/>
              <a:gd name="connsiteY0" fmla="*/ 933450 h 933450"/>
              <a:gd name="connsiteX1" fmla="*/ 819150 w 3781425"/>
              <a:gd name="connsiteY1" fmla="*/ 85725 h 933450"/>
              <a:gd name="connsiteX2" fmla="*/ 2562225 w 3781425"/>
              <a:gd name="connsiteY2" fmla="*/ 676275 h 933450"/>
              <a:gd name="connsiteX3" fmla="*/ 3781425 w 3781425"/>
              <a:gd name="connsiteY3" fmla="*/ 0 h 933450"/>
              <a:gd name="connsiteX4" fmla="*/ 3781425 w 3781425"/>
              <a:gd name="connsiteY4" fmla="*/ 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425" h="933450">
                <a:moveTo>
                  <a:pt x="0" y="933450"/>
                </a:moveTo>
                <a:cubicBezTo>
                  <a:pt x="196056" y="531019"/>
                  <a:pt x="392112" y="128588"/>
                  <a:pt x="819150" y="85725"/>
                </a:cubicBezTo>
                <a:cubicBezTo>
                  <a:pt x="1246188" y="42862"/>
                  <a:pt x="2068512" y="690563"/>
                  <a:pt x="2562225" y="676275"/>
                </a:cubicBezTo>
                <a:cubicBezTo>
                  <a:pt x="3055938" y="661987"/>
                  <a:pt x="3781425" y="0"/>
                  <a:pt x="3781425" y="0"/>
                </a:cubicBezTo>
                <a:lnTo>
                  <a:pt x="37814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Image 5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45" y="3360847"/>
            <a:ext cx="568856" cy="3595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27" y="4848364"/>
            <a:ext cx="159792" cy="331276"/>
          </a:xfrm>
          <a:prstGeom prst="rect">
            <a:avLst/>
          </a:prstGeom>
        </p:spPr>
      </p:pic>
      <p:cxnSp>
        <p:nvCxnSpPr>
          <p:cNvPr id="58" name="Connecteur droit 57"/>
          <p:cNvCxnSpPr/>
          <p:nvPr/>
        </p:nvCxnSpPr>
        <p:spPr>
          <a:xfrm flipV="1">
            <a:off x="5207564" y="4766858"/>
            <a:ext cx="0" cy="94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6043530" y="4771621"/>
            <a:ext cx="0" cy="94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6917259" y="4775452"/>
            <a:ext cx="0" cy="94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5050309" y="48149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886275" y="48187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760004" y="48139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H="1" flipV="1">
            <a:off x="4304257" y="4191684"/>
            <a:ext cx="54" cy="5728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95" y="4333166"/>
            <a:ext cx="114300" cy="240030"/>
          </a:xfrm>
          <a:prstGeom prst="rect">
            <a:avLst/>
          </a:prstGeom>
        </p:spPr>
      </p:pic>
      <p:sp>
        <p:nvSpPr>
          <p:cNvPr id="67" name="TextBox 28"/>
          <p:cNvSpPr txBox="1"/>
          <p:nvPr/>
        </p:nvSpPr>
        <p:spPr>
          <a:xfrm>
            <a:off x="4004075" y="35211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2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0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 g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i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i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i$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(t)$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(t)$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(t)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x(t)$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y(t)$&#10;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(t)$&#10;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x(t)$&#10;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y(t)$&#10;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=\Big( x(t), y(t) \Big)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j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i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OP} = &#10; \begin{pmatrix} &#10; 2 \\ &#10; 2&#10; \end{pmatrix}$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470</Words>
  <Application>Microsoft Office PowerPoint</Application>
  <PresentationFormat>Grand écran</PresentationFormat>
  <Paragraphs>166</Paragraphs>
  <Slides>20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Arial Unicode MS</vt:lpstr>
      <vt:lpstr>Calibri</vt:lpstr>
      <vt:lpstr>Cambria Math</vt:lpstr>
      <vt:lpstr>Courier New</vt:lpstr>
      <vt:lpstr>Open Sans</vt:lpstr>
      <vt:lpstr>Wingdings</vt:lpstr>
      <vt:lpstr>1_UPSACLAY</vt:lpstr>
      <vt:lpstr>SPW 7.0 Graph</vt:lpstr>
      <vt:lpstr>CM3 : Biomécanique Cinématique en translation (1D)</vt:lpstr>
      <vt:lpstr>Introduction</vt:lpstr>
      <vt:lpstr>I. Trajectographie</vt:lpstr>
      <vt:lpstr>Trajectographie</vt:lpstr>
      <vt:lpstr>Classification des mouvements</vt:lpstr>
      <vt:lpstr>Segmentation de l’espace en plans</vt:lpstr>
      <vt:lpstr>II. Cinématique (1D)</vt:lpstr>
      <vt:lpstr>Position instantanée</vt:lpstr>
      <vt:lpstr>Déplacement</vt:lpstr>
      <vt:lpstr>Vitesse moyenne</vt:lpstr>
      <vt:lpstr>Vitesse instantanée</vt:lpstr>
      <vt:lpstr>Accélération</vt:lpstr>
      <vt:lpstr>Equations horaires</vt:lpstr>
      <vt:lpstr>III. Mouvement rectiligne uniforme</vt:lpstr>
      <vt:lpstr>Définition</vt:lpstr>
      <vt:lpstr>Etude de cas</vt:lpstr>
      <vt:lpstr>Etude de cas</vt:lpstr>
      <vt:lpstr>Equations horaires</vt:lpstr>
      <vt:lpstr>Applications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66</cp:revision>
  <dcterms:created xsi:type="dcterms:W3CDTF">2020-02-07T10:36:28Z</dcterms:created>
  <dcterms:modified xsi:type="dcterms:W3CDTF">2020-10-05T13:20:31Z</dcterms:modified>
</cp:coreProperties>
</file>